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98" r:id="rId3"/>
    <p:sldId id="299" r:id="rId4"/>
    <p:sldId id="300" r:id="rId5"/>
    <p:sldId id="301" r:id="rId6"/>
    <p:sldId id="302" r:id="rId7"/>
    <p:sldId id="303" r:id="rId8"/>
    <p:sldId id="306" r:id="rId9"/>
    <p:sldId id="307" r:id="rId10"/>
    <p:sldId id="308" r:id="rId11"/>
    <p:sldId id="309" r:id="rId12"/>
    <p:sldId id="311" r:id="rId13"/>
    <p:sldId id="312" r:id="rId14"/>
    <p:sldId id="313" r:id="rId15"/>
    <p:sldId id="314" r:id="rId16"/>
    <p:sldId id="31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5314" autoAdjust="0"/>
  </p:normalViewPr>
  <p:slideViewPr>
    <p:cSldViewPr snapToGrid="0">
      <p:cViewPr varScale="1">
        <p:scale>
          <a:sx n="83" d="100"/>
          <a:sy n="83" d="100"/>
        </p:scale>
        <p:origin x="595"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D13A7-7427-4397-A1D0-0E80E2A1CA70}" type="datetimeFigureOut">
              <a:rPr lang="zh-CN" altLang="en-US" smtClean="0"/>
              <a:t>2026/5/21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A2C98-1750-4D38-9341-0C14FC0E3148}" type="slidenum">
              <a:rPr lang="zh-CN" altLang="en-US" smtClean="0"/>
              <a:t>‹#›</a:t>
            </a:fld>
            <a:endParaRPr lang="zh-CN" altLang="en-US"/>
          </a:p>
        </p:txBody>
      </p:sp>
    </p:spTree>
    <p:extLst>
      <p:ext uri="{BB962C8B-B14F-4D97-AF65-F5344CB8AC3E}">
        <p14:creationId xmlns:p14="http://schemas.microsoft.com/office/powerpoint/2010/main" val="51081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00" dirty="0"/>
              <a:t>Good morning, distinguished chairs, professors, and colleagues.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00" dirty="0"/>
              <a:t>My name is </a:t>
            </a:r>
            <a:r>
              <a:rPr lang="en-US" altLang="zh-CN" sz="500" dirty="0" err="1"/>
              <a:t>Jinlong</a:t>
            </a:r>
            <a:r>
              <a:rPr lang="en-US" altLang="zh-CN" sz="500" dirty="0"/>
              <a:t> Li, from the Research Center of Multiphase Flow in Porous Media, China University of Petroleum, East 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00" dirty="0"/>
              <a:t>It is my great honor to present our work entitled “Integrated thermo-hydro-mechanical coupling numerical simulation of hydraulic fracturing and production in tight oil reservoirs.”</a:t>
            </a:r>
            <a:endParaRPr lang="zh-CN" altLang="en-US" sz="500"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35F7DC-A39A-4094-BB9A-9C3A139F7D5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77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investigated the influence of the initial water saturation of the formation on the fracturing process and the subsequent production. We set the initial water saturation of the formation to 0.3, 0.4, and 0.5 respectively. We found that the higher the initial water saturation, the greater the increase in matrix pressure after fracturing, and the shorter the length of the fractures. This is the result of the combined effect of capillary force and relative permeability.</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10</a:t>
            </a:fld>
            <a:endParaRPr lang="zh-CN" altLang="en-US"/>
          </a:p>
        </p:txBody>
      </p:sp>
    </p:spTree>
    <p:extLst>
      <p:ext uri="{BB962C8B-B14F-4D97-AF65-F5344CB8AC3E}">
        <p14:creationId xmlns:p14="http://schemas.microsoft.com/office/powerpoint/2010/main" val="237745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know that we usually establish a geological model based on corner-point grids. In this section, we will demonstrate the applicability of this study on corner-point grids. The input parameters of the model are shown in the left table. The model has set five fractures to propagate simultaneously, and a vertical low stress layer has been set. Next, we will present the results of fracturing and production.</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11</a:t>
            </a:fld>
            <a:endParaRPr lang="zh-CN" altLang="en-US"/>
          </a:p>
        </p:txBody>
      </p:sp>
    </p:spTree>
    <p:extLst>
      <p:ext uri="{BB962C8B-B14F-4D97-AF65-F5344CB8AC3E}">
        <p14:creationId xmlns:p14="http://schemas.microsoft.com/office/powerpoint/2010/main" val="177944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Due to the stress contrast, the fractures are mainly confined within the low-stress layer. This indicates that the in-situ stress profile has a strong control on vertical fracture growth.</a:t>
            </a:r>
          </a:p>
          <a:p>
            <a:r>
              <a:rPr lang="en-US" altLang="zh-CN" dirty="0"/>
              <a:t>For fracture width, the maximum width appears near the injection point. This is reasonable because the fluid pressure is highest near the wellbore.</a:t>
            </a:r>
          </a:p>
          <a:p>
            <a:r>
              <a:rPr lang="en-US" altLang="zh-CN" dirty="0"/>
              <a:t>For temperature distribution, the lowest temperature is observed near the injection point because the injected fluid is colder than the reservoir. Along the fracture length, the temperature gradually increases due to heat exchange with the surrounding formation.</a:t>
            </a:r>
          </a:p>
          <a:p>
            <a:r>
              <a:rPr lang="en-US" altLang="zh-CN" dirty="0"/>
              <a:t>For proppant distribution, the proppant concentration is highest near the injection point. In addition, due to gravity, proppant tends to settle at the lower part of the fracture.</a:t>
            </a:r>
          </a:p>
          <a:p>
            <a:r>
              <a:rPr lang="en-US" altLang="zh-CN" dirty="0"/>
              <a:t>These results demonstrate that the proposed model can simultaneously describe fracture geometry, mechanical response, thermal field, and proppant transport.</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12</a:t>
            </a:fld>
            <a:endParaRPr lang="zh-CN" altLang="en-US"/>
          </a:p>
        </p:txBody>
      </p:sp>
    </p:spTree>
    <p:extLst>
      <p:ext uri="{BB962C8B-B14F-4D97-AF65-F5344CB8AC3E}">
        <p14:creationId xmlns:p14="http://schemas.microsoft.com/office/powerpoint/2010/main" val="200146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fracturing, the matrix pressure near the fracture is significantly increased due to fluid </a:t>
            </a:r>
            <a:r>
              <a:rPr lang="en-US" altLang="zh-CN" dirty="0" err="1"/>
              <a:t>leakoff</a:t>
            </a:r>
            <a:r>
              <a:rPr lang="en-US" altLang="zh-CN" dirty="0"/>
              <a:t>. During shut-in, pressure redistribution occurs between the fracture and the matrix. During production, the pressure gradually decreases as oil and water flow from the matrix into the fracture and then into the wellbore.</a:t>
            </a:r>
          </a:p>
          <a:p>
            <a:r>
              <a:rPr lang="en-US" altLang="zh-CN" dirty="0"/>
              <a:t>The production curve shows that oil production increases rapidly in the early stage because of high pressure support and high fracture conductivity.</a:t>
            </a:r>
          </a:p>
          <a:p>
            <a:r>
              <a:rPr lang="en-US" altLang="zh-CN" dirty="0"/>
              <a:t>However, in the later stage, pressure depletion becomes more significant. The decrease in pressure causes fracture closure, which reduces fracture permeability and leads to production decline.</a:t>
            </a:r>
          </a:p>
          <a:p>
            <a:r>
              <a:rPr lang="en-US" altLang="zh-CN" dirty="0"/>
              <a:t>This case shows that the integrated model can capture the connection between fracturing-induced pressure disturbance, fracture conductivity evolution, and long-term production behavior.</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13</a:t>
            </a:fld>
            <a:endParaRPr lang="zh-CN" altLang="en-US"/>
          </a:p>
        </p:txBody>
      </p:sp>
    </p:spTree>
    <p:extLst>
      <p:ext uri="{BB962C8B-B14F-4D97-AF65-F5344CB8AC3E}">
        <p14:creationId xmlns:p14="http://schemas.microsoft.com/office/powerpoint/2010/main" val="367470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very much for your attention. I would be happy to answer any questions</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15</a:t>
            </a:fld>
            <a:endParaRPr lang="zh-CN" altLang="en-US"/>
          </a:p>
        </p:txBody>
      </p:sp>
    </p:spTree>
    <p:extLst>
      <p:ext uri="{BB962C8B-B14F-4D97-AF65-F5344CB8AC3E}">
        <p14:creationId xmlns:p14="http://schemas.microsoft.com/office/powerpoint/2010/main" val="33482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My presentation includes five parts.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2</a:t>
            </a:fld>
            <a:endParaRPr lang="zh-CN" altLang="en-US"/>
          </a:p>
        </p:txBody>
      </p:sp>
    </p:spTree>
    <p:extLst>
      <p:ext uri="{BB962C8B-B14F-4D97-AF65-F5344CB8AC3E}">
        <p14:creationId xmlns:p14="http://schemas.microsoft.com/office/powerpoint/2010/main" val="37934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Tight oil resources are abundant and have become an important area for the succession of oilfield resources. As shown in this table, many major basins in China contain significant tight oil resources. However, due to the extremely low permeability, it is usually lower than 1 md or even can reach 0.0001 md</a:t>
            </a:r>
            <a:r>
              <a:rPr lang="zh-CN" altLang="en-US" dirty="0"/>
              <a:t>，</a:t>
            </a:r>
            <a:r>
              <a:rPr lang="en-US" altLang="zh-CN" dirty="0"/>
              <a:t>commercial development can only be achieved through hydraulic fracturing.</a:t>
            </a:r>
          </a:p>
          <a:p>
            <a:r>
              <a:rPr lang="en-US" altLang="zh-CN" dirty="0"/>
              <a:t>However, hydraulic fracturing is not only a stimulation process. It also changes the pressure field, water saturation, stress distribution, temperature distribution, and fracture conductivity. These changes will directly affect the following production performance.</a:t>
            </a:r>
          </a:p>
          <a:p>
            <a:r>
              <a:rPr lang="en-US" altLang="zh-CN" dirty="0"/>
              <a:t>Therefore, we must integrate the hydraulic fracturing and production for research.</a:t>
            </a:r>
          </a:p>
        </p:txBody>
      </p:sp>
      <p:sp>
        <p:nvSpPr>
          <p:cNvPr id="4" name="灯片编号占位符 3"/>
          <p:cNvSpPr>
            <a:spLocks noGrp="1"/>
          </p:cNvSpPr>
          <p:nvPr>
            <p:ph type="sldNum" sz="quarter" idx="5"/>
          </p:nvPr>
        </p:nvSpPr>
        <p:spPr/>
        <p:txBody>
          <a:bodyPr/>
          <a:lstStyle/>
          <a:p>
            <a:fld id="{FABA2C98-1750-4D38-9341-0C14FC0E3148}" type="slidenum">
              <a:rPr lang="zh-CN" altLang="en-US" smtClean="0"/>
              <a:t>3</a:t>
            </a:fld>
            <a:endParaRPr lang="zh-CN" altLang="en-US"/>
          </a:p>
        </p:txBody>
      </p:sp>
    </p:spTree>
    <p:extLst>
      <p:ext uri="{BB962C8B-B14F-4D97-AF65-F5344CB8AC3E}">
        <p14:creationId xmlns:p14="http://schemas.microsoft.com/office/powerpoint/2010/main" val="198575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conventional simulation workflows, hydraulic fracturing simulation and reservoir production simulation are often conducted separately. First, a hydraulic fracturing simulation is conducted to obtain the fracture morphology. Then, this fracture morphology is used as the initial condition and embedded into the simulation of the production process. The problem is that the final state after fracturing, including pressure, saturation, stress, temperature, and fracture conductivity, is exactly the initial condition for production. If these two stages are disconnected, important physical information may be lost.</a:t>
            </a:r>
          </a:p>
          <a:p>
            <a:r>
              <a:rPr lang="en-US" altLang="zh-CN" dirty="0"/>
              <a:t>Therefore, in this work, we develop an integrated simulation framework to connect hydraulic fracturing and production more consistently. We employed the same mathematical model and numerical methods. The fracturing process utilized short time steps and dynamic grids, while the production stage employed long time steps and fixed grids. An embedded discrete fracture model was used to characterize the fractures.</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4</a:t>
            </a:fld>
            <a:endParaRPr lang="zh-CN" altLang="en-US"/>
          </a:p>
        </p:txBody>
      </p:sp>
    </p:spTree>
    <p:extLst>
      <p:ext uri="{BB962C8B-B14F-4D97-AF65-F5344CB8AC3E}">
        <p14:creationId xmlns:p14="http://schemas.microsoft.com/office/powerpoint/2010/main" val="34952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5</a:t>
            </a:fld>
            <a:endParaRPr lang="zh-CN" altLang="en-US"/>
          </a:p>
        </p:txBody>
      </p:sp>
    </p:spTree>
    <p:extLst>
      <p:ext uri="{BB962C8B-B14F-4D97-AF65-F5344CB8AC3E}">
        <p14:creationId xmlns:p14="http://schemas.microsoft.com/office/powerpoint/2010/main" val="292262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coupled solution strategy can be summarized as follows.</a:t>
            </a:r>
          </a:p>
          <a:p>
            <a:r>
              <a:rPr lang="en-US" altLang="zh-CN" dirty="0"/>
              <a:t>In this way, the hydraulic fracturing stage and production stage are connected within one integrated numerical framework.</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6</a:t>
            </a:fld>
            <a:endParaRPr lang="zh-CN" altLang="en-US"/>
          </a:p>
        </p:txBody>
      </p:sp>
    </p:spTree>
    <p:extLst>
      <p:ext uri="{BB962C8B-B14F-4D97-AF65-F5344CB8AC3E}">
        <p14:creationId xmlns:p14="http://schemas.microsoft.com/office/powerpoint/2010/main" val="34085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validation, we apply the model to a single-fracture tight oil reservoir case. In this section, we will present the differences and advantages of the numerical simulation framework established in this study compared to traditional methods.</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7</a:t>
            </a:fld>
            <a:endParaRPr lang="zh-CN" altLang="en-US"/>
          </a:p>
        </p:txBody>
      </p:sp>
    </p:spTree>
    <p:extLst>
      <p:ext uri="{BB962C8B-B14F-4D97-AF65-F5344CB8AC3E}">
        <p14:creationId xmlns:p14="http://schemas.microsoft.com/office/powerpoint/2010/main" val="336766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we will present the differences between our model and traditional methods in terms of predicting cumulative production. “Coupled matrix flow” is the result of our model, while “uncoupled matrix flow” is the result of the traditional approach that separates the fracturing process from the production process. For oil production, since our model takes into account the increase in matrix water saturation, in the early stages, the oil production will decrease, but in the later stages, considering the increase in matrix pressure, the cumulative oil production will increase. For water production,</a:t>
            </a:r>
            <a:r>
              <a:rPr lang="en-US" altLang="zh-CN" sz="1200" dirty="0">
                <a:solidFill>
                  <a:prstClr val="black"/>
                </a:solidFill>
                <a:cs typeface="+mn-ea"/>
                <a:sym typeface="+mn-lt"/>
              </a:rPr>
              <a:t> water production always higher due to combined effect of </a:t>
            </a:r>
            <a:r>
              <a:rPr lang="en-US" altLang="zh-CN" sz="1200" dirty="0" err="1">
                <a:solidFill>
                  <a:prstClr val="black"/>
                </a:solidFill>
                <a:cs typeface="+mn-ea"/>
                <a:sym typeface="+mn-lt"/>
              </a:rPr>
              <a:t>S</a:t>
            </a:r>
            <a:r>
              <a:rPr lang="en-US" altLang="zh-CN" sz="1200" baseline="-25000" dirty="0" err="1">
                <a:solidFill>
                  <a:prstClr val="black"/>
                </a:solidFill>
                <a:cs typeface="+mn-ea"/>
                <a:sym typeface="+mn-lt"/>
              </a:rPr>
              <a:t>w</a:t>
            </a:r>
            <a:r>
              <a:rPr lang="en-US" altLang="zh-CN" sz="1200" dirty="0">
                <a:solidFill>
                  <a:prstClr val="black"/>
                </a:solidFill>
                <a:cs typeface="+mn-ea"/>
                <a:sym typeface="+mn-lt"/>
              </a:rPr>
              <a:t> and pressure </a:t>
            </a:r>
            <a:r>
              <a:rPr lang="en-US" altLang="zh-CN" sz="1200" dirty="0" err="1">
                <a:solidFill>
                  <a:prstClr val="black"/>
                </a:solidFill>
                <a:cs typeface="+mn-ea"/>
                <a:sym typeface="+mn-lt"/>
              </a:rPr>
              <a:t>rise.The</a:t>
            </a:r>
            <a:r>
              <a:rPr lang="en-US" altLang="zh-CN" sz="1200" dirty="0">
                <a:solidFill>
                  <a:prstClr val="black"/>
                </a:solidFill>
                <a:cs typeface="+mn-ea"/>
                <a:sym typeface="+mn-lt"/>
              </a:rPr>
              <a:t> differences in cumulative oil production and water production over the 10-year period were 8.8% and 15.9% respectively.</a:t>
            </a:r>
            <a:endParaRPr kumimoji="0" lang="en-US" altLang="zh-CN" sz="1200" i="0" u="none" strike="noStrike" kern="1200" cap="none" spc="0" normalizeH="0" baseline="0" noProof="0" dirty="0">
              <a:ln>
                <a:noFill/>
              </a:ln>
              <a:solidFill>
                <a:prstClr val="black"/>
              </a:solidFill>
              <a:effectLst/>
              <a:uLnTx/>
              <a:uFillTx/>
              <a:cs typeface="+mn-ea"/>
              <a:sym typeface="+mn-lt"/>
            </a:endParaRP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8</a:t>
            </a:fld>
            <a:endParaRPr lang="zh-CN" altLang="en-US"/>
          </a:p>
        </p:txBody>
      </p:sp>
    </p:spTree>
    <p:extLst>
      <p:ext uri="{BB962C8B-B14F-4D97-AF65-F5344CB8AC3E}">
        <p14:creationId xmlns:p14="http://schemas.microsoft.com/office/powerpoint/2010/main" val="167556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35000"/>
              </a:lnSpc>
              <a:spcBef>
                <a:spcPts val="0"/>
              </a:spcBef>
              <a:spcAft>
                <a:spcPts val="0"/>
              </a:spcAft>
              <a:buClrTx/>
              <a:buSzTx/>
              <a:buFont typeface="+mj-ea"/>
              <a:buNone/>
              <a:tabLst/>
              <a:defRPr/>
            </a:pPr>
            <a:r>
              <a:rPr lang="en-US" altLang="zh-CN" dirty="0"/>
              <a:t>Next, we will compare the differences between our model and the traditional </a:t>
            </a:r>
            <a:r>
              <a:rPr lang="en-US" altLang="zh-CN" dirty="0" err="1"/>
              <a:t>leakoff</a:t>
            </a:r>
            <a:r>
              <a:rPr lang="en-US" altLang="zh-CN" dirty="0"/>
              <a:t> function model in terms of calculating the </a:t>
            </a:r>
            <a:r>
              <a:rPr lang="en-US" altLang="zh-CN" dirty="0" err="1"/>
              <a:t>leakoff</a:t>
            </a:r>
            <a:r>
              <a:rPr lang="en-US" altLang="zh-CN" dirty="0"/>
              <a:t> volume of the fracturing fluid. Using the model parameters mentioned earlier, we calculated the </a:t>
            </a:r>
            <a:r>
              <a:rPr lang="en-US" altLang="zh-CN" dirty="0" err="1"/>
              <a:t>leakoff</a:t>
            </a:r>
            <a:r>
              <a:rPr lang="en-US" altLang="zh-CN" dirty="0"/>
              <a:t> coefficient of the fracturing fluid, simulated the fracture propagation process with the same parameters, and counted the </a:t>
            </a:r>
            <a:r>
              <a:rPr lang="en-US" altLang="zh-CN" dirty="0" err="1"/>
              <a:t>leakoff</a:t>
            </a:r>
            <a:r>
              <a:rPr lang="en-US" altLang="zh-CN" dirty="0"/>
              <a:t> volume of the fracturing fluid. The results showed that the estimation of the fracturing fluid by the traditional </a:t>
            </a:r>
            <a:r>
              <a:rPr lang="en-US" altLang="zh-CN" dirty="0" err="1"/>
              <a:t>leakoff</a:t>
            </a:r>
            <a:r>
              <a:rPr lang="en-US" altLang="zh-CN" dirty="0"/>
              <a:t> function differed by 130% compared to our model's calculation results. We analyzed the reasons for this gap: </a:t>
            </a:r>
            <a:r>
              <a:rPr lang="en-US" altLang="zh-CN" dirty="0" err="1"/>
              <a:t>leakoff</a:t>
            </a:r>
            <a:r>
              <a:rPr lang="en-US" altLang="zh-CN" dirty="0"/>
              <a:t> function have two </a:t>
            </a:r>
            <a:r>
              <a:rPr lang="en-US" altLang="zh-CN" dirty="0" err="1"/>
              <a:t>assumes:</a:t>
            </a:r>
            <a:r>
              <a:rPr lang="en-US" altLang="zh-CN" sz="1200" kern="0" dirty="0" err="1">
                <a:solidFill>
                  <a:prstClr val="black"/>
                </a:solidFill>
                <a:cs typeface="+mn-ea"/>
                <a:sym typeface="+mn-lt"/>
              </a:rPr>
              <a:t>Assumes</a:t>
            </a:r>
            <a:r>
              <a:rPr lang="en-US" altLang="zh-CN" sz="1200" kern="0" dirty="0">
                <a:solidFill>
                  <a:prstClr val="black"/>
                </a:solidFill>
                <a:cs typeface="+mn-ea"/>
                <a:sym typeface="+mn-lt"/>
              </a:rPr>
              <a:t> single-phase flow in formation (ignores oil-water two-phase flow);</a:t>
            </a:r>
            <a:r>
              <a:rPr kumimoji="0" lang="en-US" altLang="zh-CN" sz="1200" i="0" u="none" strike="noStrike" kern="0" cap="none" spc="0" normalizeH="0" baseline="0" noProof="0" dirty="0">
                <a:ln>
                  <a:noFill/>
                </a:ln>
                <a:solidFill>
                  <a:prstClr val="black"/>
                </a:solidFill>
                <a:effectLst/>
                <a:uLnTx/>
                <a:uFillTx/>
                <a:cs typeface="+mn-ea"/>
                <a:sym typeface="+mn-lt"/>
              </a:rPr>
              <a:t>Assumes the pressure difference between the fracture and the formation is constant. Both these</a:t>
            </a:r>
          </a:p>
          <a:p>
            <a:pPr marL="0" marR="0" lvl="0" indent="0" algn="l" defTabSz="914400" rtl="0" eaLnBrk="1" fontAlgn="auto" latinLnBrk="0" hangingPunct="1">
              <a:lnSpc>
                <a:spcPct val="135000"/>
              </a:lnSpc>
              <a:spcBef>
                <a:spcPts val="0"/>
              </a:spcBef>
              <a:spcAft>
                <a:spcPts val="0"/>
              </a:spcAft>
              <a:buClrTx/>
              <a:buSzTx/>
              <a:buFont typeface="Wingdings" panose="05000000000000000000" pitchFamily="2" charset="2"/>
              <a:buNone/>
              <a:tabLst/>
              <a:defRPr/>
            </a:pPr>
            <a:r>
              <a:rPr kumimoji="0" lang="en-US" altLang="zh-CN" sz="1200" i="0" u="none" strike="noStrike" kern="0" cap="none" spc="0" normalizeH="0" baseline="0" noProof="0" dirty="0">
                <a:ln>
                  <a:noFill/>
                </a:ln>
                <a:solidFill>
                  <a:srgbClr val="0000FF"/>
                </a:solidFill>
                <a:effectLst/>
                <a:uLnTx/>
                <a:uFillTx/>
                <a:cs typeface="+mn-ea"/>
                <a:sym typeface="+mn-lt"/>
              </a:rPr>
              <a:t>two assumes resulting in over estimating the </a:t>
            </a:r>
            <a:r>
              <a:rPr lang="en-US" altLang="zh-CN" sz="1200" kern="0" dirty="0" err="1">
                <a:solidFill>
                  <a:srgbClr val="0000FF"/>
                </a:solidFill>
                <a:cs typeface="+mn-ea"/>
                <a:sym typeface="+mn-lt"/>
              </a:rPr>
              <a:t>leakoff</a:t>
            </a:r>
            <a:r>
              <a:rPr kumimoji="0" lang="en-US" altLang="zh-CN" sz="1200" i="0" u="none" strike="noStrike" kern="0" cap="none" spc="0" normalizeH="0" baseline="0" noProof="0" dirty="0">
                <a:ln>
                  <a:noFill/>
                </a:ln>
                <a:solidFill>
                  <a:srgbClr val="0000FF"/>
                </a:solidFill>
                <a:effectLst/>
                <a:uLnTx/>
                <a:uFillTx/>
                <a:cs typeface="+mn-ea"/>
                <a:sym typeface="+mn-lt"/>
              </a:rPr>
              <a:t> volume</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9</a:t>
            </a:fld>
            <a:endParaRPr lang="zh-CN" altLang="en-US"/>
          </a:p>
        </p:txBody>
      </p:sp>
    </p:spTree>
    <p:extLst>
      <p:ext uri="{BB962C8B-B14F-4D97-AF65-F5344CB8AC3E}">
        <p14:creationId xmlns:p14="http://schemas.microsoft.com/office/powerpoint/2010/main" val="139149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58CD7F-50F3-4F4B-9D3E-20F11434EA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384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14825-CCF3-4469-9828-5A36CBC2EF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3173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BE303-B948-45A5-B658-1AD2D6D6029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387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58CD7F-50F3-4F4B-9D3E-20F11434EA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3378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4A3E4-0245-4BD4-AE39-B6911780BE5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4900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8CB3C4-216A-450A-B7A5-7223423219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9567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233B6-A1F1-49BC-AC4B-C10FB7F0F67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3237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1755EE-091F-418E-8F41-2FDEF0F75F8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0674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C701F-573C-4157-A0AE-E6B65FE4891B}"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4358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43" y="6489519"/>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33DAB7-4128-47A2-91D2-F4AD3169FE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a:xfrm>
            <a:off x="4038600" y="64895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/35</a:t>
            </a:r>
            <a:endPar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id="{8FA06522-6616-47A6-AC58-A89835243BAC}"/>
              </a:ext>
            </a:extLst>
          </p:cNvPr>
          <p:cNvCxnSpPr/>
          <p:nvPr userDrawn="1"/>
        </p:nvCxnSpPr>
        <p:spPr bwMode="auto">
          <a:xfrm>
            <a:off x="0" y="764704"/>
            <a:ext cx="12192000" cy="0"/>
          </a:xfrm>
          <a:prstGeom prst="line">
            <a:avLst/>
          </a:prstGeom>
          <a:noFill/>
          <a:ln w="38100" cap="flat" cmpd="sng" algn="ctr">
            <a:solidFill>
              <a:srgbClr val="FF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cxnSp>
      <p:pic>
        <p:nvPicPr>
          <p:cNvPr id="8" name="图片 7"/>
          <p:cNvPicPr>
            <a:picLocks noChangeAspect="1"/>
          </p:cNvPicPr>
          <p:nvPr userDrawn="1"/>
        </p:nvPicPr>
        <p:blipFill>
          <a:blip r:embed="rId2"/>
          <a:stretch>
            <a:fillRect/>
          </a:stretch>
        </p:blipFill>
        <p:spPr>
          <a:xfrm>
            <a:off x="27660" y="8546"/>
            <a:ext cx="713033" cy="707611"/>
          </a:xfrm>
          <a:prstGeom prst="rect">
            <a:avLst/>
          </a:prstGeom>
        </p:spPr>
      </p:pic>
      <p:pic>
        <p:nvPicPr>
          <p:cNvPr id="6" name="图片 5"/>
          <p:cNvPicPr>
            <a:picLocks noChangeAspect="1"/>
          </p:cNvPicPr>
          <p:nvPr userDrawn="1"/>
        </p:nvPicPr>
        <p:blipFill rotWithShape="1">
          <a:blip r:embed="rId3"/>
          <a:srcRect l="13740" r="11788" b="20711"/>
          <a:stretch/>
        </p:blipFill>
        <p:spPr>
          <a:xfrm>
            <a:off x="11265076" y="41287"/>
            <a:ext cx="801756" cy="666324"/>
          </a:xfrm>
          <a:prstGeom prst="rect">
            <a:avLst/>
          </a:prstGeom>
        </p:spPr>
      </p:pic>
    </p:spTree>
    <p:extLst>
      <p:ext uri="{BB962C8B-B14F-4D97-AF65-F5344CB8AC3E}">
        <p14:creationId xmlns:p14="http://schemas.microsoft.com/office/powerpoint/2010/main" val="303163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32D787-089C-45A5-806A-2BD37E11C53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245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4A3E4-0245-4BD4-AE39-B6911780BE5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54105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BAA0BC-652D-45F5-A772-96FB7E99726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6168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14825-CCF3-4469-9828-5A36CBC2EF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0673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BE303-B948-45A5-B658-1AD2D6D6029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7541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8CB3C4-216A-450A-B7A5-7223423219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5215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233B6-A1F1-49BC-AC4B-C10FB7F0F67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6633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1755EE-091F-418E-8F41-2FDEF0F75F8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8765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C701F-573C-4157-A0AE-E6B65FE4891B}"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1466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43" y="6489519"/>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33DAB7-4128-47A2-91D2-F4AD3169FE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a:xfrm>
            <a:off x="4038600" y="64895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/35</a:t>
            </a:r>
            <a:endPar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id="{8FA06522-6616-47A6-AC58-A89835243BAC}"/>
              </a:ext>
            </a:extLst>
          </p:cNvPr>
          <p:cNvCxnSpPr/>
          <p:nvPr userDrawn="1"/>
        </p:nvCxnSpPr>
        <p:spPr bwMode="auto">
          <a:xfrm>
            <a:off x="0" y="764704"/>
            <a:ext cx="12192000" cy="0"/>
          </a:xfrm>
          <a:prstGeom prst="line">
            <a:avLst/>
          </a:prstGeom>
          <a:noFill/>
          <a:ln w="38100" cap="flat" cmpd="sng" algn="ctr">
            <a:solidFill>
              <a:srgbClr val="FF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cxnSp>
    </p:spTree>
    <p:extLst>
      <p:ext uri="{BB962C8B-B14F-4D97-AF65-F5344CB8AC3E}">
        <p14:creationId xmlns:p14="http://schemas.microsoft.com/office/powerpoint/2010/main" val="115981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32D787-089C-45A5-806A-2BD37E11C53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576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BAA0BC-652D-45F5-A772-96FB7E99726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046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18DA17-49EE-453A-80EB-8A5C0F703F5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43842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18DA17-49EE-453A-80EB-8A5C0F703F5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92988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45.gif"/><Relationship Id="rId4" Type="http://schemas.openxmlformats.org/officeDocument/2006/relationships/image" Target="../media/image44.gif"/></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18" Type="http://schemas.openxmlformats.org/officeDocument/2006/relationships/oleObject" Target="../embeddings/oleObject8.bin"/><Relationship Id="rId26" Type="http://schemas.openxmlformats.org/officeDocument/2006/relationships/image" Target="../media/image14.wmf"/><Relationship Id="rId3" Type="http://schemas.openxmlformats.org/officeDocument/2006/relationships/notesSlide" Target="../notesSlides/notesSlide5.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5.bin"/><Relationship Id="rId17" Type="http://schemas.openxmlformats.org/officeDocument/2006/relationships/image" Target="../media/image10.wmf"/><Relationship Id="rId25" Type="http://schemas.openxmlformats.org/officeDocument/2006/relationships/oleObject" Target="../embeddings/oleObject11.bin"/><Relationship Id="rId2" Type="http://schemas.openxmlformats.org/officeDocument/2006/relationships/slideLayout" Target="../slideLayouts/slideLayout18.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24" Type="http://schemas.openxmlformats.org/officeDocument/2006/relationships/image" Target="../media/image17.png"/><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image" Target="../media/image15.wmf"/><Relationship Id="rId10" Type="http://schemas.openxmlformats.org/officeDocument/2006/relationships/oleObject" Target="../embeddings/oleObject4.bin"/><Relationship Id="rId19"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oleObject" Target="../embeddings/oleObject12.bin"/><Relationship Id="rId30"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6.xml"/><Relationship Id="rId7" Type="http://schemas.openxmlformats.org/officeDocument/2006/relationships/image" Target="../media/image19.wmf"/><Relationship Id="rId12"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2.bin"/><Relationship Id="rId3" Type="http://schemas.openxmlformats.org/officeDocument/2006/relationships/notesSlide" Target="../notesSlides/notesSlide9.xml"/><Relationship Id="rId7" Type="http://schemas.openxmlformats.org/officeDocument/2006/relationships/oleObject" Target="../embeddings/oleObject19.bin"/><Relationship Id="rId12" Type="http://schemas.openxmlformats.org/officeDocument/2006/relationships/image" Target="../media/image31.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0.wmf"/><Relationship Id="rId4" Type="http://schemas.openxmlformats.org/officeDocument/2006/relationships/image" Target="../media/image33.emf"/><Relationship Id="rId9" Type="http://schemas.openxmlformats.org/officeDocument/2006/relationships/oleObject" Target="../embeddings/oleObject20.bin"/><Relationship Id="rId1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56ABD98-8C02-485C-85F1-411F244EAD25}"/>
              </a:ext>
            </a:extLst>
          </p:cNvPr>
          <p:cNvSpPr/>
          <p:nvPr/>
        </p:nvSpPr>
        <p:spPr>
          <a:xfrm>
            <a:off x="0" y="1357590"/>
            <a:ext cx="12192000" cy="2117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
        <p:nvSpPr>
          <p:cNvPr id="6" name="矩形 5">
            <a:extLst>
              <a:ext uri="{FF2B5EF4-FFF2-40B4-BE49-F238E27FC236}">
                <a16:creationId xmlns:a16="http://schemas.microsoft.com/office/drawing/2014/main" id="{88FC9EE4-FD67-4C7F-BFEA-2EF60F43BE77}"/>
              </a:ext>
            </a:extLst>
          </p:cNvPr>
          <p:cNvSpPr/>
          <p:nvPr/>
        </p:nvSpPr>
        <p:spPr>
          <a:xfrm>
            <a:off x="1" y="1357590"/>
            <a:ext cx="12191999" cy="2025619"/>
          </a:xfrm>
          <a:prstGeom prst="rect">
            <a:avLst/>
          </a:prstGeom>
          <a:ln>
            <a:noFill/>
          </a:ln>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Integrated thermo-hydro-mechanical coupling numerical simulation of hydraulic fracturing and production in tight oil reservoirs</a:t>
            </a:r>
            <a:endParaRPr kumimoji="0" lang="en-US" altLang="zh-CN"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8" name="Text Box 6"/>
          <p:cNvSpPr txBox="1">
            <a:spLocks noChangeArrowheads="1"/>
          </p:cNvSpPr>
          <p:nvPr/>
        </p:nvSpPr>
        <p:spPr bwMode="auto">
          <a:xfrm>
            <a:off x="376084" y="3338978"/>
            <a:ext cx="1156273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70C0"/>
                </a:solidFill>
                <a:effectLst/>
                <a:uLnTx/>
                <a:uFillTx/>
                <a:ea typeface="微软雅黑" panose="020B0503020204020204" pitchFamily="34" charset="-122"/>
                <a:cs typeface="Arial" panose="020B0604020202020204" pitchFamily="34" charset="0"/>
              </a:rPr>
              <a:t>Jinlong</a:t>
            </a:r>
            <a:r>
              <a:rPr kumimoji="0" lang="en-US" altLang="zh-CN" sz="3200" b="1" i="0" u="none" strike="noStrike" kern="1200" cap="none" spc="0" normalizeH="0" baseline="0" noProof="0" dirty="0">
                <a:ln>
                  <a:noFill/>
                </a:ln>
                <a:solidFill>
                  <a:srgbClr val="0070C0"/>
                </a:solidFill>
                <a:effectLst/>
                <a:uLnTx/>
                <a:uFillTx/>
                <a:ea typeface="微软雅黑" panose="020B0503020204020204" pitchFamily="34" charset="-122"/>
                <a:cs typeface="Arial" panose="020B0604020202020204" pitchFamily="34" charset="0"/>
              </a:rPr>
              <a:t> Li</a:t>
            </a:r>
          </a:p>
          <a:p>
            <a:pPr lvl="0" algn="ctr" defTabSz="457200">
              <a:lnSpc>
                <a:spcPct val="150000"/>
              </a:lnSpc>
              <a:defRPr/>
            </a:pPr>
            <a:r>
              <a:rPr lang="en-US" altLang="zh-CN" sz="2800" b="1" dirty="0">
                <a:solidFill>
                  <a:srgbClr val="C00000"/>
                </a:solidFill>
                <a:ea typeface="微软雅黑" panose="020B0503020204020204" pitchFamily="34" charset="-122"/>
                <a:cs typeface="Arial" panose="020B0604020202020204" pitchFamily="34" charset="0"/>
              </a:rPr>
              <a:t>Research Center of Multiphase Flow in Porous Media</a:t>
            </a:r>
          </a:p>
          <a:p>
            <a:pPr lvl="0" algn="ctr" defTabSz="457200">
              <a:lnSpc>
                <a:spcPct val="150000"/>
              </a:lnSpc>
              <a:defRPr/>
            </a:pPr>
            <a:r>
              <a:rPr lang="en-US" altLang="zh-CN" sz="2800" b="1" dirty="0">
                <a:solidFill>
                  <a:srgbClr val="C00000"/>
                </a:solidFill>
                <a:ea typeface="微软雅黑" panose="020B0503020204020204" pitchFamily="34" charset="-122"/>
                <a:cs typeface="Arial" panose="020B0604020202020204" pitchFamily="34" charset="0"/>
              </a:rPr>
              <a:t>China University of Petroleum (East China)</a:t>
            </a:r>
          </a:p>
          <a:p>
            <a:pPr lvl="0" algn="ctr" defTabSz="457200">
              <a:lnSpc>
                <a:spcPct val="150000"/>
              </a:lnSpc>
              <a:defRPr/>
            </a:pPr>
            <a:r>
              <a:rPr lang="en-US" altLang="zh-CN" sz="2400" b="1" dirty="0">
                <a:solidFill>
                  <a:srgbClr val="0070C0"/>
                </a:solidFill>
                <a:ea typeface="微软雅黑" panose="020B0503020204020204" pitchFamily="34" charset="-122"/>
                <a:cs typeface="Arial" panose="020B0604020202020204" pitchFamily="34" charset="0"/>
              </a:rPr>
              <a:t>19-22 May 2026, Nantes, France</a:t>
            </a:r>
            <a:endParaRPr kumimoji="0" lang="zh-CN" altLang="en-US" sz="2400" b="1" i="0" u="none" strike="noStrike" kern="1200" cap="none" spc="0" normalizeH="0" baseline="0" noProof="0" dirty="0">
              <a:ln>
                <a:noFill/>
              </a:ln>
              <a:solidFill>
                <a:srgbClr val="0070C0"/>
              </a:solidFill>
              <a:effectLst/>
              <a:uLnTx/>
              <a:uFillTx/>
              <a:ea typeface="微软雅黑" panose="020B0503020204020204" pitchFamily="34" charset="-122"/>
              <a:cs typeface="Arial" panose="020B0604020202020204" pitchFamily="34" charset="0"/>
            </a:endParaRPr>
          </a:p>
        </p:txBody>
      </p:sp>
      <p:sp>
        <p:nvSpPr>
          <p:cNvPr id="7" name="文本框 6"/>
          <p:cNvSpPr txBox="1"/>
          <p:nvPr/>
        </p:nvSpPr>
        <p:spPr>
          <a:xfrm>
            <a:off x="766920" y="99239"/>
            <a:ext cx="10648334" cy="584775"/>
          </a:xfrm>
          <a:prstGeom prst="rect">
            <a:avLst/>
          </a:prstGeom>
          <a:noFill/>
        </p:spPr>
        <p:txBody>
          <a:bodyPr wrap="square" rtlCol="0">
            <a:spAutoFit/>
          </a:bodyPr>
          <a:lstStyle/>
          <a:p>
            <a:r>
              <a:rPr lang="en-US" altLang="zh-CN" sz="2800" b="1" dirty="0">
                <a:solidFill>
                  <a:srgbClr val="0070C0"/>
                </a:solidFill>
                <a:latin typeface="Arial" panose="020B0604020202020204" pitchFamily="34" charset="0"/>
                <a:ea typeface="微软雅黑" panose="020B0503020204020204" pitchFamily="34" charset="-122"/>
                <a:cs typeface="Arial" panose="020B0604020202020204" pitchFamily="34" charset="0"/>
              </a:rPr>
              <a:t>InterPore2026: </a:t>
            </a:r>
            <a:r>
              <a:rPr lang="en-US" altLang="zh-CN" sz="3200" b="1" dirty="0">
                <a:solidFill>
                  <a:srgbClr val="0070C0"/>
                </a:solidFill>
                <a:latin typeface="Arial" panose="020B0604020202020204" pitchFamily="34" charset="0"/>
                <a:ea typeface="微软雅黑" panose="020B0503020204020204" pitchFamily="34" charset="-122"/>
                <a:cs typeface="Arial" panose="020B0604020202020204" pitchFamily="34" charset="0"/>
              </a:rPr>
              <a:t>MS20—</a:t>
            </a:r>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Special</a:t>
            </a:r>
            <a:r>
              <a:rPr lang="en-US" altLang="zh-CN" sz="2800" b="1" dirty="0">
                <a:solidFill>
                  <a:srgbClr val="C00000"/>
                </a:solidFill>
                <a:latin typeface="Arial" panose="020B0604020202020204" pitchFamily="34" charset="0"/>
                <a:ea typeface="微软雅黑" panose="020B0503020204020204" pitchFamily="34" charset="-122"/>
                <a:cs typeface="Arial" panose="020B0604020202020204" pitchFamily="34" charset="0"/>
              </a:rPr>
              <a:t> Session in Honor of Jun Yao</a:t>
            </a:r>
            <a:endParaRPr lang="zh-CN" altLang="en-US" sz="28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rotWithShape="1">
          <a:blip r:embed="rId3"/>
          <a:srcRect l="13740" r="11788" b="20711"/>
          <a:stretch/>
        </p:blipFill>
        <p:spPr>
          <a:xfrm>
            <a:off x="940486" y="4181167"/>
            <a:ext cx="668451" cy="563005"/>
          </a:xfrm>
          <a:prstGeom prst="rect">
            <a:avLst/>
          </a:prstGeom>
        </p:spPr>
      </p:pic>
      <p:pic>
        <p:nvPicPr>
          <p:cNvPr id="10" name="图片 9"/>
          <p:cNvPicPr>
            <a:picLocks noChangeAspect="1"/>
          </p:cNvPicPr>
          <p:nvPr/>
        </p:nvPicPr>
        <p:blipFill>
          <a:blip r:embed="rId4"/>
          <a:stretch>
            <a:fillRect/>
          </a:stretch>
        </p:blipFill>
        <p:spPr>
          <a:xfrm>
            <a:off x="1858298" y="4852219"/>
            <a:ext cx="538982" cy="534883"/>
          </a:xfrm>
          <a:prstGeom prst="rect">
            <a:avLst/>
          </a:prstGeom>
        </p:spPr>
      </p:pic>
    </p:spTree>
    <p:extLst>
      <p:ext uri="{BB962C8B-B14F-4D97-AF65-F5344CB8AC3E}">
        <p14:creationId xmlns:p14="http://schemas.microsoft.com/office/powerpoint/2010/main" val="163146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9DB95886-3EAE-4F55-BEB0-BBBEF5F0DEB1}"/>
              </a:ext>
            </a:extLst>
          </p:cNvPr>
          <p:cNvSpPr txBox="1"/>
          <p:nvPr/>
        </p:nvSpPr>
        <p:spPr>
          <a:xfrm>
            <a:off x="8659476" y="6199527"/>
            <a:ext cx="3436052" cy="584775"/>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00FF"/>
                </a:solidFill>
                <a:effectLst/>
                <a:uLnTx/>
                <a:uFillTx/>
                <a:cs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chemeClr val="tx1"/>
                </a:solidFill>
                <a:effectLst/>
                <a:uLnTx/>
                <a:uFillTx/>
                <a:sym typeface="+mn-lt"/>
              </a:rPr>
              <a:t>Fracture half-length at different water saturations</a:t>
            </a:r>
            <a:endParaRPr kumimoji="0" lang="en-US" altLang="zh-CN" sz="1600" b="0" i="0" u="none" strike="noStrike" kern="1200" cap="none" spc="0" normalizeH="0" baseline="0" noProof="0" dirty="0">
              <a:ln>
                <a:noFill/>
              </a:ln>
              <a:solidFill>
                <a:schemeClr val="tx1"/>
              </a:solidFill>
              <a:effectLst/>
              <a:uLnTx/>
              <a:uFillTx/>
              <a:sym typeface="+mn-lt"/>
            </a:endParaRPr>
          </a:p>
        </p:txBody>
      </p:sp>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pic>
        <p:nvPicPr>
          <p:cNvPr id="3" name="图片 2">
            <a:extLst>
              <a:ext uri="{FF2B5EF4-FFF2-40B4-BE49-F238E27FC236}">
                <a16:creationId xmlns:a16="http://schemas.microsoft.com/office/drawing/2014/main" id="{386EC513-0109-4085-885F-8DCB6C84455D}"/>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785" t="2045" r="2509" b="17779"/>
          <a:stretch/>
        </p:blipFill>
        <p:spPr bwMode="auto">
          <a:xfrm>
            <a:off x="2787400" y="3214792"/>
            <a:ext cx="2732575" cy="2417643"/>
          </a:xfrm>
          <a:prstGeom prst="rect">
            <a:avLst/>
          </a:prstGeom>
          <a:noFill/>
          <a:ln>
            <a:noFill/>
          </a:ln>
        </p:spPr>
      </p:pic>
      <p:sp>
        <p:nvSpPr>
          <p:cNvPr id="4" name="文本框 3">
            <a:extLst>
              <a:ext uri="{FF2B5EF4-FFF2-40B4-BE49-F238E27FC236}">
                <a16:creationId xmlns:a16="http://schemas.microsoft.com/office/drawing/2014/main" id="{1C668BC1-A0EA-4D93-918E-F43AD9CBDA22}"/>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5" name="Rectangle 5">
            <a:extLst>
              <a:ext uri="{FF2B5EF4-FFF2-40B4-BE49-F238E27FC236}">
                <a16:creationId xmlns:a16="http://schemas.microsoft.com/office/drawing/2014/main" id="{83068E12-A944-4DA7-9D82-30E474DD6F14}"/>
              </a:ext>
            </a:extLst>
          </p:cNvPr>
          <p:cNvSpPr>
            <a:spLocks noChangeArrowheads="1"/>
          </p:cNvSpPr>
          <p:nvPr/>
        </p:nvSpPr>
        <p:spPr bwMode="auto">
          <a:xfrm>
            <a:off x="138055" y="6156762"/>
            <a:ext cx="2184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5588"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FF"/>
                </a:solidFill>
                <a:effectLst/>
                <a:uLnTx/>
                <a:uFillTx/>
                <a:latin typeface="+mn-lt"/>
                <a:cs typeface="+mn-ea"/>
                <a:sym typeface="+mn-lt"/>
              </a:rPr>
              <a:t>Water saturation 0.3</a:t>
            </a:r>
            <a:endParaRPr kumimoji="0" lang="en-US" altLang="zh-CN" sz="1400" b="0" i="0" u="none" strike="noStrike" kern="1200" cap="none" spc="0" normalizeH="0" baseline="0" noProof="0" dirty="0">
              <a:ln>
                <a:noFill/>
              </a:ln>
              <a:solidFill>
                <a:srgbClr val="0000FF"/>
              </a:solidFill>
              <a:effectLst/>
              <a:uLnTx/>
              <a:uFillTx/>
              <a:latin typeface="+mn-lt"/>
              <a:cs typeface="+mn-ea"/>
              <a:sym typeface="+mn-lt"/>
            </a:endParaRPr>
          </a:p>
        </p:txBody>
      </p:sp>
      <p:sp>
        <p:nvSpPr>
          <p:cNvPr id="6" name="Rectangle 6">
            <a:extLst>
              <a:ext uri="{FF2B5EF4-FFF2-40B4-BE49-F238E27FC236}">
                <a16:creationId xmlns:a16="http://schemas.microsoft.com/office/drawing/2014/main" id="{E6232D1D-566C-459A-A027-917A6511CD0C}"/>
              </a:ext>
            </a:extLst>
          </p:cNvPr>
          <p:cNvSpPr>
            <a:spLocks noChangeArrowheads="1"/>
          </p:cNvSpPr>
          <p:nvPr/>
        </p:nvSpPr>
        <p:spPr bwMode="auto">
          <a:xfrm>
            <a:off x="5827551" y="6156762"/>
            <a:ext cx="2184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5588"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FF"/>
                </a:solidFill>
                <a:effectLst/>
                <a:uLnTx/>
                <a:uFillTx/>
                <a:cs typeface="+mn-ea"/>
                <a:sym typeface="+mn-lt"/>
              </a:rPr>
              <a:t>Water saturation 0.5</a:t>
            </a:r>
            <a:endParaRPr kumimoji="0" lang="en-US" altLang="zh-CN" sz="1400" b="0" i="0" u="none" strike="noStrike" kern="1200" cap="none" spc="0" normalizeH="0" baseline="0" noProof="0" dirty="0">
              <a:ln>
                <a:noFill/>
              </a:ln>
              <a:solidFill>
                <a:srgbClr val="0000FF"/>
              </a:solidFill>
              <a:effectLst/>
              <a:uLnTx/>
              <a:uFillTx/>
              <a:cs typeface="+mn-ea"/>
              <a:sym typeface="+mn-lt"/>
            </a:endParaRPr>
          </a:p>
        </p:txBody>
      </p:sp>
      <p:sp>
        <p:nvSpPr>
          <p:cNvPr id="7" name="矩形 6">
            <a:extLst>
              <a:ext uri="{FF2B5EF4-FFF2-40B4-BE49-F238E27FC236}">
                <a16:creationId xmlns:a16="http://schemas.microsoft.com/office/drawing/2014/main" id="{3C22FCA6-0431-401F-BAE0-32A98D075476}"/>
              </a:ext>
            </a:extLst>
          </p:cNvPr>
          <p:cNvSpPr/>
          <p:nvPr/>
        </p:nvSpPr>
        <p:spPr>
          <a:xfrm>
            <a:off x="3295484" y="6156762"/>
            <a:ext cx="1926489" cy="307777"/>
          </a:xfrm>
          <a:prstGeom prst="rect">
            <a:avLst/>
          </a:prstGeom>
        </p:spPr>
        <p:txBody>
          <a:bodyPr wrap="none">
            <a:spAutoFit/>
          </a:bodyPr>
          <a:lstStyle>
            <a:lvl1pP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FF"/>
                </a:solidFill>
                <a:effectLst/>
                <a:uLnTx/>
                <a:uFillTx/>
                <a:cs typeface="+mn-ea"/>
                <a:sym typeface="+mn-lt"/>
              </a:rPr>
              <a:t>Water saturation 0.4</a:t>
            </a:r>
            <a:endParaRPr kumimoji="0" lang="zh-CN" altLang="en-US" sz="1600" b="0" i="0" u="none" strike="noStrike" kern="1200" cap="none" spc="0" normalizeH="0" baseline="0" noProof="0" dirty="0">
              <a:ln>
                <a:noFill/>
              </a:ln>
              <a:solidFill>
                <a:srgbClr val="0000FF"/>
              </a:solidFill>
              <a:effectLst/>
              <a:uLnTx/>
              <a:uFillTx/>
              <a:cs typeface="+mn-ea"/>
              <a:sym typeface="+mn-lt"/>
            </a:endParaRPr>
          </a:p>
        </p:txBody>
      </p:sp>
      <p:sp>
        <p:nvSpPr>
          <p:cNvPr id="8" name="文本框 7">
            <a:extLst>
              <a:ext uri="{FF2B5EF4-FFF2-40B4-BE49-F238E27FC236}">
                <a16:creationId xmlns:a16="http://schemas.microsoft.com/office/drawing/2014/main" id="{2A68BA63-E65A-489F-9236-722A428248CE}"/>
              </a:ext>
            </a:extLst>
          </p:cNvPr>
          <p:cNvSpPr txBox="1"/>
          <p:nvPr/>
        </p:nvSpPr>
        <p:spPr>
          <a:xfrm>
            <a:off x="2423898" y="6486326"/>
            <a:ext cx="4411208" cy="338554"/>
          </a:xfrm>
          <a:prstGeom prst="rect">
            <a:avLst/>
          </a:prstGeom>
          <a:noFill/>
        </p:spPr>
        <p:txBody>
          <a:bodyPr wrap="none" rtlCol="0">
            <a:spAutoFit/>
          </a:bodyPr>
          <a:lstStyle>
            <a:lvl1pP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Post-fracturing matrix pressure distribution</a:t>
            </a:r>
            <a:endParaRPr kumimoji="0" lang="en-US" altLang="zh-CN" sz="1600" b="0" i="0" u="none" strike="noStrike" kern="1200" cap="none" spc="0" normalizeH="0" baseline="0" noProof="0" dirty="0">
              <a:ln>
                <a:noFill/>
              </a:ln>
              <a:effectLst/>
              <a:uLnTx/>
              <a:uFillTx/>
              <a:cs typeface="+mn-ea"/>
              <a:sym typeface="+mn-lt"/>
            </a:endParaRPr>
          </a:p>
        </p:txBody>
      </p:sp>
      <p:sp>
        <p:nvSpPr>
          <p:cNvPr id="10" name="矩形 9">
            <a:extLst>
              <a:ext uri="{FF2B5EF4-FFF2-40B4-BE49-F238E27FC236}">
                <a16:creationId xmlns:a16="http://schemas.microsoft.com/office/drawing/2014/main" id="{1DF5FB6A-8EF1-471C-A760-454F40E4B6A0}"/>
              </a:ext>
            </a:extLst>
          </p:cNvPr>
          <p:cNvSpPr/>
          <p:nvPr/>
        </p:nvSpPr>
        <p:spPr>
          <a:xfrm>
            <a:off x="138056" y="1248373"/>
            <a:ext cx="12053944" cy="1596078"/>
          </a:xfrm>
          <a:prstGeom prst="rect">
            <a:avLst/>
          </a:prstGeom>
        </p:spPr>
        <p:txBody>
          <a:bodyPr wrap="square">
            <a:spAutoFit/>
          </a:bodyPr>
          <a:lstStyle>
            <a:lvl1pPr>
              <a:defRPr sz="1400"/>
            </a:lvl1pPr>
          </a:lstStyle>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000" b="1" i="0" u="none" strike="noStrike" kern="1200" cap="none" spc="0" normalizeH="0" baseline="0" noProof="0" dirty="0">
                <a:ln>
                  <a:noFill/>
                </a:ln>
                <a:solidFill>
                  <a:srgbClr val="C00000"/>
                </a:solidFill>
                <a:effectLst/>
                <a:uLnTx/>
                <a:uFillTx/>
                <a:cs typeface="+mn-ea"/>
                <a:sym typeface="+mn-lt"/>
              </a:rPr>
              <a:t>Influence of P</a:t>
            </a:r>
            <a:r>
              <a:rPr kumimoji="0" lang="en-US" altLang="zh-CN" sz="2000" b="1" i="0" u="none" strike="noStrike" kern="1200" cap="none" spc="0" normalizeH="0" baseline="-25000" noProof="0" dirty="0">
                <a:ln>
                  <a:noFill/>
                </a:ln>
                <a:solidFill>
                  <a:srgbClr val="C00000"/>
                </a:solidFill>
                <a:effectLst/>
                <a:uLnTx/>
                <a:uFillTx/>
                <a:cs typeface="+mn-ea"/>
                <a:sym typeface="+mn-lt"/>
              </a:rPr>
              <a:t>c</a:t>
            </a:r>
            <a:r>
              <a:rPr kumimoji="0" lang="en-US" altLang="zh-CN" sz="2000" b="1" i="0" u="none" strike="noStrike" kern="1200" cap="none" spc="0" normalizeH="0" baseline="0" noProof="0" dirty="0">
                <a:ln>
                  <a:noFill/>
                </a:ln>
                <a:solidFill>
                  <a:srgbClr val="C00000"/>
                </a:solidFill>
                <a:effectLst/>
                <a:uLnTx/>
                <a:uFillTx/>
                <a:cs typeface="+mn-ea"/>
                <a:sym typeface="+mn-lt"/>
              </a:rPr>
              <a:t>: </a:t>
            </a:r>
            <a:r>
              <a:rPr lang="en-US" altLang="zh-CN" sz="2000" dirty="0">
                <a:solidFill>
                  <a:prstClr val="black"/>
                </a:solidFill>
                <a:cs typeface="+mn-ea"/>
                <a:sym typeface="+mn-lt"/>
              </a:rPr>
              <a:t>initial </a:t>
            </a:r>
            <a:r>
              <a:rPr lang="en-US" altLang="zh-CN" sz="2000" dirty="0" err="1">
                <a:solidFill>
                  <a:prstClr val="black"/>
                </a:solidFill>
                <a:cs typeface="+mn-ea"/>
                <a:sym typeface="+mn-lt"/>
              </a:rPr>
              <a:t>S</a:t>
            </a:r>
            <a:r>
              <a:rPr lang="en-US" altLang="zh-CN" sz="2000" baseline="-25000" dirty="0" err="1">
                <a:solidFill>
                  <a:prstClr val="black"/>
                </a:solidFill>
                <a:cs typeface="+mn-ea"/>
                <a:sym typeface="+mn-lt"/>
              </a:rPr>
              <a:t>w</a:t>
            </a:r>
            <a:r>
              <a:rPr lang="en-US" altLang="zh-CN" sz="2000" dirty="0">
                <a:solidFill>
                  <a:prstClr val="black"/>
                </a:solidFill>
                <a:cs typeface="+mn-ea"/>
                <a:sym typeface="+mn-lt"/>
              </a:rPr>
              <a:t> rises </a:t>
            </a:r>
            <a:r>
              <a:rPr lang="zh-CN" altLang="en-US" sz="2000" dirty="0">
                <a:solidFill>
                  <a:prstClr val="black"/>
                </a:solidFill>
                <a:cs typeface="+mn-ea"/>
                <a:sym typeface="+mn-lt"/>
              </a:rPr>
              <a:t>→ </a:t>
            </a:r>
            <a:r>
              <a:rPr lang="en-US" altLang="zh-CN" sz="2000" dirty="0">
                <a:solidFill>
                  <a:prstClr val="black"/>
                </a:solidFill>
                <a:cs typeface="+mn-ea"/>
                <a:sym typeface="+mn-lt"/>
              </a:rPr>
              <a:t>P</a:t>
            </a:r>
            <a:r>
              <a:rPr lang="en-US" altLang="zh-CN" sz="2000" baseline="-25000" dirty="0">
                <a:solidFill>
                  <a:prstClr val="black"/>
                </a:solidFill>
                <a:cs typeface="+mn-ea"/>
                <a:sym typeface="+mn-lt"/>
              </a:rPr>
              <a:t>c</a:t>
            </a:r>
            <a:r>
              <a:rPr lang="en-US" altLang="zh-CN" sz="2000" dirty="0">
                <a:solidFill>
                  <a:prstClr val="black"/>
                </a:solidFill>
                <a:cs typeface="+mn-ea"/>
                <a:sym typeface="+mn-lt"/>
              </a:rPr>
              <a:t> decreases </a:t>
            </a:r>
            <a:r>
              <a:rPr lang="zh-CN" altLang="en-US" sz="2000" dirty="0">
                <a:solidFill>
                  <a:prstClr val="black"/>
                </a:solidFill>
                <a:cs typeface="+mn-ea"/>
                <a:sym typeface="+mn-lt"/>
              </a:rPr>
              <a:t>→ </a:t>
            </a:r>
            <a:r>
              <a:rPr kumimoji="0" lang="en-US" altLang="zh-CN" sz="2000" i="0" u="none" strike="noStrike" kern="1200" cap="none" spc="0" normalizeH="0" baseline="0" noProof="0" dirty="0">
                <a:ln>
                  <a:noFill/>
                </a:ln>
                <a:solidFill>
                  <a:prstClr val="black"/>
                </a:solidFill>
                <a:effectLst/>
                <a:uLnTx/>
                <a:uFillTx/>
                <a:cs typeface="+mn-ea"/>
                <a:sym typeface="+mn-lt"/>
              </a:rPr>
              <a:t>reducing the driving force for fracturing fluid to enter the formation </a:t>
            </a:r>
            <a:r>
              <a:rPr lang="zh-CN" altLang="en-US" sz="2000" dirty="0">
                <a:solidFill>
                  <a:prstClr val="black"/>
                </a:solidFill>
                <a:cs typeface="+mn-ea"/>
                <a:sym typeface="+mn-lt"/>
              </a:rPr>
              <a:t>→ </a:t>
            </a:r>
            <a:r>
              <a:rPr lang="en-US" altLang="zh-CN" sz="2000" dirty="0">
                <a:solidFill>
                  <a:prstClr val="black"/>
                </a:solidFill>
                <a:cs typeface="+mn-ea"/>
                <a:sym typeface="+mn-lt"/>
              </a:rPr>
              <a:t>fluid leak-off decreases</a:t>
            </a: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000" b="1" i="0" u="none" strike="noStrike" kern="1200" cap="none" spc="0" normalizeH="0" baseline="0" noProof="0" dirty="0">
                <a:ln>
                  <a:noFill/>
                </a:ln>
                <a:solidFill>
                  <a:srgbClr val="C00000"/>
                </a:solidFill>
                <a:effectLst/>
                <a:uLnTx/>
                <a:uFillTx/>
                <a:cs typeface="+mn-ea"/>
                <a:sym typeface="+mn-lt"/>
              </a:rPr>
              <a:t>Influence of K</a:t>
            </a:r>
            <a:r>
              <a:rPr kumimoji="0" lang="en-US" altLang="zh-CN" sz="2000" b="1" i="0" u="none" strike="noStrike" kern="1200" cap="none" spc="0" normalizeH="0" baseline="-25000" noProof="0" dirty="0">
                <a:ln>
                  <a:noFill/>
                </a:ln>
                <a:solidFill>
                  <a:srgbClr val="C00000"/>
                </a:solidFill>
                <a:effectLst/>
                <a:uLnTx/>
                <a:uFillTx/>
                <a:cs typeface="+mn-ea"/>
                <a:sym typeface="+mn-lt"/>
              </a:rPr>
              <a:t>r</a:t>
            </a:r>
            <a:r>
              <a:rPr kumimoji="0" lang="en-US" altLang="zh-CN" sz="2000" b="1" i="0" u="none" strike="noStrike" kern="1200" cap="none" spc="0" normalizeH="0" baseline="0" noProof="0" dirty="0">
                <a:ln>
                  <a:noFill/>
                </a:ln>
                <a:solidFill>
                  <a:srgbClr val="C00000"/>
                </a:solidFill>
                <a:effectLst/>
                <a:uLnTx/>
                <a:uFillTx/>
                <a:cs typeface="+mn-ea"/>
                <a:sym typeface="+mn-lt"/>
              </a:rPr>
              <a:t>: </a:t>
            </a:r>
            <a:r>
              <a:rPr lang="en-US" altLang="zh-CN" sz="2000" dirty="0">
                <a:solidFill>
                  <a:prstClr val="black"/>
                </a:solidFill>
                <a:cs typeface="+mn-ea"/>
                <a:sym typeface="+mn-lt"/>
              </a:rPr>
              <a:t>initial </a:t>
            </a:r>
            <a:r>
              <a:rPr lang="en-US" altLang="zh-CN" sz="2000" dirty="0" err="1">
                <a:solidFill>
                  <a:prstClr val="black"/>
                </a:solidFill>
                <a:cs typeface="+mn-ea"/>
                <a:sym typeface="+mn-lt"/>
              </a:rPr>
              <a:t>S</a:t>
            </a:r>
            <a:r>
              <a:rPr lang="en-US" altLang="zh-CN" sz="2000" baseline="-25000" dirty="0" err="1">
                <a:solidFill>
                  <a:prstClr val="black"/>
                </a:solidFill>
                <a:cs typeface="+mn-ea"/>
                <a:sym typeface="+mn-lt"/>
              </a:rPr>
              <a:t>w</a:t>
            </a:r>
            <a:r>
              <a:rPr lang="en-US" altLang="zh-CN" sz="2000" dirty="0">
                <a:solidFill>
                  <a:prstClr val="black"/>
                </a:solidFill>
                <a:cs typeface="+mn-ea"/>
                <a:sym typeface="+mn-lt"/>
              </a:rPr>
              <a:t> rises </a:t>
            </a:r>
            <a:r>
              <a:rPr lang="zh-CN" altLang="en-US" sz="2000" dirty="0">
                <a:solidFill>
                  <a:prstClr val="black"/>
                </a:solidFill>
                <a:cs typeface="+mn-ea"/>
                <a:sym typeface="+mn-lt"/>
              </a:rPr>
              <a:t>→ </a:t>
            </a:r>
            <a:r>
              <a:rPr kumimoji="0" lang="en-US" altLang="zh-CN" sz="2000" u="none" strike="noStrike" kern="1200" cap="none" spc="0" normalizeH="0" noProof="0" dirty="0" err="1">
                <a:ln>
                  <a:noFill/>
                </a:ln>
                <a:solidFill>
                  <a:prstClr val="black"/>
                </a:solidFill>
                <a:effectLst/>
                <a:uLnTx/>
                <a:uFillTx/>
                <a:cs typeface="+mn-ea"/>
                <a:sym typeface="+mn-lt"/>
              </a:rPr>
              <a:t>K</a:t>
            </a:r>
            <a:r>
              <a:rPr kumimoji="0" lang="en-US" altLang="zh-CN" sz="2000" i="0" u="none" strike="noStrike" kern="1200" cap="none" spc="0" normalizeH="0" baseline="-25000" noProof="0" dirty="0" err="1">
                <a:ln>
                  <a:noFill/>
                </a:ln>
                <a:solidFill>
                  <a:prstClr val="black"/>
                </a:solidFill>
                <a:effectLst/>
                <a:uLnTx/>
                <a:uFillTx/>
                <a:cs typeface="+mn-ea"/>
                <a:sym typeface="+mn-lt"/>
              </a:rPr>
              <a:t>rw</a:t>
            </a:r>
            <a:r>
              <a:rPr kumimoji="0" lang="en-US" altLang="zh-CN" sz="2000" i="0" u="none" strike="noStrike" kern="1200" cap="none" spc="0" normalizeH="0" baseline="0" noProof="0" dirty="0">
                <a:ln>
                  <a:noFill/>
                </a:ln>
                <a:solidFill>
                  <a:prstClr val="black"/>
                </a:solidFill>
                <a:effectLst/>
                <a:uLnTx/>
                <a:uFillTx/>
                <a:cs typeface="+mn-ea"/>
                <a:sym typeface="+mn-lt"/>
              </a:rPr>
              <a:t> increases </a:t>
            </a:r>
            <a:r>
              <a:rPr lang="zh-CN" altLang="en-US" sz="2000" dirty="0">
                <a:solidFill>
                  <a:prstClr val="black"/>
                </a:solidFill>
                <a:cs typeface="+mn-ea"/>
                <a:sym typeface="+mn-lt"/>
              </a:rPr>
              <a:t>→ </a:t>
            </a:r>
            <a:r>
              <a:rPr lang="en-US" altLang="zh-CN" sz="2000" dirty="0">
                <a:solidFill>
                  <a:prstClr val="black"/>
                </a:solidFill>
                <a:cs typeface="+mn-ea"/>
                <a:sym typeface="+mn-lt"/>
              </a:rPr>
              <a:t>fluid leak-off increases</a:t>
            </a: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000" i="0" u="none" strike="noStrike" kern="1200" cap="none" spc="0" normalizeH="0" baseline="0" noProof="0" dirty="0">
                <a:ln>
                  <a:noFill/>
                </a:ln>
                <a:solidFill>
                  <a:prstClr val="black"/>
                </a:solidFill>
                <a:effectLst/>
                <a:uLnTx/>
                <a:uFillTx/>
                <a:cs typeface="+mn-ea"/>
                <a:sym typeface="+mn-lt"/>
              </a:rPr>
              <a:t>The influence of relative permeability is greater than that of capillary force</a:t>
            </a:r>
          </a:p>
        </p:txBody>
      </p:sp>
      <p:sp>
        <p:nvSpPr>
          <p:cNvPr id="11" name="文本框 10">
            <a:extLst>
              <a:ext uri="{FF2B5EF4-FFF2-40B4-BE49-F238E27FC236}">
                <a16:creationId xmlns:a16="http://schemas.microsoft.com/office/drawing/2014/main" id="{340CE5BD-941D-4545-A6D2-542F437FB382}"/>
              </a:ext>
            </a:extLst>
          </p:cNvPr>
          <p:cNvSpPr txBox="1"/>
          <p:nvPr/>
        </p:nvSpPr>
        <p:spPr>
          <a:xfrm>
            <a:off x="289090" y="808606"/>
            <a:ext cx="7030194" cy="461665"/>
          </a:xfrm>
          <a:prstGeom prst="rect">
            <a:avLst/>
          </a:prstGeom>
          <a:noFill/>
        </p:spPr>
        <p:txBody>
          <a:bodyPr wrap="none" rtlCol="0">
            <a:spAutoFit/>
          </a:bodyPr>
          <a:lstStyle>
            <a:lvl1pPr>
              <a:defRPr sz="2200"/>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a:ln>
                  <a:noFill/>
                </a:ln>
                <a:solidFill>
                  <a:srgbClr val="C00000"/>
                </a:solidFill>
                <a:effectLst/>
                <a:uLnTx/>
                <a:uFillTx/>
                <a:cs typeface="+mn-ea"/>
                <a:sym typeface="+mn-lt"/>
              </a:rPr>
              <a:t>Influence of initial matrix water saturation</a:t>
            </a:r>
            <a:endParaRPr kumimoji="0" lang="en-US" altLang="zh-CN" sz="2400" b="1" i="0" u="none" strike="noStrike" kern="1200" cap="none" spc="0" normalizeH="0" baseline="0" noProof="0" dirty="0">
              <a:ln>
                <a:noFill/>
              </a:ln>
              <a:solidFill>
                <a:srgbClr val="C00000"/>
              </a:solidFill>
              <a:effectLst/>
              <a:uLnTx/>
              <a:uFillTx/>
              <a:cs typeface="+mn-ea"/>
              <a:sym typeface="+mn-lt"/>
            </a:endParaRPr>
          </a:p>
        </p:txBody>
      </p:sp>
      <p:pic>
        <p:nvPicPr>
          <p:cNvPr id="12" name="图片 11">
            <a:extLst>
              <a:ext uri="{FF2B5EF4-FFF2-40B4-BE49-F238E27FC236}">
                <a16:creationId xmlns:a16="http://schemas.microsoft.com/office/drawing/2014/main" id="{BCE80665-C435-43FB-9186-401AD4FED077}"/>
              </a:ext>
            </a:extLst>
          </p:cNvPr>
          <p:cNvPicPr>
            <a:picLocks noChangeAspect="1"/>
          </p:cNvPicPr>
          <p:nvPr/>
        </p:nvPicPr>
        <p:blipFill>
          <a:blip r:embed="rId4"/>
          <a:stretch>
            <a:fillRect/>
          </a:stretch>
        </p:blipFill>
        <p:spPr>
          <a:xfrm>
            <a:off x="8421694" y="3159176"/>
            <a:ext cx="3436051" cy="2932453"/>
          </a:xfrm>
          <a:prstGeom prst="rect">
            <a:avLst/>
          </a:prstGeom>
        </p:spPr>
      </p:pic>
      <p:pic>
        <p:nvPicPr>
          <p:cNvPr id="13" name="图片 12">
            <a:extLst>
              <a:ext uri="{FF2B5EF4-FFF2-40B4-BE49-F238E27FC236}">
                <a16:creationId xmlns:a16="http://schemas.microsoft.com/office/drawing/2014/main" id="{2866F27D-1CF8-4C1D-99F6-63C062802739}"/>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22" t="1632" r="3380" b="17800"/>
          <a:stretch/>
        </p:blipFill>
        <p:spPr bwMode="auto">
          <a:xfrm>
            <a:off x="543013" y="3037954"/>
            <a:ext cx="2580765" cy="2442419"/>
          </a:xfrm>
          <a:prstGeom prst="rect">
            <a:avLst/>
          </a:prstGeom>
          <a:noFill/>
          <a:ln>
            <a:noFill/>
          </a:ln>
        </p:spPr>
      </p:pic>
      <p:pic>
        <p:nvPicPr>
          <p:cNvPr id="14" name="图片 13">
            <a:extLst>
              <a:ext uri="{FF2B5EF4-FFF2-40B4-BE49-F238E27FC236}">
                <a16:creationId xmlns:a16="http://schemas.microsoft.com/office/drawing/2014/main" id="{28F70255-7A44-4FF4-ADA1-BF1BDCAA1B74}"/>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41" t="2581" r="2500" b="19223"/>
          <a:stretch/>
        </p:blipFill>
        <p:spPr bwMode="auto">
          <a:xfrm>
            <a:off x="5671172" y="3237598"/>
            <a:ext cx="2645826" cy="2372029"/>
          </a:xfrm>
          <a:prstGeom prst="rect">
            <a:avLst/>
          </a:prstGeom>
          <a:noFill/>
          <a:ln>
            <a:noFill/>
          </a:ln>
        </p:spPr>
      </p:pic>
      <p:pic>
        <p:nvPicPr>
          <p:cNvPr id="15" name="图片 14">
            <a:extLst>
              <a:ext uri="{FF2B5EF4-FFF2-40B4-BE49-F238E27FC236}">
                <a16:creationId xmlns:a16="http://schemas.microsoft.com/office/drawing/2014/main" id="{FDBC1887-A4FE-4BBF-8ED3-24192B55BA89}"/>
              </a:ext>
            </a:extLst>
          </p:cNvPr>
          <p:cNvPicPr>
            <a:picLocks noChangeAspect="1"/>
          </p:cNvPicPr>
          <p:nvPr/>
        </p:nvPicPr>
        <p:blipFill>
          <a:blip r:embed="rId7"/>
          <a:stretch>
            <a:fillRect/>
          </a:stretch>
        </p:blipFill>
        <p:spPr>
          <a:xfrm>
            <a:off x="180503" y="5657211"/>
            <a:ext cx="2580765" cy="407869"/>
          </a:xfrm>
          <a:prstGeom prst="rect">
            <a:avLst/>
          </a:prstGeom>
        </p:spPr>
      </p:pic>
      <p:pic>
        <p:nvPicPr>
          <p:cNvPr id="16" name="图片 15">
            <a:extLst>
              <a:ext uri="{FF2B5EF4-FFF2-40B4-BE49-F238E27FC236}">
                <a16:creationId xmlns:a16="http://schemas.microsoft.com/office/drawing/2014/main" id="{0ACF17E8-DB91-42CA-A696-A9F7199801BA}"/>
              </a:ext>
            </a:extLst>
          </p:cNvPr>
          <p:cNvPicPr>
            <a:picLocks noChangeAspect="1"/>
          </p:cNvPicPr>
          <p:nvPr/>
        </p:nvPicPr>
        <p:blipFill>
          <a:blip r:embed="rId8"/>
          <a:stretch>
            <a:fillRect/>
          </a:stretch>
        </p:blipFill>
        <p:spPr>
          <a:xfrm>
            <a:off x="5736232" y="5650484"/>
            <a:ext cx="2580766" cy="398759"/>
          </a:xfrm>
          <a:prstGeom prst="rect">
            <a:avLst/>
          </a:prstGeom>
        </p:spPr>
      </p:pic>
      <p:pic>
        <p:nvPicPr>
          <p:cNvPr id="17" name="图片 16">
            <a:extLst>
              <a:ext uri="{FF2B5EF4-FFF2-40B4-BE49-F238E27FC236}">
                <a16:creationId xmlns:a16="http://schemas.microsoft.com/office/drawing/2014/main" id="{FB3ABFD8-571A-4F4B-9F21-97A44870C079}"/>
              </a:ext>
            </a:extLst>
          </p:cNvPr>
          <p:cNvPicPr>
            <a:picLocks noChangeAspect="1"/>
          </p:cNvPicPr>
          <p:nvPr/>
        </p:nvPicPr>
        <p:blipFill>
          <a:blip r:embed="rId9"/>
          <a:stretch>
            <a:fillRect/>
          </a:stretch>
        </p:blipFill>
        <p:spPr>
          <a:xfrm>
            <a:off x="2885918" y="5668091"/>
            <a:ext cx="2745618" cy="398759"/>
          </a:xfrm>
          <a:prstGeom prst="rect">
            <a:avLst/>
          </a:prstGeom>
        </p:spPr>
      </p:pic>
    </p:spTree>
    <p:extLst>
      <p:ext uri="{BB962C8B-B14F-4D97-AF65-F5344CB8AC3E}">
        <p14:creationId xmlns:p14="http://schemas.microsoft.com/office/powerpoint/2010/main" val="239465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1E6519C5-8261-4011-B1EE-B3C8A15A344A}"/>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文本框 3">
            <a:extLst>
              <a:ext uri="{FF2B5EF4-FFF2-40B4-BE49-F238E27FC236}">
                <a16:creationId xmlns:a16="http://schemas.microsoft.com/office/drawing/2014/main" id="{AFF979F0-A274-4A0C-A11C-FD93A748BD78}"/>
              </a:ext>
            </a:extLst>
          </p:cNvPr>
          <p:cNvSpPr txBox="1"/>
          <p:nvPr/>
        </p:nvSpPr>
        <p:spPr>
          <a:xfrm>
            <a:off x="151607" y="884962"/>
            <a:ext cx="4626779" cy="461665"/>
          </a:xfrm>
          <a:prstGeom prst="rect">
            <a:avLst/>
          </a:prstGeom>
          <a:noFill/>
        </p:spPr>
        <p:txBody>
          <a:bodyPr wrap="none" rtlCol="0">
            <a:spAutoFit/>
          </a:bodyPr>
          <a:lstStyle>
            <a:lvl1pPr>
              <a:defRPr sz="2200"/>
            </a:lvl1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a:ln>
                  <a:noFill/>
                </a:ln>
                <a:solidFill>
                  <a:srgbClr val="C00000"/>
                </a:solidFill>
                <a:effectLst/>
                <a:uLnTx/>
                <a:uFillTx/>
                <a:cs typeface="+mn-ea"/>
                <a:sym typeface="+mn-lt"/>
              </a:rPr>
              <a:t>Corner point grid example</a:t>
            </a:r>
          </a:p>
        </p:txBody>
      </p:sp>
      <p:sp>
        <p:nvSpPr>
          <p:cNvPr id="5" name="文本框 4">
            <a:extLst>
              <a:ext uri="{FF2B5EF4-FFF2-40B4-BE49-F238E27FC236}">
                <a16:creationId xmlns:a16="http://schemas.microsoft.com/office/drawing/2014/main" id="{C1D9E806-6B17-4D5B-A2F3-291952B47E4A}"/>
              </a:ext>
            </a:extLst>
          </p:cNvPr>
          <p:cNvSpPr txBox="1"/>
          <p:nvPr/>
        </p:nvSpPr>
        <p:spPr>
          <a:xfrm>
            <a:off x="396712" y="1378405"/>
            <a:ext cx="1936749"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a:ln>
                  <a:noFill/>
                </a:ln>
                <a:solidFill>
                  <a:prstClr val="black"/>
                </a:solidFill>
                <a:effectLst/>
                <a:uLnTx/>
                <a:uFillTx/>
                <a:cs typeface="+mn-ea"/>
                <a:sym typeface="+mn-lt"/>
              </a:rPr>
              <a:t>Model setup</a:t>
            </a:r>
            <a:endParaRPr kumimoji="0" lang="en-US" altLang="zh-CN" sz="1800" b="1" i="0" u="none" strike="noStrike" kern="1200" cap="none" spc="0" normalizeH="0" baseline="0" noProof="0" dirty="0">
              <a:ln>
                <a:noFill/>
              </a:ln>
              <a:solidFill>
                <a:prstClr val="black"/>
              </a:solidFill>
              <a:effectLst/>
              <a:uLnTx/>
              <a:uFillTx/>
              <a:cs typeface="+mn-ea"/>
              <a:sym typeface="+mn-lt"/>
            </a:endParaRPr>
          </a:p>
        </p:txBody>
      </p:sp>
      <p:graphicFrame>
        <p:nvGraphicFramePr>
          <p:cNvPr id="6" name="表格 5">
            <a:extLst>
              <a:ext uri="{FF2B5EF4-FFF2-40B4-BE49-F238E27FC236}">
                <a16:creationId xmlns:a16="http://schemas.microsoft.com/office/drawing/2014/main" id="{B7483E6C-FD59-498C-AE59-5AC1753B1549}"/>
              </a:ext>
            </a:extLst>
          </p:cNvPr>
          <p:cNvGraphicFramePr>
            <a:graphicFrameLocks noGrp="1"/>
          </p:cNvGraphicFramePr>
          <p:nvPr>
            <p:extLst>
              <p:ext uri="{D42A27DB-BD31-4B8C-83A1-F6EECF244321}">
                <p14:modId xmlns:p14="http://schemas.microsoft.com/office/powerpoint/2010/main" val="2886531832"/>
              </p:ext>
            </p:extLst>
          </p:nvPr>
        </p:nvGraphicFramePr>
        <p:xfrm>
          <a:off x="241808" y="2002116"/>
          <a:ext cx="4830883" cy="4821048"/>
        </p:xfrm>
        <a:graphic>
          <a:graphicData uri="http://schemas.openxmlformats.org/drawingml/2006/table">
            <a:tbl>
              <a:tblPr firstRow="1" bandRow="1"/>
              <a:tblGrid>
                <a:gridCol w="3522372">
                  <a:extLst>
                    <a:ext uri="{9D8B030D-6E8A-4147-A177-3AD203B41FA5}">
                      <a16:colId xmlns:a16="http://schemas.microsoft.com/office/drawing/2014/main" val="4123786525"/>
                    </a:ext>
                  </a:extLst>
                </a:gridCol>
                <a:gridCol w="1308511">
                  <a:extLst>
                    <a:ext uri="{9D8B030D-6E8A-4147-A177-3AD203B41FA5}">
                      <a16:colId xmlns:a16="http://schemas.microsoft.com/office/drawing/2014/main" val="3359642787"/>
                    </a:ext>
                  </a:extLst>
                </a:gridCol>
              </a:tblGrid>
              <a:tr h="90865">
                <a:tc>
                  <a:txBody>
                    <a:bodyPr/>
                    <a:lstStyle/>
                    <a:p>
                      <a:pPr indent="127000" algn="ctr">
                        <a:lnSpc>
                          <a:spcPct val="125000"/>
                        </a:lnSpc>
                        <a:spcAft>
                          <a:spcPts val="0"/>
                        </a:spcAft>
                      </a:pPr>
                      <a:r>
                        <a:rPr lang="en-US" altLang="zh-CN" sz="1600" kern="100" dirty="0">
                          <a:solidFill>
                            <a:srgbClr val="000000"/>
                          </a:solidFill>
                          <a:effectLst/>
                          <a:latin typeface="+mn-lt"/>
                          <a:ea typeface="+mn-ea"/>
                          <a:cs typeface="+mn-ea"/>
                          <a:sym typeface="+mn-lt"/>
                        </a:rPr>
                        <a:t>Parameters</a:t>
                      </a:r>
                      <a:endParaRPr lang="zh-CN" sz="1600" kern="100" dirty="0">
                        <a:effectLst/>
                        <a:latin typeface="+mn-lt"/>
                        <a:ea typeface="+mn-ea"/>
                        <a:cs typeface="+mn-ea"/>
                        <a:sym typeface="+mn-lt"/>
                      </a:endParaRPr>
                    </a:p>
                  </a:txBody>
                  <a:tcPr marL="47051" marR="47051" marT="0" marB="0" anchor="ctr" anchorCtr="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25000"/>
                        </a:lnSpc>
                        <a:spcAft>
                          <a:spcPts val="0"/>
                        </a:spcAft>
                      </a:pPr>
                      <a:r>
                        <a:rPr lang="en-US" altLang="zh-CN" sz="1600" kern="100">
                          <a:solidFill>
                            <a:srgbClr val="000000"/>
                          </a:solidFill>
                          <a:effectLst/>
                          <a:latin typeface="+mn-lt"/>
                          <a:ea typeface="+mn-ea"/>
                          <a:cs typeface="+mn-ea"/>
                          <a:sym typeface="+mn-lt"/>
                        </a:rPr>
                        <a:t>Values</a:t>
                      </a:r>
                      <a:endParaRPr lang="zh-CN" sz="1600" kern="100">
                        <a:effectLst/>
                        <a:latin typeface="+mn-lt"/>
                        <a:ea typeface="+mn-ea"/>
                        <a:cs typeface="+mn-ea"/>
                        <a:sym typeface="+mn-lt"/>
                      </a:endParaRPr>
                    </a:p>
                  </a:txBody>
                  <a:tcPr marL="47051" marR="47051" marT="0" marB="0" anchor="ctr" anchorCtr="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867751"/>
                  </a:ext>
                </a:extLst>
              </a:tr>
              <a:tr h="90865">
                <a:tc>
                  <a:txBody>
                    <a:bodyPr/>
                    <a:lstStyle/>
                    <a:p>
                      <a:pPr indent="127000" algn="ctr">
                        <a:lnSpc>
                          <a:spcPct val="125000"/>
                        </a:lnSpc>
                        <a:spcAft>
                          <a:spcPts val="0"/>
                        </a:spcAft>
                      </a:pPr>
                      <a:r>
                        <a:rPr lang="en-US" altLang="zh-CN" sz="1600" kern="100">
                          <a:solidFill>
                            <a:srgbClr val="000000"/>
                          </a:solidFill>
                          <a:effectLst/>
                          <a:latin typeface="+mn-lt"/>
                          <a:ea typeface="+mn-ea"/>
                          <a:cs typeface="+mn-ea"/>
                          <a:sym typeface="+mn-lt"/>
                        </a:rPr>
                        <a:t>Young's Modulus/GPa</a:t>
                      </a:r>
                      <a:endParaRPr lang="zh-CN" sz="1600" kern="100">
                        <a:effectLst/>
                        <a:latin typeface="+mn-lt"/>
                        <a:ea typeface="+mn-ea"/>
                        <a:cs typeface="+mn-ea"/>
                        <a:sym typeface="+mn-lt"/>
                      </a:endParaRPr>
                    </a:p>
                  </a:txBody>
                  <a:tcPr marL="47051" marR="47051" marT="0" marB="0" anchor="ctr" anchorCtr="1">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ctr">
                        <a:lnSpc>
                          <a:spcPct val="125000"/>
                        </a:lnSpc>
                        <a:spcAft>
                          <a:spcPts val="0"/>
                        </a:spcAft>
                      </a:pPr>
                      <a:r>
                        <a:rPr lang="zh-CN" altLang="en-US" sz="1600" kern="100">
                          <a:solidFill>
                            <a:srgbClr val="000000"/>
                          </a:solidFill>
                          <a:effectLst/>
                          <a:latin typeface="+mn-lt"/>
                          <a:ea typeface="+mn-ea"/>
                          <a:cs typeface="+mn-ea"/>
                          <a:sym typeface="+mn-lt"/>
                        </a:rPr>
                        <a:t>2</a:t>
                      </a:r>
                      <a:r>
                        <a:rPr lang="en-US" altLang="zh-CN" sz="1600" kern="100">
                          <a:solidFill>
                            <a:srgbClr val="000000"/>
                          </a:solidFill>
                          <a:effectLst/>
                          <a:latin typeface="+mn-lt"/>
                          <a:ea typeface="+mn-ea"/>
                          <a:cs typeface="+mn-ea"/>
                          <a:sym typeface="+mn-lt"/>
                        </a:rPr>
                        <a:t>0</a:t>
                      </a:r>
                      <a:endParaRPr lang="zh-CN" sz="1600" kern="100">
                        <a:effectLst/>
                        <a:latin typeface="+mn-lt"/>
                        <a:ea typeface="+mn-ea"/>
                        <a:cs typeface="+mn-ea"/>
                        <a:sym typeface="+mn-lt"/>
                      </a:endParaRPr>
                    </a:p>
                  </a:txBody>
                  <a:tcPr marL="47051" marR="47051" marT="0" marB="0" anchor="ctr" anchorCtr="1">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6793912"/>
                  </a:ext>
                </a:extLst>
              </a:tr>
              <a:tr h="90865">
                <a:tc>
                  <a:txBody>
                    <a:bodyPr/>
                    <a:lstStyle/>
                    <a:p>
                      <a:pPr indent="127000" algn="ctr">
                        <a:lnSpc>
                          <a:spcPct val="125000"/>
                        </a:lnSpc>
                        <a:spcAft>
                          <a:spcPts val="0"/>
                        </a:spcAft>
                      </a:pPr>
                      <a:r>
                        <a:rPr lang="en-US" altLang="zh-CN" sz="1600" kern="100">
                          <a:solidFill>
                            <a:srgbClr val="000000"/>
                          </a:solidFill>
                          <a:effectLst/>
                          <a:latin typeface="+mn-lt"/>
                          <a:ea typeface="+mn-ea"/>
                          <a:cs typeface="+mn-ea"/>
                          <a:sym typeface="+mn-lt"/>
                        </a:rPr>
                        <a:t>Poisson's ratio</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solidFill>
                            <a:srgbClr val="000000"/>
                          </a:solidFill>
                          <a:effectLst/>
                          <a:latin typeface="+mn-lt"/>
                          <a:ea typeface="+mn-ea"/>
                          <a:cs typeface="+mn-ea"/>
                          <a:sym typeface="+mn-lt"/>
                        </a:rPr>
                        <a:t>0.2</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4150603973"/>
                  </a:ext>
                </a:extLst>
              </a:tr>
              <a:tr h="90865">
                <a:tc>
                  <a:txBody>
                    <a:bodyPr/>
                    <a:lstStyle/>
                    <a:p>
                      <a:pPr indent="127000" algn="ctr">
                        <a:lnSpc>
                          <a:spcPct val="125000"/>
                        </a:lnSpc>
                        <a:spcAft>
                          <a:spcPts val="0"/>
                        </a:spcAft>
                      </a:pPr>
                      <a:r>
                        <a:rPr lang="en-US" altLang="zh-CN" sz="1600" kern="100">
                          <a:effectLst/>
                          <a:latin typeface="+mn-lt"/>
                          <a:ea typeface="+mn-ea"/>
                          <a:cs typeface="+mn-ea"/>
                          <a:sym typeface="+mn-lt"/>
                        </a:rPr>
                        <a:t>Fracture toughness/MPa·m</a:t>
                      </a:r>
                      <a:r>
                        <a:rPr lang="en-US" altLang="zh-CN" sz="1600" kern="100" baseline="30000">
                          <a:effectLst/>
                          <a:latin typeface="+mn-lt"/>
                          <a:ea typeface="+mn-ea"/>
                          <a:cs typeface="+mn-ea"/>
                          <a:sym typeface="+mn-lt"/>
                        </a:rPr>
                        <a:t>0.5</a:t>
                      </a:r>
                      <a:endParaRPr lang="zh-CN" sz="1600" b="0" kern="100" baseline="300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2</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3218194140"/>
                  </a:ext>
                </a:extLst>
              </a:tr>
              <a:tr h="90865">
                <a:tc>
                  <a:txBody>
                    <a:bodyPr/>
                    <a:lstStyle/>
                    <a:p>
                      <a:pPr indent="127000" algn="ctr">
                        <a:lnSpc>
                          <a:spcPct val="125000"/>
                        </a:lnSpc>
                        <a:spcAft>
                          <a:spcPts val="0"/>
                        </a:spcAft>
                      </a:pPr>
                      <a:r>
                        <a:rPr lang="en-US" altLang="zh-CN" sz="1600" kern="100">
                          <a:effectLst/>
                          <a:latin typeface="+mn-lt"/>
                          <a:ea typeface="+mn-ea"/>
                          <a:cs typeface="+mn-ea"/>
                          <a:sym typeface="+mn-lt"/>
                        </a:rPr>
                        <a:t>Initial formation pressure/MPa</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20.0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486208351"/>
                  </a:ext>
                </a:extLst>
              </a:tr>
              <a:tr h="90865">
                <a:tc>
                  <a:txBody>
                    <a:bodyPr/>
                    <a:lstStyle/>
                    <a:p>
                      <a:pPr indent="127000" algn="ctr">
                        <a:lnSpc>
                          <a:spcPct val="125000"/>
                        </a:lnSpc>
                        <a:spcAft>
                          <a:spcPts val="0"/>
                        </a:spcAft>
                      </a:pPr>
                      <a:r>
                        <a:rPr lang="en-US" altLang="zh-CN" sz="1600" kern="100">
                          <a:effectLst/>
                          <a:latin typeface="+mn-lt"/>
                          <a:ea typeface="+mn-ea"/>
                          <a:cs typeface="+mn-ea"/>
                          <a:sym typeface="+mn-lt"/>
                        </a:rPr>
                        <a:t>Perforation depth/m</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solidFill>
                            <a:srgbClr val="000000"/>
                          </a:solidFill>
                          <a:effectLst/>
                          <a:latin typeface="+mn-lt"/>
                          <a:ea typeface="+mn-ea"/>
                          <a:cs typeface="+mn-ea"/>
                          <a:sym typeface="+mn-lt"/>
                        </a:rPr>
                        <a:t>2000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809050935"/>
                  </a:ext>
                </a:extLst>
              </a:tr>
              <a:tr h="90865">
                <a:tc>
                  <a:txBody>
                    <a:bodyPr/>
                    <a:lstStyle/>
                    <a:p>
                      <a:pPr indent="127000" algn="ctr">
                        <a:lnSpc>
                          <a:spcPct val="125000"/>
                        </a:lnSpc>
                        <a:spcAft>
                          <a:spcPts val="0"/>
                        </a:spcAft>
                      </a:pPr>
                      <a:r>
                        <a:rPr lang="en-US" altLang="zh-CN" sz="1600" kern="100">
                          <a:solidFill>
                            <a:srgbClr val="000000"/>
                          </a:solidFill>
                          <a:effectLst/>
                          <a:latin typeface="+mn-lt"/>
                          <a:ea typeface="+mn-ea"/>
                          <a:cs typeface="+mn-ea"/>
                          <a:sym typeface="+mn-lt"/>
                        </a:rPr>
                        <a:t>Matrix porosity</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solidFill>
                            <a:srgbClr val="000000"/>
                          </a:solidFill>
                          <a:effectLst/>
                          <a:latin typeface="+mn-lt"/>
                          <a:ea typeface="+mn-ea"/>
                          <a:cs typeface="+mn-ea"/>
                          <a:sym typeface="+mn-lt"/>
                        </a:rPr>
                        <a:t>0.05</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2297737582"/>
                  </a:ext>
                </a:extLst>
              </a:tr>
              <a:tr h="90865">
                <a:tc>
                  <a:txBody>
                    <a:bodyPr/>
                    <a:lstStyle/>
                    <a:p>
                      <a:pPr indent="127000" algn="ctr">
                        <a:lnSpc>
                          <a:spcPct val="125000"/>
                        </a:lnSpc>
                        <a:spcAft>
                          <a:spcPts val="0"/>
                        </a:spcAft>
                      </a:pPr>
                      <a:r>
                        <a:rPr lang="en-US" altLang="el-GR" sz="1600" kern="1200">
                          <a:solidFill>
                            <a:srgbClr val="000000"/>
                          </a:solidFill>
                          <a:effectLst/>
                          <a:latin typeface="+mn-lt"/>
                          <a:ea typeface="+mn-ea"/>
                          <a:cs typeface="+mn-ea"/>
                          <a:sym typeface="+mn-lt"/>
                        </a:rPr>
                        <a:t>Matrix permeability/10</a:t>
                      </a:r>
                      <a:r>
                        <a:rPr lang="en-US" altLang="el-GR" sz="1600" kern="1200" baseline="30000">
                          <a:solidFill>
                            <a:srgbClr val="000000"/>
                          </a:solidFill>
                          <a:effectLst/>
                          <a:latin typeface="+mn-lt"/>
                          <a:ea typeface="+mn-ea"/>
                          <a:cs typeface="+mn-ea"/>
                          <a:sym typeface="+mn-lt"/>
                        </a:rPr>
                        <a:t>-3</a:t>
                      </a:r>
                      <a:r>
                        <a:rPr lang="en-US" altLang="el-GR" sz="1600" kern="1200">
                          <a:solidFill>
                            <a:srgbClr val="000000"/>
                          </a:solidFill>
                          <a:effectLst/>
                          <a:latin typeface="+mn-lt"/>
                          <a:ea typeface="+mn-ea"/>
                          <a:cs typeface="+mn-ea"/>
                          <a:sym typeface="+mn-lt"/>
                        </a:rPr>
                        <a:t>μm</a:t>
                      </a:r>
                      <a:r>
                        <a:rPr lang="en-US" altLang="el-GR" sz="1600" kern="1200" baseline="30000">
                          <a:solidFill>
                            <a:srgbClr val="000000"/>
                          </a:solidFill>
                          <a:effectLst/>
                          <a:latin typeface="+mn-lt"/>
                          <a:ea typeface="+mn-ea"/>
                          <a:cs typeface="+mn-ea"/>
                          <a:sym typeface="+mn-lt"/>
                        </a:rPr>
                        <a:t>2</a:t>
                      </a:r>
                      <a:endParaRPr lang="zh-CN" sz="1600" kern="100" baseline="300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200">
                          <a:solidFill>
                            <a:srgbClr val="000000"/>
                          </a:solidFill>
                          <a:effectLst/>
                          <a:latin typeface="+mn-lt"/>
                          <a:ea typeface="+mn-ea"/>
                          <a:cs typeface="+mn-ea"/>
                          <a:sym typeface="+mn-lt"/>
                        </a:rPr>
                        <a:t>0.001</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718187256"/>
                  </a:ext>
                </a:extLst>
              </a:tr>
              <a:tr h="90865">
                <a:tc>
                  <a:txBody>
                    <a:bodyPr/>
                    <a:lstStyle/>
                    <a:p>
                      <a:pPr indent="127000" algn="ctr">
                        <a:lnSpc>
                          <a:spcPct val="125000"/>
                        </a:lnSpc>
                        <a:spcAft>
                          <a:spcPts val="0"/>
                        </a:spcAft>
                      </a:pPr>
                      <a:r>
                        <a:rPr lang="en-US" altLang="zh-CN" sz="1600" kern="100" baseline="0">
                          <a:effectLst/>
                          <a:latin typeface="+mn-lt"/>
                          <a:ea typeface="+mn-ea"/>
                          <a:cs typeface="+mn-ea"/>
                          <a:sym typeface="+mn-lt"/>
                        </a:rPr>
                        <a:t>Fracturing fluid viscosity/mPa·s</a:t>
                      </a:r>
                      <a:endParaRPr lang="zh-CN" sz="1600" kern="100" baseline="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1.0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576100805"/>
                  </a:ext>
                </a:extLst>
              </a:tr>
              <a:tr h="90865">
                <a:tc>
                  <a:txBody>
                    <a:bodyPr/>
                    <a:lstStyle/>
                    <a:p>
                      <a:pPr indent="127000" algn="ctr">
                        <a:lnSpc>
                          <a:spcPct val="125000"/>
                        </a:lnSpc>
                        <a:spcAft>
                          <a:spcPts val="0"/>
                        </a:spcAft>
                      </a:pPr>
                      <a:r>
                        <a:rPr lang="en-US" altLang="zh-CN" sz="1600" kern="100" baseline="0">
                          <a:effectLst/>
                          <a:latin typeface="+mn-lt"/>
                          <a:ea typeface="+mn-ea"/>
                          <a:cs typeface="+mn-ea"/>
                          <a:sym typeface="+mn-lt"/>
                        </a:rPr>
                        <a:t>Proppant volume fraction/%</a:t>
                      </a:r>
                      <a:endParaRPr lang="zh-CN" sz="1600" kern="100" baseline="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14</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630038258"/>
                  </a:ext>
                </a:extLst>
              </a:tr>
              <a:tr h="91023">
                <a:tc>
                  <a:txBody>
                    <a:bodyPr/>
                    <a:lstStyle/>
                    <a:p>
                      <a:pPr indent="127000" algn="ctr">
                        <a:lnSpc>
                          <a:spcPct val="125000"/>
                        </a:lnSpc>
                        <a:spcAft>
                          <a:spcPts val="0"/>
                        </a:spcAft>
                      </a:pPr>
                      <a:r>
                        <a:rPr lang="en-US" altLang="zh-CN" sz="1600" kern="100" baseline="0">
                          <a:effectLst/>
                          <a:latin typeface="+mn-lt"/>
                          <a:ea typeface="+mn-ea"/>
                          <a:cs typeface="+mn-ea"/>
                          <a:sym typeface="+mn-lt"/>
                        </a:rPr>
                        <a:t>Injection fluid temperature/°C</a:t>
                      </a:r>
                      <a:endParaRPr lang="zh-CN" sz="1600" kern="100" baseline="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20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01277866"/>
                  </a:ext>
                </a:extLst>
              </a:tr>
              <a:tr h="91023">
                <a:tc>
                  <a:txBody>
                    <a:bodyPr/>
                    <a:lstStyle/>
                    <a:p>
                      <a:pPr indent="127000" algn="ctr">
                        <a:lnSpc>
                          <a:spcPct val="125000"/>
                        </a:lnSpc>
                        <a:spcAft>
                          <a:spcPts val="0"/>
                        </a:spcAft>
                      </a:pPr>
                      <a:r>
                        <a:rPr lang="en-US" altLang="zh-CN" sz="1600" kern="100" baseline="0">
                          <a:effectLst/>
                          <a:latin typeface="+mn-lt"/>
                          <a:ea typeface="+mn-ea"/>
                          <a:cs typeface="+mn-ea"/>
                          <a:sym typeface="+mn-lt"/>
                        </a:rPr>
                        <a:t>Reservoir temperature/°C</a:t>
                      </a:r>
                      <a:endParaRPr lang="zh-CN" sz="1600" kern="100" baseline="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60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825163170"/>
                  </a:ext>
                </a:extLst>
              </a:tr>
              <a:tr h="90865">
                <a:tc>
                  <a:txBody>
                    <a:bodyPr/>
                    <a:lstStyle/>
                    <a:p>
                      <a:pPr indent="127000" algn="ctr">
                        <a:lnSpc>
                          <a:spcPct val="125000"/>
                        </a:lnSpc>
                        <a:spcAft>
                          <a:spcPts val="0"/>
                        </a:spcAft>
                      </a:pPr>
                      <a:r>
                        <a:rPr lang="en-US" altLang="zh-CN" sz="1600" kern="100" baseline="0">
                          <a:effectLst/>
                          <a:latin typeface="+mn-lt"/>
                          <a:ea typeface="+mn-ea"/>
                          <a:cs typeface="+mn-ea"/>
                          <a:sym typeface="+mn-lt"/>
                        </a:rPr>
                        <a:t>Number of fractures/</a:t>
                      </a:r>
                      <a:endParaRPr lang="zh-CN" sz="1600" kern="100" baseline="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5</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3808728419"/>
                  </a:ext>
                </a:extLst>
              </a:tr>
              <a:tr h="90865">
                <a:tc>
                  <a:txBody>
                    <a:bodyPr/>
                    <a:lstStyle/>
                    <a:p>
                      <a:pPr indent="127000" algn="ctr">
                        <a:lnSpc>
                          <a:spcPct val="125000"/>
                        </a:lnSpc>
                        <a:spcAft>
                          <a:spcPts val="0"/>
                        </a:spcAft>
                      </a:pPr>
                      <a:r>
                        <a:rPr lang="en-US" altLang="zh-CN" sz="1600" kern="100" baseline="0">
                          <a:effectLst/>
                          <a:latin typeface="+mn-lt"/>
                          <a:ea typeface="+mn-ea"/>
                          <a:cs typeface="+mn-ea"/>
                          <a:sym typeface="+mn-lt"/>
                        </a:rPr>
                        <a:t>Fracture spacing/m</a:t>
                      </a:r>
                      <a:endParaRPr lang="zh-CN" sz="1600" kern="100" baseline="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20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3342327047"/>
                  </a:ext>
                </a:extLst>
              </a:tr>
              <a:tr h="90865">
                <a:tc>
                  <a:txBody>
                    <a:bodyPr/>
                    <a:lstStyle/>
                    <a:p>
                      <a:pPr indent="127000" algn="ctr">
                        <a:lnSpc>
                          <a:spcPct val="125000"/>
                        </a:lnSpc>
                        <a:spcAft>
                          <a:spcPts val="0"/>
                        </a:spcAft>
                      </a:pPr>
                      <a:r>
                        <a:rPr lang="en-US" altLang="zh-CN" sz="1600" kern="100" baseline="0">
                          <a:effectLst/>
                          <a:latin typeface="+mn-lt"/>
                          <a:ea typeface="+mn-ea"/>
                          <a:cs typeface="+mn-ea"/>
                          <a:sym typeface="+mn-lt"/>
                        </a:rPr>
                        <a:t>Injection volume/m</a:t>
                      </a:r>
                      <a:r>
                        <a:rPr lang="en-US" altLang="zh-CN" sz="1600" kern="100" baseline="30000">
                          <a:effectLst/>
                          <a:latin typeface="+mn-lt"/>
                          <a:ea typeface="+mn-ea"/>
                          <a:cs typeface="+mn-ea"/>
                          <a:sym typeface="+mn-lt"/>
                        </a:rPr>
                        <a:t>3</a:t>
                      </a:r>
                      <a:endParaRPr lang="zh-CN" sz="1600" kern="100" baseline="300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25000"/>
                        </a:lnSpc>
                        <a:spcAft>
                          <a:spcPts val="0"/>
                        </a:spcAft>
                      </a:pPr>
                      <a:r>
                        <a:rPr lang="zh-CN" altLang="en-US" sz="1600" kern="100">
                          <a:effectLst/>
                          <a:latin typeface="+mn-lt"/>
                          <a:ea typeface="+mn-ea"/>
                          <a:cs typeface="+mn-ea"/>
                          <a:sym typeface="+mn-lt"/>
                        </a:rPr>
                        <a:t>150</a:t>
                      </a:r>
                      <a:endParaRPr lang="zh-CN" sz="160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1950880066"/>
                  </a:ext>
                </a:extLst>
              </a:tr>
              <a:tr h="90865">
                <a:tc>
                  <a:txBody>
                    <a:bodyPr/>
                    <a:lstStyle/>
                    <a:p>
                      <a:pPr indent="127000" algn="ctr">
                        <a:lnSpc>
                          <a:spcPct val="125000"/>
                        </a:lnSpc>
                        <a:spcAft>
                          <a:spcPts val="0"/>
                        </a:spcAft>
                      </a:pPr>
                      <a:r>
                        <a:rPr lang="en-US" altLang="zh-CN" sz="1600" kern="100" baseline="0">
                          <a:effectLst/>
                          <a:latin typeface="+mn-lt"/>
                          <a:ea typeface="+mn-ea"/>
                          <a:cs typeface="+mn-ea"/>
                          <a:sym typeface="+mn-lt"/>
                        </a:rPr>
                        <a:t>Minimum horizontal principal stress/MPa</a:t>
                      </a:r>
                      <a:endParaRPr lang="zh-CN" sz="1600" kern="100" baseline="0">
                        <a:effectLst/>
                        <a:latin typeface="+mn-lt"/>
                        <a:ea typeface="+mn-ea"/>
                        <a:cs typeface="+mn-ea"/>
                        <a:sym typeface="+mn-lt"/>
                      </a:endParaRPr>
                    </a:p>
                  </a:txBody>
                  <a:tcPr marL="47051" marR="47051" marT="0" marB="0" anchor="ctr" anchorCtr="1">
                    <a:lnL>
                      <a:noFill/>
                    </a:lnL>
                    <a:lnR>
                      <a:noFill/>
                    </a:lnR>
                    <a:lnT>
                      <a:noFill/>
                    </a:lnT>
                    <a:lnB w="19050" cap="flat" cmpd="sng" algn="ctr">
                      <a:solidFill>
                        <a:srgbClr val="000000"/>
                      </a:solidFill>
                      <a:prstDash val="solid"/>
                      <a:round/>
                      <a:headEnd type="none" w="med" len="med"/>
                      <a:tailEnd type="none" w="med" len="med"/>
                    </a:lnB>
                  </a:tcPr>
                </a:tc>
                <a:tc>
                  <a:txBody>
                    <a:bodyPr/>
                    <a:lstStyle/>
                    <a:p>
                      <a:pPr indent="127000" algn="ctr">
                        <a:lnSpc>
                          <a:spcPct val="125000"/>
                        </a:lnSpc>
                        <a:spcAft>
                          <a:spcPts val="0"/>
                        </a:spcAft>
                      </a:pPr>
                      <a:r>
                        <a:rPr lang="zh-CN" altLang="en-US" sz="1600" kern="100" dirty="0">
                          <a:effectLst/>
                          <a:latin typeface="+mn-lt"/>
                          <a:ea typeface="+mn-ea"/>
                          <a:cs typeface="+mn-ea"/>
                          <a:sym typeface="+mn-lt"/>
                        </a:rPr>
                        <a:t>35</a:t>
                      </a:r>
                      <a:endParaRPr lang="zh-CN" sz="1600" kern="100" dirty="0">
                        <a:effectLst/>
                        <a:latin typeface="+mn-lt"/>
                        <a:ea typeface="+mn-ea"/>
                        <a:cs typeface="+mn-ea"/>
                        <a:sym typeface="+mn-lt"/>
                      </a:endParaRPr>
                    </a:p>
                  </a:txBody>
                  <a:tcPr marL="47051" marR="47051" marT="0" marB="0" anchor="ctr" anchorCtr="1">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770299"/>
                  </a:ext>
                </a:extLst>
              </a:tr>
            </a:tbl>
          </a:graphicData>
        </a:graphic>
      </p:graphicFrame>
      <p:sp>
        <p:nvSpPr>
          <p:cNvPr id="7" name="文本框 6">
            <a:extLst>
              <a:ext uri="{FF2B5EF4-FFF2-40B4-BE49-F238E27FC236}">
                <a16:creationId xmlns:a16="http://schemas.microsoft.com/office/drawing/2014/main" id="{EA351E4D-16A5-4954-9284-AA1EDCD4090A}"/>
              </a:ext>
            </a:extLst>
          </p:cNvPr>
          <p:cNvSpPr txBox="1"/>
          <p:nvPr/>
        </p:nvSpPr>
        <p:spPr>
          <a:xfrm>
            <a:off x="1723019" y="1660739"/>
            <a:ext cx="1868460" cy="338554"/>
          </a:xfrm>
          <a:prstGeom prst="rect">
            <a:avLst/>
          </a:prstGeom>
          <a:noFill/>
        </p:spPr>
        <p:txBody>
          <a:bodyPr wrap="none" rtlCol="0">
            <a:spAutoFit/>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i="0" u="none" strike="noStrike" kern="1200" cap="none" spc="0" normalizeH="0" baseline="0" noProof="0" dirty="0">
                <a:ln>
                  <a:noFill/>
                </a:ln>
                <a:effectLst/>
                <a:uLnTx/>
                <a:uFillTx/>
                <a:cs typeface="+mn-ea"/>
                <a:sym typeface="+mn-lt"/>
              </a:rPr>
              <a:t>Input Parameters</a:t>
            </a:r>
          </a:p>
        </p:txBody>
      </p:sp>
      <p:sp>
        <p:nvSpPr>
          <p:cNvPr id="8" name="文本框 7">
            <a:extLst>
              <a:ext uri="{FF2B5EF4-FFF2-40B4-BE49-F238E27FC236}">
                <a16:creationId xmlns:a16="http://schemas.microsoft.com/office/drawing/2014/main" id="{AD771A07-C8F8-49DA-9E24-E25B727161F4}"/>
              </a:ext>
            </a:extLst>
          </p:cNvPr>
          <p:cNvSpPr txBox="1"/>
          <p:nvPr/>
        </p:nvSpPr>
        <p:spPr>
          <a:xfrm>
            <a:off x="6369747" y="6248081"/>
            <a:ext cx="149912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Matrix model</a:t>
            </a:r>
          </a:p>
        </p:txBody>
      </p:sp>
      <p:sp>
        <p:nvSpPr>
          <p:cNvPr id="9" name="文本框 8">
            <a:extLst>
              <a:ext uri="{FF2B5EF4-FFF2-40B4-BE49-F238E27FC236}">
                <a16:creationId xmlns:a16="http://schemas.microsoft.com/office/drawing/2014/main" id="{7C8E6BB2-7B40-48C8-B482-A8743AFE61F6}"/>
              </a:ext>
            </a:extLst>
          </p:cNvPr>
          <p:cNvSpPr txBox="1"/>
          <p:nvPr/>
        </p:nvSpPr>
        <p:spPr>
          <a:xfrm>
            <a:off x="9677602" y="6340886"/>
            <a:ext cx="2117696" cy="338554"/>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black"/>
                </a:solidFill>
                <a:effectLst/>
                <a:uLnTx/>
                <a:uFillTx/>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chemeClr val="tx1"/>
                </a:solidFill>
                <a:effectLst/>
                <a:uLnTx/>
                <a:uFillTx/>
                <a:sym typeface="+mn-lt"/>
              </a:rPr>
              <a:t>In-situ stress profile</a:t>
            </a:r>
            <a:endParaRPr kumimoji="0" lang="en-US" altLang="zh-CN" sz="1600" b="0" i="0" u="none" strike="noStrike" kern="1200" cap="none" spc="0" normalizeH="0" baseline="0" noProof="0" dirty="0">
              <a:ln>
                <a:noFill/>
              </a:ln>
              <a:solidFill>
                <a:schemeClr val="tx1"/>
              </a:solidFill>
              <a:effectLst/>
              <a:uLnTx/>
              <a:uFillTx/>
              <a:sym typeface="+mn-lt"/>
            </a:endParaRPr>
          </a:p>
        </p:txBody>
      </p:sp>
      <p:pic>
        <p:nvPicPr>
          <p:cNvPr id="10" name="图片 9">
            <a:extLst>
              <a:ext uri="{FF2B5EF4-FFF2-40B4-BE49-F238E27FC236}">
                <a16:creationId xmlns:a16="http://schemas.microsoft.com/office/drawing/2014/main" id="{5B4053E0-3C64-4A35-8491-EC24A505EDDA}"/>
              </a:ext>
            </a:extLst>
          </p:cNvPr>
          <p:cNvPicPr>
            <a:picLocks noChangeAspect="1"/>
          </p:cNvPicPr>
          <p:nvPr/>
        </p:nvPicPr>
        <p:blipFill>
          <a:blip r:embed="rId3" cstate="print">
            <a:extLst>
              <a:ext uri="{28A0092B-C50C-407E-A947-70E740481C1C}">
                <a14:useLocalDpi xmlns:a14="http://schemas.microsoft.com/office/drawing/2010/main" val="0"/>
              </a:ext>
            </a:extLst>
          </a:blip>
          <a:srcRect b="13020"/>
          <a:stretch/>
        </p:blipFill>
        <p:spPr bwMode="auto">
          <a:xfrm>
            <a:off x="5248084" y="3631654"/>
            <a:ext cx="3360824" cy="2597695"/>
          </a:xfrm>
          <a:prstGeom prst="rect">
            <a:avLst/>
          </a:prstGeom>
          <a:noFill/>
          <a:ln>
            <a:noFill/>
          </a:ln>
        </p:spPr>
      </p:pic>
      <p:graphicFrame>
        <p:nvGraphicFramePr>
          <p:cNvPr id="11" name="表格 10">
            <a:extLst>
              <a:ext uri="{FF2B5EF4-FFF2-40B4-BE49-F238E27FC236}">
                <a16:creationId xmlns:a16="http://schemas.microsoft.com/office/drawing/2014/main" id="{FCD67741-90F7-46A3-AF07-9EEC27E2AA4D}"/>
              </a:ext>
            </a:extLst>
          </p:cNvPr>
          <p:cNvGraphicFramePr>
            <a:graphicFrameLocks noGrp="1"/>
          </p:cNvGraphicFramePr>
          <p:nvPr>
            <p:extLst>
              <p:ext uri="{D42A27DB-BD31-4B8C-83A1-F6EECF244321}">
                <p14:modId xmlns:p14="http://schemas.microsoft.com/office/powerpoint/2010/main" val="3695488718"/>
              </p:ext>
            </p:extLst>
          </p:nvPr>
        </p:nvGraphicFramePr>
        <p:xfrm>
          <a:off x="5294534" y="2002116"/>
          <a:ext cx="4183140" cy="1147828"/>
        </p:xfrm>
        <a:graphic>
          <a:graphicData uri="http://schemas.openxmlformats.org/drawingml/2006/table">
            <a:tbl>
              <a:tblPr firstRow="1" bandRow="1"/>
              <a:tblGrid>
                <a:gridCol w="1853654">
                  <a:extLst>
                    <a:ext uri="{9D8B030D-6E8A-4147-A177-3AD203B41FA5}">
                      <a16:colId xmlns:a16="http://schemas.microsoft.com/office/drawing/2014/main" val="4123786525"/>
                    </a:ext>
                  </a:extLst>
                </a:gridCol>
                <a:gridCol w="2329486">
                  <a:extLst>
                    <a:ext uri="{9D8B030D-6E8A-4147-A177-3AD203B41FA5}">
                      <a16:colId xmlns:a16="http://schemas.microsoft.com/office/drawing/2014/main" val="3359642787"/>
                    </a:ext>
                  </a:extLst>
                </a:gridCol>
              </a:tblGrid>
              <a:tr h="233410">
                <a:tc>
                  <a:txBody>
                    <a:bodyPr/>
                    <a:lstStyle/>
                    <a:p>
                      <a:pPr indent="127000" algn="ctr">
                        <a:lnSpc>
                          <a:spcPct val="150000"/>
                        </a:lnSpc>
                        <a:spcAft>
                          <a:spcPts val="0"/>
                        </a:spcAft>
                      </a:pPr>
                      <a:r>
                        <a:rPr lang="en-US" altLang="zh-CN" sz="1400" b="0" kern="100">
                          <a:effectLst/>
                          <a:latin typeface="+mn-lt"/>
                          <a:ea typeface="+mn-ea"/>
                          <a:cs typeface="+mn-ea"/>
                          <a:sym typeface="+mn-lt"/>
                        </a:rPr>
                        <a:t>Perforation point</a:t>
                      </a:r>
                      <a:endParaRPr lang="zh-CN" sz="1400" b="0" kern="100" dirty="0">
                        <a:effectLst/>
                        <a:latin typeface="+mn-lt"/>
                        <a:ea typeface="+mn-ea"/>
                        <a:cs typeface="+mn-ea"/>
                        <a:sym typeface="+mn-lt"/>
                      </a:endParaRPr>
                    </a:p>
                  </a:txBody>
                  <a:tcPr marL="47051" marR="47051" marT="0" marB="0" anchor="ctr" anchorCtr="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altLang="zh-CN" sz="1400" b="0" kern="100" dirty="0">
                          <a:solidFill>
                            <a:srgbClr val="000000"/>
                          </a:solidFill>
                          <a:effectLst/>
                          <a:latin typeface="+mn-lt"/>
                          <a:ea typeface="+mn-ea"/>
                          <a:cs typeface="+mn-ea"/>
                          <a:sym typeface="+mn-lt"/>
                        </a:rPr>
                        <a:t>Value</a:t>
                      </a:r>
                      <a:endParaRPr lang="zh-CN" sz="1400" b="0" kern="100" dirty="0">
                        <a:effectLst/>
                        <a:latin typeface="+mn-lt"/>
                        <a:ea typeface="+mn-ea"/>
                        <a:cs typeface="+mn-ea"/>
                        <a:sym typeface="+mn-lt"/>
                      </a:endParaRPr>
                    </a:p>
                  </a:txBody>
                  <a:tcPr marL="47051" marR="47051" marT="0" marB="0" anchor="ctr" anchorCtr="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867751"/>
                  </a:ext>
                </a:extLst>
              </a:tr>
              <a:tr h="233410">
                <a:tc>
                  <a:txBody>
                    <a:bodyPr/>
                    <a:lstStyle/>
                    <a:p>
                      <a:pPr indent="127000" algn="ctr">
                        <a:lnSpc>
                          <a:spcPct val="150000"/>
                        </a:lnSpc>
                        <a:spcAft>
                          <a:spcPts val="0"/>
                        </a:spcAft>
                      </a:pPr>
                      <a:r>
                        <a:rPr lang="en-US" altLang="zh-CN" sz="1400" b="0" i="1" kern="100" dirty="0">
                          <a:effectLst/>
                          <a:latin typeface="+mn-lt"/>
                          <a:ea typeface="+mn-ea"/>
                          <a:cs typeface="+mn-ea"/>
                          <a:sym typeface="+mn-lt"/>
                        </a:rPr>
                        <a:t>x/</a:t>
                      </a:r>
                      <a:r>
                        <a:rPr lang="en-US" altLang="zh-CN" sz="1400" b="0" i="0" kern="100" dirty="0">
                          <a:effectLst/>
                          <a:latin typeface="+mn-lt"/>
                          <a:ea typeface="+mn-ea"/>
                          <a:cs typeface="+mn-ea"/>
                          <a:sym typeface="+mn-lt"/>
                        </a:rPr>
                        <a:t>m</a:t>
                      </a:r>
                      <a:endParaRPr lang="zh-CN" sz="1400" b="0" i="0" kern="100" dirty="0">
                        <a:effectLst/>
                        <a:latin typeface="+mn-lt"/>
                        <a:ea typeface="+mn-ea"/>
                        <a:cs typeface="+mn-ea"/>
                        <a:sym typeface="+mn-lt"/>
                      </a:endParaRPr>
                    </a:p>
                  </a:txBody>
                  <a:tcPr marL="47051" marR="47051" marT="0" marB="0" anchor="ctr" anchorCtr="1">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ctr">
                        <a:lnSpc>
                          <a:spcPct val="150000"/>
                        </a:lnSpc>
                        <a:spcAft>
                          <a:spcPts val="0"/>
                        </a:spcAft>
                      </a:pPr>
                      <a:r>
                        <a:rPr lang="zh-CN" altLang="en-US" sz="1400" b="0" kern="100">
                          <a:solidFill>
                            <a:srgbClr val="000000"/>
                          </a:solidFill>
                          <a:effectLst/>
                          <a:latin typeface="+mn-lt"/>
                          <a:ea typeface="+mn-ea"/>
                          <a:cs typeface="+mn-ea"/>
                          <a:sym typeface="+mn-lt"/>
                        </a:rPr>
                        <a:t>0</a:t>
                      </a:r>
                      <a:endParaRPr lang="zh-CN" sz="1400" b="0" kern="100">
                        <a:effectLst/>
                        <a:latin typeface="+mn-lt"/>
                        <a:ea typeface="+mn-ea"/>
                        <a:cs typeface="+mn-ea"/>
                        <a:sym typeface="+mn-lt"/>
                      </a:endParaRPr>
                    </a:p>
                  </a:txBody>
                  <a:tcPr marL="47051" marR="47051" marT="0" marB="0" anchor="ctr" anchorCtr="1">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6793912"/>
                  </a:ext>
                </a:extLst>
              </a:tr>
              <a:tr h="233410">
                <a:tc>
                  <a:txBody>
                    <a:bodyPr/>
                    <a:lstStyle/>
                    <a:p>
                      <a:pPr indent="127000" algn="ctr">
                        <a:lnSpc>
                          <a:spcPct val="150000"/>
                        </a:lnSpc>
                        <a:spcAft>
                          <a:spcPts val="0"/>
                        </a:spcAft>
                      </a:pPr>
                      <a:r>
                        <a:rPr lang="en-US" altLang="zh-CN" sz="1400" b="0" i="1" kern="100">
                          <a:effectLst/>
                          <a:latin typeface="+mn-lt"/>
                          <a:ea typeface="+mn-ea"/>
                          <a:cs typeface="+mn-ea"/>
                          <a:sym typeface="+mn-lt"/>
                        </a:rPr>
                        <a:t>y/</a:t>
                      </a:r>
                      <a:r>
                        <a:rPr lang="en-US" altLang="zh-CN" sz="1400" b="0" i="0" kern="100">
                          <a:effectLst/>
                          <a:latin typeface="+mn-lt"/>
                          <a:ea typeface="+mn-ea"/>
                          <a:cs typeface="+mn-ea"/>
                          <a:sym typeface="+mn-lt"/>
                        </a:rPr>
                        <a:t>m</a:t>
                      </a:r>
                      <a:endParaRPr lang="zh-CN" altLang="zh-CN" sz="1400" b="0" i="0" kern="100">
                        <a:effectLst/>
                        <a:latin typeface="+mn-lt"/>
                        <a:ea typeface="+mn-ea"/>
                        <a:cs typeface="+mn-ea"/>
                        <a:sym typeface="+mn-lt"/>
                      </a:endParaRPr>
                    </a:p>
                  </a:txBody>
                  <a:tcPr marL="47051" marR="47051" marT="0" marB="0" anchor="ctr" anchorCtr="1">
                    <a:lnL>
                      <a:noFill/>
                    </a:lnL>
                    <a:lnR>
                      <a:noFill/>
                    </a:lnR>
                    <a:lnT>
                      <a:noFill/>
                    </a:lnT>
                    <a:lnB>
                      <a:noFill/>
                    </a:lnB>
                  </a:tcPr>
                </a:tc>
                <a:tc>
                  <a:txBody>
                    <a:bodyPr/>
                    <a:lstStyle/>
                    <a:p>
                      <a:pPr indent="127000" algn="ctr">
                        <a:lnSpc>
                          <a:spcPct val="150000"/>
                        </a:lnSpc>
                        <a:spcAft>
                          <a:spcPts val="0"/>
                        </a:spcAft>
                      </a:pPr>
                      <a:r>
                        <a:rPr lang="zh-CN" altLang="en-US" sz="1400" b="0" kern="100">
                          <a:solidFill>
                            <a:srgbClr val="000000"/>
                          </a:solidFill>
                          <a:effectLst/>
                          <a:latin typeface="+mn-lt"/>
                          <a:ea typeface="+mn-ea"/>
                          <a:cs typeface="+mn-ea"/>
                          <a:sym typeface="+mn-lt"/>
                        </a:rPr>
                        <a:t>70,90,110,130,150</a:t>
                      </a:r>
                      <a:endParaRPr lang="zh-CN" sz="1400" b="0" kern="100">
                        <a:effectLst/>
                        <a:latin typeface="+mn-lt"/>
                        <a:ea typeface="+mn-ea"/>
                        <a:cs typeface="+mn-ea"/>
                        <a:sym typeface="+mn-lt"/>
                      </a:endParaRPr>
                    </a:p>
                  </a:txBody>
                  <a:tcPr marL="47051" marR="47051" marT="0" marB="0" anchor="ctr" anchorCtr="1">
                    <a:lnL>
                      <a:noFill/>
                    </a:lnL>
                    <a:lnR>
                      <a:noFill/>
                    </a:lnR>
                    <a:lnT>
                      <a:noFill/>
                    </a:lnT>
                    <a:lnB>
                      <a:noFill/>
                    </a:lnB>
                  </a:tcPr>
                </a:tc>
                <a:extLst>
                  <a:ext uri="{0D108BD9-81ED-4DB2-BD59-A6C34878D82A}">
                    <a16:rowId xmlns:a16="http://schemas.microsoft.com/office/drawing/2014/main" val="4150603973"/>
                  </a:ext>
                </a:extLst>
              </a:tr>
              <a:tr h="167019">
                <a:tc>
                  <a:txBody>
                    <a:bodyPr/>
                    <a:lstStyle/>
                    <a:p>
                      <a:pPr indent="127000" algn="ctr">
                        <a:lnSpc>
                          <a:spcPct val="150000"/>
                        </a:lnSpc>
                        <a:spcAft>
                          <a:spcPts val="0"/>
                        </a:spcAft>
                      </a:pPr>
                      <a:r>
                        <a:rPr lang="en-US" altLang="zh-CN" sz="1400" b="0" i="1" kern="100">
                          <a:effectLst/>
                          <a:latin typeface="+mn-lt"/>
                          <a:ea typeface="+mn-ea"/>
                          <a:cs typeface="+mn-ea"/>
                          <a:sym typeface="+mn-lt"/>
                        </a:rPr>
                        <a:t>z/</a:t>
                      </a:r>
                      <a:r>
                        <a:rPr lang="en-US" altLang="zh-CN" sz="1400" b="0" i="0" kern="100">
                          <a:effectLst/>
                          <a:latin typeface="+mn-lt"/>
                          <a:ea typeface="+mn-ea"/>
                          <a:cs typeface="+mn-ea"/>
                          <a:sym typeface="+mn-lt"/>
                        </a:rPr>
                        <a:t>m</a:t>
                      </a:r>
                      <a:endParaRPr lang="zh-CN" altLang="zh-CN" sz="1400" b="0" i="0" kern="100">
                        <a:effectLst/>
                        <a:latin typeface="+mn-lt"/>
                        <a:ea typeface="+mn-ea"/>
                        <a:cs typeface="+mn-ea"/>
                        <a:sym typeface="+mn-lt"/>
                      </a:endParaRPr>
                    </a:p>
                  </a:txBody>
                  <a:tcPr marL="47051" marR="47051" marT="0" marB="0" anchor="ctr" anchorCtr="1">
                    <a:lnL>
                      <a:noFill/>
                    </a:lnL>
                    <a:lnR>
                      <a:noFill/>
                    </a:lnR>
                    <a:lnT>
                      <a:noFill/>
                    </a:lnT>
                    <a:lnB w="1905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altLang="en-US" sz="1400" b="0" kern="100" dirty="0">
                          <a:effectLst/>
                          <a:latin typeface="+mn-lt"/>
                          <a:ea typeface="+mn-ea"/>
                          <a:cs typeface="+mn-ea"/>
                          <a:sym typeface="+mn-lt"/>
                        </a:rPr>
                        <a:t>2000</a:t>
                      </a:r>
                      <a:endParaRPr lang="zh-CN" sz="1400" b="0" kern="100" dirty="0">
                        <a:effectLst/>
                        <a:latin typeface="+mn-lt"/>
                        <a:ea typeface="+mn-ea"/>
                        <a:cs typeface="+mn-ea"/>
                        <a:sym typeface="+mn-lt"/>
                      </a:endParaRPr>
                    </a:p>
                  </a:txBody>
                  <a:tcPr marL="47051" marR="47051" marT="0" marB="0" anchor="ctr" anchorCtr="1">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770299"/>
                  </a:ext>
                </a:extLst>
              </a:tr>
            </a:tbl>
          </a:graphicData>
        </a:graphic>
      </p:graphicFrame>
      <p:pic>
        <p:nvPicPr>
          <p:cNvPr id="12" name="图片 11">
            <a:extLst>
              <a:ext uri="{FF2B5EF4-FFF2-40B4-BE49-F238E27FC236}">
                <a16:creationId xmlns:a16="http://schemas.microsoft.com/office/drawing/2014/main" id="{3450DF20-FF7C-4D8F-82B9-69E8FB06AAE0}"/>
              </a:ext>
            </a:extLst>
          </p:cNvPr>
          <p:cNvPicPr>
            <a:picLocks noChangeAspect="1"/>
          </p:cNvPicPr>
          <p:nvPr/>
        </p:nvPicPr>
        <p:blipFill>
          <a:blip r:embed="rId4"/>
          <a:stretch>
            <a:fillRect/>
          </a:stretch>
        </p:blipFill>
        <p:spPr>
          <a:xfrm>
            <a:off x="9622688" y="2886540"/>
            <a:ext cx="2027596" cy="3512596"/>
          </a:xfrm>
          <a:prstGeom prst="rect">
            <a:avLst/>
          </a:prstGeom>
        </p:spPr>
      </p:pic>
      <p:sp>
        <p:nvSpPr>
          <p:cNvPr id="13" name="文本框 12">
            <a:extLst>
              <a:ext uri="{FF2B5EF4-FFF2-40B4-BE49-F238E27FC236}">
                <a16:creationId xmlns:a16="http://schemas.microsoft.com/office/drawing/2014/main" id="{859D5AEF-4ABE-4FF9-836E-AA950485136F}"/>
              </a:ext>
            </a:extLst>
          </p:cNvPr>
          <p:cNvSpPr txBox="1"/>
          <p:nvPr/>
        </p:nvSpPr>
        <p:spPr>
          <a:xfrm>
            <a:off x="10417155" y="4561170"/>
            <a:ext cx="1868140" cy="36933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black"/>
                </a:solidFill>
                <a:effectLst/>
                <a:uLnTx/>
                <a:uFillTx/>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chemeClr val="tx1"/>
                </a:solidFill>
                <a:effectLst/>
                <a:uLnTx/>
                <a:uFillTx/>
                <a:sym typeface="+mn-lt"/>
              </a:rPr>
              <a:t>low stress layer</a:t>
            </a:r>
            <a:endParaRPr kumimoji="0" lang="en-US" altLang="zh-CN" sz="1800" b="0" i="0" u="none" strike="noStrike" kern="1200" cap="none" spc="0" normalizeH="0" baseline="0" noProof="0" dirty="0">
              <a:ln>
                <a:noFill/>
              </a:ln>
              <a:solidFill>
                <a:schemeClr val="tx1"/>
              </a:solidFill>
              <a:effectLst/>
              <a:uLnTx/>
              <a:uFillTx/>
              <a:sym typeface="+mn-lt"/>
            </a:endParaRPr>
          </a:p>
        </p:txBody>
      </p:sp>
    </p:spTree>
    <p:extLst>
      <p:ext uri="{BB962C8B-B14F-4D97-AF65-F5344CB8AC3E}">
        <p14:creationId xmlns:p14="http://schemas.microsoft.com/office/powerpoint/2010/main" val="222457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FE036A38-41ED-4242-8F82-3293987BD9CF}"/>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文本框 3">
            <a:extLst>
              <a:ext uri="{FF2B5EF4-FFF2-40B4-BE49-F238E27FC236}">
                <a16:creationId xmlns:a16="http://schemas.microsoft.com/office/drawing/2014/main" id="{4B07170D-5239-4AA1-BA9C-735A88BB73D3}"/>
              </a:ext>
            </a:extLst>
          </p:cNvPr>
          <p:cNvSpPr txBox="1"/>
          <p:nvPr/>
        </p:nvSpPr>
        <p:spPr>
          <a:xfrm>
            <a:off x="579416" y="6079017"/>
            <a:ext cx="2794675" cy="338554"/>
          </a:xfrm>
          <a:prstGeom prst="rect">
            <a:avLst/>
          </a:prstGeom>
          <a:noFill/>
        </p:spPr>
        <p:txBody>
          <a:bodyPr wrap="none" rtlCol="0">
            <a:spAutoFit/>
          </a:bodyPr>
          <a:lstStyle>
            <a:lvl1pP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Fracture width distribution</a:t>
            </a:r>
            <a:endParaRPr kumimoji="0" lang="en-US" altLang="zh-CN" sz="1600" b="0" i="0" u="none" strike="noStrike" kern="1200" cap="none" spc="0" normalizeH="0" baseline="0" noProof="0" dirty="0">
              <a:ln>
                <a:noFill/>
              </a:ln>
              <a:effectLst/>
              <a:uLnTx/>
              <a:uFillTx/>
              <a:cs typeface="+mn-ea"/>
              <a:sym typeface="+mn-lt"/>
            </a:endParaRPr>
          </a:p>
        </p:txBody>
      </p:sp>
      <p:sp>
        <p:nvSpPr>
          <p:cNvPr id="5" name="文本框 4">
            <a:extLst>
              <a:ext uri="{FF2B5EF4-FFF2-40B4-BE49-F238E27FC236}">
                <a16:creationId xmlns:a16="http://schemas.microsoft.com/office/drawing/2014/main" id="{31C0F471-2393-41C0-A25B-87BF526659F0}"/>
              </a:ext>
            </a:extLst>
          </p:cNvPr>
          <p:cNvSpPr txBox="1"/>
          <p:nvPr/>
        </p:nvSpPr>
        <p:spPr>
          <a:xfrm>
            <a:off x="3880120" y="6079017"/>
            <a:ext cx="3464923" cy="338554"/>
          </a:xfrm>
          <a:prstGeom prst="rect">
            <a:avLst/>
          </a:prstGeom>
          <a:noFill/>
        </p:spPr>
        <p:txBody>
          <a:bodyPr wrap="none" rtlCol="0">
            <a:spAutoFit/>
          </a:bodyPr>
          <a:lstStyle>
            <a:lvl1pP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Fracture temperature distribution</a:t>
            </a:r>
          </a:p>
        </p:txBody>
      </p:sp>
      <p:sp>
        <p:nvSpPr>
          <p:cNvPr id="6" name="文本框 5">
            <a:extLst>
              <a:ext uri="{FF2B5EF4-FFF2-40B4-BE49-F238E27FC236}">
                <a16:creationId xmlns:a16="http://schemas.microsoft.com/office/drawing/2014/main" id="{6E5535D7-03BD-4FC0-9989-47AC5EC9B524}"/>
              </a:ext>
            </a:extLst>
          </p:cNvPr>
          <p:cNvSpPr txBox="1"/>
          <p:nvPr/>
        </p:nvSpPr>
        <p:spPr>
          <a:xfrm>
            <a:off x="7373461" y="6079017"/>
            <a:ext cx="4759315" cy="338554"/>
          </a:xfrm>
          <a:prstGeom prst="rect">
            <a:avLst/>
          </a:prstGeom>
          <a:noFill/>
        </p:spPr>
        <p:txBody>
          <a:bodyPr wrap="none" rtlCol="0">
            <a:spAutoFit/>
          </a:bodyPr>
          <a:lstStyle>
            <a:lvl1pP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Fracture proppant volume fraction distribution</a:t>
            </a:r>
          </a:p>
        </p:txBody>
      </p:sp>
      <p:sp>
        <p:nvSpPr>
          <p:cNvPr id="7" name="文本框 6">
            <a:extLst>
              <a:ext uri="{FF2B5EF4-FFF2-40B4-BE49-F238E27FC236}">
                <a16:creationId xmlns:a16="http://schemas.microsoft.com/office/drawing/2014/main" id="{8E254B7E-6C3A-4BB1-95E5-D25021CB1F82}"/>
              </a:ext>
            </a:extLst>
          </p:cNvPr>
          <p:cNvSpPr txBox="1"/>
          <p:nvPr/>
        </p:nvSpPr>
        <p:spPr>
          <a:xfrm>
            <a:off x="347257" y="1312303"/>
            <a:ext cx="11497485" cy="1904817"/>
          </a:xfrm>
          <a:prstGeom prst="rect">
            <a:avLst/>
          </a:prstGeom>
          <a:noFill/>
        </p:spPr>
        <p:txBody>
          <a:bodyPr wrap="square" rtlCol="0">
            <a:spAutoFit/>
          </a:bodyPr>
          <a:lstStyle>
            <a:lvl1pPr>
              <a:defRPr sz="1600"/>
            </a:lvl1pPr>
          </a:lstStyle>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a:ln>
                  <a:noFill/>
                </a:ln>
                <a:solidFill>
                  <a:srgbClr val="C00000"/>
                </a:solidFill>
                <a:effectLst/>
                <a:uLnTx/>
                <a:uFillTx/>
                <a:cs typeface="+mn-ea"/>
                <a:sym typeface="+mn-lt"/>
              </a:rPr>
              <a:t>Stress shadow: </a:t>
            </a:r>
            <a:r>
              <a:rPr kumimoji="0" lang="en-US" altLang="zh-CN" sz="2400" i="0" u="none" strike="noStrike" kern="1200" cap="none" spc="0" normalizeH="0" baseline="0" noProof="0">
                <a:ln>
                  <a:noFill/>
                </a:ln>
                <a:solidFill>
                  <a:prstClr val="black"/>
                </a:solidFill>
                <a:effectLst/>
                <a:uLnTx/>
                <a:uFillTx/>
                <a:cs typeface="+mn-ea"/>
                <a:sym typeface="+mn-lt"/>
              </a:rPr>
              <a:t>fractures confined to low-stress layer; max width at injection point </a:t>
            </a: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a:ln>
                  <a:noFill/>
                </a:ln>
                <a:solidFill>
                  <a:srgbClr val="C00000"/>
                </a:solidFill>
                <a:effectLst/>
                <a:uLnTx/>
                <a:uFillTx/>
                <a:cs typeface="+mn-ea"/>
                <a:sym typeface="+mn-lt"/>
              </a:rPr>
              <a:t>Temperature : </a:t>
            </a:r>
            <a:r>
              <a:rPr kumimoji="0" lang="en-US" altLang="zh-CN" sz="2400" i="0" u="none" strike="noStrike" kern="1200" cap="none" spc="0" normalizeH="0" baseline="0" noProof="0">
                <a:ln>
                  <a:noFill/>
                </a:ln>
                <a:solidFill>
                  <a:prstClr val="black"/>
                </a:solidFill>
                <a:effectLst/>
                <a:uLnTx/>
                <a:uFillTx/>
                <a:cs typeface="+mn-ea"/>
                <a:sym typeface="+mn-lt"/>
              </a:rPr>
              <a:t>lowest near injection point; rises along fracture length </a:t>
            </a: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a:ln>
                  <a:noFill/>
                </a:ln>
                <a:solidFill>
                  <a:srgbClr val="C00000"/>
                </a:solidFill>
                <a:effectLst/>
                <a:uLnTx/>
                <a:uFillTx/>
                <a:cs typeface="+mn-ea"/>
                <a:sym typeface="+mn-lt"/>
              </a:rPr>
              <a:t>Proppant: </a:t>
            </a:r>
            <a:r>
              <a:rPr kumimoji="0" lang="en-US" altLang="zh-CN" sz="2400" i="0" u="none" strike="noStrike" kern="1200" cap="none" spc="0" normalizeH="0" baseline="0" noProof="0">
                <a:ln>
                  <a:noFill/>
                </a:ln>
                <a:solidFill>
                  <a:prstClr val="black"/>
                </a:solidFill>
                <a:effectLst/>
                <a:uLnTx/>
                <a:uFillTx/>
                <a:cs typeface="+mn-ea"/>
                <a:sym typeface="+mn-lt"/>
              </a:rPr>
              <a:t>highest concentration near </a:t>
            </a:r>
            <a:r>
              <a:rPr kumimoji="0" lang="en-US" altLang="zh-CN" sz="2400" i="0" u="none" strike="noStrike" kern="1200" cap="none" spc="0" normalizeH="0" baseline="0" noProof="0" dirty="0">
                <a:ln>
                  <a:noFill/>
                </a:ln>
                <a:solidFill>
                  <a:prstClr val="black"/>
                </a:solidFill>
                <a:effectLst/>
                <a:uLnTx/>
                <a:uFillTx/>
                <a:cs typeface="+mn-ea"/>
                <a:sym typeface="+mn-lt"/>
              </a:rPr>
              <a:t>the injection point, and due to gravity, the proppant mainly settles at the lower part of </a:t>
            </a:r>
            <a:r>
              <a:rPr kumimoji="0" lang="en-US" altLang="zh-CN" sz="2400" i="0" u="none" strike="noStrike" kern="1200" cap="none" spc="0" normalizeH="0" baseline="0" noProof="0">
                <a:ln>
                  <a:noFill/>
                </a:ln>
                <a:solidFill>
                  <a:prstClr val="black"/>
                </a:solidFill>
                <a:effectLst/>
                <a:uLnTx/>
                <a:uFillTx/>
                <a:cs typeface="+mn-ea"/>
                <a:sym typeface="+mn-lt"/>
              </a:rPr>
              <a:t>the fracture</a:t>
            </a:r>
            <a:endParaRPr kumimoji="0" lang="en-US" altLang="zh-CN" sz="2400" i="0" u="none" strike="noStrike" kern="1200" cap="none" spc="0" normalizeH="0" baseline="0" noProof="0" dirty="0">
              <a:ln>
                <a:noFill/>
              </a:ln>
              <a:solidFill>
                <a:prstClr val="black"/>
              </a:solidFill>
              <a:effectLst/>
              <a:uLnTx/>
              <a:uFillTx/>
              <a:cs typeface="+mn-ea"/>
              <a:sym typeface="+mn-lt"/>
            </a:endParaRPr>
          </a:p>
        </p:txBody>
      </p:sp>
      <p:pic>
        <p:nvPicPr>
          <p:cNvPr id="8" name="图片 7">
            <a:extLst>
              <a:ext uri="{FF2B5EF4-FFF2-40B4-BE49-F238E27FC236}">
                <a16:creationId xmlns:a16="http://schemas.microsoft.com/office/drawing/2014/main" id="{304CD344-59B7-44D0-A216-C16A9DFBF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21" y="3378395"/>
            <a:ext cx="3119779" cy="2282392"/>
          </a:xfrm>
          <a:prstGeom prst="rect">
            <a:avLst/>
          </a:prstGeom>
        </p:spPr>
      </p:pic>
      <p:pic>
        <p:nvPicPr>
          <p:cNvPr id="9" name="图片 8">
            <a:extLst>
              <a:ext uri="{FF2B5EF4-FFF2-40B4-BE49-F238E27FC236}">
                <a16:creationId xmlns:a16="http://schemas.microsoft.com/office/drawing/2014/main" id="{3C5FACF1-7117-4565-8434-1C4E1A5F4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999" y="3378395"/>
            <a:ext cx="3119790" cy="2282400"/>
          </a:xfrm>
          <a:prstGeom prst="rect">
            <a:avLst/>
          </a:prstGeom>
        </p:spPr>
      </p:pic>
      <p:pic>
        <p:nvPicPr>
          <p:cNvPr id="10" name="图片 9">
            <a:extLst>
              <a:ext uri="{FF2B5EF4-FFF2-40B4-BE49-F238E27FC236}">
                <a16:creationId xmlns:a16="http://schemas.microsoft.com/office/drawing/2014/main" id="{92D91365-2F3D-48EF-B221-69F238DDA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488" y="3378395"/>
            <a:ext cx="3044884" cy="2282400"/>
          </a:xfrm>
          <a:prstGeom prst="rect">
            <a:avLst/>
          </a:prstGeom>
        </p:spPr>
      </p:pic>
      <p:sp>
        <p:nvSpPr>
          <p:cNvPr id="11" name="文本框 10">
            <a:extLst>
              <a:ext uri="{FF2B5EF4-FFF2-40B4-BE49-F238E27FC236}">
                <a16:creationId xmlns:a16="http://schemas.microsoft.com/office/drawing/2014/main" id="{BDE32967-8933-4448-AF0E-E73DC00C1449}"/>
              </a:ext>
            </a:extLst>
          </p:cNvPr>
          <p:cNvSpPr txBox="1"/>
          <p:nvPr/>
        </p:nvSpPr>
        <p:spPr>
          <a:xfrm>
            <a:off x="347257" y="852015"/>
            <a:ext cx="3810787" cy="461665"/>
          </a:xfrm>
          <a:prstGeom prst="rect">
            <a:avLst/>
          </a:prstGeom>
          <a:noFill/>
        </p:spPr>
        <p:txBody>
          <a:bodyPr wrap="none" rtlCol="0">
            <a:spAutoFit/>
          </a:bodyPr>
          <a:lstStyle>
            <a:lvl1pPr>
              <a:defRPr sz="2200"/>
            </a:lvl1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a:ln>
                  <a:noFill/>
                </a:ln>
                <a:solidFill>
                  <a:srgbClr val="C00000"/>
                </a:solidFill>
                <a:effectLst/>
                <a:uLnTx/>
                <a:uFillTx/>
                <a:cs typeface="+mn-ea"/>
                <a:sym typeface="+mn-lt"/>
              </a:rPr>
              <a:t>Fracture morphology</a:t>
            </a:r>
          </a:p>
        </p:txBody>
      </p:sp>
    </p:spTree>
    <p:extLst>
      <p:ext uri="{BB962C8B-B14F-4D97-AF65-F5344CB8AC3E}">
        <p14:creationId xmlns:p14="http://schemas.microsoft.com/office/powerpoint/2010/main" val="18164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6BF164C-76A6-47CC-BC72-741300D3E426}"/>
              </a:ext>
            </a:extLst>
          </p:cNvPr>
          <p:cNvSpPr txBox="1"/>
          <p:nvPr/>
        </p:nvSpPr>
        <p:spPr>
          <a:xfrm>
            <a:off x="8482842" y="6307299"/>
            <a:ext cx="3751205" cy="338554"/>
          </a:xfrm>
          <a:prstGeom prst="rect">
            <a:avLst/>
          </a:prstGeom>
          <a:noFill/>
        </p:spPr>
        <p:txBody>
          <a:bodyPr wrap="square" rtlCol="0">
            <a:spAutoFit/>
          </a:bodyPr>
          <a:lstStyle>
            <a:lvl1pP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Cumulative oil production over time</a:t>
            </a:r>
            <a:endParaRPr kumimoji="0" lang="en-US" altLang="zh-CN" sz="1600" b="0" i="0" u="none" strike="noStrike" kern="1200" cap="none" spc="0" normalizeH="0" baseline="0" noProof="0" dirty="0">
              <a:ln>
                <a:noFill/>
              </a:ln>
              <a:effectLst/>
              <a:uLnTx/>
              <a:uFillTx/>
              <a:cs typeface="+mn-ea"/>
              <a:sym typeface="+mn-lt"/>
            </a:endParaRPr>
          </a:p>
        </p:txBody>
      </p:sp>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AD332A3E-E0DD-4DB0-B562-A9260045BA19}"/>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文本框 3">
            <a:extLst>
              <a:ext uri="{FF2B5EF4-FFF2-40B4-BE49-F238E27FC236}">
                <a16:creationId xmlns:a16="http://schemas.microsoft.com/office/drawing/2014/main" id="{38160C88-9F0A-4332-BA0A-BA50477FBC42}"/>
              </a:ext>
            </a:extLst>
          </p:cNvPr>
          <p:cNvSpPr txBox="1"/>
          <p:nvPr/>
        </p:nvSpPr>
        <p:spPr>
          <a:xfrm>
            <a:off x="1577545" y="6307299"/>
            <a:ext cx="5619487" cy="338554"/>
          </a:xfrm>
          <a:prstGeom prst="rect">
            <a:avLst/>
          </a:prstGeom>
          <a:noFill/>
        </p:spPr>
        <p:txBody>
          <a:bodyPr wrap="none" rtlCol="0">
            <a:spAutoFit/>
          </a:bodyPr>
          <a:lstStyle>
            <a:lvl1pP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Matrix pressure after fracturing,shut-in and production </a:t>
            </a:r>
            <a:endParaRPr kumimoji="0" lang="en-US" altLang="zh-CN" sz="1600" b="0" i="0" u="none" strike="noStrike" kern="1200" cap="none" spc="0" normalizeH="0" baseline="0" noProof="0" dirty="0">
              <a:ln>
                <a:noFill/>
              </a:ln>
              <a:effectLst/>
              <a:uLnTx/>
              <a:uFillTx/>
              <a:cs typeface="+mn-ea"/>
              <a:sym typeface="+mn-lt"/>
            </a:endParaRPr>
          </a:p>
        </p:txBody>
      </p:sp>
      <p:sp>
        <p:nvSpPr>
          <p:cNvPr id="5" name="文本框 4">
            <a:extLst>
              <a:ext uri="{FF2B5EF4-FFF2-40B4-BE49-F238E27FC236}">
                <a16:creationId xmlns:a16="http://schemas.microsoft.com/office/drawing/2014/main" id="{FE0F95F2-B582-477C-902E-84CB99250EA9}"/>
              </a:ext>
            </a:extLst>
          </p:cNvPr>
          <p:cNvSpPr txBox="1"/>
          <p:nvPr/>
        </p:nvSpPr>
        <p:spPr>
          <a:xfrm>
            <a:off x="347257" y="1267332"/>
            <a:ext cx="11684000" cy="1697068"/>
          </a:xfrm>
          <a:prstGeom prst="rect">
            <a:avLst/>
          </a:prstGeom>
          <a:noFill/>
        </p:spPr>
        <p:txBody>
          <a:bodyPr wrap="square" rtlCol="0">
            <a:spAutoFit/>
          </a:bodyPr>
          <a:lstStyle>
            <a:lvl1pPr>
              <a:defRPr sz="1600"/>
            </a:lvl1p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a:ln>
                  <a:noFill/>
                </a:ln>
                <a:solidFill>
                  <a:srgbClr val="C00000"/>
                </a:solidFill>
                <a:effectLst/>
                <a:uLnTx/>
                <a:uFillTx/>
                <a:cs typeface="+mn-ea"/>
                <a:sym typeface="+mn-lt"/>
              </a:rPr>
              <a:t>fracturing </a:t>
            </a:r>
            <a:r>
              <a:rPr kumimoji="0" lang="zh-CN" altLang="en-US" sz="2400" b="1" i="0" u="none" strike="noStrike" kern="1200" cap="none" spc="0" normalizeH="0" baseline="0" noProof="0">
                <a:ln>
                  <a:noFill/>
                </a:ln>
                <a:solidFill>
                  <a:srgbClr val="C00000"/>
                </a:solidFill>
                <a:effectLst/>
                <a:uLnTx/>
                <a:uFillTx/>
                <a:cs typeface="+mn-ea"/>
                <a:sym typeface="+mn-lt"/>
              </a:rPr>
              <a:t>→ </a:t>
            </a:r>
            <a:r>
              <a:rPr kumimoji="0" lang="en-US" altLang="zh-CN" sz="2400" b="1" i="0" u="none" strike="noStrike" kern="1200" cap="none" spc="0" normalizeH="0" baseline="0" noProof="0">
                <a:ln>
                  <a:noFill/>
                </a:ln>
                <a:solidFill>
                  <a:srgbClr val="C00000"/>
                </a:solidFill>
                <a:effectLst/>
                <a:uLnTx/>
                <a:uFillTx/>
                <a:cs typeface="+mn-ea"/>
                <a:sym typeface="+mn-lt"/>
              </a:rPr>
              <a:t>30-day shut-in </a:t>
            </a:r>
            <a:r>
              <a:rPr kumimoji="0" lang="zh-CN" altLang="en-US" sz="2400" b="1" i="0" u="none" strike="noStrike" kern="1200" cap="none" spc="0" normalizeH="0" baseline="0" noProof="0">
                <a:ln>
                  <a:noFill/>
                </a:ln>
                <a:solidFill>
                  <a:srgbClr val="C00000"/>
                </a:solidFill>
                <a:effectLst/>
                <a:uLnTx/>
                <a:uFillTx/>
                <a:cs typeface="+mn-ea"/>
                <a:sym typeface="+mn-lt"/>
              </a:rPr>
              <a:t>→ </a:t>
            </a:r>
            <a:r>
              <a:rPr kumimoji="0" lang="en-US" altLang="zh-CN" sz="2400" b="1" i="0" u="none" strike="noStrike" kern="1200" cap="none" spc="0" normalizeH="0" baseline="0" noProof="0">
                <a:ln>
                  <a:noFill/>
                </a:ln>
                <a:solidFill>
                  <a:srgbClr val="C00000"/>
                </a:solidFill>
                <a:effectLst/>
                <a:uLnTx/>
                <a:uFillTx/>
                <a:cs typeface="+mn-ea"/>
                <a:sym typeface="+mn-lt"/>
              </a:rPr>
              <a:t>10-year depletion production(constant BHP 2MPa)</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2400" b="1">
                <a:solidFill>
                  <a:srgbClr val="C00000"/>
                </a:solidFill>
                <a:cs typeface="+mn-ea"/>
                <a:sym typeface="+mn-lt"/>
              </a:rPr>
              <a:t>Early: </a:t>
            </a:r>
            <a:r>
              <a:rPr lang="en-US" altLang="zh-CN" sz="2400">
                <a:cs typeface="+mn-ea"/>
                <a:sym typeface="+mn-lt"/>
              </a:rPr>
              <a:t>high pressure </a:t>
            </a:r>
            <a:r>
              <a:rPr kumimoji="0" lang="zh-CN" altLang="en-US" sz="2400" i="0" u="none" strike="noStrike" kern="1200" cap="none" spc="0" normalizeH="0" baseline="0" noProof="0">
                <a:ln>
                  <a:noFill/>
                </a:ln>
                <a:effectLst/>
                <a:uLnTx/>
                <a:uFillTx/>
                <a:cs typeface="+mn-ea"/>
                <a:sym typeface="+mn-lt"/>
              </a:rPr>
              <a:t>→ </a:t>
            </a:r>
            <a:r>
              <a:rPr kumimoji="0" lang="en-US" altLang="zh-CN" sz="2400" i="0" u="none" strike="noStrike" kern="1200" cap="none" spc="0" normalizeH="0" baseline="0" noProof="0">
                <a:ln>
                  <a:noFill/>
                </a:ln>
                <a:effectLst/>
                <a:uLnTx/>
                <a:uFillTx/>
                <a:cs typeface="+mn-ea"/>
                <a:sym typeface="+mn-lt"/>
              </a:rPr>
              <a:t>rapid production growth</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2400" b="1">
                <a:solidFill>
                  <a:srgbClr val="C00000"/>
                </a:solidFill>
                <a:cs typeface="+mn-ea"/>
                <a:sym typeface="+mn-lt"/>
              </a:rPr>
              <a:t>Later: </a:t>
            </a:r>
            <a:r>
              <a:rPr lang="en-US" altLang="zh-CN" sz="2400">
                <a:cs typeface="+mn-ea"/>
                <a:sym typeface="+mn-lt"/>
              </a:rPr>
              <a:t>pressure drop </a:t>
            </a:r>
            <a:r>
              <a:rPr kumimoji="0" lang="zh-CN" altLang="en-US" sz="2400" i="0" u="none" strike="noStrike" kern="1200" cap="none" spc="0" normalizeH="0" baseline="0" noProof="0">
                <a:ln>
                  <a:noFill/>
                </a:ln>
                <a:effectLst/>
                <a:uLnTx/>
                <a:uFillTx/>
                <a:cs typeface="+mn-ea"/>
                <a:sym typeface="+mn-lt"/>
              </a:rPr>
              <a:t>→</a:t>
            </a:r>
            <a:r>
              <a:rPr lang="en-US" altLang="zh-CN" sz="2400">
                <a:cs typeface="+mn-ea"/>
                <a:sym typeface="+mn-lt"/>
              </a:rPr>
              <a:t> fracture closure </a:t>
            </a:r>
            <a:r>
              <a:rPr kumimoji="0" lang="zh-CN" altLang="en-US" sz="2400" i="0" u="none" strike="noStrike" kern="1200" cap="none" spc="0" normalizeH="0" baseline="0" noProof="0">
                <a:ln>
                  <a:noFill/>
                </a:ln>
                <a:effectLst/>
                <a:uLnTx/>
                <a:uFillTx/>
                <a:cs typeface="+mn-ea"/>
                <a:sym typeface="+mn-lt"/>
              </a:rPr>
              <a:t>→</a:t>
            </a:r>
            <a:r>
              <a:rPr lang="en-US" altLang="zh-CN" sz="2400">
                <a:cs typeface="+mn-ea"/>
                <a:sym typeface="+mn-lt"/>
              </a:rPr>
              <a:t> permeability decreases </a:t>
            </a:r>
            <a:r>
              <a:rPr kumimoji="0" lang="zh-CN" altLang="en-US" sz="2400" i="0" u="none" strike="noStrike" kern="1200" cap="none" spc="0" normalizeH="0" baseline="0" noProof="0">
                <a:ln>
                  <a:noFill/>
                </a:ln>
                <a:effectLst/>
                <a:uLnTx/>
                <a:uFillTx/>
                <a:cs typeface="+mn-ea"/>
                <a:sym typeface="+mn-lt"/>
              </a:rPr>
              <a:t>→</a:t>
            </a:r>
            <a:r>
              <a:rPr lang="en-US" altLang="zh-CN" sz="2400">
                <a:cs typeface="+mn-ea"/>
                <a:sym typeface="+mn-lt"/>
              </a:rPr>
              <a:t> production decline</a:t>
            </a:r>
            <a:endParaRPr kumimoji="0" lang="en-US" altLang="zh-CN" sz="2400" i="0" u="none" strike="noStrike" kern="1200" cap="none" spc="0" normalizeH="0" baseline="0" noProof="0">
              <a:ln>
                <a:noFill/>
              </a:ln>
              <a:effectLst/>
              <a:uLnTx/>
              <a:uFillTx/>
              <a:cs typeface="+mn-ea"/>
              <a:sym typeface="+mn-lt"/>
            </a:endParaRPr>
          </a:p>
        </p:txBody>
      </p:sp>
      <p:pic>
        <p:nvPicPr>
          <p:cNvPr id="7" name="图片 6">
            <a:extLst>
              <a:ext uri="{FF2B5EF4-FFF2-40B4-BE49-F238E27FC236}">
                <a16:creationId xmlns:a16="http://schemas.microsoft.com/office/drawing/2014/main" id="{C9B6A928-BA5D-45BB-9673-9FC33F43AC0F}"/>
              </a:ext>
            </a:extLst>
          </p:cNvPr>
          <p:cNvPicPr>
            <a:picLocks noChangeAspect="1"/>
          </p:cNvPicPr>
          <p:nvPr/>
        </p:nvPicPr>
        <p:blipFill>
          <a:blip r:embed="rId3"/>
          <a:stretch>
            <a:fillRect/>
          </a:stretch>
        </p:blipFill>
        <p:spPr>
          <a:xfrm>
            <a:off x="8551895" y="3327561"/>
            <a:ext cx="3544215" cy="2689882"/>
          </a:xfrm>
          <a:prstGeom prst="rect">
            <a:avLst/>
          </a:prstGeom>
        </p:spPr>
      </p:pic>
      <p:pic>
        <p:nvPicPr>
          <p:cNvPr id="8" name="图片 7">
            <a:extLst>
              <a:ext uri="{FF2B5EF4-FFF2-40B4-BE49-F238E27FC236}">
                <a16:creationId xmlns:a16="http://schemas.microsoft.com/office/drawing/2014/main" id="{8C9B57B3-3E47-4971-8087-DDC264A6A32E}"/>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5698"/>
            <a:ext cx="3054291" cy="3331601"/>
          </a:xfrm>
          <a:prstGeom prst="rect">
            <a:avLst/>
          </a:prstGeom>
          <a:noFill/>
          <a:ln>
            <a:noFill/>
          </a:ln>
        </p:spPr>
      </p:pic>
      <p:pic>
        <p:nvPicPr>
          <p:cNvPr id="9" name="图片 8">
            <a:extLst>
              <a:ext uri="{FF2B5EF4-FFF2-40B4-BE49-F238E27FC236}">
                <a16:creationId xmlns:a16="http://schemas.microsoft.com/office/drawing/2014/main" id="{6671B4F1-B566-4D36-820F-3982F30A80B4}"/>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4426" y="2975698"/>
            <a:ext cx="3054291" cy="3331601"/>
          </a:xfrm>
          <a:prstGeom prst="rect">
            <a:avLst/>
          </a:prstGeom>
          <a:noFill/>
          <a:ln>
            <a:noFill/>
          </a:ln>
        </p:spPr>
      </p:pic>
      <p:pic>
        <p:nvPicPr>
          <p:cNvPr id="10" name="图片 9">
            <a:extLst>
              <a:ext uri="{FF2B5EF4-FFF2-40B4-BE49-F238E27FC236}">
                <a16:creationId xmlns:a16="http://schemas.microsoft.com/office/drawing/2014/main" id="{CC61D186-79D3-4C7E-A981-A1C13BB18CD1}"/>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7604" y="2989511"/>
            <a:ext cx="3054291" cy="3331601"/>
          </a:xfrm>
          <a:prstGeom prst="rect">
            <a:avLst/>
          </a:prstGeom>
          <a:noFill/>
          <a:ln>
            <a:noFill/>
          </a:ln>
        </p:spPr>
      </p:pic>
      <p:sp>
        <p:nvSpPr>
          <p:cNvPr id="11" name="文本框 10">
            <a:extLst>
              <a:ext uri="{FF2B5EF4-FFF2-40B4-BE49-F238E27FC236}">
                <a16:creationId xmlns:a16="http://schemas.microsoft.com/office/drawing/2014/main" id="{EAA8119C-B493-4386-BEED-161D7023FCF2}"/>
              </a:ext>
            </a:extLst>
          </p:cNvPr>
          <p:cNvSpPr txBox="1"/>
          <p:nvPr/>
        </p:nvSpPr>
        <p:spPr>
          <a:xfrm>
            <a:off x="347257" y="852015"/>
            <a:ext cx="5453544" cy="461665"/>
          </a:xfrm>
          <a:prstGeom prst="rect">
            <a:avLst/>
          </a:prstGeom>
          <a:noFill/>
        </p:spPr>
        <p:txBody>
          <a:bodyPr wrap="none" rtlCol="0">
            <a:spAutoFit/>
          </a:bodyPr>
          <a:lstStyle>
            <a:lvl1pPr>
              <a:defRPr sz="2200"/>
            </a:lvl1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a:ln>
                  <a:noFill/>
                </a:ln>
                <a:solidFill>
                  <a:srgbClr val="C00000"/>
                </a:solidFill>
                <a:effectLst/>
                <a:uLnTx/>
                <a:uFillTx/>
                <a:cs typeface="+mn-ea"/>
                <a:sym typeface="+mn-lt"/>
              </a:rPr>
              <a:t>Matrix pressure and production</a:t>
            </a:r>
          </a:p>
        </p:txBody>
      </p:sp>
    </p:spTree>
    <p:extLst>
      <p:ext uri="{BB962C8B-B14F-4D97-AF65-F5344CB8AC3E}">
        <p14:creationId xmlns:p14="http://schemas.microsoft.com/office/powerpoint/2010/main" val="335542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矩形 2">
            <a:extLst>
              <a:ext uri="{FF2B5EF4-FFF2-40B4-BE49-F238E27FC236}">
                <a16:creationId xmlns:a16="http://schemas.microsoft.com/office/drawing/2014/main" id="{1A745213-5656-4EEB-8859-7F81B6D52D64}"/>
              </a:ext>
            </a:extLst>
          </p:cNvPr>
          <p:cNvSpPr/>
          <p:nvPr/>
        </p:nvSpPr>
        <p:spPr>
          <a:xfrm>
            <a:off x="350950" y="853108"/>
            <a:ext cx="11490097" cy="3908249"/>
          </a:xfrm>
          <a:prstGeom prst="rect">
            <a:avLst/>
          </a:prstGeom>
        </p:spPr>
        <p:txBody>
          <a:bodyPr wrap="square">
            <a:spAutoFit/>
          </a:bodyPr>
          <a:lstStyle/>
          <a:p>
            <a:pPr marL="0" lvl="1" algn="just">
              <a:lnSpc>
                <a:spcPct val="125000"/>
              </a:lnSpc>
            </a:pPr>
            <a:r>
              <a:rPr lang="en-US" altLang="zh-CN" sz="2400" b="1" dirty="0">
                <a:solidFill>
                  <a:srgbClr val="FF0000"/>
                </a:solidFill>
                <a:cs typeface="+mn-ea"/>
                <a:sym typeface="+mn-lt"/>
              </a:rPr>
              <a:t>Conclusion</a:t>
            </a:r>
          </a:p>
          <a:p>
            <a:pPr marL="342900" lvl="1" indent="-342900" algn="just">
              <a:lnSpc>
                <a:spcPct val="125000"/>
              </a:lnSpc>
              <a:buFont typeface="Wingdings" panose="05000000000000000000" pitchFamily="2" charset="2"/>
              <a:buChar char="l"/>
            </a:pPr>
            <a:r>
              <a:rPr lang="en-US" altLang="zh-CN" sz="2200" b="0" i="0">
                <a:solidFill>
                  <a:srgbClr val="0F1115"/>
                </a:solidFill>
                <a:effectLst/>
                <a:cs typeface="+mn-ea"/>
                <a:sym typeface="+mn-lt"/>
              </a:rPr>
              <a:t>After coupling matrix flow during fracturing, early oil production is suppressed by higher water saturation, but later production improves due to increased matrix pressure.</a:t>
            </a:r>
          </a:p>
          <a:p>
            <a:pPr marL="342900" lvl="1" indent="-342900" algn="just">
              <a:lnSpc>
                <a:spcPct val="125000"/>
              </a:lnSpc>
              <a:buFont typeface="Wingdings" panose="05000000000000000000" pitchFamily="2" charset="2"/>
              <a:buChar char="l"/>
            </a:pPr>
            <a:r>
              <a:rPr lang="en-US" altLang="zh-CN" sz="2200" b="0" i="0">
                <a:solidFill>
                  <a:srgbClr val="0F1115"/>
                </a:solidFill>
                <a:effectLst/>
                <a:cs typeface="+mn-ea"/>
                <a:sym typeface="+mn-lt"/>
              </a:rPr>
              <a:t>Higher initial water saturation raises fracturing fluid leak-off via enhanced water relative permeability, reducing fracture half-length, and leading to lower cumulative oil recovery and higher water production. </a:t>
            </a:r>
          </a:p>
          <a:p>
            <a:pPr marL="342900" lvl="1" indent="-342900" algn="just">
              <a:lnSpc>
                <a:spcPct val="125000"/>
              </a:lnSpc>
              <a:buFont typeface="Wingdings" panose="05000000000000000000" pitchFamily="2" charset="2"/>
              <a:buChar char="l"/>
            </a:pPr>
            <a:r>
              <a:rPr lang="en-US" altLang="zh-CN" sz="2200">
                <a:cs typeface="+mn-ea"/>
                <a:sym typeface="+mn-lt"/>
              </a:rPr>
              <a:t>The proposed numerical method effectively simulates the fracturing-production process in tight oil reservoirs, serving as a quantitative tool for parameter optimization and production prediction, thereby supporting tight oil development</a:t>
            </a:r>
          </a:p>
        </p:txBody>
      </p:sp>
      <p:sp>
        <p:nvSpPr>
          <p:cNvPr id="4" name="文本框 3">
            <a:extLst>
              <a:ext uri="{FF2B5EF4-FFF2-40B4-BE49-F238E27FC236}">
                <a16:creationId xmlns:a16="http://schemas.microsoft.com/office/drawing/2014/main" id="{877EFAEB-A5A3-410A-8740-074E57EF31CC}"/>
              </a:ext>
            </a:extLst>
          </p:cNvPr>
          <p:cNvSpPr txBox="1"/>
          <p:nvPr/>
        </p:nvSpPr>
        <p:spPr>
          <a:xfrm>
            <a:off x="350950" y="4686027"/>
            <a:ext cx="6134100" cy="461665"/>
          </a:xfrm>
          <a:prstGeom prst="rect">
            <a:avLst/>
          </a:prstGeom>
          <a:noFill/>
        </p:spPr>
        <p:txBody>
          <a:bodyPr wrap="square">
            <a:spAutoFit/>
          </a:bodyPr>
          <a:lstStyle/>
          <a:p>
            <a:r>
              <a:rPr lang="en-US" altLang="zh-CN" sz="2400" b="1" dirty="0">
                <a:solidFill>
                  <a:srgbClr val="FF0000"/>
                </a:solidFill>
                <a:cs typeface="+mn-ea"/>
                <a:sym typeface="+mn-lt"/>
              </a:rPr>
              <a:t>Contact Information</a:t>
            </a:r>
            <a:endParaRPr lang="zh-CN" altLang="en-US" sz="2400" b="1" dirty="0">
              <a:solidFill>
                <a:srgbClr val="FF0000"/>
              </a:solidFill>
              <a:cs typeface="+mn-ea"/>
              <a:sym typeface="+mn-lt"/>
            </a:endParaRPr>
          </a:p>
        </p:txBody>
      </p:sp>
      <p:sp>
        <p:nvSpPr>
          <p:cNvPr id="5" name="文本框 4">
            <a:extLst>
              <a:ext uri="{FF2B5EF4-FFF2-40B4-BE49-F238E27FC236}">
                <a16:creationId xmlns:a16="http://schemas.microsoft.com/office/drawing/2014/main" id="{E7FDA23E-EE2A-437B-86BD-AF44F0CBA9F7}"/>
              </a:ext>
            </a:extLst>
          </p:cNvPr>
          <p:cNvSpPr txBox="1"/>
          <p:nvPr/>
        </p:nvSpPr>
        <p:spPr>
          <a:xfrm>
            <a:off x="578308" y="5073100"/>
            <a:ext cx="11262739" cy="1753813"/>
          </a:xfrm>
          <a:prstGeom prst="rect">
            <a:avLst/>
          </a:prstGeom>
          <a:noFill/>
        </p:spPr>
        <p:txBody>
          <a:bodyPr wrap="square">
            <a:spAutoFit/>
          </a:bodyPr>
          <a:lstStyle/>
          <a:p>
            <a:pPr marL="0" lvl="1">
              <a:lnSpc>
                <a:spcPct val="125000"/>
              </a:lnSpc>
            </a:pPr>
            <a:r>
              <a:rPr lang="en-US" altLang="zh-CN" sz="2200">
                <a:cs typeface="+mn-ea"/>
                <a:sym typeface="+mn-lt"/>
              </a:rPr>
              <a:t>Jinlong Li</a:t>
            </a:r>
            <a:endParaRPr lang="en-US" altLang="zh-CN" sz="2200" dirty="0">
              <a:cs typeface="+mn-ea"/>
              <a:sym typeface="+mn-lt"/>
            </a:endParaRPr>
          </a:p>
          <a:p>
            <a:pPr marL="0" lvl="1">
              <a:lnSpc>
                <a:spcPct val="125000"/>
              </a:lnSpc>
            </a:pPr>
            <a:r>
              <a:rPr lang="en-US" altLang="zh-CN" sz="2200" dirty="0">
                <a:cs typeface="+mn-ea"/>
                <a:sym typeface="+mn-lt"/>
              </a:rPr>
              <a:t>Research Center of Oil and Gas Flow </a:t>
            </a:r>
          </a:p>
          <a:p>
            <a:pPr marL="0" lvl="1">
              <a:lnSpc>
                <a:spcPct val="125000"/>
              </a:lnSpc>
            </a:pPr>
            <a:r>
              <a:rPr lang="en-US" altLang="zh-CN" sz="2200" dirty="0">
                <a:cs typeface="+mn-ea"/>
                <a:sym typeface="+mn-lt"/>
              </a:rPr>
              <a:t>State Key Laboratory of Deep Oil and Gas/China University of Petroleum (East China)</a:t>
            </a:r>
          </a:p>
          <a:p>
            <a:pPr marL="0" lvl="1">
              <a:lnSpc>
                <a:spcPct val="125000"/>
              </a:lnSpc>
            </a:pPr>
            <a:r>
              <a:rPr lang="fr-FR" altLang="zh-CN" sz="2200" dirty="0">
                <a:cs typeface="+mn-ea"/>
                <a:sym typeface="+mn-lt"/>
              </a:rPr>
              <a:t>Email</a:t>
            </a:r>
            <a:r>
              <a:rPr lang="fr-FR" altLang="zh-CN" sz="2200">
                <a:cs typeface="+mn-ea"/>
                <a:sym typeface="+mn-lt"/>
              </a:rPr>
              <a:t>: lijlong7@163</a:t>
            </a:r>
            <a:r>
              <a:rPr lang="fr-FR" altLang="zh-CN" sz="2200" dirty="0">
                <a:cs typeface="+mn-ea"/>
                <a:sym typeface="+mn-lt"/>
              </a:rPr>
              <a:t>.com</a:t>
            </a:r>
            <a:endParaRPr lang="zh-CN" altLang="en-US" sz="2200" dirty="0">
              <a:cs typeface="+mn-ea"/>
              <a:sym typeface="+mn-lt"/>
            </a:endParaRPr>
          </a:p>
        </p:txBody>
      </p:sp>
      <p:sp>
        <p:nvSpPr>
          <p:cNvPr id="6" name="文本框 5">
            <a:extLst>
              <a:ext uri="{FF2B5EF4-FFF2-40B4-BE49-F238E27FC236}">
                <a16:creationId xmlns:a16="http://schemas.microsoft.com/office/drawing/2014/main" id="{82612DCD-0007-4D0D-9F6D-08E83882CD72}"/>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5. Conclusion and Q&amp;A</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Tree>
    <p:extLst>
      <p:ext uri="{BB962C8B-B14F-4D97-AF65-F5344CB8AC3E}">
        <p14:creationId xmlns:p14="http://schemas.microsoft.com/office/powerpoint/2010/main" val="108895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C4D15CD9-8E61-44D2-800F-0CE3FB7AEEDD}"/>
              </a:ext>
            </a:extLst>
          </p:cNvPr>
          <p:cNvSpPr txBox="1"/>
          <p:nvPr/>
        </p:nvSpPr>
        <p:spPr>
          <a:xfrm>
            <a:off x="1243149" y="2967335"/>
            <a:ext cx="9705703" cy="1015663"/>
          </a:xfrm>
          <a:prstGeom prst="rect">
            <a:avLst/>
          </a:prstGeom>
          <a:noFill/>
        </p:spPr>
        <p:txBody>
          <a:bodyPr wrap="square">
            <a:spAutoFit/>
          </a:bodyPr>
          <a:lstStyle/>
          <a:p>
            <a:r>
              <a:rPr lang="en-US" altLang="zh-CN" sz="6000" b="1" i="1" dirty="0">
                <a:solidFill>
                  <a:srgbClr val="FF0000"/>
                </a:solidFill>
                <a:cs typeface="+mn-ea"/>
                <a:sym typeface="+mn-lt"/>
              </a:rPr>
              <a:t>Thank You for Your Attention!</a:t>
            </a:r>
            <a:endParaRPr lang="zh-CN" altLang="en-US" sz="6000" b="1" i="1" dirty="0">
              <a:solidFill>
                <a:srgbClr val="FF0000"/>
              </a:solidFill>
              <a:cs typeface="+mn-ea"/>
              <a:sym typeface="+mn-lt"/>
            </a:endParaRPr>
          </a:p>
        </p:txBody>
      </p:sp>
    </p:spTree>
    <p:extLst>
      <p:ext uri="{BB962C8B-B14F-4D97-AF65-F5344CB8AC3E}">
        <p14:creationId xmlns:p14="http://schemas.microsoft.com/office/powerpoint/2010/main" val="234852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B4ADA7F-2C2B-4963-B59E-97D7ECB3B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6">
            <a:extLst>
              <a:ext uri="{FF2B5EF4-FFF2-40B4-BE49-F238E27FC236}">
                <a16:creationId xmlns:a16="http://schemas.microsoft.com/office/drawing/2014/main" id="{8F0D2942-BAA3-47D4-B116-B03547956AED}"/>
              </a:ext>
            </a:extLst>
          </p:cNvPr>
          <p:cNvSpPr txBox="1">
            <a:spLocks noChangeArrowheads="1"/>
          </p:cNvSpPr>
          <p:nvPr/>
        </p:nvSpPr>
        <p:spPr bwMode="auto">
          <a:xfrm>
            <a:off x="1524000" y="8267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3200" b="1" dirty="0">
                <a:solidFill>
                  <a:srgbClr val="0000FF"/>
                </a:solidFill>
                <a:latin typeface="+mn-lt"/>
                <a:ea typeface="+mn-ea"/>
                <a:cs typeface="+mn-ea"/>
                <a:sym typeface="+mn-lt"/>
              </a:rPr>
              <a:t>Outline</a:t>
            </a:r>
            <a:endParaRPr lang="zh-CN" altLang="en-US" sz="3200" b="1" dirty="0">
              <a:solidFill>
                <a:srgbClr val="0000FF"/>
              </a:solidFill>
              <a:latin typeface="+mn-lt"/>
              <a:ea typeface="+mn-ea"/>
              <a:cs typeface="+mn-ea"/>
              <a:sym typeface="+mn-lt"/>
            </a:endParaRPr>
          </a:p>
        </p:txBody>
      </p:sp>
      <p:sp>
        <p:nvSpPr>
          <p:cNvPr id="4" name="Text Box 3">
            <a:extLst>
              <a:ext uri="{FF2B5EF4-FFF2-40B4-BE49-F238E27FC236}">
                <a16:creationId xmlns:a16="http://schemas.microsoft.com/office/drawing/2014/main" id="{A5C30C90-9749-4810-B94C-8E8201330CC1}"/>
              </a:ext>
            </a:extLst>
          </p:cNvPr>
          <p:cNvSpPr txBox="1">
            <a:spLocks noChangeArrowheads="1"/>
          </p:cNvSpPr>
          <p:nvPr/>
        </p:nvSpPr>
        <p:spPr bwMode="auto">
          <a:xfrm>
            <a:off x="2572951" y="1345544"/>
            <a:ext cx="8754955" cy="46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buFont typeface="Wingdings" panose="05000000000000000000" pitchFamily="2" charset="2"/>
              <a:buChar char="0"/>
              <a:defRPr/>
            </a:pPr>
            <a:r>
              <a:rPr lang="en-US" altLang="zh-CN" sz="3200" b="1">
                <a:solidFill>
                  <a:srgbClr val="FF0000"/>
                </a:solidFill>
                <a:latin typeface="+mn-lt"/>
                <a:ea typeface="+mn-ea"/>
                <a:cs typeface="+mn-ea"/>
                <a:sym typeface="+mn-lt"/>
              </a:rPr>
              <a:t>1. Research </a:t>
            </a:r>
            <a:r>
              <a:rPr lang="en-US" altLang="zh-CN" sz="3200" b="1" dirty="0">
                <a:solidFill>
                  <a:srgbClr val="FF0000"/>
                </a:solidFill>
                <a:latin typeface="+mn-lt"/>
                <a:ea typeface="+mn-ea"/>
                <a:cs typeface="+mn-ea"/>
                <a:sym typeface="+mn-lt"/>
              </a:rPr>
              <a:t>Background </a:t>
            </a:r>
          </a:p>
          <a:p>
            <a:pPr>
              <a:lnSpc>
                <a:spcPct val="150000"/>
              </a:lnSpc>
              <a:spcBef>
                <a:spcPct val="50000"/>
              </a:spcBef>
              <a:buFont typeface="Wingdings" panose="05000000000000000000" pitchFamily="2" charset="2"/>
              <a:buChar char="0"/>
              <a:defRPr/>
            </a:pPr>
            <a:r>
              <a:rPr lang="en-US" altLang="zh-CN" sz="3200" b="1">
                <a:solidFill>
                  <a:prstClr val="black"/>
                </a:solidFill>
                <a:latin typeface="+mn-lt"/>
                <a:ea typeface="+mn-ea"/>
                <a:cs typeface="+mn-ea"/>
                <a:sym typeface="+mn-lt"/>
              </a:rPr>
              <a:t>2. Mathematical Model</a:t>
            </a:r>
            <a:endParaRPr lang="en-US" altLang="zh-CN" sz="3200" b="1" dirty="0">
              <a:solidFill>
                <a:prstClr val="black"/>
              </a:solidFill>
              <a:latin typeface="+mn-lt"/>
              <a:ea typeface="+mn-ea"/>
              <a:cs typeface="+mn-ea"/>
              <a:sym typeface="+mn-lt"/>
            </a:endParaRPr>
          </a:p>
          <a:p>
            <a:pPr>
              <a:lnSpc>
                <a:spcPct val="150000"/>
              </a:lnSpc>
              <a:spcBef>
                <a:spcPct val="50000"/>
              </a:spcBef>
              <a:buFont typeface="Wingdings" panose="05000000000000000000" pitchFamily="2" charset="2"/>
              <a:buChar char="0"/>
              <a:defRPr/>
            </a:pPr>
            <a:r>
              <a:rPr lang="en-US" altLang="zh-CN" sz="3200" b="1">
                <a:solidFill>
                  <a:prstClr val="black"/>
                </a:solidFill>
                <a:latin typeface="+mn-lt"/>
                <a:ea typeface="+mn-ea"/>
                <a:cs typeface="+mn-ea"/>
                <a:sym typeface="+mn-lt"/>
              </a:rPr>
              <a:t>3. Numerical Simulation Method</a:t>
            </a:r>
            <a:endParaRPr lang="en-US" altLang="zh-CN" sz="3200" b="1" dirty="0">
              <a:solidFill>
                <a:prstClr val="black"/>
              </a:solidFill>
              <a:latin typeface="+mn-lt"/>
              <a:ea typeface="+mn-ea"/>
              <a:cs typeface="+mn-ea"/>
              <a:sym typeface="+mn-lt"/>
            </a:endParaRPr>
          </a:p>
          <a:p>
            <a:pPr>
              <a:lnSpc>
                <a:spcPct val="150000"/>
              </a:lnSpc>
              <a:spcBef>
                <a:spcPct val="50000"/>
              </a:spcBef>
              <a:buFont typeface="Wingdings" panose="05000000000000000000" pitchFamily="2" charset="2"/>
              <a:buChar char="0"/>
              <a:defRPr/>
            </a:pPr>
            <a:r>
              <a:rPr lang="en-US" altLang="zh-CN" sz="3200" b="1">
                <a:solidFill>
                  <a:prstClr val="black"/>
                </a:solidFill>
                <a:latin typeface="+mn-lt"/>
                <a:ea typeface="+mn-ea"/>
                <a:cs typeface="+mn-ea"/>
                <a:sym typeface="+mn-lt"/>
              </a:rPr>
              <a:t>4. Results</a:t>
            </a:r>
          </a:p>
          <a:p>
            <a:pPr>
              <a:lnSpc>
                <a:spcPct val="150000"/>
              </a:lnSpc>
              <a:spcBef>
                <a:spcPct val="50000"/>
              </a:spcBef>
              <a:buFont typeface="Wingdings" panose="05000000000000000000" pitchFamily="2" charset="2"/>
              <a:buChar char="0"/>
              <a:defRPr/>
            </a:pPr>
            <a:r>
              <a:rPr lang="en-US" altLang="zh-CN" sz="3200" b="1">
                <a:solidFill>
                  <a:prstClr val="black"/>
                </a:solidFill>
                <a:latin typeface="+mn-lt"/>
                <a:ea typeface="+mn-ea"/>
                <a:cs typeface="+mn-ea"/>
                <a:sym typeface="+mn-lt"/>
              </a:rPr>
              <a:t>5. Conclusion and Q&amp;A</a:t>
            </a:r>
          </a:p>
        </p:txBody>
      </p:sp>
    </p:spTree>
    <p:extLst>
      <p:ext uri="{BB962C8B-B14F-4D97-AF65-F5344CB8AC3E}">
        <p14:creationId xmlns:p14="http://schemas.microsoft.com/office/powerpoint/2010/main" val="219490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37F1D689-1871-4FEB-97EC-0F7942E1A7C0}"/>
              </a:ext>
            </a:extLst>
          </p:cNvPr>
          <p:cNvSpPr txBox="1"/>
          <p:nvPr/>
        </p:nvSpPr>
        <p:spPr>
          <a:xfrm>
            <a:off x="0" y="11426"/>
            <a:ext cx="12192000"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1. Research Background</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内容占位符 2">
            <a:extLst>
              <a:ext uri="{FF2B5EF4-FFF2-40B4-BE49-F238E27FC236}">
                <a16:creationId xmlns:a16="http://schemas.microsoft.com/office/drawing/2014/main" id="{EC0C49E9-D253-4806-9A00-206518A788AD}"/>
              </a:ext>
            </a:extLst>
          </p:cNvPr>
          <p:cNvSpPr txBox="1">
            <a:spLocks/>
          </p:cNvSpPr>
          <p:nvPr/>
        </p:nvSpPr>
        <p:spPr>
          <a:xfrm>
            <a:off x="110570" y="941592"/>
            <a:ext cx="12081430" cy="2252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600" b="1" i="0" u="none" strike="noStrike" kern="1200" cap="none" spc="0" normalizeH="0" baseline="0" noProof="0" dirty="0">
                <a:ln>
                  <a:noFill/>
                </a:ln>
                <a:solidFill>
                  <a:srgbClr val="C00000"/>
                </a:solidFill>
                <a:effectLst/>
                <a:uLnTx/>
                <a:uFillTx/>
                <a:cs typeface="+mn-ea"/>
                <a:sym typeface="+mn-lt"/>
              </a:rPr>
              <a:t>Tight oil: </a:t>
            </a:r>
            <a:r>
              <a:rPr kumimoji="0" lang="en-US" altLang="zh-CN" sz="2600" b="1" i="0" u="none" strike="noStrike" kern="1200" cap="none" spc="0" normalizeH="0" baseline="0" noProof="0" dirty="0">
                <a:ln>
                  <a:noFill/>
                </a:ln>
                <a:effectLst/>
                <a:uLnTx/>
                <a:uFillTx/>
                <a:cs typeface="+mn-ea"/>
                <a:sym typeface="+mn-lt"/>
              </a:rPr>
              <a:t>abundant and have become an important area for the succession of oilfield resources</a:t>
            </a:r>
          </a:p>
          <a:p>
            <a:pPr marL="228600" marR="0" lvl="0" indent="-22860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600" b="1" i="0" u="none" strike="noStrike" kern="1200" cap="none" spc="0" normalizeH="0" baseline="0" noProof="0" dirty="0">
                <a:ln>
                  <a:noFill/>
                </a:ln>
                <a:solidFill>
                  <a:srgbClr val="C00000"/>
                </a:solidFill>
                <a:effectLst/>
                <a:uLnTx/>
                <a:uFillTx/>
                <a:cs typeface="+mn-ea"/>
                <a:sym typeface="+mn-lt"/>
              </a:rPr>
              <a:t>Hydraulic fracturing: </a:t>
            </a:r>
            <a:r>
              <a:rPr kumimoji="0" lang="en-US" altLang="zh-CN" sz="2600" b="1" i="0" u="none" strike="noStrike" kern="1200" cap="none" spc="0" normalizeH="0" baseline="0" noProof="0" dirty="0">
                <a:ln>
                  <a:noFill/>
                </a:ln>
                <a:effectLst/>
                <a:uLnTx/>
                <a:uFillTx/>
                <a:cs typeface="+mn-ea"/>
                <a:sym typeface="+mn-lt"/>
              </a:rPr>
              <a:t>the permeability of tight oil reservoirs is extremely low, and commercial development can only be achieved through hydraulic fracturing</a:t>
            </a:r>
          </a:p>
        </p:txBody>
      </p:sp>
      <p:sp>
        <p:nvSpPr>
          <p:cNvPr id="5" name="文本框 4">
            <a:extLst>
              <a:ext uri="{FF2B5EF4-FFF2-40B4-BE49-F238E27FC236}">
                <a16:creationId xmlns:a16="http://schemas.microsoft.com/office/drawing/2014/main" id="{2463C35D-7D8D-4C9A-8859-E19C8EA6EB16}"/>
              </a:ext>
            </a:extLst>
          </p:cNvPr>
          <p:cNvSpPr txBox="1"/>
          <p:nvPr/>
        </p:nvSpPr>
        <p:spPr>
          <a:xfrm>
            <a:off x="891806" y="3268678"/>
            <a:ext cx="5642402" cy="338554"/>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a:ln>
                  <a:noFill/>
                </a:ln>
                <a:solidFill>
                  <a:schemeClr val="tx1"/>
                </a:solidFill>
                <a:effectLst/>
                <a:uLnTx/>
                <a:uFillTx/>
                <a:latin typeface="+mn-lt"/>
                <a:ea typeface="+mn-ea"/>
                <a:cs typeface="+mn-ea"/>
                <a:sym typeface="+mn-lt"/>
              </a:rPr>
              <a:t>The tight oil resources in the major basins of China</a:t>
            </a:r>
            <a:endParaRPr kumimoji="0" lang="en-US" altLang="zh-CN" sz="1600" i="0" u="none" strike="noStrike" kern="0" cap="none" spc="0" normalizeH="0" baseline="0" noProof="0" dirty="0">
              <a:ln>
                <a:noFill/>
              </a:ln>
              <a:solidFill>
                <a:schemeClr val="tx1"/>
              </a:solidFill>
              <a:effectLst/>
              <a:uLnTx/>
              <a:uFillTx/>
              <a:latin typeface="+mn-lt"/>
              <a:ea typeface="+mn-ea"/>
              <a:cs typeface="+mn-ea"/>
              <a:sym typeface="+mn-lt"/>
            </a:endParaRPr>
          </a:p>
        </p:txBody>
      </p:sp>
      <p:graphicFrame>
        <p:nvGraphicFramePr>
          <p:cNvPr id="6" name="表格 83">
            <a:extLst>
              <a:ext uri="{FF2B5EF4-FFF2-40B4-BE49-F238E27FC236}">
                <a16:creationId xmlns:a16="http://schemas.microsoft.com/office/drawing/2014/main" id="{9ED59249-6052-4AE6-B82A-DEE355376ED0}"/>
              </a:ext>
            </a:extLst>
          </p:cNvPr>
          <p:cNvGraphicFramePr>
            <a:graphicFrameLocks noGrp="1"/>
          </p:cNvGraphicFramePr>
          <p:nvPr>
            <p:extLst>
              <p:ext uri="{D42A27DB-BD31-4B8C-83A1-F6EECF244321}">
                <p14:modId xmlns:p14="http://schemas.microsoft.com/office/powerpoint/2010/main" val="1183145328"/>
              </p:ext>
            </p:extLst>
          </p:nvPr>
        </p:nvGraphicFramePr>
        <p:xfrm>
          <a:off x="367286" y="3757503"/>
          <a:ext cx="7047520" cy="2743200"/>
        </p:xfrm>
        <a:graphic>
          <a:graphicData uri="http://schemas.openxmlformats.org/drawingml/2006/table">
            <a:tbl>
              <a:tblPr firstRow="1" bandRow="1">
                <a:tableStyleId>{5C22544A-7EE6-4342-B048-85BDC9FD1C3A}</a:tableStyleId>
              </a:tblPr>
              <a:tblGrid>
                <a:gridCol w="1761880">
                  <a:extLst>
                    <a:ext uri="{9D8B030D-6E8A-4147-A177-3AD203B41FA5}">
                      <a16:colId xmlns:a16="http://schemas.microsoft.com/office/drawing/2014/main" val="3686728277"/>
                    </a:ext>
                  </a:extLst>
                </a:gridCol>
                <a:gridCol w="1761880">
                  <a:extLst>
                    <a:ext uri="{9D8B030D-6E8A-4147-A177-3AD203B41FA5}">
                      <a16:colId xmlns:a16="http://schemas.microsoft.com/office/drawing/2014/main" val="3631121235"/>
                    </a:ext>
                  </a:extLst>
                </a:gridCol>
                <a:gridCol w="1401999">
                  <a:extLst>
                    <a:ext uri="{9D8B030D-6E8A-4147-A177-3AD203B41FA5}">
                      <a16:colId xmlns:a16="http://schemas.microsoft.com/office/drawing/2014/main" val="357690828"/>
                    </a:ext>
                  </a:extLst>
                </a:gridCol>
                <a:gridCol w="2121761">
                  <a:extLst>
                    <a:ext uri="{9D8B030D-6E8A-4147-A177-3AD203B41FA5}">
                      <a16:colId xmlns:a16="http://schemas.microsoft.com/office/drawing/2014/main" val="1936833839"/>
                    </a:ext>
                  </a:extLst>
                </a:gridCol>
              </a:tblGrid>
              <a:tr h="370840">
                <a:tc>
                  <a:txBody>
                    <a:bodyPr/>
                    <a:lstStyle/>
                    <a:p>
                      <a:pPr algn="ctr"/>
                      <a:r>
                        <a:rPr lang="en-US" altLang="zh-CN" sz="1400">
                          <a:latin typeface="+mn-lt"/>
                          <a:ea typeface="+mn-ea"/>
                          <a:cs typeface="+mn-ea"/>
                          <a:sym typeface="+mn-lt"/>
                        </a:rPr>
                        <a:t>Oil-bearing Basin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F6B"/>
                    </a:solidFill>
                  </a:tcPr>
                </a:tc>
                <a:tc>
                  <a:txBody>
                    <a:bodyPr/>
                    <a:lstStyle/>
                    <a:p>
                      <a:pPr marL="0" indent="0" algn="ctr">
                        <a:buNone/>
                      </a:pPr>
                      <a:r>
                        <a:rPr lang="en-US" altLang="zh-CN" sz="1400" b="1">
                          <a:solidFill>
                            <a:srgbClr val="FFFFFF"/>
                          </a:solidFill>
                          <a:latin typeface="+mn-lt"/>
                          <a:ea typeface="+mn-ea"/>
                          <a:cs typeface="+mn-ea"/>
                          <a:sym typeface="+mn-lt"/>
                        </a:rPr>
                        <a:t>Permeability</a:t>
                      </a:r>
                      <a:endParaRPr lang="en-US" altLang="zh-CN" sz="1400">
                        <a:latin typeface="+mn-lt"/>
                        <a:ea typeface="+mn-ea"/>
                        <a:cs typeface="+mn-ea"/>
                        <a:sym typeface="+mn-lt"/>
                      </a:endParaRPr>
                    </a:p>
                    <a:p>
                      <a:pPr marL="0" indent="0" algn="ctr">
                        <a:buNone/>
                      </a:pPr>
                      <a:r>
                        <a:rPr lang="en-US" altLang="zh-CN" sz="1400" b="1">
                          <a:solidFill>
                            <a:srgbClr val="FFFFFF"/>
                          </a:solidFill>
                          <a:latin typeface="+mn-lt"/>
                          <a:ea typeface="+mn-ea"/>
                          <a:cs typeface="+mn-ea"/>
                          <a:sym typeface="+mn-lt"/>
                        </a:rPr>
                        <a:t>(mD)</a:t>
                      </a:r>
                      <a:endParaRPr lang="en-US" altLang="zh-CN" sz="1400" dirty="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F6B"/>
                    </a:solidFill>
                  </a:tcPr>
                </a:tc>
                <a:tc>
                  <a:txBody>
                    <a:bodyPr/>
                    <a:lstStyle/>
                    <a:p>
                      <a:pPr marL="0" indent="0" algn="ctr">
                        <a:buNone/>
                      </a:pPr>
                      <a:r>
                        <a:rPr lang="en-US" altLang="zh-CN" sz="1400" b="1">
                          <a:solidFill>
                            <a:srgbClr val="FFFFFF"/>
                          </a:solidFill>
                          <a:latin typeface="+mn-lt"/>
                          <a:ea typeface="+mn-ea"/>
                          <a:cs typeface="+mn-ea"/>
                          <a:sym typeface="+mn-lt"/>
                        </a:rPr>
                        <a:t>Thickness</a:t>
                      </a:r>
                      <a:endParaRPr lang="en-US" altLang="zh-CN" sz="1400">
                        <a:latin typeface="+mn-lt"/>
                        <a:ea typeface="+mn-ea"/>
                        <a:cs typeface="+mn-ea"/>
                        <a:sym typeface="+mn-lt"/>
                      </a:endParaRPr>
                    </a:p>
                    <a:p>
                      <a:pPr marL="0" indent="0" algn="ctr">
                        <a:buNone/>
                      </a:pPr>
                      <a:r>
                        <a:rPr lang="en-US" altLang="zh-CN" sz="1400" b="1">
                          <a:solidFill>
                            <a:srgbClr val="FFFFFF"/>
                          </a:solidFill>
                          <a:latin typeface="+mn-lt"/>
                          <a:ea typeface="+mn-ea"/>
                          <a:cs typeface="+mn-ea"/>
                          <a:sym typeface="+mn-lt"/>
                        </a:rPr>
                        <a:t>(m)</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F6B"/>
                    </a:solidFill>
                  </a:tcPr>
                </a:tc>
                <a:tc>
                  <a:txBody>
                    <a:bodyPr/>
                    <a:lstStyle/>
                    <a:p>
                      <a:pPr marL="0" indent="0" algn="ctr">
                        <a:buNone/>
                      </a:pPr>
                      <a:r>
                        <a:rPr lang="en-US" altLang="zh-CN" sz="1400" b="1">
                          <a:solidFill>
                            <a:srgbClr val="FFFFFF"/>
                          </a:solidFill>
                          <a:latin typeface="+mn-lt"/>
                          <a:ea typeface="+mn-ea"/>
                          <a:cs typeface="+mn-ea"/>
                          <a:sym typeface="+mn-lt"/>
                        </a:rPr>
                        <a:t>Predicted Resources</a:t>
                      </a:r>
                      <a:endParaRPr lang="en-US" altLang="zh-CN" sz="1400">
                        <a:latin typeface="+mn-lt"/>
                        <a:ea typeface="+mn-ea"/>
                        <a:cs typeface="+mn-ea"/>
                        <a:sym typeface="+mn-lt"/>
                      </a:endParaRPr>
                    </a:p>
                    <a:p>
                      <a:pPr marL="0" indent="0" algn="ctr">
                        <a:buNone/>
                      </a:pPr>
                      <a:r>
                        <a:rPr lang="en-US" altLang="zh-CN" sz="1400" b="1">
                          <a:solidFill>
                            <a:srgbClr val="FFFFFF"/>
                          </a:solidFill>
                          <a:latin typeface="+mn-lt"/>
                          <a:ea typeface="+mn-ea"/>
                          <a:cs typeface="+mn-ea"/>
                          <a:sym typeface="+mn-lt"/>
                        </a:rPr>
                        <a:t>(10⁸ t)</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F6B"/>
                    </a:solidFill>
                  </a:tcPr>
                </a:tc>
                <a:extLst>
                  <a:ext uri="{0D108BD9-81ED-4DB2-BD59-A6C34878D82A}">
                    <a16:rowId xmlns:a16="http://schemas.microsoft.com/office/drawing/2014/main" val="1584409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17202A"/>
                          </a:solidFill>
                          <a:latin typeface="+mn-lt"/>
                          <a:ea typeface="+mn-ea"/>
                          <a:cs typeface="+mn-ea"/>
                          <a:sym typeface="+mn-lt"/>
                        </a:rPr>
                        <a:t>Junggar Basin</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dirty="0">
                          <a:latin typeface="+mn-lt"/>
                          <a:ea typeface="+mn-ea"/>
                          <a:cs typeface="+mn-ea"/>
                          <a:sym typeface="+mn-lt"/>
                        </a:rPr>
                        <a:t>&lt;1</a:t>
                      </a:r>
                      <a:endParaRPr lang="zh-CN" altLang="en-US" sz="1400" dirty="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80-200</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29</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354866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17202A"/>
                          </a:solidFill>
                          <a:latin typeface="+mn-lt"/>
                          <a:ea typeface="+mn-ea"/>
                          <a:cs typeface="+mn-ea"/>
                          <a:sym typeface="+mn-lt"/>
                        </a:rPr>
                        <a:t>Santanghu Basin</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0.1-1</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10-100</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5.6</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731565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17202A"/>
                          </a:solidFill>
                          <a:latin typeface="+mn-lt"/>
                          <a:ea typeface="+mn-ea"/>
                          <a:cs typeface="+mn-ea"/>
                          <a:sym typeface="+mn-lt"/>
                        </a:rPr>
                        <a:t>Ordos Basin</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dirty="0">
                          <a:latin typeface="+mn-lt"/>
                          <a:ea typeface="+mn-ea"/>
                          <a:cs typeface="+mn-ea"/>
                          <a:sym typeface="+mn-lt"/>
                        </a:rPr>
                        <a:t>0.01-1</a:t>
                      </a:r>
                      <a:endParaRPr lang="zh-CN" altLang="en-US" sz="1400" dirty="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20-80</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19.9</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67392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17202A"/>
                          </a:solidFill>
                          <a:latin typeface="+mn-lt"/>
                          <a:ea typeface="+mn-ea"/>
                          <a:cs typeface="+mn-ea"/>
                          <a:sym typeface="+mn-lt"/>
                        </a:rPr>
                        <a:t>Sichuan Basin</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dirty="0">
                          <a:latin typeface="+mn-lt"/>
                          <a:ea typeface="+mn-ea"/>
                          <a:cs typeface="+mn-ea"/>
                          <a:sym typeface="+mn-lt"/>
                        </a:rPr>
                        <a:t>0.0001-1</a:t>
                      </a:r>
                      <a:endParaRPr lang="zh-CN" altLang="en-US" sz="1400" dirty="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10-60</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10.7</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155131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17202A"/>
                          </a:solidFill>
                          <a:latin typeface="+mn-lt"/>
                          <a:ea typeface="+mn-ea"/>
                          <a:cs typeface="+mn-ea"/>
                          <a:sym typeface="+mn-lt"/>
                        </a:rPr>
                        <a:t>Songliao Basin</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0.6-1</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5-30</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19-21.3</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04825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17202A"/>
                          </a:solidFill>
                          <a:latin typeface="+mn-lt"/>
                          <a:ea typeface="+mn-ea"/>
                          <a:cs typeface="+mn-ea"/>
                          <a:sym typeface="+mn-lt"/>
                        </a:rPr>
                        <a:t>Bohai Bay Basin</a:t>
                      </a:r>
                      <a:endParaRPr lang="en-US" altLang="zh-CN"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0.2-1</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a:latin typeface="+mn-lt"/>
                          <a:ea typeface="+mn-ea"/>
                          <a:cs typeface="+mn-ea"/>
                          <a:sym typeface="+mn-lt"/>
                        </a:rPr>
                        <a:t>100-200</a:t>
                      </a:r>
                      <a:endParaRPr lang="zh-CN" altLang="en-US" sz="140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ltLang="zh-CN" sz="1400" dirty="0">
                          <a:latin typeface="+mn-lt"/>
                          <a:ea typeface="+mn-ea"/>
                          <a:cs typeface="+mn-ea"/>
                          <a:sym typeface="+mn-lt"/>
                        </a:rPr>
                        <a:t>3.8-4.5</a:t>
                      </a:r>
                      <a:endParaRPr lang="zh-CN" altLang="en-US" sz="1400" dirty="0">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7894022"/>
                  </a:ext>
                </a:extLst>
              </a:tr>
            </a:tbl>
          </a:graphicData>
        </a:graphic>
      </p:graphicFrame>
      <p:sp>
        <p:nvSpPr>
          <p:cNvPr id="7" name="文本框 6">
            <a:extLst>
              <a:ext uri="{FF2B5EF4-FFF2-40B4-BE49-F238E27FC236}">
                <a16:creationId xmlns:a16="http://schemas.microsoft.com/office/drawing/2014/main" id="{8C40F419-AFE3-407B-8286-E752744EE717}"/>
              </a:ext>
            </a:extLst>
          </p:cNvPr>
          <p:cNvSpPr txBox="1"/>
          <p:nvPr/>
        </p:nvSpPr>
        <p:spPr>
          <a:xfrm>
            <a:off x="7571408" y="3268678"/>
            <a:ext cx="4420296" cy="338554"/>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a:ln>
                  <a:noFill/>
                </a:ln>
                <a:solidFill>
                  <a:schemeClr val="tx1"/>
                </a:solidFill>
                <a:effectLst/>
                <a:uLnTx/>
                <a:uFillTx/>
                <a:latin typeface="+mn-lt"/>
                <a:ea typeface="+mn-ea"/>
                <a:cs typeface="+mn-ea"/>
                <a:sym typeface="+mn-lt"/>
              </a:rPr>
              <a:t>Hydraulic fracturing schematic diagram</a:t>
            </a:r>
            <a:endParaRPr kumimoji="0" lang="en-US" altLang="zh-CN" sz="1600" i="0" u="none" strike="noStrike" kern="0" cap="none" spc="0" normalizeH="0" baseline="0" noProof="0" dirty="0">
              <a:ln>
                <a:noFill/>
              </a:ln>
              <a:solidFill>
                <a:schemeClr val="tx1"/>
              </a:solidFill>
              <a:effectLst/>
              <a:uLnTx/>
              <a:uFillTx/>
              <a:latin typeface="+mn-lt"/>
              <a:ea typeface="+mn-ea"/>
              <a:cs typeface="+mn-ea"/>
              <a:sym typeface="+mn-lt"/>
            </a:endParaRPr>
          </a:p>
        </p:txBody>
      </p:sp>
      <p:pic>
        <p:nvPicPr>
          <p:cNvPr id="8" name="图片 7">
            <a:extLst>
              <a:ext uri="{FF2B5EF4-FFF2-40B4-BE49-F238E27FC236}">
                <a16:creationId xmlns:a16="http://schemas.microsoft.com/office/drawing/2014/main" id="{5FA3578F-717A-4CCF-B5F3-FD9C4BF37237}"/>
              </a:ext>
            </a:extLst>
          </p:cNvPr>
          <p:cNvPicPr>
            <a:picLocks noChangeAspect="1"/>
          </p:cNvPicPr>
          <p:nvPr/>
        </p:nvPicPr>
        <p:blipFill>
          <a:blip r:embed="rId3"/>
          <a:stretch>
            <a:fillRect/>
          </a:stretch>
        </p:blipFill>
        <p:spPr>
          <a:xfrm>
            <a:off x="7571408" y="3767641"/>
            <a:ext cx="4017516" cy="2882244"/>
          </a:xfrm>
          <a:prstGeom prst="rect">
            <a:avLst/>
          </a:prstGeom>
        </p:spPr>
      </p:pic>
    </p:spTree>
    <p:extLst>
      <p:ext uri="{BB962C8B-B14F-4D97-AF65-F5344CB8AC3E}">
        <p14:creationId xmlns:p14="http://schemas.microsoft.com/office/powerpoint/2010/main" val="356293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a:extLst>
              <a:ext uri="{FF2B5EF4-FFF2-40B4-BE49-F238E27FC236}">
                <a16:creationId xmlns:a16="http://schemas.microsoft.com/office/drawing/2014/main" id="{D52FBA4E-96C0-4C86-9C63-2A541B65CC42}"/>
              </a:ext>
            </a:extLst>
          </p:cNvPr>
          <p:cNvSpPr txBox="1"/>
          <p:nvPr/>
        </p:nvSpPr>
        <p:spPr>
          <a:xfrm>
            <a:off x="9040834" y="6434191"/>
            <a:ext cx="3347918" cy="307777"/>
          </a:xfrm>
          <a:prstGeom prst="rect">
            <a:avLst/>
          </a:prstGeom>
          <a:noFill/>
        </p:spPr>
        <p:txBody>
          <a:bodyPr wrap="square">
            <a:spAutoFit/>
          </a:bodyPr>
          <a:lstStyle/>
          <a:p>
            <a:r>
              <a:rPr lang="en-US" altLang="zh-CN" sz="1400" b="1" dirty="0">
                <a:solidFill>
                  <a:srgbClr val="C00000"/>
                </a:solidFill>
                <a:cs typeface="+mn-ea"/>
                <a:sym typeface="+mn-lt"/>
              </a:rPr>
              <a:t>Long time steps and fixed grid</a:t>
            </a:r>
            <a:endParaRPr lang="zh-CN" altLang="en-US" sz="1400" b="1" dirty="0">
              <a:solidFill>
                <a:srgbClr val="C00000"/>
              </a:solidFill>
              <a:cs typeface="+mn-ea"/>
              <a:sym typeface="+mn-lt"/>
            </a:endParaRPr>
          </a:p>
        </p:txBody>
      </p:sp>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矩形 2">
            <a:extLst>
              <a:ext uri="{FF2B5EF4-FFF2-40B4-BE49-F238E27FC236}">
                <a16:creationId xmlns:a16="http://schemas.microsoft.com/office/drawing/2014/main" id="{C4048B73-2D75-48B0-BC48-37E7835D49D7}"/>
              </a:ext>
            </a:extLst>
          </p:cNvPr>
          <p:cNvSpPr/>
          <p:nvPr/>
        </p:nvSpPr>
        <p:spPr>
          <a:xfrm>
            <a:off x="4319878" y="3467705"/>
            <a:ext cx="3399127" cy="2658280"/>
          </a:xfrm>
          <a:prstGeom prst="rect">
            <a:avLst/>
          </a:prstGeom>
          <a:solidFill>
            <a:sysClr val="window" lastClr="FFFFFF"/>
          </a:solidFill>
          <a:ln w="2857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48F3E713-3B0E-4328-AE3E-072A8EBCBBD2}"/>
              </a:ext>
            </a:extLst>
          </p:cNvPr>
          <p:cNvSpPr txBox="1"/>
          <p:nvPr/>
        </p:nvSpPr>
        <p:spPr>
          <a:xfrm>
            <a:off x="0" y="11426"/>
            <a:ext cx="12192000"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1. Research Background</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5" name="内容占位符 2">
            <a:extLst>
              <a:ext uri="{FF2B5EF4-FFF2-40B4-BE49-F238E27FC236}">
                <a16:creationId xmlns:a16="http://schemas.microsoft.com/office/drawing/2014/main" id="{2C1E3DBF-B934-44F8-ADD4-F27F3F03D109}"/>
              </a:ext>
            </a:extLst>
          </p:cNvPr>
          <p:cNvSpPr txBox="1">
            <a:spLocks/>
          </p:cNvSpPr>
          <p:nvPr/>
        </p:nvSpPr>
        <p:spPr>
          <a:xfrm>
            <a:off x="296092" y="758141"/>
            <a:ext cx="11582230" cy="2053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200" b="1" i="0" u="none" strike="noStrike" kern="1200" cap="none" spc="0" normalizeH="0" baseline="0" noProof="0" dirty="0">
                <a:ln>
                  <a:noFill/>
                </a:ln>
                <a:solidFill>
                  <a:srgbClr val="C00000"/>
                </a:solidFill>
                <a:effectLst/>
                <a:uLnTx/>
                <a:uFillTx/>
                <a:cs typeface="+mn-ea"/>
                <a:sym typeface="+mn-lt"/>
              </a:rPr>
              <a:t>Key physical processes of hydraulic fracturing and production of tight oil</a:t>
            </a:r>
            <a:r>
              <a:rPr lang="en-US" altLang="zh-CN" sz="2200" b="1" dirty="0">
                <a:solidFill>
                  <a:srgbClr val="C00000"/>
                </a:solidFill>
                <a:cs typeface="+mn-ea"/>
                <a:sym typeface="+mn-lt"/>
              </a:rPr>
              <a:t>: </a:t>
            </a:r>
          </a:p>
          <a:p>
            <a:pPr marL="0" marR="0" lvl="0" indent="0" defTabSz="914400" rtl="0" eaLnBrk="1" fontAlgn="auto" latinLnBrk="0" hangingPunct="1">
              <a:lnSpc>
                <a:spcPct val="125000"/>
              </a:lnSpc>
              <a:spcBef>
                <a:spcPts val="0"/>
              </a:spcBef>
              <a:spcAft>
                <a:spcPts val="0"/>
              </a:spcAft>
              <a:buClrTx/>
              <a:buSzTx/>
              <a:buNone/>
              <a:tabLst/>
              <a:defRPr/>
            </a:pPr>
            <a:r>
              <a:rPr lang="en-US" altLang="zh-CN" sz="2200" b="1" dirty="0">
                <a:solidFill>
                  <a:srgbClr val="C00000"/>
                </a:solidFill>
                <a:cs typeface="+mn-ea"/>
                <a:sym typeface="+mn-lt"/>
              </a:rPr>
              <a:t>   </a:t>
            </a:r>
            <a:r>
              <a:rPr lang="en-US" altLang="zh-CN" sz="2200" dirty="0">
                <a:cs typeface="+mn-ea"/>
                <a:sym typeface="+mn-lt"/>
              </a:rPr>
              <a:t>(</a:t>
            </a:r>
            <a:r>
              <a:rPr kumimoji="0" lang="en-US" altLang="zh-CN" sz="2200" i="0" u="none" strike="noStrike" kern="1200" cap="none" spc="0" normalizeH="0" baseline="0" noProof="0" dirty="0">
                <a:ln>
                  <a:noFill/>
                </a:ln>
                <a:effectLst/>
                <a:uLnTx/>
                <a:uFillTx/>
                <a:cs typeface="+mn-ea"/>
                <a:sym typeface="+mn-lt"/>
              </a:rPr>
              <a:t>1)fracture propagation; (2)matrix-fracture flow; (3)matrix flow</a:t>
            </a:r>
          </a:p>
          <a:p>
            <a:pPr lvl="0">
              <a:lnSpc>
                <a:spcPct val="125000"/>
              </a:lnSpc>
              <a:spcBef>
                <a:spcPts val="0"/>
              </a:spcBef>
              <a:buFont typeface="Wingdings" panose="05000000000000000000" pitchFamily="2" charset="2"/>
              <a:buChar char="Ø"/>
              <a:defRPr/>
            </a:pPr>
            <a:r>
              <a:rPr lang="en-US" altLang="zh-CN" sz="2200" b="1" dirty="0">
                <a:solidFill>
                  <a:srgbClr val="C00000"/>
                </a:solidFill>
                <a:cs typeface="+mn-ea"/>
                <a:sym typeface="+mn-lt"/>
              </a:rPr>
              <a:t>Conventional workflows: </a:t>
            </a:r>
            <a:r>
              <a:rPr lang="en-US" altLang="zh-CN" sz="2200" dirty="0">
                <a:cs typeface="+mn-ea"/>
                <a:sym typeface="+mn-lt"/>
              </a:rPr>
              <a:t>a hydraulic fracturing simulation is conducted to obtain the fracture morphology. Then, this fracture morphology is used as the initial condition and embedded into the simulation of the production process</a:t>
            </a:r>
          </a:p>
        </p:txBody>
      </p:sp>
      <p:sp>
        <p:nvSpPr>
          <p:cNvPr id="6" name="矩形 5">
            <a:extLst>
              <a:ext uri="{FF2B5EF4-FFF2-40B4-BE49-F238E27FC236}">
                <a16:creationId xmlns:a16="http://schemas.microsoft.com/office/drawing/2014/main" id="{B2050E23-BB8D-4D3C-9884-20D01A92912E}"/>
              </a:ext>
            </a:extLst>
          </p:cNvPr>
          <p:cNvSpPr/>
          <p:nvPr/>
        </p:nvSpPr>
        <p:spPr>
          <a:xfrm>
            <a:off x="703915" y="3275182"/>
            <a:ext cx="1180198" cy="2909691"/>
          </a:xfrm>
          <a:prstGeom prst="rect">
            <a:avLst/>
          </a:prstGeom>
          <a:solidFill>
            <a:sysClr val="window" lastClr="FFFFFF"/>
          </a:solidFill>
          <a:ln w="1905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Reservoir model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Initial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distribution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pressure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fluid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temperature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cxnSp>
        <p:nvCxnSpPr>
          <p:cNvPr id="7" name="直接箭头连接符 6">
            <a:extLst>
              <a:ext uri="{FF2B5EF4-FFF2-40B4-BE49-F238E27FC236}">
                <a16:creationId xmlns:a16="http://schemas.microsoft.com/office/drawing/2014/main" id="{A908C7FD-4D8A-427D-9925-397C8AE58671}"/>
              </a:ext>
            </a:extLst>
          </p:cNvPr>
          <p:cNvCxnSpPr>
            <a:cxnSpLocks/>
          </p:cNvCxnSpPr>
          <p:nvPr/>
        </p:nvCxnSpPr>
        <p:spPr>
          <a:xfrm flipV="1">
            <a:off x="1874174" y="4685208"/>
            <a:ext cx="197801" cy="1019"/>
          </a:xfrm>
          <a:prstGeom prst="straightConnector1">
            <a:avLst/>
          </a:prstGeom>
          <a:noFill/>
          <a:ln w="19050" cap="flat" cmpd="sng" algn="ctr">
            <a:solidFill>
              <a:sysClr val="windowText" lastClr="000000"/>
            </a:solidFill>
            <a:prstDash val="solid"/>
            <a:miter lim="800000"/>
            <a:tailEnd type="none"/>
          </a:ln>
          <a:effectLst/>
        </p:spPr>
      </p:cxnSp>
      <p:cxnSp>
        <p:nvCxnSpPr>
          <p:cNvPr id="8" name="直接连接符 7">
            <a:extLst>
              <a:ext uri="{FF2B5EF4-FFF2-40B4-BE49-F238E27FC236}">
                <a16:creationId xmlns:a16="http://schemas.microsoft.com/office/drawing/2014/main" id="{BFD37CFA-5941-40E6-8FCA-36BB44A04661}"/>
              </a:ext>
            </a:extLst>
          </p:cNvPr>
          <p:cNvCxnSpPr>
            <a:cxnSpLocks/>
          </p:cNvCxnSpPr>
          <p:nvPr/>
        </p:nvCxnSpPr>
        <p:spPr>
          <a:xfrm>
            <a:off x="2082915" y="3275182"/>
            <a:ext cx="0" cy="3345275"/>
          </a:xfrm>
          <a:prstGeom prst="line">
            <a:avLst/>
          </a:prstGeom>
          <a:noFill/>
          <a:ln w="19050" cap="flat" cmpd="sng" algn="ctr">
            <a:solidFill>
              <a:sysClr val="windowText" lastClr="000000"/>
            </a:solidFill>
            <a:prstDash val="solid"/>
            <a:miter lim="800000"/>
          </a:ln>
          <a:effectLst/>
        </p:spPr>
      </p:cxnSp>
      <p:cxnSp>
        <p:nvCxnSpPr>
          <p:cNvPr id="9" name="直接箭头连接符 8">
            <a:extLst>
              <a:ext uri="{FF2B5EF4-FFF2-40B4-BE49-F238E27FC236}">
                <a16:creationId xmlns:a16="http://schemas.microsoft.com/office/drawing/2014/main" id="{221C3F10-D7C4-420C-B38B-72AC164F29F5}"/>
              </a:ext>
            </a:extLst>
          </p:cNvPr>
          <p:cNvCxnSpPr/>
          <p:nvPr/>
        </p:nvCxnSpPr>
        <p:spPr>
          <a:xfrm>
            <a:off x="2091793" y="3275182"/>
            <a:ext cx="353164" cy="0"/>
          </a:xfrm>
          <a:prstGeom prst="straightConnector1">
            <a:avLst/>
          </a:prstGeom>
          <a:noFill/>
          <a:ln w="19050" cap="flat" cmpd="sng" algn="ctr">
            <a:solidFill>
              <a:sysClr val="windowText" lastClr="000000"/>
            </a:solidFill>
            <a:prstDash val="solid"/>
            <a:miter lim="800000"/>
            <a:tailEnd type="triangle"/>
          </a:ln>
          <a:effectLst/>
        </p:spPr>
      </p:cxnSp>
      <p:cxnSp>
        <p:nvCxnSpPr>
          <p:cNvPr id="10" name="直接箭头连接符 9">
            <a:extLst>
              <a:ext uri="{FF2B5EF4-FFF2-40B4-BE49-F238E27FC236}">
                <a16:creationId xmlns:a16="http://schemas.microsoft.com/office/drawing/2014/main" id="{4298A2F7-D74F-4161-8939-B70CB0B793C3}"/>
              </a:ext>
            </a:extLst>
          </p:cNvPr>
          <p:cNvCxnSpPr/>
          <p:nvPr/>
        </p:nvCxnSpPr>
        <p:spPr>
          <a:xfrm>
            <a:off x="2078871" y="3979749"/>
            <a:ext cx="353164" cy="0"/>
          </a:xfrm>
          <a:prstGeom prst="straightConnector1">
            <a:avLst/>
          </a:prstGeom>
          <a:noFill/>
          <a:ln w="19050" cap="flat" cmpd="sng" algn="ctr">
            <a:solidFill>
              <a:sysClr val="windowText" lastClr="000000"/>
            </a:solidFill>
            <a:prstDash val="solid"/>
            <a:miter lim="800000"/>
            <a:tailEnd type="triangle"/>
          </a:ln>
          <a:effectLst/>
        </p:spPr>
      </p:cxnSp>
      <p:cxnSp>
        <p:nvCxnSpPr>
          <p:cNvPr id="11" name="直接箭头连接符 10">
            <a:extLst>
              <a:ext uri="{FF2B5EF4-FFF2-40B4-BE49-F238E27FC236}">
                <a16:creationId xmlns:a16="http://schemas.microsoft.com/office/drawing/2014/main" id="{836F132C-1BFA-4704-89F8-D2B3F16F1786}"/>
              </a:ext>
            </a:extLst>
          </p:cNvPr>
          <p:cNvCxnSpPr/>
          <p:nvPr/>
        </p:nvCxnSpPr>
        <p:spPr>
          <a:xfrm>
            <a:off x="2078871" y="4595536"/>
            <a:ext cx="353164" cy="0"/>
          </a:xfrm>
          <a:prstGeom prst="straightConnector1">
            <a:avLst/>
          </a:prstGeom>
          <a:noFill/>
          <a:ln w="19050" cap="flat" cmpd="sng" algn="ctr">
            <a:solidFill>
              <a:sysClr val="windowText" lastClr="000000"/>
            </a:solidFill>
            <a:prstDash val="solid"/>
            <a:miter lim="800000"/>
            <a:tailEnd type="triangle"/>
          </a:ln>
          <a:effectLst/>
        </p:spPr>
      </p:cxnSp>
      <p:cxnSp>
        <p:nvCxnSpPr>
          <p:cNvPr id="12" name="直接箭头连接符 11">
            <a:extLst>
              <a:ext uri="{FF2B5EF4-FFF2-40B4-BE49-F238E27FC236}">
                <a16:creationId xmlns:a16="http://schemas.microsoft.com/office/drawing/2014/main" id="{BBFEEF37-C825-49FC-AA91-42B7AA4D9415}"/>
              </a:ext>
            </a:extLst>
          </p:cNvPr>
          <p:cNvCxnSpPr/>
          <p:nvPr/>
        </p:nvCxnSpPr>
        <p:spPr>
          <a:xfrm>
            <a:off x="2078871" y="5282347"/>
            <a:ext cx="353164" cy="0"/>
          </a:xfrm>
          <a:prstGeom prst="straightConnector1">
            <a:avLst/>
          </a:prstGeom>
          <a:noFill/>
          <a:ln w="19050" cap="flat" cmpd="sng" algn="ctr">
            <a:solidFill>
              <a:sysClr val="windowText" lastClr="000000"/>
            </a:solidFill>
            <a:prstDash val="solid"/>
            <a:miter lim="800000"/>
            <a:tailEnd type="triangle"/>
          </a:ln>
          <a:effectLst/>
        </p:spPr>
      </p:cxnSp>
      <p:cxnSp>
        <p:nvCxnSpPr>
          <p:cNvPr id="13" name="直接箭头连接符 12">
            <a:extLst>
              <a:ext uri="{FF2B5EF4-FFF2-40B4-BE49-F238E27FC236}">
                <a16:creationId xmlns:a16="http://schemas.microsoft.com/office/drawing/2014/main" id="{58FBA350-B670-434F-B4C2-FB60A63DA997}"/>
              </a:ext>
            </a:extLst>
          </p:cNvPr>
          <p:cNvCxnSpPr/>
          <p:nvPr/>
        </p:nvCxnSpPr>
        <p:spPr>
          <a:xfrm>
            <a:off x="2078871" y="5960280"/>
            <a:ext cx="353164" cy="0"/>
          </a:xfrm>
          <a:prstGeom prst="straightConnector1">
            <a:avLst/>
          </a:prstGeom>
          <a:noFill/>
          <a:ln w="19050" cap="flat" cmpd="sng" algn="ctr">
            <a:solidFill>
              <a:sysClr val="windowText" lastClr="000000"/>
            </a:solidFill>
            <a:prstDash val="solid"/>
            <a:miter lim="800000"/>
            <a:tailEnd type="triangle"/>
          </a:ln>
          <a:effectLst/>
        </p:spPr>
      </p:cxnSp>
      <p:cxnSp>
        <p:nvCxnSpPr>
          <p:cNvPr id="14" name="直接箭头连接符 13">
            <a:extLst>
              <a:ext uri="{FF2B5EF4-FFF2-40B4-BE49-F238E27FC236}">
                <a16:creationId xmlns:a16="http://schemas.microsoft.com/office/drawing/2014/main" id="{43C0FAC9-C31E-47D9-BED8-D63F430D2F89}"/>
              </a:ext>
            </a:extLst>
          </p:cNvPr>
          <p:cNvCxnSpPr/>
          <p:nvPr/>
        </p:nvCxnSpPr>
        <p:spPr>
          <a:xfrm>
            <a:off x="2091793" y="6620457"/>
            <a:ext cx="353164" cy="0"/>
          </a:xfrm>
          <a:prstGeom prst="straightConnector1">
            <a:avLst/>
          </a:prstGeom>
          <a:noFill/>
          <a:ln w="19050" cap="flat" cmpd="sng" algn="ctr">
            <a:solidFill>
              <a:sysClr val="windowText" lastClr="000000"/>
            </a:solidFill>
            <a:prstDash val="solid"/>
            <a:miter lim="800000"/>
            <a:tailEnd type="triangle"/>
          </a:ln>
          <a:effectLst/>
        </p:spPr>
      </p:cxnSp>
      <p:sp>
        <p:nvSpPr>
          <p:cNvPr id="15" name="矩形 14">
            <a:extLst>
              <a:ext uri="{FF2B5EF4-FFF2-40B4-BE49-F238E27FC236}">
                <a16:creationId xmlns:a16="http://schemas.microsoft.com/office/drawing/2014/main" id="{DF84A77E-B799-4C77-AAF5-A8915CF59FC1}"/>
              </a:ext>
            </a:extLst>
          </p:cNvPr>
          <p:cNvSpPr/>
          <p:nvPr/>
        </p:nvSpPr>
        <p:spPr>
          <a:xfrm>
            <a:off x="2444957" y="2964156"/>
            <a:ext cx="1296954" cy="681199"/>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effectLst/>
                <a:uLnTx/>
                <a:uFillTx/>
                <a:cs typeface="+mn-ea"/>
                <a:sym typeface="+mn-lt"/>
              </a:rPr>
              <a:t>Fracture propagation criterion</a:t>
            </a:r>
            <a:endParaRPr kumimoji="0" lang="zh-CN" altLang="en-US" sz="1400" b="1" i="0" u="none" strike="noStrike" kern="0" cap="none" spc="0" normalizeH="0" baseline="0" noProof="0" dirty="0">
              <a:ln>
                <a:noFill/>
              </a:ln>
              <a:effectLst/>
              <a:uLnTx/>
              <a:uFillTx/>
              <a:cs typeface="+mn-ea"/>
              <a:sym typeface="+mn-lt"/>
            </a:endParaRPr>
          </a:p>
        </p:txBody>
      </p:sp>
      <p:sp>
        <p:nvSpPr>
          <p:cNvPr id="16" name="矩形 15">
            <a:extLst>
              <a:ext uri="{FF2B5EF4-FFF2-40B4-BE49-F238E27FC236}">
                <a16:creationId xmlns:a16="http://schemas.microsoft.com/office/drawing/2014/main" id="{44A0A609-AFBD-47EC-AA80-92EC6E06EB74}"/>
              </a:ext>
            </a:extLst>
          </p:cNvPr>
          <p:cNvSpPr/>
          <p:nvPr/>
        </p:nvSpPr>
        <p:spPr>
          <a:xfrm>
            <a:off x="2444957" y="3772428"/>
            <a:ext cx="1296954" cy="460733"/>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Wellbore flow model</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17" name="矩形 16">
            <a:extLst>
              <a:ext uri="{FF2B5EF4-FFF2-40B4-BE49-F238E27FC236}">
                <a16:creationId xmlns:a16="http://schemas.microsoft.com/office/drawing/2014/main" id="{F247C6F7-DB5F-4036-A1F8-C28045A51993}"/>
              </a:ext>
            </a:extLst>
          </p:cNvPr>
          <p:cNvSpPr/>
          <p:nvPr/>
        </p:nvSpPr>
        <p:spPr>
          <a:xfrm>
            <a:off x="2444957" y="4360234"/>
            <a:ext cx="1296954" cy="460721"/>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Fracture flow model</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18" name="矩形 17">
            <a:extLst>
              <a:ext uri="{FF2B5EF4-FFF2-40B4-BE49-F238E27FC236}">
                <a16:creationId xmlns:a16="http://schemas.microsoft.com/office/drawing/2014/main" id="{97B2C0FF-1D06-4C9F-BC89-ABBBB4586B54}"/>
              </a:ext>
            </a:extLst>
          </p:cNvPr>
          <p:cNvSpPr/>
          <p:nvPr/>
        </p:nvSpPr>
        <p:spPr>
          <a:xfrm>
            <a:off x="2444957" y="5754289"/>
            <a:ext cx="1296954" cy="460753"/>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Matrix flow model</a:t>
            </a:r>
          </a:p>
        </p:txBody>
      </p:sp>
      <p:sp>
        <p:nvSpPr>
          <p:cNvPr id="19" name="矩形 18">
            <a:extLst>
              <a:ext uri="{FF2B5EF4-FFF2-40B4-BE49-F238E27FC236}">
                <a16:creationId xmlns:a16="http://schemas.microsoft.com/office/drawing/2014/main" id="{C3E94761-ACB2-437D-8140-BB12A1473E17}"/>
              </a:ext>
            </a:extLst>
          </p:cNvPr>
          <p:cNvSpPr/>
          <p:nvPr/>
        </p:nvSpPr>
        <p:spPr>
          <a:xfrm>
            <a:off x="2444957" y="6342115"/>
            <a:ext cx="1296954" cy="455633"/>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Temperature model</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20" name="矩形 19">
            <a:extLst>
              <a:ext uri="{FF2B5EF4-FFF2-40B4-BE49-F238E27FC236}">
                <a16:creationId xmlns:a16="http://schemas.microsoft.com/office/drawing/2014/main" id="{74ADA3B1-5F41-41E8-8CC4-E1E9CF28646D}"/>
              </a:ext>
            </a:extLst>
          </p:cNvPr>
          <p:cNvSpPr/>
          <p:nvPr/>
        </p:nvSpPr>
        <p:spPr>
          <a:xfrm>
            <a:off x="2444957" y="4999623"/>
            <a:ext cx="1296954" cy="627593"/>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prstClr val="black"/>
                </a:solidFill>
                <a:effectLst/>
                <a:uLnTx/>
                <a:uFillTx/>
                <a:cs typeface="+mn-ea"/>
                <a:sym typeface="+mn-lt"/>
              </a:rPr>
              <a:t>Elastic mehcanics model</a:t>
            </a:r>
            <a:endParaRPr kumimoji="0" lang="en-US" altLang="zh-CN" sz="1400" b="1" i="0" u="none" strike="noStrike" kern="0" cap="none" spc="0" normalizeH="0" baseline="0" noProof="0" dirty="0">
              <a:ln>
                <a:noFill/>
              </a:ln>
              <a:solidFill>
                <a:prstClr val="black"/>
              </a:solidFill>
              <a:effectLst/>
              <a:uLnTx/>
              <a:uFillTx/>
              <a:cs typeface="+mn-ea"/>
              <a:sym typeface="+mn-lt"/>
            </a:endParaRPr>
          </a:p>
        </p:txBody>
      </p:sp>
      <p:cxnSp>
        <p:nvCxnSpPr>
          <p:cNvPr id="21" name="直接连接符 20">
            <a:extLst>
              <a:ext uri="{FF2B5EF4-FFF2-40B4-BE49-F238E27FC236}">
                <a16:creationId xmlns:a16="http://schemas.microsoft.com/office/drawing/2014/main" id="{CE80F9C0-1173-44B9-A898-A5F27B657E5B}"/>
              </a:ext>
            </a:extLst>
          </p:cNvPr>
          <p:cNvCxnSpPr/>
          <p:nvPr/>
        </p:nvCxnSpPr>
        <p:spPr>
          <a:xfrm>
            <a:off x="3741911" y="3297974"/>
            <a:ext cx="372751" cy="0"/>
          </a:xfrm>
          <a:prstGeom prst="line">
            <a:avLst/>
          </a:prstGeom>
          <a:noFill/>
          <a:ln w="19050" cap="flat" cmpd="sng" algn="ctr">
            <a:solidFill>
              <a:sysClr val="windowText" lastClr="000000"/>
            </a:solidFill>
            <a:prstDash val="solid"/>
            <a:miter lim="800000"/>
          </a:ln>
          <a:effectLst/>
        </p:spPr>
      </p:cxnSp>
      <p:cxnSp>
        <p:nvCxnSpPr>
          <p:cNvPr id="22" name="直接连接符 21">
            <a:extLst>
              <a:ext uri="{FF2B5EF4-FFF2-40B4-BE49-F238E27FC236}">
                <a16:creationId xmlns:a16="http://schemas.microsoft.com/office/drawing/2014/main" id="{D3C5E0DA-A228-45A6-9150-C2ABF970676B}"/>
              </a:ext>
            </a:extLst>
          </p:cNvPr>
          <p:cNvCxnSpPr/>
          <p:nvPr/>
        </p:nvCxnSpPr>
        <p:spPr>
          <a:xfrm>
            <a:off x="3741908" y="6569931"/>
            <a:ext cx="372751" cy="0"/>
          </a:xfrm>
          <a:prstGeom prst="line">
            <a:avLst/>
          </a:prstGeom>
          <a:noFill/>
          <a:ln w="19050" cap="flat" cmpd="sng" algn="ctr">
            <a:solidFill>
              <a:sysClr val="windowText" lastClr="000000"/>
            </a:solidFill>
            <a:prstDash val="solid"/>
            <a:miter lim="800000"/>
          </a:ln>
          <a:effectLst/>
        </p:spPr>
      </p:cxnSp>
      <p:cxnSp>
        <p:nvCxnSpPr>
          <p:cNvPr id="23" name="直接连接符 22">
            <a:extLst>
              <a:ext uri="{FF2B5EF4-FFF2-40B4-BE49-F238E27FC236}">
                <a16:creationId xmlns:a16="http://schemas.microsoft.com/office/drawing/2014/main" id="{2D27A062-2DC2-4ECF-8F6C-C0D572701064}"/>
              </a:ext>
            </a:extLst>
          </p:cNvPr>
          <p:cNvCxnSpPr/>
          <p:nvPr/>
        </p:nvCxnSpPr>
        <p:spPr>
          <a:xfrm>
            <a:off x="3741911" y="4011097"/>
            <a:ext cx="372751" cy="0"/>
          </a:xfrm>
          <a:prstGeom prst="line">
            <a:avLst/>
          </a:prstGeom>
          <a:noFill/>
          <a:ln w="19050" cap="flat" cmpd="sng" algn="ctr">
            <a:solidFill>
              <a:sysClr val="windowText" lastClr="000000"/>
            </a:solidFill>
            <a:prstDash val="solid"/>
            <a:miter lim="800000"/>
          </a:ln>
          <a:effectLst/>
        </p:spPr>
      </p:cxnSp>
      <p:cxnSp>
        <p:nvCxnSpPr>
          <p:cNvPr id="24" name="直接连接符 23">
            <a:extLst>
              <a:ext uri="{FF2B5EF4-FFF2-40B4-BE49-F238E27FC236}">
                <a16:creationId xmlns:a16="http://schemas.microsoft.com/office/drawing/2014/main" id="{0F87B425-18DB-48B3-AC5D-1E8A7A65EE4C}"/>
              </a:ext>
            </a:extLst>
          </p:cNvPr>
          <p:cNvCxnSpPr/>
          <p:nvPr/>
        </p:nvCxnSpPr>
        <p:spPr>
          <a:xfrm>
            <a:off x="3741911" y="4590594"/>
            <a:ext cx="372751" cy="0"/>
          </a:xfrm>
          <a:prstGeom prst="line">
            <a:avLst/>
          </a:prstGeom>
          <a:noFill/>
          <a:ln w="19050" cap="flat" cmpd="sng" algn="ctr">
            <a:solidFill>
              <a:sysClr val="windowText" lastClr="000000"/>
            </a:solidFill>
            <a:prstDash val="solid"/>
            <a:miter lim="800000"/>
          </a:ln>
          <a:effectLst/>
        </p:spPr>
      </p:cxnSp>
      <p:cxnSp>
        <p:nvCxnSpPr>
          <p:cNvPr id="25" name="直接连接符 24">
            <a:extLst>
              <a:ext uri="{FF2B5EF4-FFF2-40B4-BE49-F238E27FC236}">
                <a16:creationId xmlns:a16="http://schemas.microsoft.com/office/drawing/2014/main" id="{0B108DBE-C09D-464A-A0CC-B7F22A4AB47A}"/>
              </a:ext>
            </a:extLst>
          </p:cNvPr>
          <p:cNvCxnSpPr/>
          <p:nvPr/>
        </p:nvCxnSpPr>
        <p:spPr>
          <a:xfrm>
            <a:off x="3741910" y="5282347"/>
            <a:ext cx="372751" cy="0"/>
          </a:xfrm>
          <a:prstGeom prst="line">
            <a:avLst/>
          </a:prstGeom>
          <a:noFill/>
          <a:ln w="19050" cap="flat" cmpd="sng" algn="ctr">
            <a:solidFill>
              <a:sysClr val="windowText" lastClr="000000"/>
            </a:solidFill>
            <a:prstDash val="solid"/>
            <a:miter lim="800000"/>
          </a:ln>
          <a:effectLst/>
        </p:spPr>
      </p:cxnSp>
      <p:cxnSp>
        <p:nvCxnSpPr>
          <p:cNvPr id="26" name="直接连接符 25">
            <a:extLst>
              <a:ext uri="{FF2B5EF4-FFF2-40B4-BE49-F238E27FC236}">
                <a16:creationId xmlns:a16="http://schemas.microsoft.com/office/drawing/2014/main" id="{BFE1F887-2C6B-494E-9919-58D1599A103E}"/>
              </a:ext>
            </a:extLst>
          </p:cNvPr>
          <p:cNvCxnSpPr/>
          <p:nvPr/>
        </p:nvCxnSpPr>
        <p:spPr>
          <a:xfrm>
            <a:off x="3741909" y="5984665"/>
            <a:ext cx="372751" cy="0"/>
          </a:xfrm>
          <a:prstGeom prst="line">
            <a:avLst/>
          </a:prstGeom>
          <a:noFill/>
          <a:ln w="19050" cap="flat" cmpd="sng" algn="ctr">
            <a:solidFill>
              <a:sysClr val="windowText" lastClr="000000"/>
            </a:solidFill>
            <a:prstDash val="solid"/>
            <a:miter lim="800000"/>
          </a:ln>
          <a:effectLst/>
        </p:spPr>
      </p:cxnSp>
      <p:cxnSp>
        <p:nvCxnSpPr>
          <p:cNvPr id="27" name="直接连接符 26">
            <a:extLst>
              <a:ext uri="{FF2B5EF4-FFF2-40B4-BE49-F238E27FC236}">
                <a16:creationId xmlns:a16="http://schemas.microsoft.com/office/drawing/2014/main" id="{E8D87BCB-1BFE-433D-990A-6B93BC4CB6BE}"/>
              </a:ext>
            </a:extLst>
          </p:cNvPr>
          <p:cNvCxnSpPr>
            <a:cxnSpLocks/>
          </p:cNvCxnSpPr>
          <p:nvPr/>
        </p:nvCxnSpPr>
        <p:spPr>
          <a:xfrm flipH="1">
            <a:off x="4101555" y="3275182"/>
            <a:ext cx="14885" cy="3312898"/>
          </a:xfrm>
          <a:prstGeom prst="line">
            <a:avLst/>
          </a:prstGeom>
          <a:noFill/>
          <a:ln w="19050" cap="flat" cmpd="sng" algn="ctr">
            <a:solidFill>
              <a:sysClr val="windowText" lastClr="000000"/>
            </a:solidFill>
            <a:prstDash val="solid"/>
            <a:miter lim="800000"/>
          </a:ln>
          <a:effectLst/>
        </p:spPr>
      </p:cxnSp>
      <p:cxnSp>
        <p:nvCxnSpPr>
          <p:cNvPr id="28" name="直接箭头连接符 27">
            <a:extLst>
              <a:ext uri="{FF2B5EF4-FFF2-40B4-BE49-F238E27FC236}">
                <a16:creationId xmlns:a16="http://schemas.microsoft.com/office/drawing/2014/main" id="{B412EE41-F3C5-4FC8-AB2B-AD3B8B4B0A7F}"/>
              </a:ext>
            </a:extLst>
          </p:cNvPr>
          <p:cNvCxnSpPr>
            <a:cxnSpLocks/>
          </p:cNvCxnSpPr>
          <p:nvPr/>
        </p:nvCxnSpPr>
        <p:spPr>
          <a:xfrm>
            <a:off x="4101555" y="4649874"/>
            <a:ext cx="325244" cy="0"/>
          </a:xfrm>
          <a:prstGeom prst="straightConnector1">
            <a:avLst/>
          </a:prstGeom>
          <a:noFill/>
          <a:ln w="19050" cap="flat" cmpd="sng" algn="ctr">
            <a:solidFill>
              <a:sysClr val="windowText" lastClr="000000"/>
            </a:solidFill>
            <a:prstDash val="solid"/>
            <a:miter lim="800000"/>
            <a:tailEnd type="triangle"/>
          </a:ln>
          <a:effectLst/>
        </p:spPr>
      </p:cxnSp>
      <p:sp>
        <p:nvSpPr>
          <p:cNvPr id="29" name="矩形 28">
            <a:extLst>
              <a:ext uri="{FF2B5EF4-FFF2-40B4-BE49-F238E27FC236}">
                <a16:creationId xmlns:a16="http://schemas.microsoft.com/office/drawing/2014/main" id="{B42DA083-0C7F-44E3-9D60-BFBD759BCF0B}"/>
              </a:ext>
            </a:extLst>
          </p:cNvPr>
          <p:cNvSpPr/>
          <p:nvPr/>
        </p:nvSpPr>
        <p:spPr>
          <a:xfrm>
            <a:off x="4428340" y="3839166"/>
            <a:ext cx="1149927" cy="1621416"/>
          </a:xfrm>
          <a:prstGeom prst="rect">
            <a:avLst/>
          </a:prstGeom>
          <a:solidFill>
            <a:sysClr val="window" lastClr="FFFFFF"/>
          </a:solidFill>
          <a:ln w="1905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prstClr val="black"/>
                </a:solidFill>
                <a:effectLst/>
                <a:uLnTx/>
                <a:uFillTx/>
                <a:cs typeface="+mn-ea"/>
                <a:sym typeface="+mn-lt"/>
              </a:rPr>
              <a:t> hydraulic fracturing fracture propagation model</a:t>
            </a:r>
            <a:endParaRPr kumimoji="0" lang="zh-CN" altLang="en-US" sz="1400" b="1" i="0" u="none" strike="noStrike" kern="0" cap="none" spc="0" normalizeH="0" baseline="0" noProof="0">
              <a:ln>
                <a:noFill/>
              </a:ln>
              <a:solidFill>
                <a:prstClr val="black"/>
              </a:solidFill>
              <a:effectLst/>
              <a:uLnTx/>
              <a:uFillTx/>
              <a:cs typeface="+mn-ea"/>
              <a:sym typeface="+mn-lt"/>
            </a:endParaRPr>
          </a:p>
        </p:txBody>
      </p:sp>
      <p:cxnSp>
        <p:nvCxnSpPr>
          <p:cNvPr id="30" name="直接箭头连接符 29">
            <a:extLst>
              <a:ext uri="{FF2B5EF4-FFF2-40B4-BE49-F238E27FC236}">
                <a16:creationId xmlns:a16="http://schemas.microsoft.com/office/drawing/2014/main" id="{BC68359B-32BA-45AB-92C4-0BBC97C10230}"/>
              </a:ext>
            </a:extLst>
          </p:cNvPr>
          <p:cNvCxnSpPr>
            <a:cxnSpLocks/>
          </p:cNvCxnSpPr>
          <p:nvPr/>
        </p:nvCxnSpPr>
        <p:spPr>
          <a:xfrm>
            <a:off x="5610723" y="4639512"/>
            <a:ext cx="783721" cy="0"/>
          </a:xfrm>
          <a:prstGeom prst="straightConnector1">
            <a:avLst/>
          </a:prstGeom>
          <a:noFill/>
          <a:ln w="19050" cap="flat" cmpd="sng" algn="ctr">
            <a:solidFill>
              <a:sysClr val="windowText" lastClr="000000"/>
            </a:solidFill>
            <a:prstDash val="solid"/>
            <a:miter lim="800000"/>
            <a:tailEnd type="triangle"/>
          </a:ln>
          <a:effectLst/>
        </p:spPr>
      </p:cxnSp>
      <p:sp>
        <p:nvSpPr>
          <p:cNvPr id="31" name="矩形 30">
            <a:extLst>
              <a:ext uri="{FF2B5EF4-FFF2-40B4-BE49-F238E27FC236}">
                <a16:creationId xmlns:a16="http://schemas.microsoft.com/office/drawing/2014/main" id="{1E702D5F-6530-4BBC-821D-C49C0E807457}"/>
              </a:ext>
            </a:extLst>
          </p:cNvPr>
          <p:cNvSpPr/>
          <p:nvPr/>
        </p:nvSpPr>
        <p:spPr>
          <a:xfrm>
            <a:off x="6448700" y="3868035"/>
            <a:ext cx="1083310" cy="1634347"/>
          </a:xfrm>
          <a:prstGeom prst="rect">
            <a:avLst/>
          </a:prstGeom>
          <a:solidFill>
            <a:sysClr val="window" lastClr="FFFFFF"/>
          </a:solidFill>
          <a:ln w="19050" cap="flat" cmpd="sng" algn="ctr">
            <a:solidFill>
              <a:sysClr val="windowText" lastClr="000000"/>
            </a:solidFill>
            <a:prstDash val="solid"/>
            <a:miter lim="800000"/>
          </a:ln>
          <a:effectLst/>
        </p:spPr>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prstClr val="black"/>
                </a:solidFill>
                <a:effectLst/>
                <a:uLnTx/>
                <a:uFillTx/>
                <a:cs typeface="+mn-ea"/>
                <a:sym typeface="+mn-lt"/>
              </a:rPr>
              <a:t>hydraulic fracturing fracture propagation numerical method</a:t>
            </a:r>
          </a:p>
        </p:txBody>
      </p:sp>
      <p:sp>
        <p:nvSpPr>
          <p:cNvPr id="32" name="文本框 31">
            <a:extLst>
              <a:ext uri="{FF2B5EF4-FFF2-40B4-BE49-F238E27FC236}">
                <a16:creationId xmlns:a16="http://schemas.microsoft.com/office/drawing/2014/main" id="{9AD2EFCC-7B38-40A6-ABED-ED9D8C62D881}"/>
              </a:ext>
            </a:extLst>
          </p:cNvPr>
          <p:cNvSpPr txBox="1"/>
          <p:nvPr/>
        </p:nvSpPr>
        <p:spPr>
          <a:xfrm>
            <a:off x="5578267" y="3888794"/>
            <a:ext cx="9061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cs typeface="+mn-ea"/>
                <a:sym typeface="+mn-lt"/>
              </a:rPr>
              <a:t>Finite volume method</a:t>
            </a:r>
            <a:endParaRPr kumimoji="0" lang="zh-CN" altLang="en-US" sz="1400" b="1" i="0" u="none" strike="noStrike" kern="1200" cap="none" spc="0" normalizeH="0" baseline="0" noProof="0" dirty="0">
              <a:ln>
                <a:noFill/>
              </a:ln>
              <a:solidFill>
                <a:prstClr val="black"/>
              </a:solidFill>
              <a:effectLst/>
              <a:uLnTx/>
              <a:uFillTx/>
              <a:cs typeface="+mn-ea"/>
              <a:sym typeface="+mn-lt"/>
            </a:endParaRPr>
          </a:p>
        </p:txBody>
      </p:sp>
      <p:sp>
        <p:nvSpPr>
          <p:cNvPr id="33" name="文本框 32">
            <a:extLst>
              <a:ext uri="{FF2B5EF4-FFF2-40B4-BE49-F238E27FC236}">
                <a16:creationId xmlns:a16="http://schemas.microsoft.com/office/drawing/2014/main" id="{BF9DDB14-D03D-4A15-96D7-94A67A9E6CAA}"/>
              </a:ext>
            </a:extLst>
          </p:cNvPr>
          <p:cNvSpPr txBox="1"/>
          <p:nvPr/>
        </p:nvSpPr>
        <p:spPr>
          <a:xfrm>
            <a:off x="5273982" y="5433488"/>
            <a:ext cx="132952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prstClr val="black"/>
                </a:solidFill>
                <a:effectLst/>
                <a:uLnTx/>
                <a:uFillTx/>
                <a:cs typeface="+mn-ea"/>
                <a:sym typeface="+mn-lt"/>
              </a:rPr>
              <a:t>Displacement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a:solidFill>
                  <a:prstClr val="black"/>
                </a:solidFill>
                <a:cs typeface="+mn-ea"/>
                <a:sym typeface="+mn-lt"/>
              </a:rPr>
              <a:t>discontinuity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prstClr val="black"/>
                </a:solidFill>
                <a:effectLst/>
                <a:uLnTx/>
                <a:uFillTx/>
                <a:cs typeface="+mn-ea"/>
                <a:sym typeface="+mn-lt"/>
              </a:rPr>
              <a:t>method</a:t>
            </a:r>
            <a:endParaRPr kumimoji="0" lang="zh-CN" altLang="en-US" sz="1400" b="1" i="0" u="none" strike="noStrike" kern="1200" cap="none" spc="0" normalizeH="0" baseline="0" noProof="0" dirty="0">
              <a:ln>
                <a:noFill/>
              </a:ln>
              <a:solidFill>
                <a:prstClr val="black"/>
              </a:solidFill>
              <a:effectLst/>
              <a:uLnTx/>
              <a:uFillTx/>
              <a:cs typeface="+mn-ea"/>
              <a:sym typeface="+mn-lt"/>
            </a:endParaRPr>
          </a:p>
        </p:txBody>
      </p:sp>
      <p:cxnSp>
        <p:nvCxnSpPr>
          <p:cNvPr id="34" name="直接箭头连接符 33">
            <a:extLst>
              <a:ext uri="{FF2B5EF4-FFF2-40B4-BE49-F238E27FC236}">
                <a16:creationId xmlns:a16="http://schemas.microsoft.com/office/drawing/2014/main" id="{DEE77A8B-3FCC-4D73-A648-1EB04852C402}"/>
              </a:ext>
            </a:extLst>
          </p:cNvPr>
          <p:cNvCxnSpPr>
            <a:cxnSpLocks/>
          </p:cNvCxnSpPr>
          <p:nvPr/>
        </p:nvCxnSpPr>
        <p:spPr>
          <a:xfrm>
            <a:off x="7827467" y="4649874"/>
            <a:ext cx="1226566" cy="0"/>
          </a:xfrm>
          <a:prstGeom prst="straightConnector1">
            <a:avLst/>
          </a:prstGeom>
          <a:noFill/>
          <a:ln w="28575" cap="flat" cmpd="sng" algn="ctr">
            <a:solidFill>
              <a:srgbClr val="C00000"/>
            </a:solidFill>
            <a:prstDash val="solid"/>
            <a:miter lim="800000"/>
            <a:tailEnd type="triangle"/>
          </a:ln>
          <a:effectLst/>
        </p:spPr>
      </p:cxnSp>
      <p:sp>
        <p:nvSpPr>
          <p:cNvPr id="35" name="文本框 34">
            <a:extLst>
              <a:ext uri="{FF2B5EF4-FFF2-40B4-BE49-F238E27FC236}">
                <a16:creationId xmlns:a16="http://schemas.microsoft.com/office/drawing/2014/main" id="{1EDA6A34-3203-4E39-9A2F-F254D633F9FA}"/>
              </a:ext>
            </a:extLst>
          </p:cNvPr>
          <p:cNvSpPr txBox="1"/>
          <p:nvPr/>
        </p:nvSpPr>
        <p:spPr>
          <a:xfrm>
            <a:off x="7827467" y="3930739"/>
            <a:ext cx="107682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cs typeface="+mn-ea"/>
                <a:sym typeface="+mn-lt"/>
              </a:rPr>
              <a:t>Fracture morphology</a:t>
            </a:r>
            <a:endParaRPr kumimoji="0" lang="zh-CN" altLang="en-US" sz="1400" b="1" i="0" u="none" strike="noStrike" kern="1200" cap="none" spc="0" normalizeH="0" baseline="0" noProof="0" dirty="0">
              <a:ln>
                <a:noFill/>
              </a:ln>
              <a:effectLst/>
              <a:uLnTx/>
              <a:uFillTx/>
              <a:cs typeface="+mn-ea"/>
              <a:sym typeface="+mn-lt"/>
            </a:endParaRPr>
          </a:p>
        </p:txBody>
      </p:sp>
      <p:sp>
        <p:nvSpPr>
          <p:cNvPr id="36" name="文本框 35">
            <a:extLst>
              <a:ext uri="{FF2B5EF4-FFF2-40B4-BE49-F238E27FC236}">
                <a16:creationId xmlns:a16="http://schemas.microsoft.com/office/drawing/2014/main" id="{F792EFC6-E02B-4CC4-84A1-5591699B7586}"/>
              </a:ext>
            </a:extLst>
          </p:cNvPr>
          <p:cNvSpPr txBox="1"/>
          <p:nvPr/>
        </p:nvSpPr>
        <p:spPr>
          <a:xfrm>
            <a:off x="7709747" y="4939267"/>
            <a:ext cx="147208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cs typeface="+mn-ea"/>
                <a:sym typeface="+mn-lt"/>
              </a:rPr>
              <a:t>Distribution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err="1">
                <a:ln>
                  <a:noFill/>
                </a:ln>
                <a:effectLst/>
                <a:uLnTx/>
                <a:uFillTx/>
                <a:cs typeface="+mn-ea"/>
                <a:sym typeface="+mn-lt"/>
              </a:rPr>
              <a:t>pressure,fluid</a:t>
            </a:r>
            <a:r>
              <a:rPr kumimoji="0" lang="en-US" altLang="zh-CN" sz="1400" b="1" i="0" u="none" strike="noStrike" kern="1200" cap="none" spc="0" normalizeH="0" baseline="0" noProof="0" dirty="0">
                <a:ln>
                  <a:noFill/>
                </a:ln>
                <a:effectLst/>
                <a:uLnTx/>
                <a:uFillTx/>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cs typeface="+mn-ea"/>
                <a:sym typeface="+mn-lt"/>
              </a:rPr>
              <a:t>stress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cs typeface="+mn-ea"/>
                <a:sym typeface="+mn-lt"/>
              </a:rPr>
              <a:t>temperature </a:t>
            </a:r>
          </a:p>
        </p:txBody>
      </p:sp>
      <p:sp>
        <p:nvSpPr>
          <p:cNvPr id="37" name="矩形 36">
            <a:extLst>
              <a:ext uri="{FF2B5EF4-FFF2-40B4-BE49-F238E27FC236}">
                <a16:creationId xmlns:a16="http://schemas.microsoft.com/office/drawing/2014/main" id="{43C27343-D61D-46C5-B7D9-874BDB10D2C6}"/>
              </a:ext>
            </a:extLst>
          </p:cNvPr>
          <p:cNvSpPr/>
          <p:nvPr/>
        </p:nvSpPr>
        <p:spPr>
          <a:xfrm>
            <a:off x="9182612" y="2617175"/>
            <a:ext cx="2298241" cy="3739122"/>
          </a:xfrm>
          <a:prstGeom prst="rect">
            <a:avLst/>
          </a:prstGeom>
          <a:solidFill>
            <a:sysClr val="window" lastClr="FFFFFF"/>
          </a:solidFill>
          <a:ln w="28575" cap="flat" cmpd="sng" algn="ctr">
            <a:solidFill>
              <a:srgbClr val="0000FF"/>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00" b="1" i="0" u="none" strike="noStrike" kern="0" cap="none" spc="0" normalizeH="0" baseline="0" noProof="0">
              <a:ln>
                <a:noFill/>
              </a:ln>
              <a:solidFill>
                <a:prstClr val="white"/>
              </a:solidFill>
              <a:effectLst/>
              <a:uLnTx/>
              <a:uFillTx/>
              <a:cs typeface="+mn-ea"/>
              <a:sym typeface="+mn-lt"/>
            </a:endParaRPr>
          </a:p>
        </p:txBody>
      </p:sp>
      <p:sp>
        <p:nvSpPr>
          <p:cNvPr id="38" name="矩形 37">
            <a:extLst>
              <a:ext uri="{FF2B5EF4-FFF2-40B4-BE49-F238E27FC236}">
                <a16:creationId xmlns:a16="http://schemas.microsoft.com/office/drawing/2014/main" id="{5F2C0D8E-519F-4C50-AF26-8825A28EA52C}"/>
              </a:ext>
            </a:extLst>
          </p:cNvPr>
          <p:cNvSpPr/>
          <p:nvPr/>
        </p:nvSpPr>
        <p:spPr>
          <a:xfrm rot="16200000">
            <a:off x="8106676" y="4313981"/>
            <a:ext cx="3022435" cy="577428"/>
          </a:xfrm>
          <a:prstGeom prst="rect">
            <a:avLst/>
          </a:prstGeom>
          <a:solidFill>
            <a:sysClr val="window" lastClr="FFFFFF"/>
          </a:solidFill>
          <a:ln w="1905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prstClr val="black"/>
                </a:solidFill>
                <a:effectLst/>
                <a:uLnTx/>
                <a:uFillTx/>
                <a:cs typeface="+mn-ea"/>
                <a:sym typeface="+mn-lt"/>
              </a:rPr>
              <a:t>Numerical simulation method of reservoir production stage</a:t>
            </a:r>
            <a:endParaRPr kumimoji="0" lang="zh-CN" altLang="en-US" sz="1400" b="1" i="0" u="none" strike="noStrike" kern="0" cap="none" spc="0" normalizeH="0" baseline="0" noProof="0">
              <a:ln>
                <a:noFill/>
              </a:ln>
              <a:solidFill>
                <a:prstClr val="black"/>
              </a:solidFill>
              <a:effectLst/>
              <a:uLnTx/>
              <a:uFillTx/>
              <a:cs typeface="+mn-ea"/>
              <a:sym typeface="+mn-lt"/>
            </a:endParaRPr>
          </a:p>
        </p:txBody>
      </p:sp>
      <p:sp>
        <p:nvSpPr>
          <p:cNvPr id="39" name="矩形 38">
            <a:extLst>
              <a:ext uri="{FF2B5EF4-FFF2-40B4-BE49-F238E27FC236}">
                <a16:creationId xmlns:a16="http://schemas.microsoft.com/office/drawing/2014/main" id="{E8B99F10-2541-4C95-BA5B-00759D9857EE}"/>
              </a:ext>
            </a:extLst>
          </p:cNvPr>
          <p:cNvSpPr/>
          <p:nvPr/>
        </p:nvSpPr>
        <p:spPr>
          <a:xfrm>
            <a:off x="10139636" y="2947920"/>
            <a:ext cx="1081116" cy="467104"/>
          </a:xfrm>
          <a:prstGeom prst="rect">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Production prediction</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40" name="矩形 39">
            <a:extLst>
              <a:ext uri="{FF2B5EF4-FFF2-40B4-BE49-F238E27FC236}">
                <a16:creationId xmlns:a16="http://schemas.microsoft.com/office/drawing/2014/main" id="{85147799-D1F6-4109-8D7C-DA1958CAFAFE}"/>
              </a:ext>
            </a:extLst>
          </p:cNvPr>
          <p:cNvSpPr/>
          <p:nvPr/>
        </p:nvSpPr>
        <p:spPr>
          <a:xfrm>
            <a:off x="10130031" y="3665086"/>
            <a:ext cx="1081116" cy="450569"/>
          </a:xfrm>
          <a:prstGeom prst="rect">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Pressure evolution</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41" name="矩形 40">
            <a:extLst>
              <a:ext uri="{FF2B5EF4-FFF2-40B4-BE49-F238E27FC236}">
                <a16:creationId xmlns:a16="http://schemas.microsoft.com/office/drawing/2014/main" id="{A12E6808-F5FE-491B-8E3A-E93B23D156A8}"/>
              </a:ext>
            </a:extLst>
          </p:cNvPr>
          <p:cNvSpPr/>
          <p:nvPr/>
        </p:nvSpPr>
        <p:spPr>
          <a:xfrm>
            <a:off x="10130031" y="5053556"/>
            <a:ext cx="1081116" cy="437776"/>
          </a:xfrm>
          <a:prstGeom prst="rect">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Stress distribution</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42" name="矩形 41">
            <a:extLst>
              <a:ext uri="{FF2B5EF4-FFF2-40B4-BE49-F238E27FC236}">
                <a16:creationId xmlns:a16="http://schemas.microsoft.com/office/drawing/2014/main" id="{1F7025C5-E584-433D-B9CA-0CED73EB8CE7}"/>
              </a:ext>
            </a:extLst>
          </p:cNvPr>
          <p:cNvSpPr/>
          <p:nvPr/>
        </p:nvSpPr>
        <p:spPr>
          <a:xfrm>
            <a:off x="10130031" y="5741396"/>
            <a:ext cx="1081116" cy="507946"/>
          </a:xfrm>
          <a:prstGeom prst="rect">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Temperature distribution</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sp>
        <p:nvSpPr>
          <p:cNvPr id="43" name="矩形 42">
            <a:extLst>
              <a:ext uri="{FF2B5EF4-FFF2-40B4-BE49-F238E27FC236}">
                <a16:creationId xmlns:a16="http://schemas.microsoft.com/office/drawing/2014/main" id="{7678381D-2A47-480C-A7F0-531C95F25BFD}"/>
              </a:ext>
            </a:extLst>
          </p:cNvPr>
          <p:cNvSpPr/>
          <p:nvPr/>
        </p:nvSpPr>
        <p:spPr>
          <a:xfrm>
            <a:off x="10130031" y="4365717"/>
            <a:ext cx="1081116" cy="437777"/>
          </a:xfrm>
          <a:prstGeom prst="rect">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cs typeface="+mn-ea"/>
                <a:sym typeface="+mn-lt"/>
              </a:rPr>
              <a:t>Fluid distribution</a:t>
            </a:r>
            <a:endParaRPr kumimoji="0" lang="zh-CN" altLang="en-US" sz="1400" b="1" i="0" u="none" strike="noStrike" kern="0" cap="none" spc="0" normalizeH="0" baseline="0" noProof="0" dirty="0">
              <a:ln>
                <a:noFill/>
              </a:ln>
              <a:solidFill>
                <a:prstClr val="black"/>
              </a:solidFill>
              <a:effectLst/>
              <a:uLnTx/>
              <a:uFillTx/>
              <a:cs typeface="+mn-ea"/>
              <a:sym typeface="+mn-lt"/>
            </a:endParaRPr>
          </a:p>
        </p:txBody>
      </p:sp>
      <p:cxnSp>
        <p:nvCxnSpPr>
          <p:cNvPr id="44" name="直接连接符 43">
            <a:extLst>
              <a:ext uri="{FF2B5EF4-FFF2-40B4-BE49-F238E27FC236}">
                <a16:creationId xmlns:a16="http://schemas.microsoft.com/office/drawing/2014/main" id="{21CA1606-12AB-44BB-BE9A-68F3543CD92C}"/>
              </a:ext>
            </a:extLst>
          </p:cNvPr>
          <p:cNvCxnSpPr>
            <a:cxnSpLocks/>
            <a:endCxn id="39" idx="1"/>
          </p:cNvCxnSpPr>
          <p:nvPr/>
        </p:nvCxnSpPr>
        <p:spPr>
          <a:xfrm>
            <a:off x="9906608" y="3181472"/>
            <a:ext cx="233028" cy="0"/>
          </a:xfrm>
          <a:prstGeom prst="line">
            <a:avLst/>
          </a:prstGeom>
          <a:noFill/>
          <a:ln w="19050" cap="flat" cmpd="sng" algn="ctr">
            <a:solidFill>
              <a:sysClr val="windowText" lastClr="000000"/>
            </a:solidFill>
            <a:prstDash val="solid"/>
            <a:miter lim="800000"/>
          </a:ln>
          <a:effectLst/>
        </p:spPr>
      </p:cxnSp>
      <p:cxnSp>
        <p:nvCxnSpPr>
          <p:cNvPr id="45" name="直接连接符 44">
            <a:extLst>
              <a:ext uri="{FF2B5EF4-FFF2-40B4-BE49-F238E27FC236}">
                <a16:creationId xmlns:a16="http://schemas.microsoft.com/office/drawing/2014/main" id="{50609952-3476-48E6-B2CB-AA646183F0C2}"/>
              </a:ext>
            </a:extLst>
          </p:cNvPr>
          <p:cNvCxnSpPr>
            <a:cxnSpLocks/>
          </p:cNvCxnSpPr>
          <p:nvPr/>
        </p:nvCxnSpPr>
        <p:spPr>
          <a:xfrm>
            <a:off x="9906608" y="3884946"/>
            <a:ext cx="223423" cy="0"/>
          </a:xfrm>
          <a:prstGeom prst="line">
            <a:avLst/>
          </a:prstGeom>
          <a:noFill/>
          <a:ln w="19050" cap="flat" cmpd="sng" algn="ctr">
            <a:solidFill>
              <a:sysClr val="windowText" lastClr="000000"/>
            </a:solidFill>
            <a:prstDash val="solid"/>
            <a:miter lim="800000"/>
          </a:ln>
          <a:effectLst/>
        </p:spPr>
      </p:cxnSp>
      <p:cxnSp>
        <p:nvCxnSpPr>
          <p:cNvPr id="46" name="直接连接符 45">
            <a:extLst>
              <a:ext uri="{FF2B5EF4-FFF2-40B4-BE49-F238E27FC236}">
                <a16:creationId xmlns:a16="http://schemas.microsoft.com/office/drawing/2014/main" id="{D18BA1C1-0D1B-4D44-B1AA-8E7AE0936874}"/>
              </a:ext>
            </a:extLst>
          </p:cNvPr>
          <p:cNvCxnSpPr>
            <a:cxnSpLocks/>
          </p:cNvCxnSpPr>
          <p:nvPr/>
        </p:nvCxnSpPr>
        <p:spPr>
          <a:xfrm>
            <a:off x="9918201" y="4588420"/>
            <a:ext cx="204525" cy="0"/>
          </a:xfrm>
          <a:prstGeom prst="line">
            <a:avLst/>
          </a:prstGeom>
          <a:noFill/>
          <a:ln w="19050" cap="flat" cmpd="sng" algn="ctr">
            <a:solidFill>
              <a:sysClr val="windowText" lastClr="000000"/>
            </a:solidFill>
            <a:prstDash val="solid"/>
            <a:miter lim="800000"/>
          </a:ln>
          <a:effectLst/>
        </p:spPr>
      </p:cxnSp>
      <p:cxnSp>
        <p:nvCxnSpPr>
          <p:cNvPr id="47" name="直接连接符 46">
            <a:extLst>
              <a:ext uri="{FF2B5EF4-FFF2-40B4-BE49-F238E27FC236}">
                <a16:creationId xmlns:a16="http://schemas.microsoft.com/office/drawing/2014/main" id="{3BA9BAB0-FC83-4506-9A80-651B64AE7BA6}"/>
              </a:ext>
            </a:extLst>
          </p:cNvPr>
          <p:cNvCxnSpPr>
            <a:cxnSpLocks/>
          </p:cNvCxnSpPr>
          <p:nvPr/>
        </p:nvCxnSpPr>
        <p:spPr>
          <a:xfrm>
            <a:off x="9913634" y="5291894"/>
            <a:ext cx="204525" cy="0"/>
          </a:xfrm>
          <a:prstGeom prst="line">
            <a:avLst/>
          </a:prstGeom>
          <a:noFill/>
          <a:ln w="19050" cap="flat" cmpd="sng" algn="ctr">
            <a:solidFill>
              <a:sysClr val="windowText" lastClr="000000"/>
            </a:solidFill>
            <a:prstDash val="solid"/>
            <a:miter lim="800000"/>
          </a:ln>
          <a:effectLst/>
        </p:spPr>
      </p:cxnSp>
      <p:cxnSp>
        <p:nvCxnSpPr>
          <p:cNvPr id="48" name="直接连接符 47">
            <a:extLst>
              <a:ext uri="{FF2B5EF4-FFF2-40B4-BE49-F238E27FC236}">
                <a16:creationId xmlns:a16="http://schemas.microsoft.com/office/drawing/2014/main" id="{55300BA5-0C9E-4FF4-9788-B27A38D90298}"/>
              </a:ext>
            </a:extLst>
          </p:cNvPr>
          <p:cNvCxnSpPr>
            <a:cxnSpLocks/>
            <a:endCxn id="42" idx="1"/>
          </p:cNvCxnSpPr>
          <p:nvPr/>
        </p:nvCxnSpPr>
        <p:spPr>
          <a:xfrm>
            <a:off x="9897655" y="5995369"/>
            <a:ext cx="232376" cy="0"/>
          </a:xfrm>
          <a:prstGeom prst="line">
            <a:avLst/>
          </a:prstGeom>
          <a:noFill/>
          <a:ln w="19050" cap="flat" cmpd="sng" algn="ctr">
            <a:solidFill>
              <a:sysClr val="windowText" lastClr="000000"/>
            </a:solidFill>
            <a:prstDash val="solid"/>
            <a:miter lim="800000"/>
          </a:ln>
          <a:effectLst/>
        </p:spPr>
      </p:cxnSp>
      <p:sp>
        <p:nvSpPr>
          <p:cNvPr id="49" name="文本框 48">
            <a:extLst>
              <a:ext uri="{FF2B5EF4-FFF2-40B4-BE49-F238E27FC236}">
                <a16:creationId xmlns:a16="http://schemas.microsoft.com/office/drawing/2014/main" id="{32A35BFB-655C-4C9B-86F7-C9B7B0C06149}"/>
              </a:ext>
            </a:extLst>
          </p:cNvPr>
          <p:cNvSpPr txBox="1"/>
          <p:nvPr/>
        </p:nvSpPr>
        <p:spPr>
          <a:xfrm>
            <a:off x="9659266" y="2663500"/>
            <a:ext cx="1253741"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ED7D31">
                    <a:lumMod val="75000"/>
                  </a:srgbClr>
                </a:solidFill>
                <a:effectLst/>
                <a:uLnTx/>
                <a:uFillTx/>
                <a:cs typeface="+mn-ea"/>
                <a:sym typeface="+mn-lt"/>
              </a:rPr>
              <a:t>Production stage</a:t>
            </a:r>
            <a:endParaRPr kumimoji="0" lang="zh-CN" altLang="en-US" sz="1400" b="1" i="0" u="none" strike="noStrike" kern="1200" cap="none" spc="0" normalizeH="0" baseline="0" noProof="0" dirty="0">
              <a:ln>
                <a:noFill/>
              </a:ln>
              <a:solidFill>
                <a:srgbClr val="ED7D31">
                  <a:lumMod val="75000"/>
                </a:srgbClr>
              </a:solidFill>
              <a:effectLst/>
              <a:uLnTx/>
              <a:uFillTx/>
              <a:cs typeface="+mn-ea"/>
              <a:sym typeface="+mn-lt"/>
            </a:endParaRPr>
          </a:p>
        </p:txBody>
      </p:sp>
      <p:sp>
        <p:nvSpPr>
          <p:cNvPr id="50" name="文本框 49">
            <a:extLst>
              <a:ext uri="{FF2B5EF4-FFF2-40B4-BE49-F238E27FC236}">
                <a16:creationId xmlns:a16="http://schemas.microsoft.com/office/drawing/2014/main" id="{7DE188E9-5C48-4426-851C-5F0A27B09994}"/>
              </a:ext>
            </a:extLst>
          </p:cNvPr>
          <p:cNvSpPr txBox="1"/>
          <p:nvPr/>
        </p:nvSpPr>
        <p:spPr>
          <a:xfrm>
            <a:off x="4531916" y="3499429"/>
            <a:ext cx="323753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Fracture propagation stage</a:t>
            </a:r>
            <a:endParaRPr kumimoji="0" lang="zh-CN" altLang="en-US" sz="1400" b="1" i="0" u="none" strike="noStrike" kern="1200" cap="none" spc="0" normalizeH="0" baseline="0" noProof="0" dirty="0">
              <a:ln>
                <a:noFill/>
              </a:ln>
              <a:solidFill>
                <a:srgbClr val="C00000"/>
              </a:solidFill>
              <a:effectLst/>
              <a:uLnTx/>
              <a:uFillTx/>
              <a:cs typeface="+mn-ea"/>
              <a:sym typeface="+mn-lt"/>
            </a:endParaRPr>
          </a:p>
        </p:txBody>
      </p:sp>
      <p:sp>
        <p:nvSpPr>
          <p:cNvPr id="51" name="文本框 50">
            <a:extLst>
              <a:ext uri="{FF2B5EF4-FFF2-40B4-BE49-F238E27FC236}">
                <a16:creationId xmlns:a16="http://schemas.microsoft.com/office/drawing/2014/main" id="{E147B713-EB31-492D-89BD-BE334F41A7FC}"/>
              </a:ext>
            </a:extLst>
          </p:cNvPr>
          <p:cNvSpPr txBox="1"/>
          <p:nvPr/>
        </p:nvSpPr>
        <p:spPr>
          <a:xfrm>
            <a:off x="4653723" y="6434191"/>
            <a:ext cx="3347918" cy="307777"/>
          </a:xfrm>
          <a:prstGeom prst="rect">
            <a:avLst/>
          </a:prstGeom>
          <a:noFill/>
        </p:spPr>
        <p:txBody>
          <a:bodyPr wrap="square">
            <a:spAutoFit/>
          </a:bodyPr>
          <a:lstStyle/>
          <a:p>
            <a:r>
              <a:rPr lang="en-US" altLang="zh-CN" sz="1400" b="1" dirty="0">
                <a:solidFill>
                  <a:srgbClr val="C00000"/>
                </a:solidFill>
                <a:cs typeface="+mn-ea"/>
                <a:sym typeface="+mn-lt"/>
              </a:rPr>
              <a:t>short time steps and dynamic grid</a:t>
            </a:r>
            <a:endParaRPr lang="zh-CN" altLang="en-US" sz="1400" b="1" dirty="0">
              <a:solidFill>
                <a:srgbClr val="C00000"/>
              </a:solidFill>
              <a:cs typeface="+mn-ea"/>
              <a:sym typeface="+mn-lt"/>
            </a:endParaRPr>
          </a:p>
        </p:txBody>
      </p:sp>
      <p:sp>
        <p:nvSpPr>
          <p:cNvPr id="52" name="文本框 51">
            <a:extLst>
              <a:ext uri="{FF2B5EF4-FFF2-40B4-BE49-F238E27FC236}">
                <a16:creationId xmlns:a16="http://schemas.microsoft.com/office/drawing/2014/main" id="{ADBB2342-8062-45E3-AF64-152C33003858}"/>
              </a:ext>
            </a:extLst>
          </p:cNvPr>
          <p:cNvSpPr txBox="1"/>
          <p:nvPr/>
        </p:nvSpPr>
        <p:spPr>
          <a:xfrm>
            <a:off x="7989641" y="3386751"/>
            <a:ext cx="984491" cy="307777"/>
          </a:xfrm>
          <a:prstGeom prst="rect">
            <a:avLst/>
          </a:prstGeom>
          <a:noFill/>
        </p:spPr>
        <p:txBody>
          <a:bodyPr wrap="square">
            <a:spAutoFit/>
          </a:bodyPr>
          <a:lstStyle/>
          <a:p>
            <a:r>
              <a:rPr lang="en-US" altLang="zh-CN" sz="1400" b="1" dirty="0">
                <a:solidFill>
                  <a:srgbClr val="C00000"/>
                </a:solidFill>
                <a:cs typeface="+mn-ea"/>
                <a:sym typeface="+mn-lt"/>
              </a:rPr>
              <a:t>EDFM</a:t>
            </a:r>
            <a:endParaRPr lang="zh-CN" altLang="en-US" sz="1400" b="1" dirty="0">
              <a:solidFill>
                <a:srgbClr val="C00000"/>
              </a:solidFill>
              <a:cs typeface="+mn-ea"/>
              <a:sym typeface="+mn-lt"/>
            </a:endParaRPr>
          </a:p>
        </p:txBody>
      </p:sp>
    </p:spTree>
    <p:extLst>
      <p:ext uri="{BB962C8B-B14F-4D97-AF65-F5344CB8AC3E}">
        <p14:creationId xmlns:p14="http://schemas.microsoft.com/office/powerpoint/2010/main" val="54751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24ED0514-AE97-491E-A9F2-FD668F1AF1E5}"/>
              </a:ext>
            </a:extLst>
          </p:cNvPr>
          <p:cNvSpPr txBox="1"/>
          <p:nvPr/>
        </p:nvSpPr>
        <p:spPr>
          <a:xfrm>
            <a:off x="0" y="95753"/>
            <a:ext cx="12192000"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2. Mathematical Model</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文本框 3">
            <a:extLst>
              <a:ext uri="{FF2B5EF4-FFF2-40B4-BE49-F238E27FC236}">
                <a16:creationId xmlns:a16="http://schemas.microsoft.com/office/drawing/2014/main" id="{E07B0320-CADA-4C6A-96A0-39AF4FA227CE}"/>
              </a:ext>
            </a:extLst>
          </p:cNvPr>
          <p:cNvSpPr txBox="1"/>
          <p:nvPr/>
        </p:nvSpPr>
        <p:spPr>
          <a:xfrm>
            <a:off x="113211" y="967350"/>
            <a:ext cx="11852366" cy="830997"/>
          </a:xfrm>
          <a:prstGeom prst="rect">
            <a:avLst/>
          </a:prstGeom>
          <a:noFill/>
        </p:spPr>
        <p:txBody>
          <a:bodyPr wrap="square" rtlCol="0">
            <a:spAutoFit/>
          </a:bodyPr>
          <a:lstStyle>
            <a:lvl1pPr>
              <a:defRPr sz="1800"/>
            </a:lvl1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a:ln>
                  <a:noFill/>
                </a:ln>
                <a:solidFill>
                  <a:srgbClr val="C00000"/>
                </a:solidFill>
                <a:effectLst/>
                <a:uLnTx/>
                <a:uFillTx/>
                <a:cs typeface="+mn-ea"/>
                <a:sym typeface="+mn-lt"/>
              </a:rPr>
              <a:t>Establish a thermo-hydro-mechanical coupled mathematical model for the integrated hydraulic fracturing and production tight oil development</a:t>
            </a:r>
            <a:endParaRPr kumimoji="0" lang="en-US" altLang="zh-CN" sz="2400" b="1" i="0" u="none" strike="noStrike" kern="1200" cap="none" spc="0" normalizeH="0" baseline="0" noProof="0" dirty="0">
              <a:ln>
                <a:noFill/>
              </a:ln>
              <a:solidFill>
                <a:srgbClr val="C00000"/>
              </a:solidFill>
              <a:effectLst/>
              <a:uLnTx/>
              <a:uFillTx/>
              <a:cs typeface="+mn-ea"/>
              <a:sym typeface="+mn-lt"/>
            </a:endParaRPr>
          </a:p>
        </p:txBody>
      </p:sp>
      <p:sp>
        <p:nvSpPr>
          <p:cNvPr id="5" name="矩形 4">
            <a:extLst>
              <a:ext uri="{FF2B5EF4-FFF2-40B4-BE49-F238E27FC236}">
                <a16:creationId xmlns:a16="http://schemas.microsoft.com/office/drawing/2014/main" id="{DF61D40E-A7B5-478D-8F08-627BF0CE81C2}"/>
              </a:ext>
            </a:extLst>
          </p:cNvPr>
          <p:cNvSpPr/>
          <p:nvPr/>
        </p:nvSpPr>
        <p:spPr>
          <a:xfrm>
            <a:off x="1981923" y="1953629"/>
            <a:ext cx="2575696" cy="58477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prstClr val="black"/>
                </a:solidFill>
                <a:effectLst/>
                <a:uLnTx/>
                <a:uFillTx/>
                <a:cs typeface="+mn-ea"/>
                <a:sym typeface="+mn-lt"/>
              </a:rPr>
              <a:t>wellbore-fracture-matrix flow model</a:t>
            </a: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6" name="矩形 5">
            <a:extLst>
              <a:ext uri="{FF2B5EF4-FFF2-40B4-BE49-F238E27FC236}">
                <a16:creationId xmlns:a16="http://schemas.microsoft.com/office/drawing/2014/main" id="{DC0DC4F8-8296-44F1-9DB9-B4E262BBB566}"/>
              </a:ext>
            </a:extLst>
          </p:cNvPr>
          <p:cNvSpPr/>
          <p:nvPr/>
        </p:nvSpPr>
        <p:spPr>
          <a:xfrm>
            <a:off x="7430187" y="1952842"/>
            <a:ext cx="2575696" cy="58477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prstClr val="black"/>
                </a:solidFill>
                <a:effectLst/>
                <a:uLnTx/>
                <a:uFillTx/>
                <a:cs typeface="+mn-ea"/>
                <a:sym typeface="+mn-lt"/>
              </a:rPr>
              <a:t>temperature and elastic mechanics model</a:t>
            </a: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7" name="矩形 6">
            <a:extLst>
              <a:ext uri="{FF2B5EF4-FFF2-40B4-BE49-F238E27FC236}">
                <a16:creationId xmlns:a16="http://schemas.microsoft.com/office/drawing/2014/main" id="{92963AC3-CC85-46FE-AEA3-F41D76EDBAD4}"/>
              </a:ext>
            </a:extLst>
          </p:cNvPr>
          <p:cNvSpPr>
            <a:spLocks/>
          </p:cNvSpPr>
          <p:nvPr/>
        </p:nvSpPr>
        <p:spPr bwMode="auto">
          <a:xfrm>
            <a:off x="914695" y="2641432"/>
            <a:ext cx="4710153" cy="3880273"/>
          </a:xfrm>
          <a:prstGeom prst="rect">
            <a:avLst/>
          </a:prstGeom>
          <a:noFill/>
          <a:ln w="19050" cap="flat" cmpd="sng" algn="ctr">
            <a:solidFill>
              <a:sysClr val="windowText" lastClr="000000"/>
            </a:solidFill>
            <a:prstDash val="sysDash"/>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aphicFrame>
        <p:nvGraphicFramePr>
          <p:cNvPr id="8" name="对象 7">
            <a:extLst>
              <a:ext uri="{FF2B5EF4-FFF2-40B4-BE49-F238E27FC236}">
                <a16:creationId xmlns:a16="http://schemas.microsoft.com/office/drawing/2014/main" id="{232349D7-BBAA-4FF1-A9F7-09A16AAF03E4}"/>
              </a:ext>
            </a:extLst>
          </p:cNvPr>
          <p:cNvGraphicFramePr>
            <a:graphicFrameLocks noChangeAspect="1"/>
          </p:cNvGraphicFramePr>
          <p:nvPr>
            <p:extLst>
              <p:ext uri="{D42A27DB-BD31-4B8C-83A1-F6EECF244321}">
                <p14:modId xmlns:p14="http://schemas.microsoft.com/office/powerpoint/2010/main" val="4246324286"/>
              </p:ext>
            </p:extLst>
          </p:nvPr>
        </p:nvGraphicFramePr>
        <p:xfrm>
          <a:off x="2167984" y="2908726"/>
          <a:ext cx="1968549" cy="334282"/>
        </p:xfrm>
        <a:graphic>
          <a:graphicData uri="http://schemas.openxmlformats.org/presentationml/2006/ole">
            <mc:AlternateContent xmlns:mc="http://schemas.openxmlformats.org/markup-compatibility/2006">
              <mc:Choice xmlns:v="urn:schemas-microsoft-com:vml" Requires="v">
                <p:oleObj spid="_x0000_s4322" name="Equation" r:id="rId4" imgW="1511300" imgH="241300" progId="Equation.DSMT4">
                  <p:embed/>
                </p:oleObj>
              </mc:Choice>
              <mc:Fallback>
                <p:oleObj name="Equation" r:id="rId4" imgW="1511300" imgH="241300" progId="Equation.DSMT4">
                  <p:embed/>
                  <p:pic>
                    <p:nvPicPr>
                      <p:cNvPr id="8" name="对象 7">
                        <a:extLst>
                          <a:ext uri="{FF2B5EF4-FFF2-40B4-BE49-F238E27FC236}">
                            <a16:creationId xmlns:a16="http://schemas.microsoft.com/office/drawing/2014/main" id="{1A803AD0-AD59-48B4-A746-B3A2EC6B5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7984" y="2908726"/>
                        <a:ext cx="1968549" cy="334282"/>
                      </a:xfrm>
                      <a:prstGeom prst="rect">
                        <a:avLst/>
                      </a:prstGeom>
                      <a:noFill/>
                    </p:spPr>
                  </p:pic>
                </p:oleObj>
              </mc:Fallback>
            </mc:AlternateContent>
          </a:graphicData>
        </a:graphic>
      </p:graphicFrame>
      <p:graphicFrame>
        <p:nvGraphicFramePr>
          <p:cNvPr id="9" name="对象 8">
            <a:extLst>
              <a:ext uri="{FF2B5EF4-FFF2-40B4-BE49-F238E27FC236}">
                <a16:creationId xmlns:a16="http://schemas.microsoft.com/office/drawing/2014/main" id="{6FEB03A0-EA44-4FB2-96F1-E8F08621870A}"/>
              </a:ext>
            </a:extLst>
          </p:cNvPr>
          <p:cNvGraphicFramePr>
            <a:graphicFrameLocks noChangeAspect="1"/>
          </p:cNvGraphicFramePr>
          <p:nvPr>
            <p:extLst>
              <p:ext uri="{D42A27DB-BD31-4B8C-83A1-F6EECF244321}">
                <p14:modId xmlns:p14="http://schemas.microsoft.com/office/powerpoint/2010/main" val="2767184374"/>
              </p:ext>
            </p:extLst>
          </p:nvPr>
        </p:nvGraphicFramePr>
        <p:xfrm>
          <a:off x="2506302" y="3235377"/>
          <a:ext cx="829673" cy="522807"/>
        </p:xfrm>
        <a:graphic>
          <a:graphicData uri="http://schemas.openxmlformats.org/presentationml/2006/ole">
            <mc:AlternateContent xmlns:mc="http://schemas.openxmlformats.org/markup-compatibility/2006">
              <mc:Choice xmlns:v="urn:schemas-microsoft-com:vml" Requires="v">
                <p:oleObj spid="_x0000_s4323" name="Equation" r:id="rId6" imgW="685800" imgH="431800" progId="Equation.DSMT4">
                  <p:embed/>
                </p:oleObj>
              </mc:Choice>
              <mc:Fallback>
                <p:oleObj name="Equation" r:id="rId6" imgW="685800" imgH="431800" progId="Equation.DSMT4">
                  <p:embed/>
                  <p:pic>
                    <p:nvPicPr>
                      <p:cNvPr id="9" name="对象 8">
                        <a:extLst>
                          <a:ext uri="{FF2B5EF4-FFF2-40B4-BE49-F238E27FC236}">
                            <a16:creationId xmlns:a16="http://schemas.microsoft.com/office/drawing/2014/main" id="{5F602CA4-5BD8-47E7-A865-D9DF7F6073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302" y="3235377"/>
                        <a:ext cx="829673" cy="522807"/>
                      </a:xfrm>
                      <a:prstGeom prst="rect">
                        <a:avLst/>
                      </a:prstGeom>
                      <a:noFill/>
                    </p:spPr>
                  </p:pic>
                </p:oleObj>
              </mc:Fallback>
            </mc:AlternateContent>
          </a:graphicData>
        </a:graphic>
      </p:graphicFrame>
      <p:sp>
        <p:nvSpPr>
          <p:cNvPr id="10" name="文本框 9">
            <a:extLst>
              <a:ext uri="{FF2B5EF4-FFF2-40B4-BE49-F238E27FC236}">
                <a16:creationId xmlns:a16="http://schemas.microsoft.com/office/drawing/2014/main" id="{FE9B0E71-5D14-48C7-B40D-1B0FDBDC9AA9}"/>
              </a:ext>
            </a:extLst>
          </p:cNvPr>
          <p:cNvSpPr txBox="1"/>
          <p:nvPr/>
        </p:nvSpPr>
        <p:spPr>
          <a:xfrm>
            <a:off x="971652" y="2974797"/>
            <a:ext cx="979872" cy="523220"/>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wellbore flow</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sp>
        <p:nvSpPr>
          <p:cNvPr id="11" name="文本框 10">
            <a:extLst>
              <a:ext uri="{FF2B5EF4-FFF2-40B4-BE49-F238E27FC236}">
                <a16:creationId xmlns:a16="http://schemas.microsoft.com/office/drawing/2014/main" id="{DB75247D-06DA-4836-83D5-D6DAEB6D936D}"/>
              </a:ext>
            </a:extLst>
          </p:cNvPr>
          <p:cNvSpPr txBox="1"/>
          <p:nvPr/>
        </p:nvSpPr>
        <p:spPr>
          <a:xfrm>
            <a:off x="932531" y="4055648"/>
            <a:ext cx="872803" cy="523220"/>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fracure flow</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graphicFrame>
        <p:nvGraphicFramePr>
          <p:cNvPr id="12" name="对象 11">
            <a:extLst>
              <a:ext uri="{FF2B5EF4-FFF2-40B4-BE49-F238E27FC236}">
                <a16:creationId xmlns:a16="http://schemas.microsoft.com/office/drawing/2014/main" id="{5B871A55-8385-4098-A558-6924E7B14097}"/>
              </a:ext>
            </a:extLst>
          </p:cNvPr>
          <p:cNvGraphicFramePr>
            <a:graphicFrameLocks noChangeAspect="1"/>
          </p:cNvGraphicFramePr>
          <p:nvPr>
            <p:extLst>
              <p:ext uri="{D42A27DB-BD31-4B8C-83A1-F6EECF244321}">
                <p14:modId xmlns:p14="http://schemas.microsoft.com/office/powerpoint/2010/main" val="3220121516"/>
              </p:ext>
            </p:extLst>
          </p:nvPr>
        </p:nvGraphicFramePr>
        <p:xfrm>
          <a:off x="1805334" y="3857078"/>
          <a:ext cx="3586895" cy="382359"/>
        </p:xfrm>
        <a:graphic>
          <a:graphicData uri="http://schemas.openxmlformats.org/presentationml/2006/ole">
            <mc:AlternateContent xmlns:mc="http://schemas.openxmlformats.org/markup-compatibility/2006">
              <mc:Choice xmlns:v="urn:schemas-microsoft-com:vml" Requires="v">
                <p:oleObj spid="_x0000_s4324" name="Equation" r:id="rId8" imgW="3746500" imgH="393700" progId="Equation.DSMT4">
                  <p:embed/>
                </p:oleObj>
              </mc:Choice>
              <mc:Fallback>
                <p:oleObj name="Equation" r:id="rId8" imgW="3746500" imgH="393700" progId="Equation.DSMT4">
                  <p:embed/>
                  <p:pic>
                    <p:nvPicPr>
                      <p:cNvPr id="12" name="对象 11">
                        <a:extLst>
                          <a:ext uri="{FF2B5EF4-FFF2-40B4-BE49-F238E27FC236}">
                            <a16:creationId xmlns:a16="http://schemas.microsoft.com/office/drawing/2014/main" id="{911665B4-A270-4A4A-BD54-921BB40112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5334" y="3857078"/>
                        <a:ext cx="3586895" cy="382359"/>
                      </a:xfrm>
                      <a:prstGeom prst="rect">
                        <a:avLst/>
                      </a:prstGeom>
                      <a:noFill/>
                    </p:spPr>
                  </p:pic>
                </p:oleObj>
              </mc:Fallback>
            </mc:AlternateContent>
          </a:graphicData>
        </a:graphic>
      </p:graphicFrame>
      <p:graphicFrame>
        <p:nvGraphicFramePr>
          <p:cNvPr id="13" name="对象 12">
            <a:extLst>
              <a:ext uri="{FF2B5EF4-FFF2-40B4-BE49-F238E27FC236}">
                <a16:creationId xmlns:a16="http://schemas.microsoft.com/office/drawing/2014/main" id="{545CF943-9BF5-4556-B094-5FECD7133B21}"/>
              </a:ext>
            </a:extLst>
          </p:cNvPr>
          <p:cNvGraphicFramePr>
            <a:graphicFrameLocks noChangeAspect="1"/>
          </p:cNvGraphicFramePr>
          <p:nvPr>
            <p:extLst>
              <p:ext uri="{D42A27DB-BD31-4B8C-83A1-F6EECF244321}">
                <p14:modId xmlns:p14="http://schemas.microsoft.com/office/powerpoint/2010/main" val="2949279809"/>
              </p:ext>
            </p:extLst>
          </p:nvPr>
        </p:nvGraphicFramePr>
        <p:xfrm>
          <a:off x="1993564" y="4335822"/>
          <a:ext cx="2317390" cy="432580"/>
        </p:xfrm>
        <a:graphic>
          <a:graphicData uri="http://schemas.openxmlformats.org/presentationml/2006/ole">
            <mc:AlternateContent xmlns:mc="http://schemas.openxmlformats.org/markup-compatibility/2006">
              <mc:Choice xmlns:v="urn:schemas-microsoft-com:vml" Requires="v">
                <p:oleObj spid="_x0000_s4325" name="Equation" r:id="rId10" imgW="2145369" imgH="393529" progId="Equation.DSMT4">
                  <p:embed/>
                </p:oleObj>
              </mc:Choice>
              <mc:Fallback>
                <p:oleObj name="Equation" r:id="rId10" imgW="2145369" imgH="393529" progId="Equation.DSMT4">
                  <p:embed/>
                  <p:pic>
                    <p:nvPicPr>
                      <p:cNvPr id="13" name="对象 12">
                        <a:extLst>
                          <a:ext uri="{FF2B5EF4-FFF2-40B4-BE49-F238E27FC236}">
                            <a16:creationId xmlns:a16="http://schemas.microsoft.com/office/drawing/2014/main" id="{AF42EF58-0F14-4136-B615-31BA55E370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3564" y="4335822"/>
                        <a:ext cx="2317390" cy="432580"/>
                      </a:xfrm>
                      <a:prstGeom prst="rect">
                        <a:avLst/>
                      </a:prstGeom>
                      <a:noFill/>
                    </p:spPr>
                  </p:pic>
                </p:oleObj>
              </mc:Fallback>
            </mc:AlternateContent>
          </a:graphicData>
        </a:graphic>
      </p:graphicFrame>
      <p:sp>
        <p:nvSpPr>
          <p:cNvPr id="14" name="文本框 13">
            <a:extLst>
              <a:ext uri="{FF2B5EF4-FFF2-40B4-BE49-F238E27FC236}">
                <a16:creationId xmlns:a16="http://schemas.microsoft.com/office/drawing/2014/main" id="{C44358C9-0F33-4029-B060-53C781E10EFE}"/>
              </a:ext>
            </a:extLst>
          </p:cNvPr>
          <p:cNvSpPr txBox="1"/>
          <p:nvPr/>
        </p:nvSpPr>
        <p:spPr>
          <a:xfrm>
            <a:off x="964431" y="4949507"/>
            <a:ext cx="872803" cy="523220"/>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matrix flow</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graphicFrame>
        <p:nvGraphicFramePr>
          <p:cNvPr id="15" name="对象 14">
            <a:extLst>
              <a:ext uri="{FF2B5EF4-FFF2-40B4-BE49-F238E27FC236}">
                <a16:creationId xmlns:a16="http://schemas.microsoft.com/office/drawing/2014/main" id="{D715225D-6AA5-48AD-90E4-7E299722B1C7}"/>
              </a:ext>
            </a:extLst>
          </p:cNvPr>
          <p:cNvGraphicFramePr>
            <a:graphicFrameLocks noChangeAspect="1"/>
          </p:cNvGraphicFramePr>
          <p:nvPr>
            <p:extLst>
              <p:ext uri="{D42A27DB-BD31-4B8C-83A1-F6EECF244321}">
                <p14:modId xmlns:p14="http://schemas.microsoft.com/office/powerpoint/2010/main" val="2089714815"/>
              </p:ext>
            </p:extLst>
          </p:nvPr>
        </p:nvGraphicFramePr>
        <p:xfrm>
          <a:off x="2131464" y="4949507"/>
          <a:ext cx="2389133" cy="537868"/>
        </p:xfrm>
        <a:graphic>
          <a:graphicData uri="http://schemas.openxmlformats.org/presentationml/2006/ole">
            <mc:AlternateContent xmlns:mc="http://schemas.openxmlformats.org/markup-compatibility/2006">
              <mc:Choice xmlns:v="urn:schemas-microsoft-com:vml" Requires="v">
                <p:oleObj spid="_x0000_s4326" name="Equation" r:id="rId12" imgW="1816100" imgH="419100" progId="Equation.DSMT4">
                  <p:embed/>
                </p:oleObj>
              </mc:Choice>
              <mc:Fallback>
                <p:oleObj name="Equation" r:id="rId12" imgW="1816100" imgH="419100" progId="Equation.DSMT4">
                  <p:embed/>
                  <p:pic>
                    <p:nvPicPr>
                      <p:cNvPr id="15" name="对象 14">
                        <a:extLst>
                          <a:ext uri="{FF2B5EF4-FFF2-40B4-BE49-F238E27FC236}">
                            <a16:creationId xmlns:a16="http://schemas.microsoft.com/office/drawing/2014/main" id="{D2AB529E-49A4-4AB1-B32E-D63FF0B2843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1464" y="4949507"/>
                        <a:ext cx="2389133" cy="537868"/>
                      </a:xfrm>
                      <a:prstGeom prst="rect">
                        <a:avLst/>
                      </a:prstGeom>
                      <a:noFill/>
                    </p:spPr>
                  </p:pic>
                </p:oleObj>
              </mc:Fallback>
            </mc:AlternateContent>
          </a:graphicData>
        </a:graphic>
      </p:graphicFrame>
      <p:sp>
        <p:nvSpPr>
          <p:cNvPr id="16" name="文本框 15">
            <a:extLst>
              <a:ext uri="{FF2B5EF4-FFF2-40B4-BE49-F238E27FC236}">
                <a16:creationId xmlns:a16="http://schemas.microsoft.com/office/drawing/2014/main" id="{7B819421-146B-47AA-8075-63391DF53A42}"/>
              </a:ext>
            </a:extLst>
          </p:cNvPr>
          <p:cNvSpPr txBox="1"/>
          <p:nvPr/>
        </p:nvSpPr>
        <p:spPr>
          <a:xfrm>
            <a:off x="971652" y="5696999"/>
            <a:ext cx="1021912" cy="738664"/>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rPr>
              <a:t>fracture-matrix crossflow</a:t>
            </a:r>
          </a:p>
        </p:txBody>
      </p:sp>
      <p:graphicFrame>
        <p:nvGraphicFramePr>
          <p:cNvPr id="17" name="对象 16">
            <a:extLst>
              <a:ext uri="{FF2B5EF4-FFF2-40B4-BE49-F238E27FC236}">
                <a16:creationId xmlns:a16="http://schemas.microsoft.com/office/drawing/2014/main" id="{E54E8CB3-EB97-4B19-B8D3-63313F050A50}"/>
              </a:ext>
            </a:extLst>
          </p:cNvPr>
          <p:cNvGraphicFramePr>
            <a:graphicFrameLocks noChangeAspect="1"/>
          </p:cNvGraphicFramePr>
          <p:nvPr>
            <p:extLst>
              <p:ext uri="{D42A27DB-BD31-4B8C-83A1-F6EECF244321}">
                <p14:modId xmlns:p14="http://schemas.microsoft.com/office/powerpoint/2010/main" val="3725951827"/>
              </p:ext>
            </p:extLst>
          </p:nvPr>
        </p:nvGraphicFramePr>
        <p:xfrm>
          <a:off x="1993564" y="5745530"/>
          <a:ext cx="1941929" cy="583848"/>
        </p:xfrm>
        <a:graphic>
          <a:graphicData uri="http://schemas.openxmlformats.org/presentationml/2006/ole">
            <mc:AlternateContent xmlns:mc="http://schemas.openxmlformats.org/markup-compatibility/2006">
              <mc:Choice xmlns:v="urn:schemas-microsoft-com:vml" Requires="v">
                <p:oleObj spid="_x0000_s4327" name="Equation" r:id="rId14" imgW="1459866" imgH="431613" progId="Equation.DSMT4">
                  <p:embed/>
                </p:oleObj>
              </mc:Choice>
              <mc:Fallback>
                <p:oleObj name="Equation" r:id="rId14" imgW="1459866" imgH="431613" progId="Equation.DSMT4">
                  <p:embed/>
                  <p:pic>
                    <p:nvPicPr>
                      <p:cNvPr id="17" name="对象 16">
                        <a:extLst>
                          <a:ext uri="{FF2B5EF4-FFF2-40B4-BE49-F238E27FC236}">
                            <a16:creationId xmlns:a16="http://schemas.microsoft.com/office/drawing/2014/main" id="{4F7935F7-14FF-4E47-B885-C4D8E51617B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3564" y="5745530"/>
                        <a:ext cx="1941929" cy="583848"/>
                      </a:xfrm>
                      <a:prstGeom prst="rect">
                        <a:avLst/>
                      </a:prstGeom>
                      <a:noFill/>
                    </p:spPr>
                  </p:pic>
                </p:oleObj>
              </mc:Fallback>
            </mc:AlternateContent>
          </a:graphicData>
        </a:graphic>
      </p:graphicFrame>
      <p:graphicFrame>
        <p:nvGraphicFramePr>
          <p:cNvPr id="18" name="对象 17">
            <a:extLst>
              <a:ext uri="{FF2B5EF4-FFF2-40B4-BE49-F238E27FC236}">
                <a16:creationId xmlns:a16="http://schemas.microsoft.com/office/drawing/2014/main" id="{55F67AD4-44AA-44E0-803C-2CB31D50711A}"/>
              </a:ext>
            </a:extLst>
          </p:cNvPr>
          <p:cNvGraphicFramePr>
            <a:graphicFrameLocks noChangeAspect="1"/>
          </p:cNvGraphicFramePr>
          <p:nvPr>
            <p:extLst>
              <p:ext uri="{D42A27DB-BD31-4B8C-83A1-F6EECF244321}">
                <p14:modId xmlns:p14="http://schemas.microsoft.com/office/powerpoint/2010/main" val="3824949610"/>
              </p:ext>
            </p:extLst>
          </p:nvPr>
        </p:nvGraphicFramePr>
        <p:xfrm>
          <a:off x="4136533" y="5780393"/>
          <a:ext cx="770281" cy="571875"/>
        </p:xfrm>
        <a:graphic>
          <a:graphicData uri="http://schemas.openxmlformats.org/presentationml/2006/ole">
            <mc:AlternateContent xmlns:mc="http://schemas.openxmlformats.org/markup-compatibility/2006">
              <mc:Choice xmlns:v="urn:schemas-microsoft-com:vml" Requires="v">
                <p:oleObj spid="_x0000_s4328" name="Equation" r:id="rId16" imgW="622030" imgH="469696" progId="Equation.DSMT4">
                  <p:embed/>
                </p:oleObj>
              </mc:Choice>
              <mc:Fallback>
                <p:oleObj name="Equation" r:id="rId16" imgW="622030" imgH="469696" progId="Equation.DSMT4">
                  <p:embed/>
                  <p:pic>
                    <p:nvPicPr>
                      <p:cNvPr id="18" name="对象 17">
                        <a:extLst>
                          <a:ext uri="{FF2B5EF4-FFF2-40B4-BE49-F238E27FC236}">
                            <a16:creationId xmlns:a16="http://schemas.microsoft.com/office/drawing/2014/main" id="{8ADD2992-7A1A-4633-AD64-1A8BAB94FE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36533" y="5780393"/>
                        <a:ext cx="770281" cy="571875"/>
                      </a:xfrm>
                      <a:prstGeom prst="rect">
                        <a:avLst/>
                      </a:prstGeom>
                      <a:noFill/>
                    </p:spPr>
                  </p:pic>
                </p:oleObj>
              </mc:Fallback>
            </mc:AlternateContent>
          </a:graphicData>
        </a:graphic>
      </p:graphicFrame>
      <p:sp>
        <p:nvSpPr>
          <p:cNvPr id="19" name="矩形 18">
            <a:extLst>
              <a:ext uri="{FF2B5EF4-FFF2-40B4-BE49-F238E27FC236}">
                <a16:creationId xmlns:a16="http://schemas.microsoft.com/office/drawing/2014/main" id="{612EDD1B-4E15-4AE0-9AC9-8DF5BE1D3F88}"/>
              </a:ext>
            </a:extLst>
          </p:cNvPr>
          <p:cNvSpPr>
            <a:spLocks/>
          </p:cNvSpPr>
          <p:nvPr/>
        </p:nvSpPr>
        <p:spPr bwMode="auto">
          <a:xfrm>
            <a:off x="6179626" y="2632362"/>
            <a:ext cx="5230054" cy="3880273"/>
          </a:xfrm>
          <a:prstGeom prst="rect">
            <a:avLst/>
          </a:prstGeom>
          <a:noFill/>
          <a:ln w="19050" cap="flat" cmpd="sng" algn="ctr">
            <a:solidFill>
              <a:sysClr val="windowText" lastClr="000000"/>
            </a:solidFill>
            <a:prstDash val="sysDash"/>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aphicFrame>
        <p:nvGraphicFramePr>
          <p:cNvPr id="20" name="对象 19">
            <a:extLst>
              <a:ext uri="{FF2B5EF4-FFF2-40B4-BE49-F238E27FC236}">
                <a16:creationId xmlns:a16="http://schemas.microsoft.com/office/drawing/2014/main" id="{A01FC25C-2620-4B19-ACAF-F757FE1EA274}"/>
              </a:ext>
            </a:extLst>
          </p:cNvPr>
          <p:cNvGraphicFramePr>
            <a:graphicFrameLocks noChangeAspect="1"/>
          </p:cNvGraphicFramePr>
          <p:nvPr>
            <p:extLst>
              <p:ext uri="{D42A27DB-BD31-4B8C-83A1-F6EECF244321}">
                <p14:modId xmlns:p14="http://schemas.microsoft.com/office/powerpoint/2010/main" val="2038008718"/>
              </p:ext>
            </p:extLst>
          </p:nvPr>
        </p:nvGraphicFramePr>
        <p:xfrm>
          <a:off x="6878137" y="3188745"/>
          <a:ext cx="3466288" cy="510707"/>
        </p:xfrm>
        <a:graphic>
          <a:graphicData uri="http://schemas.openxmlformats.org/presentationml/2006/ole">
            <mc:AlternateContent xmlns:mc="http://schemas.openxmlformats.org/markup-compatibility/2006">
              <mc:Choice xmlns:v="urn:schemas-microsoft-com:vml" Requires="v">
                <p:oleObj spid="_x0000_s4329" name="Equation" r:id="rId18" imgW="3035300" imgH="444500" progId="Equation.DSMT4">
                  <p:embed/>
                </p:oleObj>
              </mc:Choice>
              <mc:Fallback>
                <p:oleObj name="Equation" r:id="rId18" imgW="3035300" imgH="444500" progId="Equation.DSMT4">
                  <p:embed/>
                  <p:pic>
                    <p:nvPicPr>
                      <p:cNvPr id="20" name="对象 19">
                        <a:extLst>
                          <a:ext uri="{FF2B5EF4-FFF2-40B4-BE49-F238E27FC236}">
                            <a16:creationId xmlns:a16="http://schemas.microsoft.com/office/drawing/2014/main" id="{93A198AC-A21F-426D-8AA0-809D9ACF482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78137" y="3188745"/>
                        <a:ext cx="3466288" cy="510707"/>
                      </a:xfrm>
                      <a:prstGeom prst="rect">
                        <a:avLst/>
                      </a:prstGeom>
                      <a:noFill/>
                    </p:spPr>
                  </p:pic>
                </p:oleObj>
              </mc:Fallback>
            </mc:AlternateContent>
          </a:graphicData>
        </a:graphic>
      </p:graphicFrame>
      <p:graphicFrame>
        <p:nvGraphicFramePr>
          <p:cNvPr id="21" name="对象 20">
            <a:extLst>
              <a:ext uri="{FF2B5EF4-FFF2-40B4-BE49-F238E27FC236}">
                <a16:creationId xmlns:a16="http://schemas.microsoft.com/office/drawing/2014/main" id="{EFA20AE3-6E29-4480-9C08-853BC3C667E3}"/>
              </a:ext>
            </a:extLst>
          </p:cNvPr>
          <p:cNvGraphicFramePr>
            <a:graphicFrameLocks noChangeAspect="1"/>
          </p:cNvGraphicFramePr>
          <p:nvPr>
            <p:extLst>
              <p:ext uri="{D42A27DB-BD31-4B8C-83A1-F6EECF244321}">
                <p14:modId xmlns:p14="http://schemas.microsoft.com/office/powerpoint/2010/main" val="730321118"/>
              </p:ext>
            </p:extLst>
          </p:nvPr>
        </p:nvGraphicFramePr>
        <p:xfrm>
          <a:off x="6716720" y="3785019"/>
          <a:ext cx="4200890" cy="369309"/>
        </p:xfrm>
        <a:graphic>
          <a:graphicData uri="http://schemas.openxmlformats.org/presentationml/2006/ole">
            <mc:AlternateContent xmlns:mc="http://schemas.openxmlformats.org/markup-compatibility/2006">
              <mc:Choice xmlns:v="urn:schemas-microsoft-com:vml" Requires="v">
                <p:oleObj spid="_x0000_s4330" name="Equation" r:id="rId20" imgW="3467100" imgH="304800" progId="Equation.DSMT4">
                  <p:embed/>
                </p:oleObj>
              </mc:Choice>
              <mc:Fallback>
                <p:oleObj name="Equation" r:id="rId20" imgW="3467100" imgH="304800" progId="Equation.DSMT4">
                  <p:embed/>
                  <p:pic>
                    <p:nvPicPr>
                      <p:cNvPr id="21" name="对象 20">
                        <a:extLst>
                          <a:ext uri="{FF2B5EF4-FFF2-40B4-BE49-F238E27FC236}">
                            <a16:creationId xmlns:a16="http://schemas.microsoft.com/office/drawing/2014/main" id="{96368D8D-5350-401D-A948-E6C220CBE3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6720" y="3785019"/>
                        <a:ext cx="4200890" cy="369309"/>
                      </a:xfrm>
                      <a:prstGeom prst="rect">
                        <a:avLst/>
                      </a:prstGeom>
                      <a:noFill/>
                    </p:spPr>
                  </p:pic>
                </p:oleObj>
              </mc:Fallback>
            </mc:AlternateContent>
          </a:graphicData>
        </a:graphic>
      </p:graphicFrame>
      <p:sp>
        <p:nvSpPr>
          <p:cNvPr id="22" name="文本框 21">
            <a:extLst>
              <a:ext uri="{FF2B5EF4-FFF2-40B4-BE49-F238E27FC236}">
                <a16:creationId xmlns:a16="http://schemas.microsoft.com/office/drawing/2014/main" id="{5EADABDA-E42E-42B9-9CE8-635F5C5C875A}"/>
              </a:ext>
            </a:extLst>
          </p:cNvPr>
          <p:cNvSpPr txBox="1"/>
          <p:nvPr/>
        </p:nvSpPr>
        <p:spPr>
          <a:xfrm>
            <a:off x="6350295" y="2786223"/>
            <a:ext cx="2103973" cy="307777"/>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temperature model</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sp>
        <p:nvSpPr>
          <p:cNvPr id="23" name="文本框 22">
            <a:extLst>
              <a:ext uri="{FF2B5EF4-FFF2-40B4-BE49-F238E27FC236}">
                <a16:creationId xmlns:a16="http://schemas.microsoft.com/office/drawing/2014/main" id="{91BFD3C1-A31A-4AA4-9177-1432499BD290}"/>
              </a:ext>
            </a:extLst>
          </p:cNvPr>
          <p:cNvSpPr txBox="1"/>
          <p:nvPr/>
        </p:nvSpPr>
        <p:spPr>
          <a:xfrm>
            <a:off x="6350295" y="4271091"/>
            <a:ext cx="2466870" cy="307777"/>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elastic mechanics model</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graphicFrame>
        <p:nvGraphicFramePr>
          <p:cNvPr id="24" name="对象 23">
            <a:extLst>
              <a:ext uri="{FF2B5EF4-FFF2-40B4-BE49-F238E27FC236}">
                <a16:creationId xmlns:a16="http://schemas.microsoft.com/office/drawing/2014/main" id="{EB3D8FB3-7DC8-46B3-8929-17E6B38D5C4B}"/>
              </a:ext>
            </a:extLst>
          </p:cNvPr>
          <p:cNvGraphicFramePr>
            <a:graphicFrameLocks noChangeAspect="1"/>
          </p:cNvGraphicFramePr>
          <p:nvPr>
            <p:extLst>
              <p:ext uri="{D42A27DB-BD31-4B8C-83A1-F6EECF244321}">
                <p14:modId xmlns:p14="http://schemas.microsoft.com/office/powerpoint/2010/main" val="1740796851"/>
              </p:ext>
            </p:extLst>
          </p:nvPr>
        </p:nvGraphicFramePr>
        <p:xfrm>
          <a:off x="6221035" y="5047784"/>
          <a:ext cx="2725390" cy="315859"/>
        </p:xfrm>
        <a:graphic>
          <a:graphicData uri="http://schemas.openxmlformats.org/presentationml/2006/ole">
            <mc:AlternateContent xmlns:mc="http://schemas.openxmlformats.org/markup-compatibility/2006">
              <mc:Choice xmlns:v="urn:schemas-microsoft-com:vml" Requires="v">
                <p:oleObj spid="_x0000_s4331" name="Equation" r:id="rId22" imgW="2298600" imgH="266400" progId="Equation.DSMT4">
                  <p:embed/>
                </p:oleObj>
              </mc:Choice>
              <mc:Fallback>
                <p:oleObj name="Equation" r:id="rId22" imgW="2298600" imgH="266400" progId="Equation.DSMT4">
                  <p:embed/>
                  <p:pic>
                    <p:nvPicPr>
                      <p:cNvPr id="24" name="对象 23">
                        <a:extLst>
                          <a:ext uri="{FF2B5EF4-FFF2-40B4-BE49-F238E27FC236}">
                            <a16:creationId xmlns:a16="http://schemas.microsoft.com/office/drawing/2014/main" id="{BE16505C-41B1-45FB-94A7-C2C51E89E12F}"/>
                          </a:ext>
                        </a:extLst>
                      </p:cNvPr>
                      <p:cNvPicPr/>
                      <p:nvPr/>
                    </p:nvPicPr>
                    <p:blipFill>
                      <a:blip r:embed="rId23"/>
                      <a:stretch>
                        <a:fillRect/>
                      </a:stretch>
                    </p:blipFill>
                    <p:spPr>
                      <a:xfrm>
                        <a:off x="6221035" y="5047784"/>
                        <a:ext cx="2725390" cy="315859"/>
                      </a:xfrm>
                      <a:prstGeom prst="rect">
                        <a:avLst/>
                      </a:prstGeom>
                    </p:spPr>
                  </p:pic>
                </p:oleObj>
              </mc:Fallback>
            </mc:AlternateContent>
          </a:graphicData>
        </a:graphic>
      </p:graphicFrame>
      <p:pic>
        <p:nvPicPr>
          <p:cNvPr id="25" name="图片 24">
            <a:extLst>
              <a:ext uri="{FF2B5EF4-FFF2-40B4-BE49-F238E27FC236}">
                <a16:creationId xmlns:a16="http://schemas.microsoft.com/office/drawing/2014/main" id="{D2BB373E-4D79-4359-A3BB-B35B100DAD52}"/>
              </a:ext>
            </a:extLst>
          </p:cNvPr>
          <p:cNvPicPr>
            <a:picLocks noChangeAspect="1"/>
          </p:cNvPicPr>
          <p:nvPr/>
        </p:nvPicPr>
        <p:blipFill>
          <a:blip r:embed="rId24"/>
          <a:stretch>
            <a:fillRect/>
          </a:stretch>
        </p:blipFill>
        <p:spPr>
          <a:xfrm>
            <a:off x="8987834" y="4379032"/>
            <a:ext cx="2352104" cy="946153"/>
          </a:xfrm>
          <a:prstGeom prst="rect">
            <a:avLst/>
          </a:prstGeom>
        </p:spPr>
      </p:pic>
      <p:graphicFrame>
        <p:nvGraphicFramePr>
          <p:cNvPr id="26" name="对象 25">
            <a:extLst>
              <a:ext uri="{FF2B5EF4-FFF2-40B4-BE49-F238E27FC236}">
                <a16:creationId xmlns:a16="http://schemas.microsoft.com/office/drawing/2014/main" id="{6B4EC792-6131-4ED7-B5EA-4C46DABDE3F6}"/>
              </a:ext>
            </a:extLst>
          </p:cNvPr>
          <p:cNvGraphicFramePr>
            <a:graphicFrameLocks noChangeAspect="1"/>
          </p:cNvGraphicFramePr>
          <p:nvPr>
            <p:extLst>
              <p:ext uri="{D42A27DB-BD31-4B8C-83A1-F6EECF244321}">
                <p14:modId xmlns:p14="http://schemas.microsoft.com/office/powerpoint/2010/main" val="2010907536"/>
              </p:ext>
            </p:extLst>
          </p:nvPr>
        </p:nvGraphicFramePr>
        <p:xfrm>
          <a:off x="6196752" y="4639714"/>
          <a:ext cx="2923876" cy="307777"/>
        </p:xfrm>
        <a:graphic>
          <a:graphicData uri="http://schemas.openxmlformats.org/presentationml/2006/ole">
            <mc:AlternateContent xmlns:mc="http://schemas.openxmlformats.org/markup-compatibility/2006">
              <mc:Choice xmlns:v="urn:schemas-microsoft-com:vml" Requires="v">
                <p:oleObj spid="_x0000_s4332" name="Equation" r:id="rId25" imgW="1930320" imgH="203040" progId="Equation.DSMT4">
                  <p:embed/>
                </p:oleObj>
              </mc:Choice>
              <mc:Fallback>
                <p:oleObj name="Equation" r:id="rId25" imgW="1930320" imgH="203040" progId="Equation.DSMT4">
                  <p:embed/>
                  <p:pic>
                    <p:nvPicPr>
                      <p:cNvPr id="26" name="对象 25">
                        <a:extLst>
                          <a:ext uri="{FF2B5EF4-FFF2-40B4-BE49-F238E27FC236}">
                            <a16:creationId xmlns:a16="http://schemas.microsoft.com/office/drawing/2014/main" id="{8CAEE57A-4AB3-483D-B034-388C788DF5E7}"/>
                          </a:ext>
                        </a:extLst>
                      </p:cNvPr>
                      <p:cNvPicPr/>
                      <p:nvPr/>
                    </p:nvPicPr>
                    <p:blipFill>
                      <a:blip r:embed="rId26"/>
                      <a:stretch>
                        <a:fillRect/>
                      </a:stretch>
                    </p:blipFill>
                    <p:spPr>
                      <a:xfrm>
                        <a:off x="6196752" y="4639714"/>
                        <a:ext cx="2923876" cy="307777"/>
                      </a:xfrm>
                      <a:prstGeom prst="rect">
                        <a:avLst/>
                      </a:prstGeom>
                    </p:spPr>
                  </p:pic>
                </p:oleObj>
              </mc:Fallback>
            </mc:AlternateContent>
          </a:graphicData>
        </a:graphic>
      </p:graphicFrame>
      <p:sp>
        <p:nvSpPr>
          <p:cNvPr id="27" name="文本框 26">
            <a:extLst>
              <a:ext uri="{FF2B5EF4-FFF2-40B4-BE49-F238E27FC236}">
                <a16:creationId xmlns:a16="http://schemas.microsoft.com/office/drawing/2014/main" id="{00309FD9-4F92-4358-A6A5-67183F1C6748}"/>
              </a:ext>
            </a:extLst>
          </p:cNvPr>
          <p:cNvSpPr txBox="1"/>
          <p:nvPr/>
        </p:nvSpPr>
        <p:spPr>
          <a:xfrm>
            <a:off x="6350294" y="5472727"/>
            <a:ext cx="2770333" cy="307777"/>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fracture propagation criterion</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graphicFrame>
        <p:nvGraphicFramePr>
          <p:cNvPr id="28" name="对象 27">
            <a:extLst>
              <a:ext uri="{FF2B5EF4-FFF2-40B4-BE49-F238E27FC236}">
                <a16:creationId xmlns:a16="http://schemas.microsoft.com/office/drawing/2014/main" id="{06F78B0A-F573-46EB-8B4B-CDBA514A316F}"/>
              </a:ext>
            </a:extLst>
          </p:cNvPr>
          <p:cNvGraphicFramePr>
            <a:graphicFrameLocks noChangeAspect="1"/>
          </p:cNvGraphicFramePr>
          <p:nvPr>
            <p:extLst>
              <p:ext uri="{D42A27DB-BD31-4B8C-83A1-F6EECF244321}">
                <p14:modId xmlns:p14="http://schemas.microsoft.com/office/powerpoint/2010/main" val="428166592"/>
              </p:ext>
            </p:extLst>
          </p:nvPr>
        </p:nvGraphicFramePr>
        <p:xfrm>
          <a:off x="6971554" y="5748154"/>
          <a:ext cx="1482714" cy="581224"/>
        </p:xfrm>
        <a:graphic>
          <a:graphicData uri="http://schemas.openxmlformats.org/presentationml/2006/ole">
            <mc:AlternateContent xmlns:mc="http://schemas.openxmlformats.org/markup-compatibility/2006">
              <mc:Choice xmlns:v="urn:schemas-microsoft-com:vml" Requires="v">
                <p:oleObj spid="_x0000_s4333" name="Equation" r:id="rId27" imgW="1193800" imgH="457200" progId="Equation.DSMT4">
                  <p:embed/>
                </p:oleObj>
              </mc:Choice>
              <mc:Fallback>
                <p:oleObj name="Equation" r:id="rId27" imgW="1193800" imgH="457200" progId="Equation.DSMT4">
                  <p:embed/>
                  <p:pic>
                    <p:nvPicPr>
                      <p:cNvPr id="28" name="对象 27">
                        <a:extLst>
                          <a:ext uri="{FF2B5EF4-FFF2-40B4-BE49-F238E27FC236}">
                            <a16:creationId xmlns:a16="http://schemas.microsoft.com/office/drawing/2014/main" id="{12AC4D3B-B56F-4A7D-9367-2690435C0AE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71554" y="5748154"/>
                        <a:ext cx="1482714" cy="581224"/>
                      </a:xfrm>
                      <a:prstGeom prst="rect">
                        <a:avLst/>
                      </a:prstGeom>
                      <a:noFill/>
                    </p:spPr>
                  </p:pic>
                </p:oleObj>
              </mc:Fallback>
            </mc:AlternateContent>
          </a:graphicData>
        </a:graphic>
      </p:graphicFrame>
      <p:graphicFrame>
        <p:nvGraphicFramePr>
          <p:cNvPr id="29" name="对象 28">
            <a:extLst>
              <a:ext uri="{FF2B5EF4-FFF2-40B4-BE49-F238E27FC236}">
                <a16:creationId xmlns:a16="http://schemas.microsoft.com/office/drawing/2014/main" id="{32665A43-3280-4608-9985-3876E9C482C6}"/>
              </a:ext>
            </a:extLst>
          </p:cNvPr>
          <p:cNvGraphicFramePr>
            <a:graphicFrameLocks noChangeAspect="1"/>
          </p:cNvGraphicFramePr>
          <p:nvPr>
            <p:extLst>
              <p:ext uri="{D42A27DB-BD31-4B8C-83A1-F6EECF244321}">
                <p14:modId xmlns:p14="http://schemas.microsoft.com/office/powerpoint/2010/main" val="4079877661"/>
              </p:ext>
            </p:extLst>
          </p:nvPr>
        </p:nvGraphicFramePr>
        <p:xfrm>
          <a:off x="8990774" y="5951485"/>
          <a:ext cx="740064" cy="292130"/>
        </p:xfrm>
        <a:graphic>
          <a:graphicData uri="http://schemas.openxmlformats.org/presentationml/2006/ole">
            <mc:AlternateContent xmlns:mc="http://schemas.openxmlformats.org/markup-compatibility/2006">
              <mc:Choice xmlns:v="urn:schemas-microsoft-com:vml" Requires="v">
                <p:oleObj spid="_x0000_s4334" name="Equation" r:id="rId29" imgW="482400" imgH="190440" progId="Equation.DSMT4">
                  <p:embed/>
                </p:oleObj>
              </mc:Choice>
              <mc:Fallback>
                <p:oleObj name="Equation" r:id="rId29" imgW="482400" imgH="190440" progId="Equation.DSMT4">
                  <p:embed/>
                  <p:pic>
                    <p:nvPicPr>
                      <p:cNvPr id="29" name="对象 28">
                        <a:extLst>
                          <a:ext uri="{FF2B5EF4-FFF2-40B4-BE49-F238E27FC236}">
                            <a16:creationId xmlns:a16="http://schemas.microsoft.com/office/drawing/2014/main" id="{2D3FBCE1-2A28-4BE8-8DCD-72363E3C5E3A}"/>
                          </a:ext>
                        </a:extLst>
                      </p:cNvPr>
                      <p:cNvPicPr/>
                      <p:nvPr/>
                    </p:nvPicPr>
                    <p:blipFill>
                      <a:blip r:embed="rId30"/>
                      <a:stretch>
                        <a:fillRect/>
                      </a:stretch>
                    </p:blipFill>
                    <p:spPr>
                      <a:xfrm>
                        <a:off x="8990774" y="5951485"/>
                        <a:ext cx="740064" cy="292130"/>
                      </a:xfrm>
                      <a:prstGeom prst="rect">
                        <a:avLst/>
                      </a:prstGeom>
                    </p:spPr>
                  </p:pic>
                </p:oleObj>
              </mc:Fallback>
            </mc:AlternateContent>
          </a:graphicData>
        </a:graphic>
      </p:graphicFrame>
    </p:spTree>
    <p:extLst>
      <p:ext uri="{BB962C8B-B14F-4D97-AF65-F5344CB8AC3E}">
        <p14:creationId xmlns:p14="http://schemas.microsoft.com/office/powerpoint/2010/main" val="149760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75500D1F-D36A-4D61-9D8C-0DD5809BDB91}"/>
              </a:ext>
            </a:extLst>
          </p:cNvPr>
          <p:cNvSpPr txBox="1"/>
          <p:nvPr/>
        </p:nvSpPr>
        <p:spPr>
          <a:xfrm>
            <a:off x="29886" y="851577"/>
            <a:ext cx="12162113" cy="1200329"/>
          </a:xfrm>
          <a:prstGeom prst="rect">
            <a:avLst/>
          </a:prstGeom>
          <a:noFill/>
        </p:spPr>
        <p:txBody>
          <a:bodyPr wrap="square" rtlCol="0">
            <a:spAutoFit/>
          </a:bodyPr>
          <a:lstStyle>
            <a:lvl1pPr>
              <a:defRPr sz="1600"/>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dirty="0">
                <a:ln>
                  <a:noFill/>
                </a:ln>
                <a:solidFill>
                  <a:srgbClr val="C00000"/>
                </a:solidFill>
                <a:effectLst/>
                <a:uLnTx/>
                <a:uFillTx/>
                <a:cs typeface="+mn-ea"/>
                <a:sym typeface="+mn-lt"/>
              </a:rPr>
              <a:t>The fracture elastic mechanics model is discretized based on the displacement discontinuity method(DDM), and the flow model and temperature model are discretized based on the finite volume method(FVM)</a:t>
            </a:r>
          </a:p>
        </p:txBody>
      </p:sp>
      <p:sp>
        <p:nvSpPr>
          <p:cNvPr id="4" name="文本框 3">
            <a:extLst>
              <a:ext uri="{FF2B5EF4-FFF2-40B4-BE49-F238E27FC236}">
                <a16:creationId xmlns:a16="http://schemas.microsoft.com/office/drawing/2014/main" id="{93047B00-D26B-4E81-A689-F6BED1E211D1}"/>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3. </a:t>
            </a:r>
            <a:r>
              <a:rPr kumimoji="0" lang="en-US" altLang="zh-CN" sz="3200" b="1" i="0" u="none" strike="noStrike" kern="1200" cap="none" spc="0" normalizeH="0" baseline="0" noProof="0" dirty="0">
                <a:ln>
                  <a:noFill/>
                </a:ln>
                <a:solidFill>
                  <a:srgbClr val="0000FF"/>
                </a:solidFill>
                <a:effectLst/>
                <a:uLnTx/>
                <a:uFillTx/>
                <a:cs typeface="+mn-ea"/>
                <a:sym typeface="+mn-lt"/>
              </a:rPr>
              <a:t>Numerical </a:t>
            </a:r>
            <a:r>
              <a:rPr kumimoji="0" lang="en-US" altLang="zh-CN" sz="3200" b="1" i="0" u="none" strike="noStrike" kern="1200" cap="none" spc="0" normalizeH="0" baseline="0" noProof="0">
                <a:ln>
                  <a:noFill/>
                </a:ln>
                <a:solidFill>
                  <a:srgbClr val="0000FF"/>
                </a:solidFill>
                <a:effectLst/>
                <a:uLnTx/>
                <a:uFillTx/>
                <a:cs typeface="+mn-ea"/>
                <a:sym typeface="+mn-lt"/>
              </a:rPr>
              <a:t>Simulation Method</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5" name="矩形 4">
            <a:extLst>
              <a:ext uri="{FF2B5EF4-FFF2-40B4-BE49-F238E27FC236}">
                <a16:creationId xmlns:a16="http://schemas.microsoft.com/office/drawing/2014/main" id="{F0B670F6-1AA0-4BD6-990A-CEA5EE027CC6}"/>
              </a:ext>
            </a:extLst>
          </p:cNvPr>
          <p:cNvSpPr/>
          <p:nvPr/>
        </p:nvSpPr>
        <p:spPr>
          <a:xfrm>
            <a:off x="2156318" y="2087866"/>
            <a:ext cx="2575696" cy="33855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prstClr val="black"/>
                </a:solidFill>
                <a:effectLst/>
                <a:uLnTx/>
                <a:uFillTx/>
                <a:cs typeface="+mn-ea"/>
                <a:sym typeface="+mn-lt"/>
              </a:rPr>
              <a:t>numerical discretization</a:t>
            </a: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6" name="矩形 5">
            <a:extLst>
              <a:ext uri="{FF2B5EF4-FFF2-40B4-BE49-F238E27FC236}">
                <a16:creationId xmlns:a16="http://schemas.microsoft.com/office/drawing/2014/main" id="{71B3CF35-2454-4477-BD6B-67DEFDC122A7}"/>
              </a:ext>
            </a:extLst>
          </p:cNvPr>
          <p:cNvSpPr>
            <a:spLocks/>
          </p:cNvSpPr>
          <p:nvPr/>
        </p:nvSpPr>
        <p:spPr bwMode="auto">
          <a:xfrm>
            <a:off x="914695" y="2641432"/>
            <a:ext cx="5475945" cy="3880273"/>
          </a:xfrm>
          <a:prstGeom prst="rect">
            <a:avLst/>
          </a:prstGeom>
          <a:noFill/>
          <a:ln w="19050" cap="flat" cmpd="sng" algn="ctr">
            <a:solidFill>
              <a:sysClr val="windowText" lastClr="000000"/>
            </a:solidFill>
            <a:prstDash val="sysDash"/>
          </a:ln>
          <a:effectLst/>
        </p:spPr>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aphicFrame>
        <p:nvGraphicFramePr>
          <p:cNvPr id="7" name="对象 6">
            <a:extLst>
              <a:ext uri="{FF2B5EF4-FFF2-40B4-BE49-F238E27FC236}">
                <a16:creationId xmlns:a16="http://schemas.microsoft.com/office/drawing/2014/main" id="{0DA8F00B-3154-47F7-994A-5961F318DAD5}"/>
              </a:ext>
            </a:extLst>
          </p:cNvPr>
          <p:cNvGraphicFramePr>
            <a:graphicFrameLocks noChangeAspect="1"/>
          </p:cNvGraphicFramePr>
          <p:nvPr>
            <p:extLst>
              <p:ext uri="{D42A27DB-BD31-4B8C-83A1-F6EECF244321}">
                <p14:modId xmlns:p14="http://schemas.microsoft.com/office/powerpoint/2010/main" val="1813278267"/>
              </p:ext>
            </p:extLst>
          </p:nvPr>
        </p:nvGraphicFramePr>
        <p:xfrm>
          <a:off x="2426567" y="3081197"/>
          <a:ext cx="1667914" cy="590247"/>
        </p:xfrm>
        <a:graphic>
          <a:graphicData uri="http://schemas.openxmlformats.org/presentationml/2006/ole">
            <mc:AlternateContent xmlns:mc="http://schemas.openxmlformats.org/markup-compatibility/2006">
              <mc:Choice xmlns:v="urn:schemas-microsoft-com:vml" Requires="v">
                <p:oleObj spid="_x0000_s2430" name="Equation" r:id="rId4" imgW="1231560" imgH="444240" progId="Equation.DSMT4">
                  <p:embed/>
                </p:oleObj>
              </mc:Choice>
              <mc:Fallback>
                <p:oleObj name="Equation" r:id="rId4" imgW="1231560" imgH="444240" progId="Equation.DSMT4">
                  <p:embed/>
                  <p:pic>
                    <p:nvPicPr>
                      <p:cNvPr id="7" name="对象 6">
                        <a:extLst>
                          <a:ext uri="{FF2B5EF4-FFF2-40B4-BE49-F238E27FC236}">
                            <a16:creationId xmlns:a16="http://schemas.microsoft.com/office/drawing/2014/main" id="{EE1D7307-53D7-470A-ABF8-2D6056257633}"/>
                          </a:ext>
                        </a:extLst>
                      </p:cNvPr>
                      <p:cNvPicPr>
                        <a:picLocks noChangeAspect="1" noChangeArrowheads="1"/>
                      </p:cNvPicPr>
                      <p:nvPr/>
                    </p:nvPicPr>
                    <p:blipFill>
                      <a:blip r:embed="rId5"/>
                      <a:srcRect/>
                      <a:stretch>
                        <a:fillRect/>
                      </a:stretch>
                    </p:blipFill>
                    <p:spPr bwMode="auto">
                      <a:xfrm>
                        <a:off x="2426567" y="3081197"/>
                        <a:ext cx="1667914" cy="590247"/>
                      </a:xfrm>
                      <a:prstGeom prst="rect">
                        <a:avLst/>
                      </a:prstGeom>
                      <a:noFill/>
                    </p:spPr>
                  </p:pic>
                </p:oleObj>
              </mc:Fallback>
            </mc:AlternateContent>
          </a:graphicData>
        </a:graphic>
      </p:graphicFrame>
      <p:graphicFrame>
        <p:nvGraphicFramePr>
          <p:cNvPr id="8" name="对象 7">
            <a:extLst>
              <a:ext uri="{FF2B5EF4-FFF2-40B4-BE49-F238E27FC236}">
                <a16:creationId xmlns:a16="http://schemas.microsoft.com/office/drawing/2014/main" id="{3FE13BA0-9028-44CA-ADE1-3C81CD6EA451}"/>
              </a:ext>
            </a:extLst>
          </p:cNvPr>
          <p:cNvGraphicFramePr>
            <a:graphicFrameLocks noChangeAspect="1"/>
          </p:cNvGraphicFramePr>
          <p:nvPr>
            <p:extLst>
              <p:ext uri="{D42A27DB-BD31-4B8C-83A1-F6EECF244321}">
                <p14:modId xmlns:p14="http://schemas.microsoft.com/office/powerpoint/2010/main" val="3559263397"/>
              </p:ext>
            </p:extLst>
          </p:nvPr>
        </p:nvGraphicFramePr>
        <p:xfrm>
          <a:off x="1138008" y="4016578"/>
          <a:ext cx="5116338" cy="459544"/>
        </p:xfrm>
        <a:graphic>
          <a:graphicData uri="http://schemas.openxmlformats.org/presentationml/2006/ole">
            <mc:AlternateContent xmlns:mc="http://schemas.openxmlformats.org/markup-compatibility/2006">
              <mc:Choice xmlns:v="urn:schemas-microsoft-com:vml" Requires="v">
                <p:oleObj spid="_x0000_s2431" name="Equation" r:id="rId6" imgW="5956200" imgH="533160" progId="Equation.DSMT4">
                  <p:embed/>
                </p:oleObj>
              </mc:Choice>
              <mc:Fallback>
                <p:oleObj name="Equation" r:id="rId6" imgW="5956200" imgH="533160" progId="Equation.DSMT4">
                  <p:embed/>
                  <p:pic>
                    <p:nvPicPr>
                      <p:cNvPr id="8" name="对象 7">
                        <a:extLst>
                          <a:ext uri="{FF2B5EF4-FFF2-40B4-BE49-F238E27FC236}">
                            <a16:creationId xmlns:a16="http://schemas.microsoft.com/office/drawing/2014/main" id="{E8DA253C-1ADA-4006-B4AC-DD690E45A8A5}"/>
                          </a:ext>
                        </a:extLst>
                      </p:cNvPr>
                      <p:cNvPicPr>
                        <a:picLocks noChangeAspect="1" noChangeArrowheads="1"/>
                      </p:cNvPicPr>
                      <p:nvPr/>
                    </p:nvPicPr>
                    <p:blipFill>
                      <a:blip r:embed="rId7"/>
                      <a:srcRect/>
                      <a:stretch>
                        <a:fillRect/>
                      </a:stretch>
                    </p:blipFill>
                    <p:spPr bwMode="auto">
                      <a:xfrm>
                        <a:off x="1138008" y="4016578"/>
                        <a:ext cx="5116338" cy="459544"/>
                      </a:xfrm>
                      <a:prstGeom prst="rect">
                        <a:avLst/>
                      </a:prstGeom>
                      <a:noFill/>
                    </p:spPr>
                  </p:pic>
                </p:oleObj>
              </mc:Fallback>
            </mc:AlternateContent>
          </a:graphicData>
        </a:graphic>
      </p:graphicFrame>
      <p:graphicFrame>
        <p:nvGraphicFramePr>
          <p:cNvPr id="9" name="对象 8">
            <a:extLst>
              <a:ext uri="{FF2B5EF4-FFF2-40B4-BE49-F238E27FC236}">
                <a16:creationId xmlns:a16="http://schemas.microsoft.com/office/drawing/2014/main" id="{3422E8BB-232C-41BD-B4CA-453AB6C87D56}"/>
              </a:ext>
            </a:extLst>
          </p:cNvPr>
          <p:cNvGraphicFramePr>
            <a:graphicFrameLocks noChangeAspect="1"/>
          </p:cNvGraphicFramePr>
          <p:nvPr>
            <p:extLst>
              <p:ext uri="{D42A27DB-BD31-4B8C-83A1-F6EECF244321}">
                <p14:modId xmlns:p14="http://schemas.microsoft.com/office/powerpoint/2010/main" val="1976409623"/>
              </p:ext>
            </p:extLst>
          </p:nvPr>
        </p:nvGraphicFramePr>
        <p:xfrm>
          <a:off x="1162875" y="4661004"/>
          <a:ext cx="4979583" cy="726190"/>
        </p:xfrm>
        <a:graphic>
          <a:graphicData uri="http://schemas.openxmlformats.org/presentationml/2006/ole">
            <mc:AlternateContent xmlns:mc="http://schemas.openxmlformats.org/markup-compatibility/2006">
              <mc:Choice xmlns:v="urn:schemas-microsoft-com:vml" Requires="v">
                <p:oleObj spid="_x0000_s2432" name="Equation" r:id="rId8" imgW="6273720" imgH="914400" progId="Equation.DSMT4">
                  <p:embed/>
                </p:oleObj>
              </mc:Choice>
              <mc:Fallback>
                <p:oleObj name="Equation" r:id="rId8" imgW="6273720" imgH="914400" progId="Equation.DSMT4">
                  <p:embed/>
                  <p:pic>
                    <p:nvPicPr>
                      <p:cNvPr id="9" name="对象 8">
                        <a:extLst>
                          <a:ext uri="{FF2B5EF4-FFF2-40B4-BE49-F238E27FC236}">
                            <a16:creationId xmlns:a16="http://schemas.microsoft.com/office/drawing/2014/main" id="{F8828ED5-1C66-4042-B1C5-1D8C9E13E60C}"/>
                          </a:ext>
                        </a:extLst>
                      </p:cNvPr>
                      <p:cNvPicPr>
                        <a:picLocks noChangeAspect="1" noChangeArrowheads="1"/>
                      </p:cNvPicPr>
                      <p:nvPr/>
                    </p:nvPicPr>
                    <p:blipFill>
                      <a:blip r:embed="rId9"/>
                      <a:srcRect/>
                      <a:stretch>
                        <a:fillRect/>
                      </a:stretch>
                    </p:blipFill>
                    <p:spPr bwMode="auto">
                      <a:xfrm>
                        <a:off x="1162875" y="4661004"/>
                        <a:ext cx="4979583" cy="726190"/>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id="{3E27FB50-BC50-4733-BBD5-4731FA3F15D7}"/>
              </a:ext>
            </a:extLst>
          </p:cNvPr>
          <p:cNvGraphicFramePr>
            <a:graphicFrameLocks noChangeAspect="1"/>
          </p:cNvGraphicFramePr>
          <p:nvPr>
            <p:extLst>
              <p:ext uri="{D42A27DB-BD31-4B8C-83A1-F6EECF244321}">
                <p14:modId xmlns:p14="http://schemas.microsoft.com/office/powerpoint/2010/main" val="1305734880"/>
              </p:ext>
            </p:extLst>
          </p:nvPr>
        </p:nvGraphicFramePr>
        <p:xfrm>
          <a:off x="1274763" y="5770282"/>
          <a:ext cx="4979583" cy="590252"/>
        </p:xfrm>
        <a:graphic>
          <a:graphicData uri="http://schemas.openxmlformats.org/presentationml/2006/ole">
            <mc:AlternateContent xmlns:mc="http://schemas.openxmlformats.org/markup-compatibility/2006">
              <mc:Choice xmlns:v="urn:schemas-microsoft-com:vml" Requires="v">
                <p:oleObj spid="_x0000_s2433" name="Equation" r:id="rId10" imgW="4419600" imgH="520700" progId="Equation.DSMT4">
                  <p:embed/>
                </p:oleObj>
              </mc:Choice>
              <mc:Fallback>
                <p:oleObj name="Equation" r:id="rId10" imgW="4419600" imgH="520700" progId="Equation.DSMT4">
                  <p:embed/>
                  <p:pic>
                    <p:nvPicPr>
                      <p:cNvPr id="10" name="对象 9">
                        <a:extLst>
                          <a:ext uri="{FF2B5EF4-FFF2-40B4-BE49-F238E27FC236}">
                            <a16:creationId xmlns:a16="http://schemas.microsoft.com/office/drawing/2014/main" id="{947D42E0-D4B3-4EAF-B319-66DEF98E2E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4763" y="5770282"/>
                        <a:ext cx="4979583" cy="590252"/>
                      </a:xfrm>
                      <a:prstGeom prst="rect">
                        <a:avLst/>
                      </a:prstGeom>
                      <a:noFill/>
                    </p:spPr>
                  </p:pic>
                </p:oleObj>
              </mc:Fallback>
            </mc:AlternateContent>
          </a:graphicData>
        </a:graphic>
      </p:graphicFrame>
      <p:sp>
        <p:nvSpPr>
          <p:cNvPr id="11" name="文本框 10">
            <a:extLst>
              <a:ext uri="{FF2B5EF4-FFF2-40B4-BE49-F238E27FC236}">
                <a16:creationId xmlns:a16="http://schemas.microsoft.com/office/drawing/2014/main" id="{60598C57-AE8A-440D-ACD6-5E1D6DA034DE}"/>
              </a:ext>
            </a:extLst>
          </p:cNvPr>
          <p:cNvSpPr txBox="1"/>
          <p:nvPr/>
        </p:nvSpPr>
        <p:spPr>
          <a:xfrm>
            <a:off x="914693" y="5464396"/>
            <a:ext cx="2483250" cy="307777"/>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temperature discretization</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sp>
        <p:nvSpPr>
          <p:cNvPr id="12" name="文本框 11">
            <a:extLst>
              <a:ext uri="{FF2B5EF4-FFF2-40B4-BE49-F238E27FC236}">
                <a16:creationId xmlns:a16="http://schemas.microsoft.com/office/drawing/2014/main" id="{B14C14A9-DCF2-4915-9208-A5EE9FDE068A}"/>
              </a:ext>
            </a:extLst>
          </p:cNvPr>
          <p:cNvSpPr txBox="1"/>
          <p:nvPr/>
        </p:nvSpPr>
        <p:spPr>
          <a:xfrm>
            <a:off x="822959" y="3668207"/>
            <a:ext cx="2070891" cy="307777"/>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flow discretization</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sp>
        <p:nvSpPr>
          <p:cNvPr id="13" name="文本框 12">
            <a:extLst>
              <a:ext uri="{FF2B5EF4-FFF2-40B4-BE49-F238E27FC236}">
                <a16:creationId xmlns:a16="http://schemas.microsoft.com/office/drawing/2014/main" id="{F05C306B-D9C7-437F-A293-5A70BB5D5543}"/>
              </a:ext>
            </a:extLst>
          </p:cNvPr>
          <p:cNvSpPr txBox="1"/>
          <p:nvPr/>
        </p:nvSpPr>
        <p:spPr>
          <a:xfrm>
            <a:off x="914693" y="2753639"/>
            <a:ext cx="3007065" cy="307777"/>
          </a:xfrm>
          <a:prstGeom prst="rect">
            <a:avLst/>
          </a:prstGeom>
          <a:noFill/>
        </p:spPr>
        <p:txBody>
          <a:bodyPr wrap="square">
            <a:spAutoFit/>
          </a:bodyPr>
          <a:lstStyle>
            <a:defPPr>
              <a:defRPr lang="zh-CN"/>
            </a:defPPr>
            <a:lvl1pPr algn="ctr">
              <a:defRPr sz="1200">
                <a:solidFill>
                  <a:srgbClr val="3812F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0000FF"/>
                </a:solidFill>
                <a:effectLst/>
                <a:uLnTx/>
                <a:uFillTx/>
                <a:latin typeface="+mn-lt"/>
                <a:ea typeface="+mn-ea"/>
                <a:cs typeface="+mn-ea"/>
                <a:sym typeface="+mn-lt"/>
              </a:rPr>
              <a:t>elastic mechanics  discretization</a:t>
            </a:r>
            <a:endParaRPr kumimoji="0" lang="en-US" altLang="zh-CN" sz="1400" b="0" i="0" u="none" strike="noStrike" kern="0" cap="none" spc="0" normalizeH="0" baseline="0" noProof="0" dirty="0">
              <a:ln>
                <a:noFill/>
              </a:ln>
              <a:solidFill>
                <a:srgbClr val="0000FF"/>
              </a:solidFill>
              <a:effectLst/>
              <a:uLnTx/>
              <a:uFillTx/>
              <a:latin typeface="+mn-lt"/>
              <a:ea typeface="+mn-ea"/>
              <a:cs typeface="+mn-ea"/>
              <a:sym typeface="+mn-lt"/>
            </a:endParaRPr>
          </a:p>
        </p:txBody>
      </p:sp>
      <p:sp>
        <p:nvSpPr>
          <p:cNvPr id="14" name="矩形 13">
            <a:extLst>
              <a:ext uri="{FF2B5EF4-FFF2-40B4-BE49-F238E27FC236}">
                <a16:creationId xmlns:a16="http://schemas.microsoft.com/office/drawing/2014/main" id="{15FB85DE-9F8D-4E6E-84E0-0F0616C38BA3}"/>
              </a:ext>
            </a:extLst>
          </p:cNvPr>
          <p:cNvSpPr/>
          <p:nvPr/>
        </p:nvSpPr>
        <p:spPr>
          <a:xfrm>
            <a:off x="10795000" y="3889455"/>
            <a:ext cx="1262386" cy="58477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solidFill>
                  <a:prstClr val="black"/>
                </a:solidFill>
                <a:effectLst/>
                <a:uLnTx/>
                <a:uFillTx/>
                <a:cs typeface="+mn-ea"/>
                <a:sym typeface="+mn-lt"/>
              </a:rPr>
              <a:t>solution strategy</a:t>
            </a: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pic>
        <p:nvPicPr>
          <p:cNvPr id="15" name="图片 14">
            <a:extLst>
              <a:ext uri="{FF2B5EF4-FFF2-40B4-BE49-F238E27FC236}">
                <a16:creationId xmlns:a16="http://schemas.microsoft.com/office/drawing/2014/main" id="{DE54670B-A654-4CD6-980F-AB6FAAC0AC2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6988" y="1603117"/>
            <a:ext cx="3860353" cy="5157452"/>
          </a:xfrm>
          <a:prstGeom prst="rect">
            <a:avLst/>
          </a:prstGeom>
        </p:spPr>
      </p:pic>
    </p:spTree>
    <p:extLst>
      <p:ext uri="{BB962C8B-B14F-4D97-AF65-F5344CB8AC3E}">
        <p14:creationId xmlns:p14="http://schemas.microsoft.com/office/powerpoint/2010/main" val="31622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DD36D0E7-1383-4C1B-AB40-331D526691FA}"/>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文本框 3">
            <a:extLst>
              <a:ext uri="{FF2B5EF4-FFF2-40B4-BE49-F238E27FC236}">
                <a16:creationId xmlns:a16="http://schemas.microsoft.com/office/drawing/2014/main" id="{60C64F15-7A1F-40D6-B50C-D33FBFC1F67C}"/>
              </a:ext>
            </a:extLst>
          </p:cNvPr>
          <p:cNvSpPr txBox="1"/>
          <p:nvPr/>
        </p:nvSpPr>
        <p:spPr>
          <a:xfrm>
            <a:off x="224686" y="1022758"/>
            <a:ext cx="3815596" cy="461665"/>
          </a:xfrm>
          <a:prstGeom prst="rect">
            <a:avLst/>
          </a:prstGeom>
          <a:noFill/>
        </p:spPr>
        <p:txBody>
          <a:bodyPr wrap="none" rtlCol="0">
            <a:spAutoFit/>
          </a:bodyPr>
          <a:lstStyle>
            <a:lvl1pPr>
              <a:defRPr sz="2200"/>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a:ln>
                  <a:noFill/>
                </a:ln>
                <a:solidFill>
                  <a:srgbClr val="C00000"/>
                </a:solidFill>
                <a:effectLst/>
                <a:uLnTx/>
                <a:uFillTx/>
                <a:cs typeface="+mn-ea"/>
                <a:sym typeface="+mn-lt"/>
              </a:rPr>
              <a:t>Single fracture model</a:t>
            </a:r>
          </a:p>
        </p:txBody>
      </p:sp>
      <p:sp>
        <p:nvSpPr>
          <p:cNvPr id="5" name="文本框 4">
            <a:extLst>
              <a:ext uri="{FF2B5EF4-FFF2-40B4-BE49-F238E27FC236}">
                <a16:creationId xmlns:a16="http://schemas.microsoft.com/office/drawing/2014/main" id="{CF9CFB10-FE89-45C5-A45B-A84AF93C3EA8}"/>
              </a:ext>
            </a:extLst>
          </p:cNvPr>
          <p:cNvSpPr txBox="1"/>
          <p:nvPr/>
        </p:nvSpPr>
        <p:spPr>
          <a:xfrm>
            <a:off x="1635577" y="1602271"/>
            <a:ext cx="1879104" cy="338554"/>
          </a:xfrm>
          <a:prstGeom prst="rect">
            <a:avLst/>
          </a:prstGeom>
          <a:noFill/>
        </p:spPr>
        <p:txBody>
          <a:bodyPr wrap="none" rtlCol="0">
            <a:spAutoFit/>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effectLst/>
                <a:uLnTx/>
                <a:uFillTx/>
                <a:cs typeface="+mn-ea"/>
                <a:sym typeface="+mn-lt"/>
              </a:rPr>
              <a:t>Input parameters</a:t>
            </a:r>
          </a:p>
        </p:txBody>
      </p:sp>
      <p:sp>
        <p:nvSpPr>
          <p:cNvPr id="6" name="文本框 5">
            <a:extLst>
              <a:ext uri="{FF2B5EF4-FFF2-40B4-BE49-F238E27FC236}">
                <a16:creationId xmlns:a16="http://schemas.microsoft.com/office/drawing/2014/main" id="{3363874A-EE3B-47C7-9A83-8702629D0B20}"/>
              </a:ext>
            </a:extLst>
          </p:cNvPr>
          <p:cNvSpPr txBox="1"/>
          <p:nvPr/>
        </p:nvSpPr>
        <p:spPr>
          <a:xfrm>
            <a:off x="7726122" y="3406444"/>
            <a:ext cx="1651414" cy="338554"/>
          </a:xfrm>
          <a:prstGeom prst="rect">
            <a:avLst/>
          </a:prstGeom>
          <a:noFill/>
        </p:spPr>
        <p:txBody>
          <a:bodyPr wrap="none" rtlCol="0">
            <a:spAutoFit/>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Physical model</a:t>
            </a:r>
            <a:endParaRPr kumimoji="0" lang="en-US" altLang="zh-CN" sz="1600" b="0" i="0" u="none" strike="noStrike" kern="1200" cap="none" spc="0" normalizeH="0" baseline="0" noProof="0" dirty="0">
              <a:ln>
                <a:noFill/>
              </a:ln>
              <a:effectLst/>
              <a:uLnTx/>
              <a:uFillTx/>
              <a:cs typeface="+mn-ea"/>
              <a:sym typeface="+mn-lt"/>
            </a:endParaRPr>
          </a:p>
        </p:txBody>
      </p:sp>
      <p:sp>
        <p:nvSpPr>
          <p:cNvPr id="7" name="文本框 6">
            <a:extLst>
              <a:ext uri="{FF2B5EF4-FFF2-40B4-BE49-F238E27FC236}">
                <a16:creationId xmlns:a16="http://schemas.microsoft.com/office/drawing/2014/main" id="{79D1D259-632E-4D8A-88BC-4F3BEFD2C571}"/>
              </a:ext>
            </a:extLst>
          </p:cNvPr>
          <p:cNvSpPr txBox="1"/>
          <p:nvPr/>
        </p:nvSpPr>
        <p:spPr>
          <a:xfrm>
            <a:off x="5493770" y="6435857"/>
            <a:ext cx="2845394" cy="338554"/>
          </a:xfrm>
          <a:prstGeom prst="rect">
            <a:avLst/>
          </a:prstGeom>
          <a:noFill/>
        </p:spPr>
        <p:txBody>
          <a:bodyPr wrap="none" rtlCol="0">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Relative permeability curve</a:t>
            </a:r>
            <a:endParaRPr kumimoji="0" lang="en-US" altLang="zh-CN" sz="1600" b="0" i="0" u="none" strike="noStrike" kern="1200" cap="none" spc="0" normalizeH="0" baseline="0" noProof="0" dirty="0">
              <a:ln>
                <a:noFill/>
              </a:ln>
              <a:effectLst/>
              <a:uLnTx/>
              <a:uFillTx/>
              <a:cs typeface="+mn-ea"/>
              <a:sym typeface="+mn-lt"/>
            </a:endParaRPr>
          </a:p>
        </p:txBody>
      </p:sp>
      <p:sp>
        <p:nvSpPr>
          <p:cNvPr id="8" name="文本框 7">
            <a:extLst>
              <a:ext uri="{FF2B5EF4-FFF2-40B4-BE49-F238E27FC236}">
                <a16:creationId xmlns:a16="http://schemas.microsoft.com/office/drawing/2014/main" id="{068F396D-7D5F-4455-80E7-60C4C7FBACFD}"/>
              </a:ext>
            </a:extLst>
          </p:cNvPr>
          <p:cNvSpPr txBox="1"/>
          <p:nvPr/>
        </p:nvSpPr>
        <p:spPr>
          <a:xfrm>
            <a:off x="8858425" y="6407628"/>
            <a:ext cx="2535822" cy="338554"/>
          </a:xfrm>
          <a:prstGeom prst="rect">
            <a:avLst/>
          </a:prstGeom>
          <a:noFill/>
        </p:spPr>
        <p:txBody>
          <a:bodyPr wrap="none" rtlCol="0">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Capillary pressure curve</a:t>
            </a:r>
            <a:endParaRPr kumimoji="0" lang="en-US" altLang="zh-CN" sz="1600" b="0" i="0" u="none" strike="noStrike" kern="1200" cap="none" spc="0" normalizeH="0" baseline="0" noProof="0" dirty="0">
              <a:ln>
                <a:noFill/>
              </a:ln>
              <a:effectLst/>
              <a:uLnTx/>
              <a:uFillTx/>
              <a:cs typeface="+mn-ea"/>
              <a:sym typeface="+mn-lt"/>
            </a:endParaRPr>
          </a:p>
        </p:txBody>
      </p:sp>
      <p:graphicFrame>
        <p:nvGraphicFramePr>
          <p:cNvPr id="9" name="表格 8">
            <a:extLst>
              <a:ext uri="{FF2B5EF4-FFF2-40B4-BE49-F238E27FC236}">
                <a16:creationId xmlns:a16="http://schemas.microsoft.com/office/drawing/2014/main" id="{4C30D853-03C0-45DC-A8FD-FF1342615D1D}"/>
              </a:ext>
            </a:extLst>
          </p:cNvPr>
          <p:cNvGraphicFramePr>
            <a:graphicFrameLocks noGrp="1"/>
          </p:cNvGraphicFramePr>
          <p:nvPr>
            <p:extLst>
              <p:ext uri="{D42A27DB-BD31-4B8C-83A1-F6EECF244321}">
                <p14:modId xmlns:p14="http://schemas.microsoft.com/office/powerpoint/2010/main" val="1379942725"/>
              </p:ext>
            </p:extLst>
          </p:nvPr>
        </p:nvGraphicFramePr>
        <p:xfrm>
          <a:off x="131057" y="2141842"/>
          <a:ext cx="4888144" cy="4354754"/>
        </p:xfrm>
        <a:graphic>
          <a:graphicData uri="http://schemas.openxmlformats.org/drawingml/2006/table">
            <a:tbl>
              <a:tblPr firstRow="1" firstCol="1" bandRow="1"/>
              <a:tblGrid>
                <a:gridCol w="3719766">
                  <a:extLst>
                    <a:ext uri="{9D8B030D-6E8A-4147-A177-3AD203B41FA5}">
                      <a16:colId xmlns:a16="http://schemas.microsoft.com/office/drawing/2014/main" val="1717556505"/>
                    </a:ext>
                  </a:extLst>
                </a:gridCol>
                <a:gridCol w="1168378">
                  <a:extLst>
                    <a:ext uri="{9D8B030D-6E8A-4147-A177-3AD203B41FA5}">
                      <a16:colId xmlns:a16="http://schemas.microsoft.com/office/drawing/2014/main" val="3715445748"/>
                    </a:ext>
                  </a:extLst>
                </a:gridCol>
              </a:tblGrid>
              <a:tr h="383026">
                <a:tc>
                  <a:txBody>
                    <a:bodyPr/>
                    <a:lstStyle/>
                    <a:p>
                      <a:pPr indent="127000" algn="ctr">
                        <a:lnSpc>
                          <a:spcPct val="150000"/>
                        </a:lnSpc>
                        <a:spcAft>
                          <a:spcPts val="0"/>
                        </a:spcAft>
                      </a:pPr>
                      <a:r>
                        <a:rPr lang="en-US" altLang="zh-CN" sz="1600" kern="100">
                          <a:effectLst/>
                          <a:latin typeface="+mn-lt"/>
                          <a:ea typeface="+mn-ea"/>
                          <a:cs typeface="+mn-ea"/>
                          <a:sym typeface="+mn-lt"/>
                        </a:rPr>
                        <a:t>Parameters</a:t>
                      </a:r>
                      <a:endParaRPr lang="zh-CN" sz="2000" kern="100">
                        <a:effectLst/>
                        <a:latin typeface="+mn-lt"/>
                        <a:ea typeface="+mn-ea"/>
                        <a:cs typeface="+mn-ea"/>
                        <a:sym typeface="+mn-lt"/>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en-US" altLang="zh-CN" sz="1600" kern="100">
                          <a:effectLst/>
                          <a:latin typeface="+mn-lt"/>
                          <a:ea typeface="+mn-ea"/>
                          <a:cs typeface="+mn-ea"/>
                          <a:sym typeface="+mn-lt"/>
                        </a:rPr>
                        <a:t>Values</a:t>
                      </a:r>
                      <a:endParaRPr lang="zh-CN" sz="2000" kern="100">
                        <a:effectLst/>
                        <a:latin typeface="+mn-lt"/>
                        <a:ea typeface="+mn-ea"/>
                        <a:cs typeface="+mn-ea"/>
                        <a:sym typeface="+mn-lt"/>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63825"/>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Matrix porosity</a:t>
                      </a:r>
                      <a:endParaRPr lang="zh-CN" sz="2000" kern="100">
                        <a:effectLst/>
                        <a:latin typeface="+mn-lt"/>
                        <a:ea typeface="+mn-ea"/>
                        <a:cs typeface="+mn-ea"/>
                        <a:sym typeface="+mn-l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0.05</a:t>
                      </a:r>
                      <a:endParaRPr lang="zh-CN" sz="2000" kern="100">
                        <a:effectLst/>
                        <a:latin typeface="+mn-lt"/>
                        <a:ea typeface="+mn-ea"/>
                        <a:cs typeface="+mn-ea"/>
                        <a:sym typeface="+mn-l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4783952"/>
                  </a:ext>
                </a:extLst>
              </a:tr>
              <a:tr h="383026">
                <a:tc>
                  <a:txBody>
                    <a:bodyPr/>
                    <a:lstStyle/>
                    <a:p>
                      <a:pPr indent="127000" algn="ctr">
                        <a:lnSpc>
                          <a:spcPct val="150000"/>
                        </a:lnSpc>
                        <a:spcAft>
                          <a:spcPts val="0"/>
                        </a:spcAft>
                      </a:pPr>
                      <a:r>
                        <a:rPr lang="en-US" altLang="el-GR" sz="1600" kern="100">
                          <a:effectLst/>
                          <a:latin typeface="+mn-lt"/>
                          <a:ea typeface="+mn-ea"/>
                          <a:cs typeface="+mn-ea"/>
                          <a:sym typeface="+mn-lt"/>
                        </a:rPr>
                        <a:t>Matrix permeability (10</a:t>
                      </a:r>
                      <a:r>
                        <a:rPr lang="en-US" altLang="el-GR" sz="1600" kern="100" baseline="30000">
                          <a:effectLst/>
                          <a:latin typeface="+mn-lt"/>
                          <a:ea typeface="+mn-ea"/>
                          <a:cs typeface="+mn-ea"/>
                          <a:sym typeface="+mn-lt"/>
                        </a:rPr>
                        <a:t>-3</a:t>
                      </a:r>
                      <a:r>
                        <a:rPr lang="en-US" altLang="el-GR" sz="1600" kern="100">
                          <a:effectLst/>
                          <a:latin typeface="+mn-lt"/>
                          <a:ea typeface="+mn-ea"/>
                          <a:cs typeface="+mn-ea"/>
                          <a:sym typeface="+mn-lt"/>
                        </a:rPr>
                        <a:t> μm²)</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0.001</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2671636651"/>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Elastic Modulus (GPa)</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30</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3471399227"/>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Poisson's ratio</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0.2</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528321814"/>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Fracturing fluid injection rate (m³/s)</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0.2</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1622878937"/>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Proppant concentration (%)</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14</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2794356464"/>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Injection volume (m</a:t>
                      </a:r>
                      <a:r>
                        <a:rPr lang="en-US" altLang="zh-CN" sz="1600" kern="100" baseline="30000">
                          <a:effectLst/>
                          <a:latin typeface="+mn-lt"/>
                          <a:ea typeface="+mn-ea"/>
                          <a:cs typeface="+mn-ea"/>
                          <a:sym typeface="+mn-lt"/>
                        </a:rPr>
                        <a:t>3</a:t>
                      </a:r>
                      <a:r>
                        <a:rPr lang="en-US" altLang="zh-CN" sz="1600" kern="100">
                          <a:effectLst/>
                          <a:latin typeface="+mn-lt"/>
                          <a:ea typeface="+mn-ea"/>
                          <a:cs typeface="+mn-ea"/>
                          <a:sym typeface="+mn-lt"/>
                        </a:rPr>
                        <a:t>)</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150</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438144779"/>
                  </a:ext>
                </a:extLst>
              </a:tr>
              <a:tr h="524494">
                <a:tc>
                  <a:txBody>
                    <a:bodyPr/>
                    <a:lstStyle/>
                    <a:p>
                      <a:pPr indent="127000" algn="ctr">
                        <a:lnSpc>
                          <a:spcPct val="150000"/>
                        </a:lnSpc>
                        <a:spcAft>
                          <a:spcPts val="0"/>
                        </a:spcAft>
                      </a:pPr>
                      <a:r>
                        <a:rPr lang="en-US" altLang="zh-CN" sz="1600" kern="100">
                          <a:effectLst/>
                          <a:latin typeface="+mn-lt"/>
                          <a:ea typeface="+mn-ea"/>
                          <a:cs typeface="+mn-ea"/>
                          <a:sym typeface="+mn-lt"/>
                        </a:rPr>
                        <a:t>Minimum principal stress (MPa)</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35</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3559906633"/>
                  </a:ext>
                </a:extLst>
              </a:tr>
              <a:tr h="383026">
                <a:tc>
                  <a:txBody>
                    <a:bodyPr/>
                    <a:lstStyle/>
                    <a:p>
                      <a:pPr indent="127000" algn="ctr">
                        <a:lnSpc>
                          <a:spcPct val="150000"/>
                        </a:lnSpc>
                        <a:spcAft>
                          <a:spcPts val="0"/>
                        </a:spcAft>
                      </a:pPr>
                      <a:r>
                        <a:rPr lang="en-US" altLang="zh-CN" sz="1600" kern="100">
                          <a:effectLst/>
                          <a:latin typeface="+mn-lt"/>
                          <a:ea typeface="+mn-ea"/>
                          <a:cs typeface="+mn-ea"/>
                          <a:sym typeface="+mn-lt"/>
                        </a:rPr>
                        <a:t>Initial formation pressure (MPa)</a:t>
                      </a:r>
                      <a:endParaRPr lang="zh-CN" sz="2000" kern="100">
                        <a:effectLst/>
                        <a:latin typeface="+mn-lt"/>
                        <a:ea typeface="+mn-ea"/>
                        <a:cs typeface="+mn-ea"/>
                        <a:sym typeface="+mn-lt"/>
                      </a:endParaRPr>
                    </a:p>
                  </a:txBody>
                  <a:tcPr marL="68580" marR="68580" marT="0" marB="0" anchor="ctr">
                    <a:lnL>
                      <a:noFill/>
                    </a:lnL>
                    <a:lnR>
                      <a:noFill/>
                    </a:lnR>
                    <a:lnT>
                      <a:noFill/>
                    </a:lnT>
                    <a:lnB>
                      <a:noFill/>
                    </a:lnB>
                  </a:tcPr>
                </a:tc>
                <a:tc>
                  <a:txBody>
                    <a:bodyPr/>
                    <a:lstStyle/>
                    <a:p>
                      <a:pPr indent="127000" algn="ctr">
                        <a:lnSpc>
                          <a:spcPct val="150000"/>
                        </a:lnSpc>
                        <a:spcAft>
                          <a:spcPts val="0"/>
                        </a:spcAft>
                      </a:pPr>
                      <a:r>
                        <a:rPr lang="zh-CN" altLang="en-US" sz="1600" kern="100">
                          <a:effectLst/>
                          <a:latin typeface="+mn-lt"/>
                          <a:ea typeface="+mn-ea"/>
                          <a:cs typeface="+mn-ea"/>
                          <a:sym typeface="+mn-lt"/>
                        </a:rPr>
                        <a:t>20</a:t>
                      </a:r>
                      <a:endParaRPr lang="zh-CN" sz="2000" kern="100">
                        <a:effectLst/>
                        <a:latin typeface="+mn-lt"/>
                        <a:ea typeface="+mn-ea"/>
                        <a:cs typeface="+mn-ea"/>
                        <a:sym typeface="+mn-lt"/>
                      </a:endParaRPr>
                    </a:p>
                  </a:txBody>
                  <a:tcPr marL="68580" marR="68580" marT="0" marB="0" anchor="ctr">
                    <a:lnL>
                      <a:noFill/>
                    </a:lnL>
                    <a:lnR>
                      <a:noFill/>
                    </a:lnR>
                    <a:lnT>
                      <a:noFill/>
                    </a:lnT>
                    <a:lnB>
                      <a:noFill/>
                    </a:lnB>
                  </a:tcPr>
                </a:tc>
                <a:extLst>
                  <a:ext uri="{0D108BD9-81ED-4DB2-BD59-A6C34878D82A}">
                    <a16:rowId xmlns:a16="http://schemas.microsoft.com/office/drawing/2014/main" val="3387889093"/>
                  </a:ext>
                </a:extLst>
              </a:tr>
              <a:tr h="383026">
                <a:tc>
                  <a:txBody>
                    <a:bodyPr/>
                    <a:lstStyle/>
                    <a:p>
                      <a:pPr indent="127000" algn="ctr">
                        <a:lnSpc>
                          <a:spcPct val="150000"/>
                        </a:lnSpc>
                        <a:spcAft>
                          <a:spcPts val="0"/>
                        </a:spcAft>
                      </a:pPr>
                      <a:r>
                        <a:rPr lang="en-US" altLang="zh-CN" sz="1600" kern="100" dirty="0">
                          <a:effectLst/>
                          <a:latin typeface="+mn-lt"/>
                          <a:ea typeface="+mn-ea"/>
                          <a:cs typeface="+mn-ea"/>
                          <a:sym typeface="+mn-lt"/>
                        </a:rPr>
                        <a:t>Fracturing time (s)</a:t>
                      </a:r>
                      <a:endParaRPr lang="zh-CN" sz="2000" kern="100" dirty="0">
                        <a:effectLst/>
                        <a:latin typeface="+mn-lt"/>
                        <a:ea typeface="+mn-ea"/>
                        <a:cs typeface="+mn-ea"/>
                        <a:sym typeface="+mn-lt"/>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indent="127000" algn="ctr">
                        <a:lnSpc>
                          <a:spcPct val="150000"/>
                        </a:lnSpc>
                        <a:spcAft>
                          <a:spcPts val="0"/>
                        </a:spcAft>
                      </a:pPr>
                      <a:r>
                        <a:rPr lang="zh-CN" altLang="en-US" sz="1600" kern="100" dirty="0">
                          <a:effectLst/>
                          <a:latin typeface="+mn-lt"/>
                          <a:ea typeface="+mn-ea"/>
                          <a:cs typeface="+mn-ea"/>
                          <a:sym typeface="+mn-lt"/>
                        </a:rPr>
                        <a:t>1000</a:t>
                      </a:r>
                      <a:endParaRPr lang="zh-CN" sz="2000" kern="100" dirty="0">
                        <a:effectLst/>
                        <a:latin typeface="+mn-lt"/>
                        <a:ea typeface="+mn-ea"/>
                        <a:cs typeface="+mn-ea"/>
                        <a:sym typeface="+mn-lt"/>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550745"/>
                  </a:ext>
                </a:extLst>
              </a:tr>
            </a:tbl>
          </a:graphicData>
        </a:graphic>
      </p:graphicFrame>
      <p:pic>
        <p:nvPicPr>
          <p:cNvPr id="10" name="图片 9">
            <a:extLst>
              <a:ext uri="{FF2B5EF4-FFF2-40B4-BE49-F238E27FC236}">
                <a16:creationId xmlns:a16="http://schemas.microsoft.com/office/drawing/2014/main" id="{E034B92C-25E1-4592-9FB7-3A5723CEDE98}"/>
              </a:ext>
            </a:extLst>
          </p:cNvPr>
          <p:cNvPicPr>
            <a:picLocks noChangeAspect="1"/>
          </p:cNvPicPr>
          <p:nvPr/>
        </p:nvPicPr>
        <p:blipFill>
          <a:blip r:embed="rId3"/>
          <a:stretch>
            <a:fillRect/>
          </a:stretch>
        </p:blipFill>
        <p:spPr>
          <a:xfrm>
            <a:off x="5415361" y="3865113"/>
            <a:ext cx="3002213" cy="2531428"/>
          </a:xfrm>
          <a:prstGeom prst="rect">
            <a:avLst/>
          </a:prstGeom>
        </p:spPr>
      </p:pic>
      <p:pic>
        <p:nvPicPr>
          <p:cNvPr id="11" name="图片 10">
            <a:extLst>
              <a:ext uri="{FF2B5EF4-FFF2-40B4-BE49-F238E27FC236}">
                <a16:creationId xmlns:a16="http://schemas.microsoft.com/office/drawing/2014/main" id="{7B34566F-DA1B-4E54-8B7D-66E23ABCC223}"/>
              </a:ext>
            </a:extLst>
          </p:cNvPr>
          <p:cNvPicPr>
            <a:picLocks noChangeAspect="1"/>
          </p:cNvPicPr>
          <p:nvPr/>
        </p:nvPicPr>
        <p:blipFill>
          <a:blip r:embed="rId4"/>
          <a:stretch>
            <a:fillRect/>
          </a:stretch>
        </p:blipFill>
        <p:spPr>
          <a:xfrm>
            <a:off x="8694109" y="3866560"/>
            <a:ext cx="2864455" cy="2508789"/>
          </a:xfrm>
          <a:prstGeom prst="rect">
            <a:avLst/>
          </a:prstGeom>
        </p:spPr>
      </p:pic>
      <p:grpSp>
        <p:nvGrpSpPr>
          <p:cNvPr id="12" name="组合 11">
            <a:extLst>
              <a:ext uri="{FF2B5EF4-FFF2-40B4-BE49-F238E27FC236}">
                <a16:creationId xmlns:a16="http://schemas.microsoft.com/office/drawing/2014/main" id="{0F9BFFE2-9959-4FC5-9FA3-5179C152E57C}"/>
              </a:ext>
            </a:extLst>
          </p:cNvPr>
          <p:cNvGrpSpPr/>
          <p:nvPr/>
        </p:nvGrpSpPr>
        <p:grpSpPr>
          <a:xfrm>
            <a:off x="6646499" y="1277386"/>
            <a:ext cx="3642846" cy="2048162"/>
            <a:chOff x="2930601" y="1152207"/>
            <a:chExt cx="6526183" cy="4553585"/>
          </a:xfrm>
        </p:grpSpPr>
        <p:pic>
          <p:nvPicPr>
            <p:cNvPr id="13" name="图片 12">
              <a:extLst>
                <a:ext uri="{FF2B5EF4-FFF2-40B4-BE49-F238E27FC236}">
                  <a16:creationId xmlns:a16="http://schemas.microsoft.com/office/drawing/2014/main" id="{C802E577-659E-42AB-9591-152B395D7F2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30601" y="1152207"/>
              <a:ext cx="6258798" cy="4553585"/>
            </a:xfrm>
            <a:prstGeom prst="rect">
              <a:avLst/>
            </a:prstGeom>
          </p:spPr>
        </p:pic>
        <p:sp>
          <p:nvSpPr>
            <p:cNvPr id="14" name="椭圆 13">
              <a:extLst>
                <a:ext uri="{FF2B5EF4-FFF2-40B4-BE49-F238E27FC236}">
                  <a16:creationId xmlns:a16="http://schemas.microsoft.com/office/drawing/2014/main" id="{292828FA-92B1-48AE-AF13-D52D595B2C4C}"/>
                </a:ext>
              </a:extLst>
            </p:cNvPr>
            <p:cNvSpPr>
              <a:spLocks noChangeAspect="1"/>
            </p:cNvSpPr>
            <p:nvPr/>
          </p:nvSpPr>
          <p:spPr>
            <a:xfrm>
              <a:off x="6004952" y="3187800"/>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cs typeface="+mn-ea"/>
                <a:sym typeface="+mn-lt"/>
              </a:endParaRPr>
            </a:p>
          </p:txBody>
        </p:sp>
        <p:sp>
          <p:nvSpPr>
            <p:cNvPr id="15" name="文本框 14">
              <a:extLst>
                <a:ext uri="{FF2B5EF4-FFF2-40B4-BE49-F238E27FC236}">
                  <a16:creationId xmlns:a16="http://schemas.microsoft.com/office/drawing/2014/main" id="{66E9CA9E-E520-42C5-8396-47F1B2E56047}"/>
                </a:ext>
              </a:extLst>
            </p:cNvPr>
            <p:cNvSpPr txBox="1"/>
            <p:nvPr/>
          </p:nvSpPr>
          <p:spPr>
            <a:xfrm>
              <a:off x="6045060" y="2876634"/>
              <a:ext cx="1778212" cy="581626"/>
            </a:xfrm>
            <a:prstGeom prst="rect">
              <a:avLst/>
            </a:prstGeom>
            <a:noFill/>
          </p:spPr>
          <p:txBody>
            <a:bodyPr wrap="none" rtlCol="0">
              <a:spAutoFit/>
            </a:bodyPr>
            <a:lstStyle/>
            <a:p>
              <a:r>
                <a:rPr lang="en-US" altLang="zh-CN" sz="1100" b="1">
                  <a:cs typeface="+mn-ea"/>
                  <a:sym typeface="+mn-lt"/>
                </a:rPr>
                <a:t>inject point</a:t>
              </a:r>
              <a:endParaRPr lang="zh-CN" altLang="en-US" sz="1100" b="1" dirty="0">
                <a:cs typeface="+mn-ea"/>
                <a:sym typeface="+mn-lt"/>
              </a:endParaRPr>
            </a:p>
          </p:txBody>
        </p:sp>
        <p:sp>
          <p:nvSpPr>
            <p:cNvPr id="16" name="文本框 15">
              <a:extLst>
                <a:ext uri="{FF2B5EF4-FFF2-40B4-BE49-F238E27FC236}">
                  <a16:creationId xmlns:a16="http://schemas.microsoft.com/office/drawing/2014/main" id="{76BCBFA8-5868-4CD1-AAA0-907B9F0ED079}"/>
                </a:ext>
              </a:extLst>
            </p:cNvPr>
            <p:cNvSpPr txBox="1"/>
            <p:nvPr/>
          </p:nvSpPr>
          <p:spPr>
            <a:xfrm>
              <a:off x="8617646" y="2013594"/>
              <a:ext cx="839138" cy="547412"/>
            </a:xfrm>
            <a:prstGeom prst="rect">
              <a:avLst/>
            </a:prstGeom>
            <a:noFill/>
          </p:spPr>
          <p:txBody>
            <a:bodyPr wrap="none" rtlCol="0">
              <a:spAutoFit/>
            </a:bodyPr>
            <a:lstStyle/>
            <a:p>
              <a:r>
                <a:rPr lang="en-US" altLang="zh-CN" sz="1000" b="1" dirty="0">
                  <a:cs typeface="+mn-ea"/>
                  <a:sym typeface="+mn-lt"/>
                </a:rPr>
                <a:t>50m</a:t>
              </a:r>
              <a:endParaRPr lang="zh-CN" altLang="en-US" sz="1000" b="1" dirty="0">
                <a:cs typeface="+mn-ea"/>
                <a:sym typeface="+mn-lt"/>
              </a:endParaRPr>
            </a:p>
          </p:txBody>
        </p:sp>
        <p:sp>
          <p:nvSpPr>
            <p:cNvPr id="17" name="文本框 16">
              <a:extLst>
                <a:ext uri="{FF2B5EF4-FFF2-40B4-BE49-F238E27FC236}">
                  <a16:creationId xmlns:a16="http://schemas.microsoft.com/office/drawing/2014/main" id="{57DA9AB8-4048-441B-B447-0BA150FE5B8E}"/>
                </a:ext>
              </a:extLst>
            </p:cNvPr>
            <p:cNvSpPr txBox="1"/>
            <p:nvPr/>
          </p:nvSpPr>
          <p:spPr>
            <a:xfrm rot="633026">
              <a:off x="3676862" y="5102543"/>
              <a:ext cx="979856" cy="547412"/>
            </a:xfrm>
            <a:prstGeom prst="rect">
              <a:avLst/>
            </a:prstGeom>
            <a:noFill/>
          </p:spPr>
          <p:txBody>
            <a:bodyPr wrap="none" rtlCol="0">
              <a:spAutoFit/>
            </a:bodyPr>
            <a:lstStyle/>
            <a:p>
              <a:r>
                <a:rPr lang="en-US" altLang="zh-CN" sz="1000" b="1" dirty="0">
                  <a:cs typeface="+mn-ea"/>
                  <a:sym typeface="+mn-lt"/>
                </a:rPr>
                <a:t>200m</a:t>
              </a:r>
              <a:endParaRPr lang="zh-CN" altLang="en-US" sz="1000" b="1" dirty="0">
                <a:cs typeface="+mn-ea"/>
                <a:sym typeface="+mn-lt"/>
              </a:endParaRPr>
            </a:p>
          </p:txBody>
        </p:sp>
        <p:sp>
          <p:nvSpPr>
            <p:cNvPr id="18" name="文本框 17">
              <a:extLst>
                <a:ext uri="{FF2B5EF4-FFF2-40B4-BE49-F238E27FC236}">
                  <a16:creationId xmlns:a16="http://schemas.microsoft.com/office/drawing/2014/main" id="{4D8A791E-8390-4B19-8B34-B400A5B00BB5}"/>
                </a:ext>
              </a:extLst>
            </p:cNvPr>
            <p:cNvSpPr txBox="1"/>
            <p:nvPr/>
          </p:nvSpPr>
          <p:spPr>
            <a:xfrm rot="19134973">
              <a:off x="4501897" y="2427552"/>
              <a:ext cx="979856" cy="547412"/>
            </a:xfrm>
            <a:prstGeom prst="rect">
              <a:avLst/>
            </a:prstGeom>
            <a:noFill/>
          </p:spPr>
          <p:txBody>
            <a:bodyPr wrap="none" rtlCol="0">
              <a:spAutoFit/>
            </a:bodyPr>
            <a:lstStyle/>
            <a:p>
              <a:r>
                <a:rPr lang="en-US" altLang="zh-CN" sz="1000" b="1" dirty="0">
                  <a:cs typeface="+mn-ea"/>
                  <a:sym typeface="+mn-lt"/>
                </a:rPr>
                <a:t>600m</a:t>
              </a:r>
              <a:endParaRPr lang="zh-CN" altLang="en-US" sz="1000" b="1" dirty="0">
                <a:cs typeface="+mn-ea"/>
                <a:sym typeface="+mn-lt"/>
              </a:endParaRPr>
            </a:p>
          </p:txBody>
        </p:sp>
      </p:grpSp>
    </p:spTree>
    <p:extLst>
      <p:ext uri="{BB962C8B-B14F-4D97-AF65-F5344CB8AC3E}">
        <p14:creationId xmlns:p14="http://schemas.microsoft.com/office/powerpoint/2010/main" val="350054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sp>
        <p:nvSpPr>
          <p:cNvPr id="3" name="文本框 2">
            <a:extLst>
              <a:ext uri="{FF2B5EF4-FFF2-40B4-BE49-F238E27FC236}">
                <a16:creationId xmlns:a16="http://schemas.microsoft.com/office/drawing/2014/main" id="{AE7F4837-1C1B-4DD8-B3DA-98716316B888}"/>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4" name="矩形 3">
            <a:extLst>
              <a:ext uri="{FF2B5EF4-FFF2-40B4-BE49-F238E27FC236}">
                <a16:creationId xmlns:a16="http://schemas.microsoft.com/office/drawing/2014/main" id="{384F426E-FA5F-4A3F-92DC-C690841DEB54}"/>
              </a:ext>
            </a:extLst>
          </p:cNvPr>
          <p:cNvSpPr/>
          <p:nvPr/>
        </p:nvSpPr>
        <p:spPr>
          <a:xfrm>
            <a:off x="1192313" y="6448221"/>
            <a:ext cx="4217821" cy="338554"/>
          </a:xfrm>
          <a:prstGeom prst="rect">
            <a:avLst/>
          </a:prstGeom>
        </p:spPr>
        <p:txBody>
          <a:bodyPr wrap="none">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effectLst/>
                <a:uLnTx/>
                <a:uFillTx/>
                <a:cs typeface="+mn-ea"/>
                <a:sym typeface="+mn-lt"/>
              </a:rPr>
              <a:t>Comparison of cumulative oil production</a:t>
            </a:r>
            <a:endParaRPr kumimoji="0" lang="zh-CN" altLang="en-US" sz="2000" b="0" i="0" u="none" strike="noStrike" kern="1200" cap="none" spc="0" normalizeH="0" baseline="0" noProof="0" dirty="0">
              <a:ln>
                <a:noFill/>
              </a:ln>
              <a:effectLst/>
              <a:uLnTx/>
              <a:uFillTx/>
              <a:cs typeface="+mn-ea"/>
              <a:sym typeface="+mn-lt"/>
            </a:endParaRPr>
          </a:p>
        </p:txBody>
      </p:sp>
      <p:sp>
        <p:nvSpPr>
          <p:cNvPr id="5" name="矩形 4">
            <a:extLst>
              <a:ext uri="{FF2B5EF4-FFF2-40B4-BE49-F238E27FC236}">
                <a16:creationId xmlns:a16="http://schemas.microsoft.com/office/drawing/2014/main" id="{314C39E7-E78F-4E37-A3F7-297FDA4DAB31}"/>
              </a:ext>
            </a:extLst>
          </p:cNvPr>
          <p:cNvSpPr/>
          <p:nvPr/>
        </p:nvSpPr>
        <p:spPr>
          <a:xfrm>
            <a:off x="6593363" y="6463980"/>
            <a:ext cx="4527201" cy="338554"/>
          </a:xfrm>
          <a:prstGeom prst="rect">
            <a:avLst/>
          </a:prstGeom>
        </p:spPr>
        <p:txBody>
          <a:bodyPr wrap="none">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a:ln>
                  <a:noFill/>
                </a:ln>
                <a:effectLst/>
                <a:uLnTx/>
                <a:uFillTx/>
                <a:cs typeface="+mn-ea"/>
                <a:sym typeface="+mn-lt"/>
              </a:rPr>
              <a:t>Comparison of cumulative water production</a:t>
            </a:r>
            <a:endParaRPr kumimoji="0" lang="zh-CN" altLang="en-US" sz="2000" b="0" i="0" u="none" strike="noStrike" kern="1200" cap="none" spc="0" normalizeH="0" baseline="0" noProof="0" dirty="0">
              <a:ln>
                <a:noFill/>
              </a:ln>
              <a:effectLst/>
              <a:uLnTx/>
              <a:uFillTx/>
              <a:cs typeface="+mn-ea"/>
              <a:sym typeface="+mn-lt"/>
            </a:endParaRPr>
          </a:p>
        </p:txBody>
      </p:sp>
      <p:sp>
        <p:nvSpPr>
          <p:cNvPr id="6" name="文本框 5">
            <a:extLst>
              <a:ext uri="{FF2B5EF4-FFF2-40B4-BE49-F238E27FC236}">
                <a16:creationId xmlns:a16="http://schemas.microsoft.com/office/drawing/2014/main" id="{C6513B2F-DA54-4492-8FF6-904370C8936B}"/>
              </a:ext>
            </a:extLst>
          </p:cNvPr>
          <p:cNvSpPr txBox="1"/>
          <p:nvPr/>
        </p:nvSpPr>
        <p:spPr>
          <a:xfrm>
            <a:off x="312420" y="786712"/>
            <a:ext cx="7468904" cy="461665"/>
          </a:xfrm>
          <a:prstGeom prst="rect">
            <a:avLst/>
          </a:prstGeom>
          <a:noFill/>
        </p:spPr>
        <p:txBody>
          <a:bodyPr wrap="none" rtlCol="0">
            <a:spAutoFit/>
          </a:bodyPr>
          <a:lstStyle>
            <a:lvl1pPr>
              <a:defRPr sz="2000"/>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C00000"/>
                </a:solidFill>
                <a:effectLst/>
                <a:uLnTx/>
                <a:uFillTx/>
                <a:cs typeface="+mn-ea"/>
                <a:sym typeface="+mn-lt"/>
              </a:rPr>
              <a:t>Impact of coupled matrix flow on production</a:t>
            </a:r>
          </a:p>
        </p:txBody>
      </p:sp>
      <p:pic>
        <p:nvPicPr>
          <p:cNvPr id="7" name="图片 6">
            <a:extLst>
              <a:ext uri="{FF2B5EF4-FFF2-40B4-BE49-F238E27FC236}">
                <a16:creationId xmlns:a16="http://schemas.microsoft.com/office/drawing/2014/main" id="{BF0B4D96-2270-4889-B743-41E438E90B97}"/>
              </a:ext>
            </a:extLst>
          </p:cNvPr>
          <p:cNvPicPr>
            <a:picLocks noChangeAspect="1"/>
          </p:cNvPicPr>
          <p:nvPr/>
        </p:nvPicPr>
        <p:blipFill>
          <a:blip r:embed="rId3"/>
          <a:stretch>
            <a:fillRect/>
          </a:stretch>
        </p:blipFill>
        <p:spPr>
          <a:xfrm>
            <a:off x="6327492" y="2844471"/>
            <a:ext cx="4979346" cy="3581848"/>
          </a:xfrm>
          <a:prstGeom prst="rect">
            <a:avLst/>
          </a:prstGeom>
        </p:spPr>
      </p:pic>
      <p:pic>
        <p:nvPicPr>
          <p:cNvPr id="8" name="图片 7">
            <a:extLst>
              <a:ext uri="{FF2B5EF4-FFF2-40B4-BE49-F238E27FC236}">
                <a16:creationId xmlns:a16="http://schemas.microsoft.com/office/drawing/2014/main" id="{E2AA0047-8E81-4E21-A27A-9B99E6222FC5}"/>
              </a:ext>
            </a:extLst>
          </p:cNvPr>
          <p:cNvPicPr>
            <a:picLocks/>
          </p:cNvPicPr>
          <p:nvPr/>
        </p:nvPicPr>
        <p:blipFill>
          <a:blip r:embed="rId4"/>
          <a:stretch>
            <a:fillRect/>
          </a:stretch>
        </p:blipFill>
        <p:spPr>
          <a:xfrm>
            <a:off x="595843" y="2844319"/>
            <a:ext cx="4978800" cy="3582000"/>
          </a:xfrm>
          <a:prstGeom prst="rect">
            <a:avLst/>
          </a:prstGeom>
        </p:spPr>
      </p:pic>
      <p:sp>
        <p:nvSpPr>
          <p:cNvPr id="9" name="矩形 8">
            <a:extLst>
              <a:ext uri="{FF2B5EF4-FFF2-40B4-BE49-F238E27FC236}">
                <a16:creationId xmlns:a16="http://schemas.microsoft.com/office/drawing/2014/main" id="{C873607A-221E-49E1-9A46-2BC9EE251E4A}"/>
              </a:ext>
            </a:extLst>
          </p:cNvPr>
          <p:cNvSpPr/>
          <p:nvPr/>
        </p:nvSpPr>
        <p:spPr>
          <a:xfrm>
            <a:off x="421319" y="1248377"/>
            <a:ext cx="11567160" cy="1602746"/>
          </a:xfrm>
          <a:prstGeom prst="rect">
            <a:avLst/>
          </a:prstGeom>
        </p:spPr>
        <p:txBody>
          <a:bodyPr wrap="square">
            <a:spAutoFit/>
          </a:bodyPr>
          <a:lstStyle>
            <a:lvl1pPr>
              <a:defRPr sz="1400"/>
            </a:lvl1pPr>
          </a:lstStyle>
          <a:p>
            <a:pPr marL="285750" marR="0" lvl="0" indent="-285750" algn="l"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kumimoji="0" lang="en-US" altLang="zh-CN" sz="2000" b="1" i="0" u="none" strike="noStrike" kern="1200" cap="none" spc="0" normalizeH="0" baseline="0" noProof="0" dirty="0">
                <a:ln>
                  <a:noFill/>
                </a:ln>
                <a:solidFill>
                  <a:srgbClr val="C00000"/>
                </a:solidFill>
                <a:effectLst/>
                <a:uLnTx/>
                <a:uFillTx/>
                <a:cs typeface="+mn-ea"/>
                <a:sym typeface="+mn-lt"/>
              </a:rPr>
              <a:t>Compared with the situation that fracturing not coupled with matrix flow:</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zh-CN" sz="2000" b="1" i="0" u="none" strike="noStrike" kern="1200" cap="none" spc="0" normalizeH="0" baseline="0" noProof="0" dirty="0">
                <a:ln>
                  <a:noFill/>
                </a:ln>
                <a:solidFill>
                  <a:prstClr val="black"/>
                </a:solidFill>
                <a:effectLst/>
                <a:uLnTx/>
                <a:uFillTx/>
                <a:cs typeface="+mn-ea"/>
                <a:sym typeface="+mn-lt"/>
              </a:rPr>
              <a:t>Early stage: </a:t>
            </a:r>
            <a:r>
              <a:rPr kumimoji="0" lang="en-US" altLang="zh-CN" sz="2000" i="0" u="none" strike="noStrike" kern="1200" cap="none" spc="0" normalizeH="0" baseline="0" noProof="0" dirty="0" err="1">
                <a:ln>
                  <a:noFill/>
                </a:ln>
                <a:solidFill>
                  <a:prstClr val="black"/>
                </a:solidFill>
                <a:effectLst/>
                <a:uLnTx/>
                <a:uFillTx/>
                <a:cs typeface="+mn-ea"/>
                <a:sym typeface="+mn-lt"/>
              </a:rPr>
              <a:t>S</a:t>
            </a:r>
            <a:r>
              <a:rPr kumimoji="0" lang="en-US" altLang="zh-CN" sz="2000" i="0" u="none" strike="noStrike" kern="1200" cap="none" spc="0" normalizeH="0" baseline="-25000" noProof="0" dirty="0" err="1">
                <a:ln>
                  <a:noFill/>
                </a:ln>
                <a:solidFill>
                  <a:prstClr val="black"/>
                </a:solidFill>
                <a:effectLst/>
                <a:uLnTx/>
                <a:uFillTx/>
                <a:cs typeface="+mn-ea"/>
                <a:sym typeface="+mn-lt"/>
              </a:rPr>
              <a:t>w</a:t>
            </a:r>
            <a:r>
              <a:rPr kumimoji="0" lang="en-US" altLang="zh-CN" sz="2000" i="0" u="none" strike="noStrike" kern="1200" cap="none" spc="0" normalizeH="0" baseline="0" noProof="0" dirty="0">
                <a:ln>
                  <a:noFill/>
                </a:ln>
                <a:solidFill>
                  <a:prstClr val="black"/>
                </a:solidFill>
                <a:effectLst/>
                <a:uLnTx/>
                <a:uFillTx/>
                <a:cs typeface="+mn-ea"/>
                <a:sym typeface="+mn-lt"/>
              </a:rPr>
              <a:t> rises </a:t>
            </a:r>
            <a:r>
              <a:rPr kumimoji="0" lang="zh-CN" altLang="en-US" sz="2000" i="0" u="none" strike="noStrike" kern="1200" cap="none" spc="0" normalizeH="0" baseline="0" noProof="0" dirty="0">
                <a:ln>
                  <a:noFill/>
                </a:ln>
                <a:solidFill>
                  <a:prstClr val="black"/>
                </a:solidFill>
                <a:effectLst/>
                <a:uLnTx/>
                <a:uFillTx/>
                <a:cs typeface="+mn-ea"/>
                <a:sym typeface="+mn-lt"/>
              </a:rPr>
              <a:t>→ </a:t>
            </a:r>
            <a:r>
              <a:rPr kumimoji="0" lang="en-US" altLang="zh-CN" sz="2000" i="0" u="none" strike="noStrike" kern="1200" cap="none" spc="0" normalizeH="0" baseline="0" noProof="0" dirty="0">
                <a:ln>
                  <a:noFill/>
                </a:ln>
                <a:solidFill>
                  <a:prstClr val="black"/>
                </a:solidFill>
                <a:effectLst/>
                <a:uLnTx/>
                <a:uFillTx/>
                <a:cs typeface="+mn-ea"/>
                <a:sym typeface="+mn-lt"/>
              </a:rPr>
              <a:t>oil production decreases</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sz="2000" b="1" dirty="0">
                <a:solidFill>
                  <a:prstClr val="black"/>
                </a:solidFill>
                <a:cs typeface="+mn-ea"/>
                <a:sym typeface="+mn-lt"/>
              </a:rPr>
              <a:t>Later stage: </a:t>
            </a:r>
            <a:r>
              <a:rPr lang="en-US" altLang="zh-CN" sz="2000" dirty="0">
                <a:solidFill>
                  <a:prstClr val="black"/>
                </a:solidFill>
                <a:cs typeface="+mn-ea"/>
                <a:sym typeface="+mn-lt"/>
              </a:rPr>
              <a:t>matrix pressure rises </a:t>
            </a:r>
            <a:r>
              <a:rPr lang="zh-CN" altLang="en-US" sz="2000" dirty="0">
                <a:solidFill>
                  <a:prstClr val="black"/>
                </a:solidFill>
                <a:cs typeface="+mn-ea"/>
                <a:sym typeface="+mn-lt"/>
              </a:rPr>
              <a:t>→ </a:t>
            </a:r>
            <a:r>
              <a:rPr lang="en-US" altLang="zh-CN" sz="2000" dirty="0">
                <a:solidFill>
                  <a:prstClr val="black"/>
                </a:solidFill>
                <a:cs typeface="+mn-ea"/>
                <a:sym typeface="+mn-lt"/>
              </a:rPr>
              <a:t>oil production increases</a:t>
            </a:r>
            <a:r>
              <a:rPr kumimoji="0" lang="en-US" altLang="zh-CN" sz="2000" i="0" u="none" strike="noStrike" kern="1200" cap="none" spc="0" normalizeH="0" baseline="0" noProof="0" dirty="0">
                <a:ln>
                  <a:noFill/>
                </a:ln>
                <a:solidFill>
                  <a:prstClr val="black"/>
                </a:solidFill>
                <a:effectLst/>
                <a:uLnTx/>
                <a:uFillTx/>
                <a:cs typeface="+mn-ea"/>
                <a:sym typeface="+mn-lt"/>
              </a:rPr>
              <a:t>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tLang="zh-CN" sz="2000" dirty="0">
                <a:solidFill>
                  <a:prstClr val="black"/>
                </a:solidFill>
                <a:cs typeface="+mn-ea"/>
                <a:sym typeface="+mn-lt"/>
              </a:rPr>
              <a:t>Water production always higher due to combined effect of </a:t>
            </a:r>
            <a:r>
              <a:rPr lang="en-US" altLang="zh-CN" sz="2000" dirty="0" err="1">
                <a:solidFill>
                  <a:prstClr val="black"/>
                </a:solidFill>
                <a:cs typeface="+mn-ea"/>
                <a:sym typeface="+mn-lt"/>
              </a:rPr>
              <a:t>S</a:t>
            </a:r>
            <a:r>
              <a:rPr lang="en-US" altLang="zh-CN" sz="2000" baseline="-25000" dirty="0" err="1">
                <a:solidFill>
                  <a:prstClr val="black"/>
                </a:solidFill>
                <a:cs typeface="+mn-ea"/>
                <a:sym typeface="+mn-lt"/>
              </a:rPr>
              <a:t>w</a:t>
            </a:r>
            <a:r>
              <a:rPr lang="en-US" altLang="zh-CN" sz="2000" dirty="0">
                <a:solidFill>
                  <a:prstClr val="black"/>
                </a:solidFill>
                <a:cs typeface="+mn-ea"/>
                <a:sym typeface="+mn-lt"/>
              </a:rPr>
              <a:t> and pressure rise</a:t>
            </a:r>
            <a:endParaRPr kumimoji="0" lang="en-US" altLang="zh-CN" sz="2000" i="0" u="none" strike="noStrike" kern="1200" cap="none" spc="0" normalizeH="0" baseline="0" noProof="0" dirty="0">
              <a:ln>
                <a:noFill/>
              </a:ln>
              <a:solidFill>
                <a:prstClr val="black"/>
              </a:solidFill>
              <a:effectLst/>
              <a:uLnTx/>
              <a:uFillTx/>
              <a:cs typeface="+mn-ea"/>
              <a:sym typeface="+mn-lt"/>
            </a:endParaRPr>
          </a:p>
        </p:txBody>
      </p:sp>
      <p:cxnSp>
        <p:nvCxnSpPr>
          <p:cNvPr id="10" name="直接连接符 9">
            <a:extLst>
              <a:ext uri="{FF2B5EF4-FFF2-40B4-BE49-F238E27FC236}">
                <a16:creationId xmlns:a16="http://schemas.microsoft.com/office/drawing/2014/main" id="{130B9B2C-CB73-4001-8620-9B88E01A965B}"/>
              </a:ext>
            </a:extLst>
          </p:cNvPr>
          <p:cNvCxnSpPr>
            <a:cxnSpLocks/>
          </p:cNvCxnSpPr>
          <p:nvPr/>
        </p:nvCxnSpPr>
        <p:spPr>
          <a:xfrm>
            <a:off x="5042960" y="3309592"/>
            <a:ext cx="0" cy="238816"/>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64D8E849-DB1B-495A-B298-404FCA7DEA64}"/>
              </a:ext>
            </a:extLst>
          </p:cNvPr>
          <p:cNvSpPr txBox="1"/>
          <p:nvPr/>
        </p:nvSpPr>
        <p:spPr>
          <a:xfrm>
            <a:off x="3835981" y="3708396"/>
            <a:ext cx="2307043" cy="307777"/>
          </a:xfrm>
          <a:prstGeom prst="rect">
            <a:avLst/>
          </a:prstGeom>
          <a:noFill/>
        </p:spPr>
        <p:txBody>
          <a:bodyPr wrap="square" rtlCol="0">
            <a:spAutoFit/>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C00000"/>
                </a:solidFill>
                <a:effectLst/>
                <a:uLnTx/>
                <a:uFillTx/>
                <a:cs typeface="+mn-ea"/>
                <a:sym typeface="+mn-lt"/>
              </a:rPr>
              <a:t>8.8%</a:t>
            </a:r>
            <a:endParaRPr kumimoji="0" lang="zh-CN" altLang="en-US" sz="1400" b="0" i="0" u="none" strike="noStrike" kern="1200" cap="none" spc="0" normalizeH="0" baseline="0" noProof="0" dirty="0">
              <a:ln>
                <a:noFill/>
              </a:ln>
              <a:solidFill>
                <a:srgbClr val="C00000"/>
              </a:solidFill>
              <a:effectLst/>
              <a:uLnTx/>
              <a:uFillTx/>
              <a:cs typeface="+mn-ea"/>
              <a:sym typeface="+mn-lt"/>
            </a:endParaRPr>
          </a:p>
        </p:txBody>
      </p:sp>
      <p:cxnSp>
        <p:nvCxnSpPr>
          <p:cNvPr id="12" name="直接连接符 11">
            <a:extLst>
              <a:ext uri="{FF2B5EF4-FFF2-40B4-BE49-F238E27FC236}">
                <a16:creationId xmlns:a16="http://schemas.microsoft.com/office/drawing/2014/main" id="{C4805EFF-2DEE-49F8-943A-02FC327B1743}"/>
              </a:ext>
            </a:extLst>
          </p:cNvPr>
          <p:cNvCxnSpPr>
            <a:cxnSpLocks/>
          </p:cNvCxnSpPr>
          <p:nvPr/>
        </p:nvCxnSpPr>
        <p:spPr>
          <a:xfrm>
            <a:off x="10760512" y="3291836"/>
            <a:ext cx="0" cy="392704"/>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1CA4620B-FE89-46AB-8D9A-256FF2864B34}"/>
              </a:ext>
            </a:extLst>
          </p:cNvPr>
          <p:cNvSpPr txBox="1"/>
          <p:nvPr/>
        </p:nvSpPr>
        <p:spPr>
          <a:xfrm>
            <a:off x="9970530" y="3824128"/>
            <a:ext cx="1260245" cy="307777"/>
          </a:xfrm>
          <a:prstGeom prst="rect">
            <a:avLst/>
          </a:prstGeom>
          <a:noFill/>
        </p:spPr>
        <p:txBody>
          <a:bodyPr wrap="square" rtlCol="0">
            <a:spAutoFit/>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C00000"/>
                </a:solidFill>
                <a:effectLst/>
                <a:uLnTx/>
                <a:uFillTx/>
                <a:cs typeface="+mn-ea"/>
                <a:sym typeface="+mn-lt"/>
              </a:rPr>
              <a:t>15.9%</a:t>
            </a:r>
            <a:endParaRPr kumimoji="0" lang="zh-CN" altLang="en-US" sz="1400" b="0" i="0" u="none" strike="noStrike" kern="1200" cap="none" spc="0" normalizeH="0" baseline="0" noProof="0" dirty="0">
              <a:ln>
                <a:noFill/>
              </a:ln>
              <a:solidFill>
                <a:srgbClr val="C00000"/>
              </a:solidFill>
              <a:effectLst/>
              <a:uLnTx/>
              <a:uFillTx/>
              <a:cs typeface="+mn-ea"/>
              <a:sym typeface="+mn-lt"/>
            </a:endParaRPr>
          </a:p>
        </p:txBody>
      </p:sp>
    </p:spTree>
    <p:extLst>
      <p:ext uri="{BB962C8B-B14F-4D97-AF65-F5344CB8AC3E}">
        <p14:creationId xmlns:p14="http://schemas.microsoft.com/office/powerpoint/2010/main" val="339743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8229D5-1A40-44F7-A232-4BAED8962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/15</a:t>
            </a:r>
          </a:p>
        </p:txBody>
      </p:sp>
      <p:pic>
        <p:nvPicPr>
          <p:cNvPr id="3" name="图片 2">
            <a:extLst>
              <a:ext uri="{FF2B5EF4-FFF2-40B4-BE49-F238E27FC236}">
                <a16:creationId xmlns:a16="http://schemas.microsoft.com/office/drawing/2014/main" id="{67F339B5-6A0F-40D1-9C48-C79402A586E1}"/>
              </a:ext>
            </a:extLst>
          </p:cNvPr>
          <p:cNvPicPr>
            <a:picLocks noChangeAspect="1"/>
          </p:cNvPicPr>
          <p:nvPr/>
        </p:nvPicPr>
        <p:blipFill>
          <a:blip r:embed="rId4"/>
          <a:stretch>
            <a:fillRect/>
          </a:stretch>
        </p:blipFill>
        <p:spPr>
          <a:xfrm>
            <a:off x="7431583" y="3262658"/>
            <a:ext cx="4466476" cy="3407062"/>
          </a:xfrm>
          <a:prstGeom prst="rect">
            <a:avLst/>
          </a:prstGeom>
        </p:spPr>
      </p:pic>
      <p:sp>
        <p:nvSpPr>
          <p:cNvPr id="4" name="文本框 3">
            <a:extLst>
              <a:ext uri="{FF2B5EF4-FFF2-40B4-BE49-F238E27FC236}">
                <a16:creationId xmlns:a16="http://schemas.microsoft.com/office/drawing/2014/main" id="{729CA7A2-A47C-4801-B4A0-B3304260181F}"/>
              </a:ext>
            </a:extLst>
          </p:cNvPr>
          <p:cNvSpPr txBox="1"/>
          <p:nvPr/>
        </p:nvSpPr>
        <p:spPr>
          <a:xfrm>
            <a:off x="315390" y="852221"/>
            <a:ext cx="10325071" cy="461665"/>
          </a:xfrm>
          <a:prstGeom prst="rect">
            <a:avLst/>
          </a:prstGeom>
          <a:noFill/>
        </p:spPr>
        <p:txBody>
          <a:bodyPr wrap="none" rtlCol="0">
            <a:spAutoFit/>
          </a:bodyPr>
          <a:lstStyle>
            <a:lvl1pPr>
              <a:defRPr sz="2000"/>
            </a:lvl1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a:ln>
                  <a:noFill/>
                </a:ln>
                <a:solidFill>
                  <a:srgbClr val="C00000"/>
                </a:solidFill>
                <a:effectLst/>
                <a:uLnTx/>
                <a:uFillTx/>
                <a:cs typeface="+mn-ea"/>
                <a:sym typeface="+mn-lt"/>
              </a:rPr>
              <a:t>Comparison of leakoff between our model and leakoff function</a:t>
            </a:r>
            <a:endParaRPr kumimoji="0" lang="en-US" altLang="zh-CN" sz="2400" b="1" i="0" u="none" strike="noStrike" kern="1200" cap="none" spc="0" normalizeH="0" baseline="0" noProof="0" dirty="0">
              <a:ln>
                <a:noFill/>
              </a:ln>
              <a:solidFill>
                <a:srgbClr val="C00000"/>
              </a:solidFill>
              <a:effectLst/>
              <a:uLnTx/>
              <a:uFillTx/>
              <a:cs typeface="+mn-ea"/>
              <a:sym typeface="+mn-lt"/>
            </a:endParaRPr>
          </a:p>
        </p:txBody>
      </p:sp>
      <p:sp>
        <p:nvSpPr>
          <p:cNvPr id="5" name="矩形 4">
            <a:extLst>
              <a:ext uri="{FF2B5EF4-FFF2-40B4-BE49-F238E27FC236}">
                <a16:creationId xmlns:a16="http://schemas.microsoft.com/office/drawing/2014/main" id="{4F035E29-0199-4D09-8907-EE259AEE85B8}"/>
              </a:ext>
            </a:extLst>
          </p:cNvPr>
          <p:cNvSpPr/>
          <p:nvPr/>
        </p:nvSpPr>
        <p:spPr>
          <a:xfrm>
            <a:off x="554333" y="1301453"/>
            <a:ext cx="11651739" cy="1708866"/>
          </a:xfrm>
          <a:prstGeom prst="rect">
            <a:avLst/>
          </a:prstGeom>
        </p:spPr>
        <p:txBody>
          <a:bodyPr wrap="square">
            <a:spAutoFit/>
          </a:bodyPr>
          <a:lstStyle>
            <a:lvl1pPr>
              <a:defRPr sz="1400"/>
            </a:lvl1pPr>
          </a:lstStyle>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Ø"/>
              <a:tabLst/>
              <a:defRPr/>
            </a:pPr>
            <a:r>
              <a:rPr kumimoji="0" lang="en-US" altLang="zh-CN" sz="2000" b="1" i="0" u="none" strike="noStrike" kern="0" cap="none" spc="0" normalizeH="0" baseline="0" noProof="0" dirty="0">
                <a:ln>
                  <a:noFill/>
                </a:ln>
                <a:solidFill>
                  <a:srgbClr val="C00000"/>
                </a:solidFill>
                <a:effectLst/>
                <a:uLnTx/>
                <a:uFillTx/>
                <a:cs typeface="+mn-ea"/>
                <a:sym typeface="+mn-lt"/>
              </a:rPr>
              <a:t>Traditional </a:t>
            </a:r>
            <a:r>
              <a:rPr kumimoji="0" lang="en-US" altLang="zh-CN" sz="2000" b="1" i="0" u="none" strike="noStrike" kern="0" cap="none" spc="0" normalizeH="0" baseline="0" noProof="0" dirty="0" err="1">
                <a:ln>
                  <a:noFill/>
                </a:ln>
                <a:solidFill>
                  <a:srgbClr val="C00000"/>
                </a:solidFill>
                <a:effectLst/>
                <a:uLnTx/>
                <a:uFillTx/>
                <a:cs typeface="+mn-ea"/>
                <a:sym typeface="+mn-lt"/>
              </a:rPr>
              <a:t>leakoff</a:t>
            </a:r>
            <a:r>
              <a:rPr kumimoji="0" lang="en-US" altLang="zh-CN" sz="2000" b="1" i="0" u="none" strike="noStrike" kern="0" cap="none" spc="0" normalizeH="0" baseline="0" noProof="0" dirty="0">
                <a:ln>
                  <a:noFill/>
                </a:ln>
                <a:solidFill>
                  <a:srgbClr val="C00000"/>
                </a:solidFill>
                <a:effectLst/>
                <a:uLnTx/>
                <a:uFillTx/>
                <a:cs typeface="+mn-ea"/>
                <a:sym typeface="+mn-lt"/>
              </a:rPr>
              <a:t> </a:t>
            </a:r>
            <a:r>
              <a:rPr lang="en-US" altLang="zh-CN" sz="2000" b="1" kern="0" dirty="0">
                <a:solidFill>
                  <a:srgbClr val="C00000"/>
                </a:solidFill>
                <a:cs typeface="+mn-ea"/>
                <a:sym typeface="+mn-lt"/>
              </a:rPr>
              <a:t>model:</a:t>
            </a:r>
            <a:endParaRPr kumimoji="0" lang="en-US" altLang="zh-CN" sz="2000" b="1" i="0" u="none" strike="noStrike" kern="0" cap="none" spc="0" normalizeH="0" baseline="0" noProof="0" dirty="0">
              <a:ln>
                <a:noFill/>
              </a:ln>
              <a:solidFill>
                <a:srgbClr val="C00000"/>
              </a:solidFill>
              <a:effectLst/>
              <a:uLnTx/>
              <a:uFillTx/>
              <a:cs typeface="+mn-ea"/>
              <a:sym typeface="+mn-lt"/>
            </a:endParaRPr>
          </a:p>
          <a:p>
            <a:pPr marL="342900" marR="0" lvl="0" indent="-342900" algn="l" defTabSz="914400" rtl="0" eaLnBrk="1" fontAlgn="auto" latinLnBrk="0" hangingPunct="1">
              <a:lnSpc>
                <a:spcPct val="135000"/>
              </a:lnSpc>
              <a:spcBef>
                <a:spcPts val="0"/>
              </a:spcBef>
              <a:spcAft>
                <a:spcPts val="0"/>
              </a:spcAft>
              <a:buClrTx/>
              <a:buSzTx/>
              <a:buFont typeface="+mj-ea"/>
              <a:buAutoNum type="circleNumDbPlain"/>
              <a:tabLst/>
              <a:defRPr/>
            </a:pPr>
            <a:r>
              <a:rPr lang="en-US" altLang="zh-CN" sz="2000" kern="0" dirty="0">
                <a:solidFill>
                  <a:prstClr val="black"/>
                </a:solidFill>
                <a:cs typeface="+mn-ea"/>
                <a:sym typeface="+mn-lt"/>
              </a:rPr>
              <a:t>Assumes single-phase flow in formation (ignores oil-water two-phase flow)</a:t>
            </a:r>
          </a:p>
          <a:p>
            <a:pPr marL="342900" marR="0" lvl="0" indent="-342900" algn="l" defTabSz="914400" rtl="0" eaLnBrk="1" fontAlgn="auto" latinLnBrk="0" hangingPunct="1">
              <a:lnSpc>
                <a:spcPct val="135000"/>
              </a:lnSpc>
              <a:spcBef>
                <a:spcPts val="0"/>
              </a:spcBef>
              <a:spcAft>
                <a:spcPts val="0"/>
              </a:spcAft>
              <a:buClrTx/>
              <a:buSzTx/>
              <a:buFont typeface="+mj-ea"/>
              <a:buAutoNum type="circleNumDbPlain"/>
              <a:tabLst/>
              <a:defRPr/>
            </a:pPr>
            <a:r>
              <a:rPr kumimoji="0" lang="en-US" altLang="zh-CN" sz="2000" i="0" u="none" strike="noStrike" kern="0" cap="none" spc="0" normalizeH="0" baseline="0" noProof="0" dirty="0">
                <a:ln>
                  <a:noFill/>
                </a:ln>
                <a:solidFill>
                  <a:prstClr val="black"/>
                </a:solidFill>
                <a:effectLst/>
                <a:uLnTx/>
                <a:uFillTx/>
                <a:cs typeface="+mn-ea"/>
                <a:sym typeface="+mn-lt"/>
              </a:rPr>
              <a:t>Assumes the pressure difference between the fracture and the formation is constant</a:t>
            </a:r>
          </a:p>
          <a:p>
            <a:pPr marL="342900" marR="0" lvl="0" indent="-342900" algn="l" defTabSz="914400" rtl="0" eaLnBrk="1" fontAlgn="auto" latinLnBrk="0" hangingPunct="1">
              <a:lnSpc>
                <a:spcPct val="135000"/>
              </a:lnSpc>
              <a:spcBef>
                <a:spcPts val="0"/>
              </a:spcBef>
              <a:spcAft>
                <a:spcPts val="0"/>
              </a:spcAft>
              <a:buClrTx/>
              <a:buSzTx/>
              <a:buFont typeface="Wingdings" panose="05000000000000000000" pitchFamily="2" charset="2"/>
              <a:buChar char="Ø"/>
              <a:tabLst/>
              <a:defRPr/>
            </a:pPr>
            <a:r>
              <a:rPr kumimoji="0" lang="en-US" altLang="zh-CN" sz="2000" i="0" u="none" strike="noStrike" kern="0" cap="none" spc="0" normalizeH="0" baseline="0" noProof="0" dirty="0">
                <a:ln>
                  <a:noFill/>
                </a:ln>
                <a:solidFill>
                  <a:srgbClr val="0000FF"/>
                </a:solidFill>
                <a:effectLst/>
                <a:uLnTx/>
                <a:uFillTx/>
                <a:cs typeface="+mn-ea"/>
                <a:sym typeface="+mn-lt"/>
              </a:rPr>
              <a:t>Resulting in over estimating the </a:t>
            </a:r>
            <a:r>
              <a:rPr lang="en-US" altLang="zh-CN" sz="2000" kern="0" dirty="0" err="1">
                <a:solidFill>
                  <a:srgbClr val="0000FF"/>
                </a:solidFill>
                <a:cs typeface="+mn-ea"/>
                <a:sym typeface="+mn-lt"/>
              </a:rPr>
              <a:t>leakoff</a:t>
            </a:r>
            <a:r>
              <a:rPr kumimoji="0" lang="en-US" altLang="zh-CN" sz="2000" i="0" u="none" strike="noStrike" kern="0" cap="none" spc="0" normalizeH="0" baseline="0" noProof="0" dirty="0">
                <a:ln>
                  <a:noFill/>
                </a:ln>
                <a:solidFill>
                  <a:srgbClr val="0000FF"/>
                </a:solidFill>
                <a:effectLst/>
                <a:uLnTx/>
                <a:uFillTx/>
                <a:cs typeface="+mn-ea"/>
                <a:sym typeface="+mn-lt"/>
              </a:rPr>
              <a:t> volume</a:t>
            </a:r>
          </a:p>
        </p:txBody>
      </p:sp>
      <p:graphicFrame>
        <p:nvGraphicFramePr>
          <p:cNvPr id="6" name="对象 5">
            <a:extLst>
              <a:ext uri="{FF2B5EF4-FFF2-40B4-BE49-F238E27FC236}">
                <a16:creationId xmlns:a16="http://schemas.microsoft.com/office/drawing/2014/main" id="{473C574C-C69F-4535-B32A-3E4EBF518A68}"/>
              </a:ext>
            </a:extLst>
          </p:cNvPr>
          <p:cNvGraphicFramePr>
            <a:graphicFrameLocks noChangeAspect="1"/>
          </p:cNvGraphicFramePr>
          <p:nvPr>
            <p:extLst>
              <p:ext uri="{D42A27DB-BD31-4B8C-83A1-F6EECF244321}">
                <p14:modId xmlns:p14="http://schemas.microsoft.com/office/powerpoint/2010/main" val="1368499197"/>
              </p:ext>
            </p:extLst>
          </p:nvPr>
        </p:nvGraphicFramePr>
        <p:xfrm>
          <a:off x="3169194" y="4022508"/>
          <a:ext cx="933062" cy="594996"/>
        </p:xfrm>
        <a:graphic>
          <a:graphicData uri="http://schemas.openxmlformats.org/presentationml/2006/ole">
            <mc:AlternateContent xmlns:mc="http://schemas.openxmlformats.org/markup-compatibility/2006">
              <mc:Choice xmlns:v="urn:schemas-microsoft-com:vml" Requires="v">
                <p:oleObj spid="_x0000_s3479" name="Equation" r:id="rId5" imgW="660240" imgH="419040" progId="Equation.DSMT4">
                  <p:embed/>
                </p:oleObj>
              </mc:Choice>
              <mc:Fallback>
                <p:oleObj name="Equation" r:id="rId5" imgW="660240" imgH="419040" progId="Equation.DSMT4">
                  <p:embed/>
                  <p:pic>
                    <p:nvPicPr>
                      <p:cNvPr id="6" name="对象 5">
                        <a:extLst>
                          <a:ext uri="{FF2B5EF4-FFF2-40B4-BE49-F238E27FC236}">
                            <a16:creationId xmlns:a16="http://schemas.microsoft.com/office/drawing/2014/main" id="{3DA680CC-BD95-4D78-8EA7-F0C0CBBEE619}"/>
                          </a:ext>
                        </a:extLst>
                      </p:cNvPr>
                      <p:cNvPicPr>
                        <a:picLocks noChangeAspect="1" noChangeArrowheads="1"/>
                      </p:cNvPicPr>
                      <p:nvPr/>
                    </p:nvPicPr>
                    <p:blipFill>
                      <a:blip r:embed="rId6"/>
                      <a:srcRect/>
                      <a:stretch>
                        <a:fillRect/>
                      </a:stretch>
                    </p:blipFill>
                    <p:spPr bwMode="auto">
                      <a:xfrm>
                        <a:off x="3169194" y="4022508"/>
                        <a:ext cx="933062" cy="594996"/>
                      </a:xfrm>
                      <a:prstGeom prst="rect">
                        <a:avLst/>
                      </a:prstGeom>
                      <a:noFill/>
                    </p:spPr>
                  </p:pic>
                </p:oleObj>
              </mc:Fallback>
            </mc:AlternateContent>
          </a:graphicData>
        </a:graphic>
      </p:graphicFrame>
      <p:sp>
        <p:nvSpPr>
          <p:cNvPr id="7" name="Rectangle 9">
            <a:extLst>
              <a:ext uri="{FF2B5EF4-FFF2-40B4-BE49-F238E27FC236}">
                <a16:creationId xmlns:a16="http://schemas.microsoft.com/office/drawing/2014/main" id="{7F93E8C8-CBAC-4C23-B7AC-82082FB2E958}"/>
              </a:ext>
            </a:extLst>
          </p:cNvPr>
          <p:cNvSpPr>
            <a:spLocks noChangeArrowheads="1"/>
          </p:cNvSpPr>
          <p:nvPr/>
        </p:nvSpPr>
        <p:spPr bwMode="auto">
          <a:xfrm>
            <a:off x="5039830" y="3194320"/>
            <a:ext cx="2312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sz="1200"/>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Comprehensive leakoff coefficient</a:t>
            </a:r>
            <a:endParaRPr kumimoji="0" lang="en-US" altLang="zh-CN" sz="1600" b="0" i="0" u="none" strike="noStrike" kern="1200" cap="none" spc="0" normalizeH="0" baseline="0" noProof="0" dirty="0">
              <a:ln>
                <a:noFill/>
              </a:ln>
              <a:effectLst/>
              <a:uLnTx/>
              <a:uFillTx/>
              <a:cs typeface="+mn-ea"/>
              <a:sym typeface="+mn-lt"/>
            </a:endParaRPr>
          </a:p>
        </p:txBody>
      </p:sp>
      <p:sp>
        <p:nvSpPr>
          <p:cNvPr id="8" name="文本框 7">
            <a:extLst>
              <a:ext uri="{FF2B5EF4-FFF2-40B4-BE49-F238E27FC236}">
                <a16:creationId xmlns:a16="http://schemas.microsoft.com/office/drawing/2014/main" id="{7D975D2F-6133-4574-9749-C5A6AEBE3CC4}"/>
              </a:ext>
            </a:extLst>
          </p:cNvPr>
          <p:cNvSpPr txBox="1"/>
          <p:nvPr/>
        </p:nvSpPr>
        <p:spPr>
          <a:xfrm>
            <a:off x="0" y="6057458"/>
            <a:ext cx="5479000" cy="400110"/>
          </a:xfrm>
          <a:prstGeom prst="rect">
            <a:avLst/>
          </a:prstGeom>
          <a:noFill/>
        </p:spPr>
        <p:txBody>
          <a:bodyPr wrap="none" rtlCol="0">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cs typeface="+mn-ea"/>
                <a:sym typeface="+mn-lt"/>
              </a:rPr>
              <a:t>Calculated according to the above formula:</a:t>
            </a:r>
          </a:p>
        </p:txBody>
      </p:sp>
      <p:graphicFrame>
        <p:nvGraphicFramePr>
          <p:cNvPr id="9" name="对象 8">
            <a:extLst>
              <a:ext uri="{FF2B5EF4-FFF2-40B4-BE49-F238E27FC236}">
                <a16:creationId xmlns:a16="http://schemas.microsoft.com/office/drawing/2014/main" id="{C741B236-AA92-4553-9CC7-AA0C44B793FF}"/>
              </a:ext>
            </a:extLst>
          </p:cNvPr>
          <p:cNvGraphicFramePr>
            <a:graphicFrameLocks noChangeAspect="1"/>
          </p:cNvGraphicFramePr>
          <p:nvPr>
            <p:extLst>
              <p:ext uri="{D42A27DB-BD31-4B8C-83A1-F6EECF244321}">
                <p14:modId xmlns:p14="http://schemas.microsoft.com/office/powerpoint/2010/main" val="142834110"/>
              </p:ext>
            </p:extLst>
          </p:nvPr>
        </p:nvGraphicFramePr>
        <p:xfrm>
          <a:off x="5367849" y="6057458"/>
          <a:ext cx="2345827" cy="400110"/>
        </p:xfrm>
        <a:graphic>
          <a:graphicData uri="http://schemas.openxmlformats.org/presentationml/2006/ole">
            <mc:AlternateContent xmlns:mc="http://schemas.openxmlformats.org/markup-compatibility/2006">
              <mc:Choice xmlns:v="urn:schemas-microsoft-com:vml" Requires="v">
                <p:oleObj spid="_x0000_s3480" name="Equation" r:id="rId7" imgW="1409400" imgH="241200" progId="Equation.DSMT4">
                  <p:embed/>
                </p:oleObj>
              </mc:Choice>
              <mc:Fallback>
                <p:oleObj name="Equation" r:id="rId7" imgW="1409400" imgH="241200" progId="Equation.DSMT4">
                  <p:embed/>
                  <p:pic>
                    <p:nvPicPr>
                      <p:cNvPr id="9" name="对象 8">
                        <a:extLst>
                          <a:ext uri="{FF2B5EF4-FFF2-40B4-BE49-F238E27FC236}">
                            <a16:creationId xmlns:a16="http://schemas.microsoft.com/office/drawing/2014/main" id="{159C8E1B-9218-4718-B13C-64F6C7599159}"/>
                          </a:ext>
                        </a:extLst>
                      </p:cNvPr>
                      <p:cNvPicPr>
                        <a:picLocks noChangeAspect="1" noChangeArrowheads="1"/>
                      </p:cNvPicPr>
                      <p:nvPr/>
                    </p:nvPicPr>
                    <p:blipFill>
                      <a:blip r:embed="rId8"/>
                      <a:srcRect/>
                      <a:stretch>
                        <a:fillRect/>
                      </a:stretch>
                    </p:blipFill>
                    <p:spPr bwMode="auto">
                      <a:xfrm>
                        <a:off x="5367849" y="6057458"/>
                        <a:ext cx="2345827" cy="400110"/>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id="{7F4680DC-DC6B-4A86-86BE-51BFE4997FBE}"/>
              </a:ext>
            </a:extLst>
          </p:cNvPr>
          <p:cNvGraphicFramePr>
            <a:graphicFrameLocks noChangeAspect="1"/>
          </p:cNvGraphicFramePr>
          <p:nvPr>
            <p:extLst>
              <p:ext uri="{D42A27DB-BD31-4B8C-83A1-F6EECF244321}">
                <p14:modId xmlns:p14="http://schemas.microsoft.com/office/powerpoint/2010/main" val="890286500"/>
              </p:ext>
            </p:extLst>
          </p:nvPr>
        </p:nvGraphicFramePr>
        <p:xfrm>
          <a:off x="3145808" y="4886503"/>
          <a:ext cx="1960562" cy="554038"/>
        </p:xfrm>
        <a:graphic>
          <a:graphicData uri="http://schemas.openxmlformats.org/presentationml/2006/ole">
            <mc:AlternateContent xmlns:mc="http://schemas.openxmlformats.org/markup-compatibility/2006">
              <mc:Choice xmlns:v="urn:schemas-microsoft-com:vml" Requires="v">
                <p:oleObj spid="_x0000_s3481" name="Equation" r:id="rId9" imgW="1434960" imgH="406080" progId="Equation.DSMT4">
                  <p:embed/>
                </p:oleObj>
              </mc:Choice>
              <mc:Fallback>
                <p:oleObj name="Equation" r:id="rId9" imgW="1434960" imgH="406080" progId="Equation.DSMT4">
                  <p:embed/>
                  <p:pic>
                    <p:nvPicPr>
                      <p:cNvPr id="10" name="对象 9">
                        <a:extLst>
                          <a:ext uri="{FF2B5EF4-FFF2-40B4-BE49-F238E27FC236}">
                            <a16:creationId xmlns:a16="http://schemas.microsoft.com/office/drawing/2014/main" id="{8D4F9AD6-2C79-4833-BFBA-C6A7D436FFBA}"/>
                          </a:ext>
                        </a:extLst>
                      </p:cNvPr>
                      <p:cNvPicPr/>
                      <p:nvPr/>
                    </p:nvPicPr>
                    <p:blipFill>
                      <a:blip r:embed="rId10"/>
                      <a:stretch>
                        <a:fillRect/>
                      </a:stretch>
                    </p:blipFill>
                    <p:spPr>
                      <a:xfrm>
                        <a:off x="3145808" y="4886503"/>
                        <a:ext cx="1960562" cy="55403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270AE502-F012-43CA-B49A-EF701EBFD744}"/>
              </a:ext>
            </a:extLst>
          </p:cNvPr>
          <p:cNvGraphicFramePr>
            <a:graphicFrameLocks noChangeAspect="1"/>
          </p:cNvGraphicFramePr>
          <p:nvPr>
            <p:extLst>
              <p:ext uri="{D42A27DB-BD31-4B8C-83A1-F6EECF244321}">
                <p14:modId xmlns:p14="http://schemas.microsoft.com/office/powerpoint/2010/main" val="3386326968"/>
              </p:ext>
            </p:extLst>
          </p:nvPr>
        </p:nvGraphicFramePr>
        <p:xfrm>
          <a:off x="5189800" y="4879985"/>
          <a:ext cx="2012950" cy="612775"/>
        </p:xfrm>
        <a:graphic>
          <a:graphicData uri="http://schemas.openxmlformats.org/presentationml/2006/ole">
            <mc:AlternateContent xmlns:mc="http://schemas.openxmlformats.org/markup-compatibility/2006">
              <mc:Choice xmlns:v="urn:schemas-microsoft-com:vml" Requires="v">
                <p:oleObj spid="_x0000_s3482" name="Equation" r:id="rId11" imgW="1498320" imgH="457200" progId="Equation.DSMT4">
                  <p:embed/>
                </p:oleObj>
              </mc:Choice>
              <mc:Fallback>
                <p:oleObj name="Equation" r:id="rId11" imgW="1498320" imgH="457200" progId="Equation.DSMT4">
                  <p:embed/>
                  <p:pic>
                    <p:nvPicPr>
                      <p:cNvPr id="11" name="对象 10">
                        <a:extLst>
                          <a:ext uri="{FF2B5EF4-FFF2-40B4-BE49-F238E27FC236}">
                            <a16:creationId xmlns:a16="http://schemas.microsoft.com/office/drawing/2014/main" id="{0FADE345-133A-4A7F-8D6E-4543BD5E6A1B}"/>
                          </a:ext>
                        </a:extLst>
                      </p:cNvPr>
                      <p:cNvPicPr/>
                      <p:nvPr/>
                    </p:nvPicPr>
                    <p:blipFill>
                      <a:blip r:embed="rId12"/>
                      <a:stretch>
                        <a:fillRect/>
                      </a:stretch>
                    </p:blipFill>
                    <p:spPr>
                      <a:xfrm>
                        <a:off x="5189800" y="4879985"/>
                        <a:ext cx="2012950" cy="61277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F7E0942D-340F-4A34-911A-D44134A10DF0}"/>
              </a:ext>
            </a:extLst>
          </p:cNvPr>
          <p:cNvGraphicFramePr>
            <a:graphicFrameLocks noChangeAspect="1"/>
          </p:cNvGraphicFramePr>
          <p:nvPr>
            <p:extLst>
              <p:ext uri="{D42A27DB-BD31-4B8C-83A1-F6EECF244321}">
                <p14:modId xmlns:p14="http://schemas.microsoft.com/office/powerpoint/2010/main" val="2156653935"/>
              </p:ext>
            </p:extLst>
          </p:nvPr>
        </p:nvGraphicFramePr>
        <p:xfrm>
          <a:off x="5231075" y="4035852"/>
          <a:ext cx="1930400" cy="590550"/>
        </p:xfrm>
        <a:graphic>
          <a:graphicData uri="http://schemas.openxmlformats.org/presentationml/2006/ole">
            <mc:AlternateContent xmlns:mc="http://schemas.openxmlformats.org/markup-compatibility/2006">
              <mc:Choice xmlns:v="urn:schemas-microsoft-com:vml" Requires="v">
                <p:oleObj spid="_x0000_s3483" name="Equation" r:id="rId13" imgW="1371600" imgH="419040" progId="Equation.DSMT4">
                  <p:embed/>
                </p:oleObj>
              </mc:Choice>
              <mc:Fallback>
                <p:oleObj name="Equation" r:id="rId13" imgW="1371600" imgH="419040" progId="Equation.DSMT4">
                  <p:embed/>
                  <p:pic>
                    <p:nvPicPr>
                      <p:cNvPr id="12" name="对象 11">
                        <a:extLst>
                          <a:ext uri="{FF2B5EF4-FFF2-40B4-BE49-F238E27FC236}">
                            <a16:creationId xmlns:a16="http://schemas.microsoft.com/office/drawing/2014/main" id="{569EF5DA-6975-4F8F-95B0-FC532879C68A}"/>
                          </a:ext>
                        </a:extLst>
                      </p:cNvPr>
                      <p:cNvPicPr/>
                      <p:nvPr/>
                    </p:nvPicPr>
                    <p:blipFill>
                      <a:blip r:embed="rId14"/>
                      <a:stretch>
                        <a:fillRect/>
                      </a:stretch>
                    </p:blipFill>
                    <p:spPr>
                      <a:xfrm>
                        <a:off x="5231075" y="4035852"/>
                        <a:ext cx="1930400" cy="590550"/>
                      </a:xfrm>
                      <a:prstGeom prst="rect">
                        <a:avLst/>
                      </a:prstGeom>
                    </p:spPr>
                  </p:pic>
                </p:oleObj>
              </mc:Fallback>
            </mc:AlternateContent>
          </a:graphicData>
        </a:graphic>
      </p:graphicFrame>
      <p:grpSp>
        <p:nvGrpSpPr>
          <p:cNvPr id="13" name="组合 12">
            <a:extLst>
              <a:ext uri="{FF2B5EF4-FFF2-40B4-BE49-F238E27FC236}">
                <a16:creationId xmlns:a16="http://schemas.microsoft.com/office/drawing/2014/main" id="{399B61D5-DE06-4B21-B586-066CA961A768}"/>
              </a:ext>
            </a:extLst>
          </p:cNvPr>
          <p:cNvGrpSpPr/>
          <p:nvPr/>
        </p:nvGrpSpPr>
        <p:grpSpPr>
          <a:xfrm>
            <a:off x="161388" y="4030044"/>
            <a:ext cx="2986449" cy="1662979"/>
            <a:chOff x="1153260" y="4648356"/>
            <a:chExt cx="2875246" cy="863123"/>
          </a:xfrm>
        </p:grpSpPr>
        <p:grpSp>
          <p:nvGrpSpPr>
            <p:cNvPr id="14" name="组合 13">
              <a:extLst>
                <a:ext uri="{FF2B5EF4-FFF2-40B4-BE49-F238E27FC236}">
                  <a16:creationId xmlns:a16="http://schemas.microsoft.com/office/drawing/2014/main" id="{5C814C9A-781F-4CD7-B041-451740C2F0CC}"/>
                </a:ext>
              </a:extLst>
            </p:cNvPr>
            <p:cNvGrpSpPr/>
            <p:nvPr/>
          </p:nvGrpSpPr>
          <p:grpSpPr>
            <a:xfrm>
              <a:off x="1824920" y="4648356"/>
              <a:ext cx="1731458" cy="652677"/>
              <a:chOff x="1824920" y="4648357"/>
              <a:chExt cx="1409008" cy="595198"/>
            </a:xfrm>
          </p:grpSpPr>
          <p:sp>
            <p:nvSpPr>
              <p:cNvPr id="26" name="矩形 25">
                <a:extLst>
                  <a:ext uri="{FF2B5EF4-FFF2-40B4-BE49-F238E27FC236}">
                    <a16:creationId xmlns:a16="http://schemas.microsoft.com/office/drawing/2014/main" id="{66D8366E-854D-4278-B6B9-7D7A2528DE80}"/>
                  </a:ext>
                </a:extLst>
              </p:cNvPr>
              <p:cNvSpPr/>
              <p:nvPr/>
            </p:nvSpPr>
            <p:spPr>
              <a:xfrm>
                <a:off x="1824920" y="4648357"/>
                <a:ext cx="531845" cy="59519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矩形 26">
                <a:extLst>
                  <a:ext uri="{FF2B5EF4-FFF2-40B4-BE49-F238E27FC236}">
                    <a16:creationId xmlns:a16="http://schemas.microsoft.com/office/drawing/2014/main" id="{4BD9655E-27EF-4030-9298-FA82E85A1C9D}"/>
                  </a:ext>
                </a:extLst>
              </p:cNvPr>
              <p:cNvSpPr/>
              <p:nvPr/>
            </p:nvSpPr>
            <p:spPr>
              <a:xfrm>
                <a:off x="2356765" y="4648357"/>
                <a:ext cx="877163" cy="595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5" name="文本框 14">
              <a:extLst>
                <a:ext uri="{FF2B5EF4-FFF2-40B4-BE49-F238E27FC236}">
                  <a16:creationId xmlns:a16="http://schemas.microsoft.com/office/drawing/2014/main" id="{96B21AA7-7249-4F87-A00D-C00DB6A47B30}"/>
                </a:ext>
              </a:extLst>
            </p:cNvPr>
            <p:cNvSpPr txBox="1"/>
            <p:nvPr/>
          </p:nvSpPr>
          <p:spPr>
            <a:xfrm>
              <a:off x="1153260" y="4891181"/>
              <a:ext cx="754434" cy="143769"/>
            </a:xfrm>
            <a:prstGeom prst="rect">
              <a:avLst/>
            </a:prstGeom>
            <a:noFill/>
          </p:spPr>
          <p:txBody>
            <a:bodyPr wrap="none" rtlCol="0">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cs typeface="+mn-ea"/>
                  <a:sym typeface="+mn-lt"/>
                </a:rPr>
                <a:t>Fracture</a:t>
              </a:r>
            </a:p>
          </p:txBody>
        </p:sp>
        <p:sp>
          <p:nvSpPr>
            <p:cNvPr id="16" name="文本框 15">
              <a:extLst>
                <a:ext uri="{FF2B5EF4-FFF2-40B4-BE49-F238E27FC236}">
                  <a16:creationId xmlns:a16="http://schemas.microsoft.com/office/drawing/2014/main" id="{A8805E6A-99D2-44B4-A307-4BE15E704B40}"/>
                </a:ext>
              </a:extLst>
            </p:cNvPr>
            <p:cNvSpPr txBox="1"/>
            <p:nvPr/>
          </p:nvSpPr>
          <p:spPr>
            <a:xfrm>
              <a:off x="1778146" y="4891181"/>
              <a:ext cx="810687" cy="239614"/>
            </a:xfrm>
            <a:prstGeom prst="rect">
              <a:avLst/>
            </a:prstGeom>
            <a:noFill/>
          </p:spPr>
          <p:txBody>
            <a:bodyPr wrap="square" rtlCol="0">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cs typeface="+mn-ea"/>
                  <a:sym typeface="+mn-lt"/>
                </a:rPr>
                <a:t>Invasion Zone</a:t>
              </a:r>
            </a:p>
          </p:txBody>
        </p:sp>
        <p:sp>
          <p:nvSpPr>
            <p:cNvPr id="17" name="文本框 16">
              <a:extLst>
                <a:ext uri="{FF2B5EF4-FFF2-40B4-BE49-F238E27FC236}">
                  <a16:creationId xmlns:a16="http://schemas.microsoft.com/office/drawing/2014/main" id="{8231CD72-5B6C-414C-9B7D-46C169A3CB5A}"/>
                </a:ext>
              </a:extLst>
            </p:cNvPr>
            <p:cNvSpPr txBox="1"/>
            <p:nvPr/>
          </p:nvSpPr>
          <p:spPr>
            <a:xfrm>
              <a:off x="2580368" y="4914156"/>
              <a:ext cx="909012" cy="143769"/>
            </a:xfrm>
            <a:prstGeom prst="rect">
              <a:avLst/>
            </a:prstGeom>
            <a:noFill/>
          </p:spPr>
          <p:txBody>
            <a:bodyPr wrap="none" rtlCol="0">
              <a:spAutoFit/>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cs typeface="+mn-ea"/>
                  <a:sym typeface="+mn-lt"/>
                </a:rPr>
                <a:t>Formation</a:t>
              </a:r>
            </a:p>
          </p:txBody>
        </p:sp>
        <p:sp>
          <p:nvSpPr>
            <p:cNvPr id="18" name="文本框 17">
              <a:extLst>
                <a:ext uri="{FF2B5EF4-FFF2-40B4-BE49-F238E27FC236}">
                  <a16:creationId xmlns:a16="http://schemas.microsoft.com/office/drawing/2014/main" id="{E5422C80-D6BD-4F34-810B-7AFBB24BBF6A}"/>
                </a:ext>
              </a:extLst>
            </p:cNvPr>
            <p:cNvSpPr txBox="1"/>
            <p:nvPr/>
          </p:nvSpPr>
          <p:spPr>
            <a:xfrm>
              <a:off x="1286489" y="5311693"/>
              <a:ext cx="366383" cy="1916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prstClr val="black"/>
                  </a:solidFill>
                  <a:effectLst/>
                  <a:uLnTx/>
                  <a:uFillTx/>
                  <a:cs typeface="+mn-ea"/>
                  <a:sym typeface="+mn-lt"/>
                </a:rPr>
                <a:t>p</a:t>
              </a:r>
              <a:r>
                <a:rPr kumimoji="0" lang="en-US" altLang="zh-CN" sz="1800" b="0" i="1" u="none" strike="noStrike" kern="1200" cap="none" spc="0" normalizeH="0" baseline="-25000" noProof="0" dirty="0">
                  <a:ln>
                    <a:noFill/>
                  </a:ln>
                  <a:solidFill>
                    <a:prstClr val="black"/>
                  </a:solidFill>
                  <a:effectLst/>
                  <a:uLnTx/>
                  <a:uFillTx/>
                  <a:cs typeface="+mn-ea"/>
                  <a:sym typeface="+mn-lt"/>
                </a:rPr>
                <a:t>f</a:t>
              </a:r>
              <a:endParaRPr kumimoji="0" lang="zh-CN" altLang="en-US" sz="1800" b="0" i="0" u="none" strike="noStrike" kern="1200" cap="none" spc="0" normalizeH="0" baseline="-25000" noProof="0" dirty="0">
                <a:ln>
                  <a:noFill/>
                </a:ln>
                <a:solidFill>
                  <a:prstClr val="black"/>
                </a:solidFill>
                <a:effectLst/>
                <a:uLnTx/>
                <a:uFillTx/>
                <a:cs typeface="+mn-ea"/>
                <a:sym typeface="+mn-lt"/>
              </a:endParaRPr>
            </a:p>
          </p:txBody>
        </p:sp>
        <p:sp>
          <p:nvSpPr>
            <p:cNvPr id="19" name="文本框 18">
              <a:extLst>
                <a:ext uri="{FF2B5EF4-FFF2-40B4-BE49-F238E27FC236}">
                  <a16:creationId xmlns:a16="http://schemas.microsoft.com/office/drawing/2014/main" id="{6D69A832-A38A-40BD-A938-6642FE8C6EA9}"/>
                </a:ext>
              </a:extLst>
            </p:cNvPr>
            <p:cNvSpPr txBox="1"/>
            <p:nvPr/>
          </p:nvSpPr>
          <p:spPr>
            <a:xfrm>
              <a:off x="1948642" y="5311693"/>
              <a:ext cx="362987" cy="1916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err="1">
                  <a:ln>
                    <a:noFill/>
                  </a:ln>
                  <a:solidFill>
                    <a:prstClr val="black"/>
                  </a:solidFill>
                  <a:effectLst/>
                  <a:uLnTx/>
                  <a:uFillTx/>
                  <a:cs typeface="+mn-ea"/>
                  <a:sym typeface="+mn-lt"/>
                </a:rPr>
                <a:t>p</a:t>
              </a:r>
              <a:r>
                <a:rPr kumimoji="0" lang="en-US" altLang="zh-CN" sz="1800" b="0" i="1" u="none" strike="noStrike" kern="1200" cap="none" spc="0" normalizeH="0" baseline="-25000" noProof="0" dirty="0" err="1">
                  <a:ln>
                    <a:noFill/>
                  </a:ln>
                  <a:solidFill>
                    <a:prstClr val="black"/>
                  </a:solidFill>
                  <a:effectLst/>
                  <a:uLnTx/>
                  <a:uFillTx/>
                  <a:cs typeface="+mn-ea"/>
                  <a:sym typeface="+mn-lt"/>
                </a:rPr>
                <a:t>I</a:t>
              </a:r>
              <a:endParaRPr kumimoji="0" lang="zh-CN" altLang="en-US" sz="1800" b="0" i="0" u="none" strike="noStrike" kern="1200" cap="none" spc="0" normalizeH="0" baseline="-25000" noProof="0" dirty="0">
                <a:ln>
                  <a:noFill/>
                </a:ln>
                <a:solidFill>
                  <a:prstClr val="black"/>
                </a:solidFill>
                <a:effectLst/>
                <a:uLnTx/>
                <a:uFillTx/>
                <a:cs typeface="+mn-ea"/>
                <a:sym typeface="+mn-lt"/>
              </a:endParaRPr>
            </a:p>
          </p:txBody>
        </p:sp>
        <p:sp>
          <p:nvSpPr>
            <p:cNvPr id="20" name="文本框 19">
              <a:extLst>
                <a:ext uri="{FF2B5EF4-FFF2-40B4-BE49-F238E27FC236}">
                  <a16:creationId xmlns:a16="http://schemas.microsoft.com/office/drawing/2014/main" id="{A000693E-8D0D-4981-8C46-8CDA4525689E}"/>
                </a:ext>
              </a:extLst>
            </p:cNvPr>
            <p:cNvSpPr txBox="1"/>
            <p:nvPr/>
          </p:nvSpPr>
          <p:spPr>
            <a:xfrm>
              <a:off x="2641342" y="5311693"/>
              <a:ext cx="458672" cy="1916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a:ln>
                    <a:noFill/>
                  </a:ln>
                  <a:solidFill>
                    <a:prstClr val="black"/>
                  </a:solidFill>
                  <a:effectLst/>
                  <a:uLnTx/>
                  <a:uFillTx/>
                  <a:cs typeface="+mn-ea"/>
                  <a:sym typeface="+mn-lt"/>
                </a:rPr>
                <a:t>p</a:t>
              </a:r>
              <a:r>
                <a:rPr kumimoji="0" lang="en-US" altLang="zh-CN" sz="1800" b="0" i="1" u="none" strike="noStrike" kern="1200" cap="none" spc="0" normalizeH="0" baseline="-25000" noProof="0">
                  <a:ln>
                    <a:noFill/>
                  </a:ln>
                  <a:solidFill>
                    <a:prstClr val="black"/>
                  </a:solidFill>
                  <a:effectLst/>
                  <a:uLnTx/>
                  <a:uFillTx/>
                  <a:cs typeface="+mn-ea"/>
                  <a:sym typeface="+mn-lt"/>
                </a:rPr>
                <a:t>m</a:t>
              </a:r>
              <a:endParaRPr kumimoji="0" lang="zh-CN" altLang="en-US" sz="1800" b="0" i="0" u="none" strike="noStrike" kern="1200" cap="none" spc="0" normalizeH="0" baseline="-25000" noProof="0" dirty="0">
                <a:ln>
                  <a:noFill/>
                </a:ln>
                <a:solidFill>
                  <a:prstClr val="black"/>
                </a:solidFill>
                <a:effectLst/>
                <a:uLnTx/>
                <a:uFillTx/>
                <a:cs typeface="+mn-ea"/>
                <a:sym typeface="+mn-lt"/>
              </a:endParaRPr>
            </a:p>
          </p:txBody>
        </p:sp>
        <p:cxnSp>
          <p:nvCxnSpPr>
            <p:cNvPr id="21" name="直接箭头连接符 20">
              <a:extLst>
                <a:ext uri="{FF2B5EF4-FFF2-40B4-BE49-F238E27FC236}">
                  <a16:creationId xmlns:a16="http://schemas.microsoft.com/office/drawing/2014/main" id="{9D0C4CAD-49A4-4D0D-BE3E-F445AF906AB3}"/>
                </a:ext>
              </a:extLst>
            </p:cNvPr>
            <p:cNvCxnSpPr>
              <a:cxnSpLocks/>
            </p:cNvCxnSpPr>
            <p:nvPr/>
          </p:nvCxnSpPr>
          <p:spPr>
            <a:xfrm>
              <a:off x="1197949" y="5301033"/>
              <a:ext cx="587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7BAE70BB-9791-4C93-A03F-5DC52709FE39}"/>
                </a:ext>
              </a:extLst>
            </p:cNvPr>
            <p:cNvCxnSpPr>
              <a:cxnSpLocks/>
            </p:cNvCxnSpPr>
            <p:nvPr/>
          </p:nvCxnSpPr>
          <p:spPr>
            <a:xfrm>
              <a:off x="1212079" y="4834123"/>
              <a:ext cx="587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40E2C184-752D-4624-8A2C-0FD0A09E51A1}"/>
                </a:ext>
              </a:extLst>
            </p:cNvPr>
            <p:cNvCxnSpPr>
              <a:cxnSpLocks/>
            </p:cNvCxnSpPr>
            <p:nvPr/>
          </p:nvCxnSpPr>
          <p:spPr>
            <a:xfrm>
              <a:off x="1197949" y="4648356"/>
              <a:ext cx="587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F993C92D-387B-4825-866A-AF43FC44EE8A}"/>
                </a:ext>
              </a:extLst>
            </p:cNvPr>
            <p:cNvCxnSpPr>
              <a:cxnSpLocks/>
            </p:cNvCxnSpPr>
            <p:nvPr/>
          </p:nvCxnSpPr>
          <p:spPr>
            <a:xfrm>
              <a:off x="1191759" y="5104159"/>
              <a:ext cx="587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84FC39C3-9B93-4188-BFE8-A8DCA905864D}"/>
                </a:ext>
              </a:extLst>
            </p:cNvPr>
            <p:cNvSpPr txBox="1"/>
            <p:nvPr/>
          </p:nvSpPr>
          <p:spPr>
            <a:xfrm>
              <a:off x="3060540" y="5335762"/>
              <a:ext cx="967966" cy="175717"/>
            </a:xfrm>
            <a:prstGeom prst="rect">
              <a:avLst/>
            </a:prstGeom>
            <a:noFill/>
          </p:spPr>
          <p:txBody>
            <a:bodyPr wrap="none" rtlCol="0">
              <a:spAutoFit/>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cs typeface="+mn-ea"/>
                  <a:sym typeface="+mn-lt"/>
                </a:rPr>
                <a:t>Pressure</a:t>
              </a:r>
            </a:p>
          </p:txBody>
        </p:sp>
      </p:grpSp>
      <p:sp>
        <p:nvSpPr>
          <p:cNvPr id="28" name="Rectangle 9">
            <a:extLst>
              <a:ext uri="{FF2B5EF4-FFF2-40B4-BE49-F238E27FC236}">
                <a16:creationId xmlns:a16="http://schemas.microsoft.com/office/drawing/2014/main" id="{61C2FACB-4CAE-4000-8EBC-4708F8908921}"/>
              </a:ext>
            </a:extLst>
          </p:cNvPr>
          <p:cNvSpPr>
            <a:spLocks noChangeArrowheads="1"/>
          </p:cNvSpPr>
          <p:nvPr/>
        </p:nvSpPr>
        <p:spPr bwMode="auto">
          <a:xfrm>
            <a:off x="2753836" y="3194320"/>
            <a:ext cx="20829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sz="1200"/>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Comprehensive leakoff rate</a:t>
            </a:r>
            <a:endParaRPr kumimoji="0" lang="en-US" altLang="zh-CN" sz="1600" b="0" i="0" u="none" strike="noStrike" kern="1200" cap="none" spc="0" normalizeH="0" baseline="0" noProof="0" dirty="0">
              <a:ln>
                <a:noFill/>
              </a:ln>
              <a:effectLst/>
              <a:uLnTx/>
              <a:uFillTx/>
              <a:cs typeface="+mn-ea"/>
              <a:sym typeface="+mn-lt"/>
            </a:endParaRPr>
          </a:p>
        </p:txBody>
      </p:sp>
      <p:sp>
        <p:nvSpPr>
          <p:cNvPr id="29" name="Rectangle 9">
            <a:extLst>
              <a:ext uri="{FF2B5EF4-FFF2-40B4-BE49-F238E27FC236}">
                <a16:creationId xmlns:a16="http://schemas.microsoft.com/office/drawing/2014/main" id="{D249DF34-B7FC-4868-9817-8E8E745FCC8A}"/>
              </a:ext>
            </a:extLst>
          </p:cNvPr>
          <p:cNvSpPr>
            <a:spLocks noChangeArrowheads="1"/>
          </p:cNvSpPr>
          <p:nvPr/>
        </p:nvSpPr>
        <p:spPr bwMode="auto">
          <a:xfrm>
            <a:off x="222482" y="3194320"/>
            <a:ext cx="23283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sz="1200"/>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effectLst/>
                <a:uLnTx/>
                <a:uFillTx/>
                <a:cs typeface="+mn-ea"/>
                <a:sym typeface="+mn-lt"/>
              </a:rPr>
              <a:t>Schematic diagram of leakoff</a:t>
            </a:r>
            <a:endParaRPr kumimoji="0" lang="en-US" altLang="zh-CN" sz="1600" b="0" i="0" u="none" strike="noStrike" kern="1200" cap="none" spc="0" normalizeH="0" baseline="0" noProof="0" dirty="0">
              <a:ln>
                <a:noFill/>
              </a:ln>
              <a:effectLst/>
              <a:uLnTx/>
              <a:uFillTx/>
              <a:cs typeface="+mn-ea"/>
              <a:sym typeface="+mn-lt"/>
            </a:endParaRPr>
          </a:p>
        </p:txBody>
      </p:sp>
      <p:cxnSp>
        <p:nvCxnSpPr>
          <p:cNvPr id="30" name="直接连接符 29">
            <a:extLst>
              <a:ext uri="{FF2B5EF4-FFF2-40B4-BE49-F238E27FC236}">
                <a16:creationId xmlns:a16="http://schemas.microsoft.com/office/drawing/2014/main" id="{8E431444-4011-4E5D-9A81-BECFA18BA74F}"/>
              </a:ext>
            </a:extLst>
          </p:cNvPr>
          <p:cNvCxnSpPr>
            <a:cxnSpLocks/>
          </p:cNvCxnSpPr>
          <p:nvPr/>
        </p:nvCxnSpPr>
        <p:spPr>
          <a:xfrm>
            <a:off x="11292840" y="3736792"/>
            <a:ext cx="0" cy="109661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0F864E65-7AD4-40BA-B17B-5412EDEAC5FE}"/>
              </a:ext>
            </a:extLst>
          </p:cNvPr>
          <p:cNvSpPr txBox="1"/>
          <p:nvPr/>
        </p:nvSpPr>
        <p:spPr>
          <a:xfrm>
            <a:off x="7957938" y="4061839"/>
            <a:ext cx="2307043" cy="738664"/>
          </a:xfrm>
          <a:prstGeom prst="rect">
            <a:avLst/>
          </a:prstGeom>
          <a:noFill/>
        </p:spPr>
        <p:txBody>
          <a:bodyPr wrap="square" rtlCol="0">
            <a:spAutoFit/>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C00000"/>
                </a:solidFill>
                <a:effectLst/>
                <a:uLnTx/>
                <a:uFillTx/>
                <a:cs typeface="+mn-ea"/>
                <a:sym typeface="+mn-lt"/>
              </a:rPr>
              <a:t>Traditional Calculation Overestimates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C00000"/>
                </a:solidFill>
                <a:effectLst/>
                <a:uLnTx/>
                <a:uFillTx/>
                <a:cs typeface="+mn-ea"/>
                <a:sym typeface="+mn-lt"/>
              </a:rPr>
              <a:t>Error Reaches 130%</a:t>
            </a:r>
            <a:endParaRPr kumimoji="0" lang="zh-CN" altLang="en-US" sz="1400" b="0" i="0" u="none" strike="noStrike" kern="1200" cap="none" spc="0" normalizeH="0" baseline="0" noProof="0" dirty="0">
              <a:ln>
                <a:noFill/>
              </a:ln>
              <a:solidFill>
                <a:srgbClr val="C00000"/>
              </a:solidFill>
              <a:effectLst/>
              <a:uLnTx/>
              <a:uFillTx/>
              <a:cs typeface="+mn-ea"/>
              <a:sym typeface="+mn-lt"/>
            </a:endParaRPr>
          </a:p>
        </p:txBody>
      </p:sp>
      <p:sp>
        <p:nvSpPr>
          <p:cNvPr id="32" name="文本框 31">
            <a:extLst>
              <a:ext uri="{FF2B5EF4-FFF2-40B4-BE49-F238E27FC236}">
                <a16:creationId xmlns:a16="http://schemas.microsoft.com/office/drawing/2014/main" id="{4B736DF8-D347-43CD-8B65-A6359F863E4B}"/>
              </a:ext>
            </a:extLst>
          </p:cNvPr>
          <p:cNvSpPr txBox="1"/>
          <p:nvPr/>
        </p:nvSpPr>
        <p:spPr>
          <a:xfrm>
            <a:off x="648070" y="30428"/>
            <a:ext cx="9838982" cy="584775"/>
          </a:xfrm>
          <a:prstGeom prst="rect">
            <a:avLst/>
          </a:prstGeom>
          <a:noFill/>
        </p:spPr>
        <p:txBody>
          <a:bodyPr wrap="square" rtlCol="0">
            <a:spAutoFit/>
          </a:bodyPr>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00FF"/>
                </a:solidFill>
                <a:effectLst/>
                <a:uLnTx/>
                <a:uFillTx/>
                <a:cs typeface="+mn-ea"/>
                <a:sym typeface="+mn-lt"/>
              </a:rPr>
              <a:t>4. Results</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Tree>
    <p:extLst>
      <p:ext uri="{BB962C8B-B14F-4D97-AF65-F5344CB8AC3E}">
        <p14:creationId xmlns:p14="http://schemas.microsoft.com/office/powerpoint/2010/main" val="4185861809"/>
      </p:ext>
    </p:extLst>
  </p:cSld>
  <p:clrMapOvr>
    <a:masterClrMapping/>
  </p:clrMapOvr>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2306</Words>
  <Application>Microsoft Office PowerPoint</Application>
  <PresentationFormat>宽屏</PresentationFormat>
  <Paragraphs>307</Paragraphs>
  <Slides>15</Slides>
  <Notes>14</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15</vt:i4>
      </vt:variant>
    </vt:vector>
  </HeadingPairs>
  <TitlesOfParts>
    <vt:vector size="24" baseType="lpstr">
      <vt:lpstr>等线</vt:lpstr>
      <vt:lpstr>Arial</vt:lpstr>
      <vt:lpstr>Calibri</vt:lpstr>
      <vt:lpstr>Calibri Light</vt:lpstr>
      <vt:lpstr>Times New Roman</vt:lpstr>
      <vt:lpstr>Wingdings</vt:lpstr>
      <vt:lpstr>1_Office 主题​​</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姚军</dc:creator>
  <cp:lastModifiedBy>李 金龙</cp:lastModifiedBy>
  <cp:revision>176</cp:revision>
  <dcterms:created xsi:type="dcterms:W3CDTF">2016-09-19T16:27:58Z</dcterms:created>
  <dcterms:modified xsi:type="dcterms:W3CDTF">2026-05-20T20:14:08Z</dcterms:modified>
</cp:coreProperties>
</file>