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8" r:id="rId4"/>
    <p:sldId id="300" r:id="rId6"/>
    <p:sldId id="302" r:id="rId7"/>
    <p:sldId id="303" r:id="rId8"/>
    <p:sldId id="304" r:id="rId9"/>
    <p:sldId id="305" r:id="rId10"/>
    <p:sldId id="306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100" d="100"/>
          <a:sy n="100" d="100"/>
        </p:scale>
        <p:origin x="882" y="3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D13A7-7427-4397-A1D0-0E80E2A1C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A2C98-1750-4D38-9341-0C14FC0E31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35F7DC-A39A-4094-BB9A-9C3A139F7D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58CD7F-50F3-4F4B-9D3E-20F11434EA5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D14825-CCF3-4469-9828-5A36CBC2EF9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9BE303-B948-45A5-B658-1AD2D6D6029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58CD7F-50F3-4F4B-9D3E-20F11434EA5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44A3E4-0245-4BD4-AE39-B6911780BE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8CB3C4-216A-450A-B7A5-7223423219F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2233B6-A1F1-49BC-AC4B-C10FB7F0F67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1755EE-091F-418E-8F41-2FDEF0F75F8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C701F-573C-4157-A0AE-E6B65FE4891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43" y="64895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33DAB7-4128-47A2-91D2-F4AD3169FEE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8952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1758" y="6489519"/>
            <a:ext cx="71024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 bwMode="auto">
          <a:xfrm>
            <a:off x="0" y="764704"/>
            <a:ext cx="1219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60" y="8546"/>
            <a:ext cx="713033" cy="707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/>
          <a:srcRect l="13740" r="11788" b="20711"/>
          <a:stretch>
            <a:fillRect/>
          </a:stretch>
        </p:blipFill>
        <p:spPr>
          <a:xfrm>
            <a:off x="11265076" y="41287"/>
            <a:ext cx="801756" cy="666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2D787-089C-45A5-806A-2BD37E11C53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44A3E4-0245-4BD4-AE39-B6911780BE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BAA0BC-652D-45F5-A772-96FB7E99726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D14825-CCF3-4469-9828-5A36CBC2EF9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9BE303-B948-45A5-B658-1AD2D6D6029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8CB3C4-216A-450A-B7A5-7223423219F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2233B6-A1F1-49BC-AC4B-C10FB7F0F67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1755EE-091F-418E-8F41-2FDEF0F75F8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C701F-573C-4157-A0AE-E6B65FE4891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43" y="648951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33DAB7-4128-47A2-91D2-F4AD3169FEE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8952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1758" y="6489519"/>
            <a:ext cx="71024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 bwMode="auto">
          <a:xfrm>
            <a:off x="0" y="764704"/>
            <a:ext cx="1219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2D787-089C-45A5-806A-2BD37E11C53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BAA0BC-652D-45F5-A772-96FB7E99726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18DA17-49EE-453A-80EB-8A5C0F703F5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18DA17-49EE-453A-80EB-8A5C0F703F5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70165"/>
            <a:ext cx="12192000" cy="10417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097819"/>
            <a:ext cx="12191999" cy="112458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Insights from Monte Carlo Simulations for Phase Diagram Shift of n-Alkane Induced by Nanoconfinement in Shale Formations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6084" y="3338978"/>
            <a:ext cx="1156273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Yifan Li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Research Center of Multiphase Flow in Porous Media</a:t>
            </a:r>
            <a:endParaRPr lang="en-US" altLang="zh-CN" sz="2800" b="1" dirty="0">
              <a:solidFill>
                <a:srgbClr val="C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China University of Petroleum (East China)</a:t>
            </a:r>
            <a:endParaRPr lang="en-US" altLang="zh-CN" sz="2800" b="1" dirty="0">
              <a:solidFill>
                <a:srgbClr val="C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19-22 May 2026, Nantes, France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920" y="99239"/>
            <a:ext cx="106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InterPore2026: 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MS20—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Special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Session in Honor of Jun Yao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13740" r="11788" b="20711"/>
          <a:stretch>
            <a:fillRect/>
          </a:stretch>
        </p:blipFill>
        <p:spPr>
          <a:xfrm>
            <a:off x="940486" y="4181167"/>
            <a:ext cx="668451" cy="563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8" y="4852219"/>
            <a:ext cx="538982" cy="5348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3829" y="4495493"/>
            <a:ext cx="571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Email</a:t>
            </a: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：</a:t>
            </a: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b21020017@s.upc.edu.cn</a:t>
            </a:r>
            <a:endParaRPr kumimoji="0" lang="en-US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mes New Roman" panose="02020603050405020304" pitchFamily="18" charset="0"/>
              <a:ea typeface="思源黑体 CN Light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6679" y="1634052"/>
            <a:ext cx="5271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 you for watching</a:t>
            </a:r>
            <a:endParaRPr lang="en-US" altLang="zh-CN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3829" y="4162023"/>
            <a:ext cx="382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NAME</a:t>
            </a: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：</a:t>
            </a:r>
            <a:r>
              <a:rPr lang="en-US" altLang="zh-CN" sz="2000" b="1" spc="300" dirty="0">
                <a:solidFill>
                  <a:srgbClr val="595959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rPr>
              <a:t>YIFAN LI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imes New Roman" panose="02020603050405020304" pitchFamily="18" charset="0"/>
              <a:ea typeface="思源黑体 CN Light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963050" y="1237694"/>
            <a:ext cx="4382611" cy="4382611"/>
          </a:xfrm>
          <a:prstGeom prst="ellipse">
            <a:avLst/>
          </a:prstGeom>
          <a:effectLst>
            <a:outerShdw blurRad="88900" sx="101000" sy="101000" algn="ctr" rotWithShape="0">
              <a:schemeClr val="bg1">
                <a:lumMod val="50000"/>
                <a:alpha val="27000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Research Background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2268" y="5761567"/>
            <a:ext cx="9434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and development of unconventional reservoir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key difference with conventional reservoir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Confinement cause </a:t>
            </a:r>
            <a:r>
              <a:rPr lang="en-US" altLang="zh-CN" b="1" dirty="0">
                <a:solidFill>
                  <a:srgbClr val="DD1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Hydrocarbon Properties  </a:t>
            </a:r>
            <a:endParaRPr lang="en-US" altLang="zh-CN" b="1" dirty="0">
              <a:solidFill>
                <a:srgbClr val="DD1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3665" y="838835"/>
            <a:ext cx="5456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Confinement effect on shale oil reservoir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2" descr="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75" y="1355908"/>
            <a:ext cx="6357689" cy="38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662940" y="1319530"/>
            <a:ext cx="4556125" cy="1962150"/>
            <a:chOff x="821591" y="1464052"/>
            <a:chExt cx="4703868" cy="25314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rcRect l="49667"/>
            <a:stretch>
              <a:fillRect/>
            </a:stretch>
          </p:blipFill>
          <p:spPr>
            <a:xfrm>
              <a:off x="3608002" y="1480820"/>
              <a:ext cx="1917457" cy="2335848"/>
            </a:xfrm>
            <a:prstGeom prst="rect">
              <a:avLst/>
            </a:prstGeom>
          </p:spPr>
        </p:pic>
        <p:pic>
          <p:nvPicPr>
            <p:cNvPr id="17" name="图片 16" descr="图形用户界面&#10;&#10;AI 生成的内容可能不正确。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" t="52775" r="51059"/>
            <a:stretch>
              <a:fillRect/>
            </a:stretch>
          </p:blipFill>
          <p:spPr>
            <a:xfrm>
              <a:off x="821591" y="1464052"/>
              <a:ext cx="2650734" cy="2531494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49114" y="3568189"/>
            <a:ext cx="4594252" cy="1953743"/>
            <a:chOff x="1052644" y="3881244"/>
            <a:chExt cx="4594252" cy="195374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" t="2974" b="21609"/>
            <a:stretch>
              <a:fillRect/>
            </a:stretch>
          </p:blipFill>
          <p:spPr>
            <a:xfrm>
              <a:off x="1123819" y="3881244"/>
              <a:ext cx="4523077" cy="1768575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 rot="16200000">
              <a:off x="621951" y="4582893"/>
              <a:ext cx="109221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 fraction/%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35313" y="5604155"/>
              <a:ext cx="10922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Alkane type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010082" y="5046663"/>
            <a:ext cx="47974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Abnormal phenomena in nanopores</a:t>
            </a:r>
            <a:endParaRPr lang="en-US" altLang="zh-CN" sz="14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2607" y="5459413"/>
            <a:ext cx="47974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Shale oil composition</a:t>
            </a:r>
            <a:endParaRPr lang="en-US" altLang="zh-CN" sz="14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4097" y="3261043"/>
            <a:ext cx="47974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Pore size distribution of shale formation</a:t>
            </a:r>
            <a:endParaRPr lang="en-US" altLang="zh-CN" sz="14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Research Methods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265" y="1438910"/>
            <a:ext cx="4602480" cy="2296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05" y="4010025"/>
            <a:ext cx="4516120" cy="23469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00052" y="2005330"/>
            <a:ext cx="661737" cy="387985"/>
            <a:chOff x="4826" y="7857"/>
            <a:chExt cx="1062" cy="611"/>
          </a:xfrm>
        </p:grpSpPr>
        <p:sp>
          <p:nvSpPr>
            <p:cNvPr id="8" name="上下箭头 3"/>
            <p:cNvSpPr/>
            <p:nvPr/>
          </p:nvSpPr>
          <p:spPr>
            <a:xfrm rot="5400000" flipH="1">
              <a:off x="5184" y="8100"/>
              <a:ext cx="120" cy="615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26" y="7857"/>
              <a:ext cx="106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Swap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9720" y="899746"/>
            <a:ext cx="959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Gauge-Gibbs Ensemble Monte Carlo simulation, Gauge- GEMC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7650" y="3138805"/>
            <a:ext cx="13779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BOX2: Bulk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箭头 14"/>
          <p:cNvSpPr/>
          <p:nvPr/>
        </p:nvSpPr>
        <p:spPr>
          <a:xfrm>
            <a:off x="4765675" y="2599690"/>
            <a:ext cx="2066290" cy="1104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81017" y="1646143"/>
            <a:ext cx="2150839" cy="36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criteria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08738" y="1957235"/>
            <a:ext cx="31517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equality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potential equality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48505" y="2762885"/>
            <a:ext cx="2630170" cy="767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V-L coexistence properties by Max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equal area rules</a:t>
            </a:r>
            <a:endParaRPr lang="en-US" altLang="zh-CN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530" y="3960495"/>
            <a:ext cx="1831975" cy="2529205"/>
          </a:xfrm>
          <a:prstGeom prst="rect">
            <a:avLst/>
          </a:prstGeom>
        </p:spPr>
      </p:pic>
      <p:sp>
        <p:nvSpPr>
          <p:cNvPr id="20" name="右箭头 25"/>
          <p:cNvSpPr/>
          <p:nvPr/>
        </p:nvSpPr>
        <p:spPr>
          <a:xfrm>
            <a:off x="9105265" y="5054600"/>
            <a:ext cx="403860" cy="2184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20" y="1468755"/>
            <a:ext cx="1440815" cy="1558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90" y="1450975"/>
            <a:ext cx="1141730" cy="170370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V="1">
            <a:off x="10636917" y="1482143"/>
            <a:ext cx="16510" cy="1791335"/>
          </a:xfrm>
          <a:prstGeom prst="line">
            <a:avLst/>
          </a:prstGeom>
          <a:ln w="19050">
            <a:solidFill>
              <a:srgbClr val="DD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0875241" y="1972853"/>
            <a:ext cx="80073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i="1" dirty="0">
                <a:solidFill>
                  <a:srgbClr val="DD1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altLang="zh-CN" sz="1400" b="1" i="1" dirty="0">
              <a:solidFill>
                <a:srgbClr val="DD1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i="1" dirty="0">
                <a:solidFill>
                  <a:srgbClr val="DD1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b="1" i="1" dirty="0">
                <a:solidFill>
                  <a:srgbClr val="DD1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</a:t>
            </a:r>
            <a:endParaRPr lang="en-US" altLang="zh-CN" sz="1400" b="1" i="1" dirty="0">
              <a:solidFill>
                <a:srgbClr val="DD1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i="1" dirty="0">
                <a:solidFill>
                  <a:srgbClr val="DD1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endParaRPr lang="zh-CN" altLang="en-US" sz="1400" b="1" dirty="0">
              <a:solidFill>
                <a:srgbClr val="DD1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9277" y="3352483"/>
            <a:ext cx="479742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Simulation box for V-L equilibrium properties</a:t>
            </a:r>
            <a:endParaRPr lang="en-US" altLang="zh-CN" sz="12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90690" y="3734435"/>
            <a:ext cx="2454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Determination of PC </a:t>
            </a:r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point</a:t>
            </a:r>
            <a:endParaRPr lang="en-US" altLang="zh-CN" sz="12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rcRect b="49686"/>
          <a:stretch>
            <a:fillRect/>
          </a:stretch>
        </p:blipFill>
        <p:spPr>
          <a:xfrm>
            <a:off x="720090" y="3589020"/>
            <a:ext cx="3042920" cy="14122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rcRect t="51028"/>
          <a:stretch>
            <a:fillRect/>
          </a:stretch>
        </p:blipFill>
        <p:spPr>
          <a:xfrm>
            <a:off x="720090" y="4963160"/>
            <a:ext cx="3042920" cy="137414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40105" y="3129280"/>
            <a:ext cx="13779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BOX1: Nanopore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32560" y="6388100"/>
            <a:ext cx="1598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Monte Carlo Moves </a:t>
            </a:r>
            <a:endParaRPr lang="en-US" altLang="zh-CN" sz="12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9730" y="1401445"/>
            <a:ext cx="3785870" cy="529653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613525" y="6362065"/>
            <a:ext cx="3681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Determination of Critical </a:t>
            </a:r>
            <a:r>
              <a:rPr lang="en-US" altLang="zh-CN" sz="12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properties</a:t>
            </a:r>
            <a:endParaRPr lang="en-US" altLang="zh-CN" sz="12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43705" y="1402080"/>
            <a:ext cx="7548880" cy="529653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Research Methods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425" y="831215"/>
            <a:ext cx="9839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Molecular model of shale nanopores &amp; alkane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1835" y="1494152"/>
            <a:ext cx="10670540" cy="2787333"/>
            <a:chOff x="1570" y="3069"/>
            <a:chExt cx="16343" cy="44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" y="3069"/>
              <a:ext cx="12473" cy="449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49667"/>
            <a:stretch>
              <a:fillRect/>
            </a:stretch>
          </p:blipFill>
          <p:spPr>
            <a:xfrm>
              <a:off x="1570" y="3243"/>
              <a:ext cx="3420" cy="367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4693602" y="1174433"/>
            <a:ext cx="479742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 II kerogen 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58677" y="4280853"/>
            <a:ext cx="479742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 of 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alkane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48812351" name="图片 1"/>
          <p:cNvPicPr>
            <a:picLocks noChangeAspect="1"/>
          </p:cNvPicPr>
          <p:nvPr/>
        </p:nvPicPr>
        <p:blipFill rotWithShape="1">
          <a:blip r:embed="rId4"/>
          <a:srcRect r="343" b="51128"/>
          <a:stretch>
            <a:fillRect/>
          </a:stretch>
        </p:blipFill>
        <p:spPr bwMode="auto">
          <a:xfrm>
            <a:off x="1927860" y="4618355"/>
            <a:ext cx="3372485" cy="1648460"/>
          </a:xfrm>
          <a:prstGeom prst="rect">
            <a:avLst/>
          </a:prstGeom>
          <a:ln>
            <a:noFill/>
          </a:ln>
        </p:spPr>
      </p:pic>
      <p:pic>
        <p:nvPicPr>
          <p:cNvPr id="2010869545" name="图片 1"/>
          <p:cNvPicPr>
            <a:picLocks noChangeAspect="1"/>
          </p:cNvPicPr>
          <p:nvPr/>
        </p:nvPicPr>
        <p:blipFill rotWithShape="1">
          <a:blip r:embed="rId4"/>
          <a:srcRect t="49613"/>
          <a:stretch>
            <a:fillRect/>
          </a:stretch>
        </p:blipFill>
        <p:spPr bwMode="auto">
          <a:xfrm>
            <a:off x="5525135" y="4585335"/>
            <a:ext cx="3197860" cy="1605915"/>
          </a:xfrm>
          <a:prstGeom prst="rect">
            <a:avLst/>
          </a:prstGeom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017010" y="5208270"/>
            <a:ext cx="399415" cy="32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93870" y="5446395"/>
            <a:ext cx="399415" cy="32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13610" y="6266815"/>
            <a:ext cx="7679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n-octane             n-dodecane             n-pe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ndecane         n-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eicosane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Research Results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893" y="831215"/>
            <a:ext cx="930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V-L coexistence properties under confinement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9412" y="1298258"/>
            <a:ext cx="47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Phase diagram of alkanes</a:t>
            </a:r>
            <a:endParaRPr lang="en-US" altLang="zh-CN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5105" y="1875155"/>
            <a:ext cx="11704320" cy="2913380"/>
            <a:chOff x="201" y="2565"/>
            <a:chExt cx="18432" cy="458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5" y="2732"/>
              <a:ext cx="4888" cy="431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3" y="2846"/>
              <a:ext cx="4880" cy="423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rcRect r="2399"/>
            <a:stretch>
              <a:fillRect/>
            </a:stretch>
          </p:blipFill>
          <p:spPr>
            <a:xfrm>
              <a:off x="4264" y="2565"/>
              <a:ext cx="4969" cy="45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rcRect l="4647" r="11538"/>
            <a:stretch>
              <a:fillRect/>
            </a:stretch>
          </p:blipFill>
          <p:spPr>
            <a:xfrm>
              <a:off x="201" y="2669"/>
              <a:ext cx="4191" cy="4424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655955" y="4940300"/>
            <a:ext cx="10537825" cy="424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vapor-liquid phase envelope exhibits a noticeable shrinkage under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confinement.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Research Results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7014" y="909955"/>
            <a:ext cx="80142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Interaction forces analysis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87" y="1531035"/>
            <a:ext cx="7404766" cy="286344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7730" y="5237480"/>
            <a:ext cx="10742295" cy="7321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density deviation observed in nanopores is primarily governed by the underlying energy interactions.</a:t>
            </a:r>
            <a:endParaRPr lang="zh-CN" alt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7738" y="4524473"/>
            <a:ext cx="1607594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Bef>
                <a:spcPts val="900"/>
              </a:spcBef>
              <a:spcAft>
                <a:spcPts val="750"/>
              </a:spcAft>
            </a:pP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Vapor Phase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9403" y="4491587"/>
            <a:ext cx="1607594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Bef>
                <a:spcPts val="900"/>
              </a:spcBef>
              <a:spcAft>
                <a:spcPts val="750"/>
              </a:spcAft>
            </a:pP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Liquid Phase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Research Results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8430" y="962660"/>
            <a:ext cx="604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Critical  properties under confinement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7674" y="1435833"/>
            <a:ext cx="2566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 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pore size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040" y="1654916"/>
            <a:ext cx="3235459" cy="23835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6959" y="1716231"/>
            <a:ext cx="10599139" cy="4985559"/>
            <a:chOff x="751" y="2703"/>
            <a:chExt cx="16692" cy="785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5" y="6581"/>
              <a:ext cx="5287" cy="390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3" y="6835"/>
              <a:ext cx="4955" cy="3719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51" y="6503"/>
              <a:ext cx="533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16489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Effect of carbon chain length</a:t>
              </a:r>
              <a:endPara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1" y="2703"/>
              <a:ext cx="5057" cy="365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62" y="2703"/>
              <a:ext cx="4678" cy="349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0" y="6975"/>
              <a:ext cx="4469" cy="333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246" y="5731"/>
              <a:ext cx="645" cy="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367" y="5662"/>
              <a:ext cx="84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9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Bulk</a:t>
              </a:r>
              <a:endParaRPr lang="en-US" altLang="zh-CN" sz="9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882021" y="102872"/>
            <a:ext cx="80112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Research Highlights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745" y="1082675"/>
            <a:ext cx="10775315" cy="706755"/>
          </a:xfrm>
          <a:prstGeom prst="rect">
            <a:avLst/>
          </a:prstGeom>
          <a:noFill/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Vapor-Liquid Phase Behavior under Nanoconfinement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Pore-Size-Dependent Shift of Critical Properties under Confinement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745" y="2414905"/>
            <a:ext cx="11291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Establish critical properties shift model for alkanes under confinement </a:t>
            </a:r>
            <a:endParaRPr lang="en-US" altLang="zh-CN" sz="20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14" y="2742847"/>
            <a:ext cx="4209652" cy="34000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66" y="2826512"/>
            <a:ext cx="4051905" cy="3316344"/>
          </a:xfrm>
          <a:prstGeom prst="rect">
            <a:avLst/>
          </a:prstGeom>
        </p:spPr>
      </p:pic>
      <p:sp>
        <p:nvSpPr>
          <p:cNvPr id="5" name="任意多边形: 形状 2"/>
          <p:cNvSpPr/>
          <p:nvPr/>
        </p:nvSpPr>
        <p:spPr>
          <a:xfrm rot="5400000">
            <a:off x="5466715" y="1844675"/>
            <a:ext cx="502285" cy="514985"/>
          </a:xfrm>
          <a:custGeom>
            <a:avLst/>
            <a:gdLst>
              <a:gd name="connsiteX0" fmla="*/ 1800000 w 1800000"/>
              <a:gd name="connsiteY0" fmla="*/ 216000 h 432000"/>
              <a:gd name="connsiteX1" fmla="*/ 1590504 w 1800000"/>
              <a:gd name="connsiteY1" fmla="*/ 432000 h 432000"/>
              <a:gd name="connsiteX2" fmla="*/ 1590504 w 1800000"/>
              <a:gd name="connsiteY2" fmla="*/ 283955 h 432000"/>
              <a:gd name="connsiteX3" fmla="*/ 3230 w 1800000"/>
              <a:gd name="connsiteY3" fmla="*/ 345254 h 432000"/>
              <a:gd name="connsiteX4" fmla="*/ 253410 w 1800000"/>
              <a:gd name="connsiteY4" fmla="*/ 211814 h 432000"/>
              <a:gd name="connsiteX5" fmla="*/ 0 w 1800000"/>
              <a:gd name="connsiteY5" fmla="*/ 87599 h 432000"/>
              <a:gd name="connsiteX6" fmla="*/ 0 w 1800000"/>
              <a:gd name="connsiteY6" fmla="*/ 86621 h 432000"/>
              <a:gd name="connsiteX7" fmla="*/ 1590504 w 1800000"/>
              <a:gd name="connsiteY7" fmla="*/ 148046 h 432000"/>
              <a:gd name="connsiteX8" fmla="*/ 1590504 w 1800000"/>
              <a:gd name="connsiteY8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000" h="432000">
                <a:moveTo>
                  <a:pt x="1800000" y="216000"/>
                </a:moveTo>
                <a:lnTo>
                  <a:pt x="1590504" y="432000"/>
                </a:lnTo>
                <a:lnTo>
                  <a:pt x="1590504" y="283955"/>
                </a:lnTo>
                <a:lnTo>
                  <a:pt x="3230" y="345254"/>
                </a:lnTo>
                <a:lnTo>
                  <a:pt x="253410" y="211814"/>
                </a:lnTo>
                <a:lnTo>
                  <a:pt x="0" y="87599"/>
                </a:lnTo>
                <a:lnTo>
                  <a:pt x="0" y="86621"/>
                </a:lnTo>
                <a:lnTo>
                  <a:pt x="1590504" y="148046"/>
                </a:lnTo>
                <a:lnTo>
                  <a:pt x="159050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64000">
                <a:srgbClr val="BC8FDD"/>
              </a:gs>
            </a:gsLst>
            <a:lin ang="0" scaled="1"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6155" y="19177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Application</a:t>
            </a:r>
            <a:endParaRPr lang="en-US" altLang="zh-CN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86710" y="6142990"/>
            <a:ext cx="211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Critical 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temperature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8510" y="6142990"/>
            <a:ext cx="211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Critical </a:t>
            </a:r>
            <a:r>
              <a:rPr lang="en-US" altLang="zh-CN" sz="1600" b="1" dirty="0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pressure</a:t>
            </a:r>
            <a:endParaRPr lang="en-US" altLang="zh-CN" sz="1600" b="1" dirty="0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" y="2021205"/>
            <a:ext cx="4123690" cy="360934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097E00-045F-4753-8000-DBE10BACC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/35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82021" y="102872"/>
            <a:ext cx="80112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Research Highlights</a:t>
            </a:r>
            <a:endParaRPr kumimoji="0" lang="en-US" altLang="zh-CN" sz="3200" b="1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苹方 常规" panose="020B03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4695" y="1169670"/>
            <a:ext cx="10071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Apply to </a:t>
            </a:r>
            <a:r>
              <a:rPr lang="en-US" altLang="zh-CN" sz="2000" b="1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numerical simulation of </a:t>
            </a:r>
            <a:r>
              <a:rPr lang="en-US" altLang="zh-CN" sz="2000" b="1">
                <a:solidFill>
                  <a:srgbClr val="16489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multi-component shale reservoir</a:t>
            </a:r>
            <a:endParaRPr lang="en-US" altLang="zh-CN" sz="2000" b="1">
              <a:solidFill>
                <a:srgbClr val="16489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68" y="2089529"/>
            <a:ext cx="3991838" cy="32280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527" y="2059762"/>
            <a:ext cx="3782040" cy="32181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74838" y="5534977"/>
            <a:ext cx="2299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P-T phase diagram</a:t>
            </a:r>
            <a:endParaRPr lang="en-US" altLang="zh-CN" sz="1600" b="1" dirty="0">
              <a:solidFill>
                <a:srgbClr val="16489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9267" y="5509575"/>
            <a:ext cx="57123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6489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Variation of mole ratio deviation of shale oil components</a:t>
            </a:r>
            <a:endParaRPr lang="en-US" altLang="zh-CN" sz="1600" b="1" dirty="0">
              <a:solidFill>
                <a:srgbClr val="16489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 11"/>
          <p:cNvSpPr/>
          <p:nvPr/>
        </p:nvSpPr>
        <p:spPr>
          <a:xfrm>
            <a:off x="4109482" y="1888305"/>
            <a:ext cx="7849443" cy="342899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2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3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4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5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6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7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ags/tag8.xml><?xml version="1.0" encoding="utf-8"?>
<p:tagLst xmlns:p="http://schemas.openxmlformats.org/presentationml/2006/main">
  <p:tag name="KSO_WM_DIAGRAM_VIRTUALLY_FRAME" val="{&quot;height&quot;:282.1429133858267,&quot;left&quot;:40.15952755905512,&quot;top&quot;:159.89464566929135,&quot;width&quot;:885.8072440944882}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2176</Words>
  <Application>WPS 演示</Application>
  <PresentationFormat>宽屏</PresentationFormat>
  <Paragraphs>137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微软雅黑</vt:lpstr>
      <vt:lpstr>Calibri</vt:lpstr>
      <vt:lpstr>等线</vt:lpstr>
      <vt:lpstr>苹方 常规</vt:lpstr>
      <vt:lpstr>Wingdings</vt:lpstr>
      <vt:lpstr>思源黑体 CN Light</vt:lpstr>
      <vt:lpstr>黑体</vt:lpstr>
      <vt:lpstr>Arial Unicode MS</vt:lpstr>
      <vt:lpstr>等线 Light</vt:lpstr>
      <vt:lpstr>Calibri Light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姚军</dc:creator>
  <cp:lastModifiedBy>FANFAN</cp:lastModifiedBy>
  <cp:revision>168</cp:revision>
  <dcterms:created xsi:type="dcterms:W3CDTF">2016-09-19T16:27:00Z</dcterms:created>
  <dcterms:modified xsi:type="dcterms:W3CDTF">2026-05-20T20:34:36Z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FDD328EFBA8444C5BE427DC7CD25E310_13</vt:lpwstr>
  </property>
</Properties>
</file>