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83472" autoAdjust="0"/>
  </p:normalViewPr>
  <p:slideViewPr>
    <p:cSldViewPr snapToGrid="0">
      <p:cViewPr>
        <p:scale>
          <a:sx n="100" d="100"/>
          <a:sy n="100" d="100"/>
        </p:scale>
        <p:origin x="87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wmf"/><Relationship Id="rId4"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wmf"/><Relationship Id="rId1" Type="http://schemas.openxmlformats.org/officeDocument/2006/relationships/image" Target="../media/image35.emf"/><Relationship Id="rId4"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D13A7-7427-4397-A1D0-0E80E2A1CA70}" type="datetimeFigureOut">
              <a:rPr lang="zh-CN" altLang="en-US" smtClean="0"/>
              <a:t>2026/5/16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A2C98-1750-4D38-9341-0C14FC0E3148}" type="slidenum">
              <a:rPr lang="zh-CN" altLang="en-US" smtClean="0"/>
              <a:t>‹#›</a:t>
            </a:fld>
            <a:endParaRPr lang="zh-CN" altLang="en-US"/>
          </a:p>
        </p:txBody>
      </p:sp>
    </p:spTree>
    <p:extLst>
      <p:ext uri="{BB962C8B-B14F-4D97-AF65-F5344CB8AC3E}">
        <p14:creationId xmlns:p14="http://schemas.microsoft.com/office/powerpoint/2010/main" val="51081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35F7DC-A39A-4094-BB9A-9C3A139F7D5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77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are the optimization results.</a:t>
            </a:r>
          </a:p>
          <a:p>
            <a:r>
              <a:rPr lang="en-US" altLang="zh-CN" dirty="0"/>
              <a:t>The left figure tests the effectiveness of knowledge transfer. We transfer information from a </a:t>
            </a:r>
            <a:r>
              <a:rPr lang="en-US" altLang="zh-CN" b="1" dirty="0"/>
              <a:t>30-dimensional source task</a:t>
            </a:r>
            <a:r>
              <a:rPr lang="en-US" altLang="zh-CN" dirty="0"/>
              <a:t> to a </a:t>
            </a:r>
            <a:r>
              <a:rPr lang="en-US" altLang="zh-CN" b="1" dirty="0"/>
              <a:t>40-dimensional target task</a:t>
            </a:r>
            <a:r>
              <a:rPr lang="en-US" altLang="zh-CN" dirty="0"/>
              <a:t>. Compared with separate optimization, knowledge transfer improves the result by about </a:t>
            </a:r>
            <a:r>
              <a:rPr lang="en-US" altLang="zh-CN" b="1" dirty="0"/>
              <a:t>10.35%</a:t>
            </a:r>
            <a:r>
              <a:rPr lang="en-US" altLang="zh-CN" dirty="0"/>
              <a:t>.</a:t>
            </a:r>
          </a:p>
          <a:p>
            <a:r>
              <a:rPr lang="en-US" altLang="zh-CN" dirty="0"/>
              <a:t>The middle figure shows the </a:t>
            </a:r>
            <a:r>
              <a:rPr lang="en-US" altLang="zh-CN" b="1" dirty="0"/>
              <a:t>VDETO achieves the best performance</a:t>
            </a:r>
            <a:r>
              <a:rPr lang="en-US" altLang="zh-CN" dirty="0"/>
              <a:t>. The right figure presents the statistical results of </a:t>
            </a:r>
            <a:r>
              <a:rPr lang="en-US" altLang="zh-CN" b="1" dirty="0"/>
              <a:t>10 repeated runs</a:t>
            </a:r>
            <a:r>
              <a:rPr lang="en-US" altLang="zh-CN" dirty="0"/>
              <a:t>, showing that VDETO consistently performs best and has stronger robustness.</a:t>
            </a:r>
          </a:p>
        </p:txBody>
      </p:sp>
      <p:sp>
        <p:nvSpPr>
          <p:cNvPr id="4" name="灯片编号占位符 3"/>
          <p:cNvSpPr>
            <a:spLocks noGrp="1"/>
          </p:cNvSpPr>
          <p:nvPr>
            <p:ph type="sldNum" sz="quarter" idx="5"/>
          </p:nvPr>
        </p:nvSpPr>
        <p:spPr/>
        <p:txBody>
          <a:bodyPr/>
          <a:lstStyle/>
          <a:p>
            <a:fld id="{FABA2C98-1750-4D38-9341-0C14FC0E3148}" type="slidenum">
              <a:rPr lang="zh-CN" altLang="en-US" smtClean="0"/>
              <a:t>10</a:t>
            </a:fld>
            <a:endParaRPr lang="zh-CN" altLang="en-US"/>
          </a:p>
        </p:txBody>
      </p:sp>
    </p:spTree>
    <p:extLst>
      <p:ext uri="{BB962C8B-B14F-4D97-AF65-F5344CB8AC3E}">
        <p14:creationId xmlns:p14="http://schemas.microsoft.com/office/powerpoint/2010/main" val="67025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apply VDETO to a practical case.</a:t>
            </a:r>
          </a:p>
          <a:p>
            <a:r>
              <a:rPr lang="en-US" altLang="zh-CN" dirty="0"/>
              <a:t>We build a </a:t>
            </a:r>
            <a:r>
              <a:rPr lang="en-US" altLang="zh-CN" b="1" dirty="0"/>
              <a:t>3D shale gas reservoir model</a:t>
            </a:r>
            <a:r>
              <a:rPr lang="en-US" altLang="zh-CN" dirty="0"/>
              <a:t> .</a:t>
            </a:r>
            <a:r>
              <a:rPr lang="en-US" altLang="zh-CN" sz="1200" b="1" dirty="0">
                <a:latin typeface="Arial" panose="020B0604020202020204" pitchFamily="34" charset="0"/>
                <a:ea typeface="微软雅黑" panose="020B0503020204020204" pitchFamily="34" charset="-122"/>
                <a:cs typeface="Arial" panose="020B0604020202020204" pitchFamily="34" charset="0"/>
              </a:rPr>
              <a:t>Adopt three-layer development,  with 2–3 wells in each layer</a:t>
            </a:r>
            <a:r>
              <a:rPr lang="en-US" altLang="zh-CN" dirty="0"/>
              <a:t>. the numerical simulation is performed using </a:t>
            </a:r>
            <a:r>
              <a:rPr lang="en-US" altLang="zh-CN" b="1" dirty="0"/>
              <a:t>CMG IMEX</a:t>
            </a:r>
            <a:r>
              <a:rPr lang="en-US" altLang="zh-CN" dirty="0"/>
              <a:t>.</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11</a:t>
            </a:fld>
            <a:endParaRPr lang="zh-CN" altLang="en-US"/>
          </a:p>
        </p:txBody>
      </p:sp>
    </p:spTree>
    <p:extLst>
      <p:ext uri="{BB962C8B-B14F-4D97-AF65-F5344CB8AC3E}">
        <p14:creationId xmlns:p14="http://schemas.microsoft.com/office/powerpoint/2010/main" val="239649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build an optimization model with </a:t>
            </a:r>
            <a:r>
              <a:rPr lang="en-US" altLang="zh-CN" b="1" dirty="0"/>
              <a:t>net present value (NPV)</a:t>
            </a:r>
            <a:r>
              <a:rPr lang="en-US" altLang="zh-CN" dirty="0"/>
              <a:t> as the objective.</a:t>
            </a:r>
          </a:p>
          <a:p>
            <a:r>
              <a:rPr lang="en-US" altLang="zh-CN" dirty="0"/>
              <a:t>To avoid fracture interference, we build a </a:t>
            </a:r>
            <a:r>
              <a:rPr lang="en-US" altLang="zh-CN" b="1" dirty="0"/>
              <a:t>Fracture Network Non-Intersection Model</a:t>
            </a:r>
            <a:r>
              <a:rPr lang="en-US" altLang="zh-CN" dirty="0"/>
              <a:t>, where the spacing between two wells must be larger than the sum of their maximum fracture half-lengths.</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12</a:t>
            </a:fld>
            <a:endParaRPr lang="zh-CN" altLang="en-US"/>
          </a:p>
        </p:txBody>
      </p:sp>
    </p:spTree>
    <p:extLst>
      <p:ext uri="{BB962C8B-B14F-4D97-AF65-F5344CB8AC3E}">
        <p14:creationId xmlns:p14="http://schemas.microsoft.com/office/powerpoint/2010/main" val="154584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accelerate the optimization process, we build a </a:t>
            </a:r>
            <a:r>
              <a:rPr lang="en-US" altLang="zh-CN" b="1" dirty="0"/>
              <a:t>CNN–LSTM surrogate model</a:t>
            </a:r>
            <a:r>
              <a:rPr lang="en-US" altLang="zh-CN" dirty="0"/>
              <a:t> to replace part of the numerical simulations.</a:t>
            </a:r>
          </a:p>
          <a:p>
            <a:r>
              <a:rPr lang="en-US" altLang="zh-CN" dirty="0"/>
              <a:t>We encode the well–fracture network as digital inputs, but the well and fracture features are sparse compared with the reservoir matrix, making them difficult for CNN to capture. Therefore, we introduce </a:t>
            </a:r>
            <a:r>
              <a:rPr lang="en-US" altLang="zh-CN" b="1" dirty="0"/>
              <a:t>Mask Attention</a:t>
            </a:r>
            <a:r>
              <a:rPr lang="en-US" altLang="zh-CN" dirty="0"/>
              <a:t> to assign higher weights to these key features and these weights can be automatically learned and adjusted during model training.</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13</a:t>
            </a:fld>
            <a:endParaRPr lang="zh-CN" altLang="en-US"/>
          </a:p>
        </p:txBody>
      </p:sp>
    </p:spTree>
    <p:extLst>
      <p:ext uri="{BB962C8B-B14F-4D97-AF65-F5344CB8AC3E}">
        <p14:creationId xmlns:p14="http://schemas.microsoft.com/office/powerpoint/2010/main" val="167059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validation of the surrogate model.</a:t>
            </a:r>
          </a:p>
          <a:p>
            <a:r>
              <a:rPr lang="en-US" altLang="zh-CN" dirty="0"/>
              <a:t>Here, we compare the predictions over the full production period. Most prediction errors are within </a:t>
            </a:r>
            <a:r>
              <a:rPr lang="en-US" altLang="zh-CN" b="1" dirty="0"/>
              <a:t>5%</a:t>
            </a:r>
            <a:r>
              <a:rPr lang="en-US" altLang="zh-CN" dirty="0"/>
              <a:t>. The R-squared</a:t>
            </a:r>
            <a:r>
              <a:rPr lang="en-US" altLang="zh-CN" b="1" dirty="0"/>
              <a:t> is above 0.99 for gas production</a:t>
            </a:r>
            <a:r>
              <a:rPr lang="en-US" altLang="zh-CN" dirty="0"/>
              <a:t> and above </a:t>
            </a:r>
            <a:r>
              <a:rPr lang="en-US" altLang="zh-CN" b="1" dirty="0"/>
              <a:t>0.97 for flowback volume</a:t>
            </a:r>
            <a:r>
              <a:rPr lang="en-US" altLang="zh-CN" dirty="0"/>
              <a:t>, showing that the model can accurately predict production data</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14</a:t>
            </a:fld>
            <a:endParaRPr lang="zh-CN" altLang="en-US"/>
          </a:p>
        </p:txBody>
      </p:sp>
    </p:spTree>
    <p:extLst>
      <p:ext uri="{BB962C8B-B14F-4D97-AF65-F5344CB8AC3E}">
        <p14:creationId xmlns:p14="http://schemas.microsoft.com/office/powerpoint/2010/main" val="300737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are the optimization results.</a:t>
            </a:r>
          </a:p>
          <a:p>
            <a:r>
              <a:rPr lang="en-US" altLang="zh-CN" dirty="0"/>
              <a:t>We compare </a:t>
            </a:r>
            <a:r>
              <a:rPr lang="en-US" altLang="zh-CN" b="1" dirty="0"/>
              <a:t>VDETO</a:t>
            </a:r>
            <a:r>
              <a:rPr lang="en-US" altLang="zh-CN" dirty="0"/>
              <a:t> with other variable-dimensional methods and baseline schemes, where the baseline uses equally spaced fractures with the same half-length for each well.</a:t>
            </a:r>
          </a:p>
          <a:p>
            <a:r>
              <a:rPr lang="en-US" altLang="zh-CN" dirty="0"/>
              <a:t>VDETO achieves the highest NPV, improving it by </a:t>
            </a:r>
            <a:r>
              <a:rPr lang="en-US" altLang="zh-CN" b="1" dirty="0"/>
              <a:t>7.5% and 8.1%</a:t>
            </a:r>
            <a:r>
              <a:rPr lang="en-US" altLang="zh-CN" dirty="0"/>
              <a:t> over MVPSO and VPSO, and by </a:t>
            </a:r>
            <a:r>
              <a:rPr lang="en-US" altLang="zh-CN" b="1" dirty="0"/>
              <a:t>11%–17%</a:t>
            </a:r>
            <a:r>
              <a:rPr lang="en-US" altLang="zh-CN" dirty="0"/>
              <a:t> over the baseline schemes. It also shows the narrowest confidence interval, indicating better robustness.</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15</a:t>
            </a:fld>
            <a:endParaRPr lang="zh-CN" altLang="en-US"/>
          </a:p>
        </p:txBody>
      </p:sp>
    </p:spTree>
    <p:extLst>
      <p:ext uri="{BB962C8B-B14F-4D97-AF65-F5344CB8AC3E}">
        <p14:creationId xmlns:p14="http://schemas.microsoft.com/office/powerpoint/2010/main" val="212963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VDETO result shows clear inter-layer adaptation: more wells are placed in Layers 1 and 3 with better flow conditions, while fewer wells are placed in Layer 2.</a:t>
            </a:r>
          </a:p>
          <a:p>
            <a:r>
              <a:rPr lang="en-US" altLang="zh-CN" dirty="0"/>
              <a:t>For the fractures, longer fractures are mainly arranged in high-permeability areas, while shorter fractures are used in low-permeability areas, forming an alternating </a:t>
            </a:r>
            <a:r>
              <a:rPr lang="en-US" altLang="zh-CN" b="1" dirty="0"/>
              <a:t>spindle–dumbbell</a:t>
            </a:r>
            <a:r>
              <a:rPr lang="en-US" altLang="zh-CN" dirty="0"/>
              <a:t> fracture pattern.</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16</a:t>
            </a:fld>
            <a:endParaRPr lang="zh-CN" altLang="en-US"/>
          </a:p>
        </p:txBody>
      </p:sp>
    </p:spTree>
    <p:extLst>
      <p:ext uri="{BB962C8B-B14F-4D97-AF65-F5344CB8AC3E}">
        <p14:creationId xmlns:p14="http://schemas.microsoft.com/office/powerpoint/2010/main" val="3183519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compare the 10-year production data of different schemes.</a:t>
            </a:r>
          </a:p>
          <a:p>
            <a:r>
              <a:rPr lang="en-US" altLang="zh-CN" dirty="0"/>
              <a:t>Compared with other methods, </a:t>
            </a:r>
            <a:r>
              <a:rPr lang="en-US" altLang="zh-CN" b="1" dirty="0"/>
              <a:t>VDETO achieves higher gas production and lower </a:t>
            </a:r>
            <a:r>
              <a:rPr lang="en-US" altLang="zh-CN" dirty="0"/>
              <a:t>flowback volume , leading to a higher NPV by better balancing well number, fracture scale.</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17</a:t>
            </a:fld>
            <a:endParaRPr lang="zh-CN" altLang="en-US"/>
          </a:p>
        </p:txBody>
      </p:sp>
    </p:spTree>
    <p:extLst>
      <p:ext uri="{BB962C8B-B14F-4D97-AF65-F5344CB8AC3E}">
        <p14:creationId xmlns:p14="http://schemas.microsoft.com/office/powerpoint/2010/main" val="379892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I would like to thank </a:t>
            </a:r>
            <a:r>
              <a:rPr lang="en-US" altLang="zh-CN" b="1" dirty="0"/>
              <a:t>Professor Jun Yao</a:t>
            </a:r>
            <a:r>
              <a:rPr lang="en-US" altLang="zh-CN" dirty="0"/>
              <a:t> for his guidance on this work, and the </a:t>
            </a:r>
            <a:r>
              <a:rPr lang="en-US" altLang="zh-CN" b="1" dirty="0"/>
              <a:t>National Natural Science Foundation of China</a:t>
            </a:r>
            <a:r>
              <a:rPr lang="en-US" altLang="zh-CN" dirty="0"/>
              <a:t> for the financial support. Thank you for your attention.</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18</a:t>
            </a:fld>
            <a:endParaRPr lang="zh-CN" altLang="en-US"/>
          </a:p>
        </p:txBody>
      </p:sp>
    </p:spTree>
    <p:extLst>
      <p:ext uri="{BB962C8B-B14F-4D97-AF65-F5344CB8AC3E}">
        <p14:creationId xmlns:p14="http://schemas.microsoft.com/office/powerpoint/2010/main" val="9213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let me briefly introduce the research background.</a:t>
            </a:r>
          </a:p>
          <a:p>
            <a:r>
              <a:rPr lang="en-US" altLang="zh-CN" dirty="0"/>
              <a:t>Natural gas is an important low-carbon and clean energy source. As of 2024, it accounts for about 25% of the global energy mix.</a:t>
            </a:r>
          </a:p>
          <a:p>
            <a:r>
              <a:rPr lang="en-US" altLang="zh-CN" dirty="0"/>
              <a:t>Shale gas is an important supplementary resource for natural gas supply. Taking the United States as an example, by 2025, shale gas accounts for about 82% of its total natural gas production.</a:t>
            </a:r>
          </a:p>
          <a:p>
            <a:r>
              <a:rPr lang="en-US" altLang="zh-CN" dirty="0"/>
              <a:t>Therefore, further research on shale gas development remains highly important.</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2</a:t>
            </a:fld>
            <a:endParaRPr lang="zh-CN" altLang="en-US"/>
          </a:p>
        </p:txBody>
      </p:sp>
    </p:spTree>
    <p:extLst>
      <p:ext uri="{BB962C8B-B14F-4D97-AF65-F5344CB8AC3E}">
        <p14:creationId xmlns:p14="http://schemas.microsoft.com/office/powerpoint/2010/main" val="379401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Horizontal wells, hydraulic fracturing, and three-dimensional development have been widely used to improve shale gas production.</a:t>
            </a:r>
          </a:p>
          <a:p>
            <a:r>
              <a:rPr lang="en-US" altLang="zh-CN" dirty="0"/>
              <a:t>In this process, where to place the wells and how to design the fractures are two key factors that directly affect production performance.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3</a:t>
            </a:fld>
            <a:endParaRPr lang="zh-CN" altLang="en-US"/>
          </a:p>
        </p:txBody>
      </p:sp>
    </p:spTree>
    <p:extLst>
      <p:ext uri="{BB962C8B-B14F-4D97-AF65-F5344CB8AC3E}">
        <p14:creationId xmlns:p14="http://schemas.microsoft.com/office/powerpoint/2010/main" val="120134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3D shale gas development, we need to optimize the  well locations and fracture parameters for each well. However, the optimal number of wells and fractures are not  known in advance.  candidate well–fracture scheme can be viewed as a m×n  matrix, where m represents the number of wells and n represents the fracture-related parameters. both m and n are variable, different candidate schemes may have different dimensions. Traditional optimization methods usually assume a fixed solution dimension, so they cannot handle this problem effectively. </a:t>
            </a:r>
          </a:p>
          <a:p>
            <a:endParaRPr lang="en-US" altLang="zh-CN"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4</a:t>
            </a:fld>
            <a:endParaRPr lang="zh-CN" altLang="en-US"/>
          </a:p>
        </p:txBody>
      </p:sp>
    </p:spTree>
    <p:extLst>
      <p:ext uri="{BB962C8B-B14F-4D97-AF65-F5344CB8AC3E}">
        <p14:creationId xmlns:p14="http://schemas.microsoft.com/office/powerpoint/2010/main" val="387623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framework of our method.</a:t>
            </a:r>
          </a:p>
          <a:p>
            <a:r>
              <a:rPr lang="en-US" altLang="zh-CN" dirty="0"/>
              <a:t>First, we transform the variable-dimensional optimization problem into a multitask optimization problem. Each task represents one specific dimensionality, and the task dimension can be adjusted during the optimization process.</a:t>
            </a:r>
          </a:p>
          <a:p>
            <a:r>
              <a:rPr lang="en-US" altLang="zh-CN" dirty="0"/>
              <a:t>After building this task library, we perform the optimization following the framework shown on the right. It mainly includes three parts</a:t>
            </a:r>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5</a:t>
            </a:fld>
            <a:endParaRPr lang="zh-CN" altLang="en-US"/>
          </a:p>
        </p:txBody>
      </p:sp>
    </p:spTree>
    <p:extLst>
      <p:ext uri="{BB962C8B-B14F-4D97-AF65-F5344CB8AC3E}">
        <p14:creationId xmlns:p14="http://schemas.microsoft.com/office/powerpoint/2010/main" val="386017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we propose a </a:t>
            </a:r>
            <a:r>
              <a:rPr lang="en-US" altLang="zh-CN" b="1" dirty="0"/>
              <a:t>probability-controlled adaptive dimension mechanism</a:t>
            </a:r>
            <a:r>
              <a:rPr lang="en-US" altLang="zh-CN" dirty="0"/>
              <a:t>.</a:t>
            </a:r>
          </a:p>
          <a:p>
            <a:r>
              <a:rPr lang="en-US" altLang="zh-CN" dirty="0"/>
              <a:t>Different dimension-changing rules are designed for different dimension tasks. For low dimension, It only allows for an increase or decrease of one dimension. For high dimension , it allows the dimension to vary within a certain range. To avoid premature convergence, dimension adjustment is triggered only when a random probability exceeds a predefined threshold during each iteration.</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6</a:t>
            </a:fld>
            <a:endParaRPr lang="zh-CN" altLang="en-US"/>
          </a:p>
        </p:txBody>
      </p:sp>
    </p:spTree>
    <p:extLst>
      <p:ext uri="{BB962C8B-B14F-4D97-AF65-F5344CB8AC3E}">
        <p14:creationId xmlns:p14="http://schemas.microsoft.com/office/powerpoint/2010/main" val="339754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we propose a cross-task mapping mechanism based on population feature differences. As shown in the figure, the source task and target task have different dimensions. To transfer schemes from the source task to the target task, we first calculate their feature differences in the source task and then compare them with the assumed mapped schemes in the target task. After that, an internal fitness value is defined to measure the mapping quality. Finally, differential evolution is used to optimize the mapped schemes, and the schemes with the smallest </a:t>
            </a:r>
            <a:r>
              <a:rPr lang="en-US" altLang="zh-CN" sz="1200" dirty="0">
                <a:latin typeface="Arial" panose="020B0604020202020204" pitchFamily="34" charset="0"/>
                <a:ea typeface="微软雅黑" panose="020B0503020204020204" pitchFamily="34" charset="-122"/>
                <a:cs typeface="Arial" panose="020B0604020202020204" pitchFamily="34" charset="0"/>
              </a:rPr>
              <a:t>internal fitness </a:t>
            </a:r>
            <a:r>
              <a:rPr lang="en-US" altLang="zh-CN" dirty="0"/>
              <a:t>are selected as the final mapped scheme.</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7</a:t>
            </a:fld>
            <a:endParaRPr lang="zh-CN" altLang="en-US"/>
          </a:p>
        </p:txBody>
      </p:sp>
    </p:spTree>
    <p:extLst>
      <p:ext uri="{BB962C8B-B14F-4D97-AF65-F5344CB8AC3E}">
        <p14:creationId xmlns:p14="http://schemas.microsoft.com/office/powerpoint/2010/main" val="178834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develop a </a:t>
            </a:r>
            <a:r>
              <a:rPr lang="en-US" altLang="zh-CN" b="1" dirty="0"/>
              <a:t>global-local particle swarm optimization strategy</a:t>
            </a:r>
            <a:r>
              <a:rPr lang="en-US" altLang="zh-CN" dirty="0"/>
              <a:t>.</a:t>
            </a:r>
          </a:p>
          <a:p>
            <a:r>
              <a:rPr lang="en-US" altLang="zh-CN" dirty="0"/>
              <a:t>All particles are ranked by their fitness values. Particles with better performance update their velocities using the standard PSO rule, while poorly performing particles are updated using the GLPSO rule.</a:t>
            </a:r>
          </a:p>
          <a:p>
            <a:r>
              <a:rPr lang="en-US" altLang="zh-CN" dirty="0"/>
              <a:t>The key idea of GLPSO is to replace the current-task best solution with the global-task best solution. In this way, good particles continue searching in their current promising direction, while poor particles receive a global guidance to explore potentially better regions.</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8</a:t>
            </a:fld>
            <a:endParaRPr lang="zh-CN" altLang="en-US"/>
          </a:p>
        </p:txBody>
      </p:sp>
    </p:spTree>
    <p:extLst>
      <p:ext uri="{BB962C8B-B14F-4D97-AF65-F5344CB8AC3E}">
        <p14:creationId xmlns:p14="http://schemas.microsoft.com/office/powerpoint/2010/main" val="213483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test the VDETO on a mathematical problem.</a:t>
            </a:r>
          </a:p>
          <a:p>
            <a:r>
              <a:rPr lang="en-US" altLang="zh-CN" dirty="0"/>
              <a:t>We use the Ackley function and search for its minimum with PSO over dimensions from 40 to 80. The results show that the minimum value does not change monotonically with dimension, but reaches the lowest value around 60 dimensions.</a:t>
            </a:r>
          </a:p>
          <a:p>
            <a:endParaRPr lang="zh-CN" altLang="en-US" dirty="0"/>
          </a:p>
        </p:txBody>
      </p:sp>
      <p:sp>
        <p:nvSpPr>
          <p:cNvPr id="4" name="灯片编号占位符 3"/>
          <p:cNvSpPr>
            <a:spLocks noGrp="1"/>
          </p:cNvSpPr>
          <p:nvPr>
            <p:ph type="sldNum" sz="quarter" idx="5"/>
          </p:nvPr>
        </p:nvSpPr>
        <p:spPr/>
        <p:txBody>
          <a:bodyPr/>
          <a:lstStyle/>
          <a:p>
            <a:fld id="{FABA2C98-1750-4D38-9341-0C14FC0E3148}" type="slidenum">
              <a:rPr lang="zh-CN" altLang="en-US" smtClean="0"/>
              <a:t>9</a:t>
            </a:fld>
            <a:endParaRPr lang="zh-CN" altLang="en-US"/>
          </a:p>
        </p:txBody>
      </p:sp>
    </p:spTree>
    <p:extLst>
      <p:ext uri="{BB962C8B-B14F-4D97-AF65-F5344CB8AC3E}">
        <p14:creationId xmlns:p14="http://schemas.microsoft.com/office/powerpoint/2010/main" val="429407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58CD7F-50F3-4F4B-9D3E-20F11434EA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0384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14825-CCF3-4469-9828-5A36CBC2EF9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3173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BE303-B948-45A5-B658-1AD2D6D6029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3874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58CD7F-50F3-4F4B-9D3E-20F11434EA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3378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44A3E4-0245-4BD4-AE39-B6911780BE5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4900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8CB3C4-216A-450A-B7A5-7223423219FA}"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9567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2233B6-A1F1-49BC-AC4B-C10FB7F0F67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32370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1755EE-091F-418E-8F41-2FDEF0F75F88}"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0674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BC701F-573C-4157-A0AE-E6B65FE4891B}"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34358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43" y="6489519"/>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33DAB7-4128-47A2-91D2-F4AD3169FE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a:xfrm>
            <a:off x="4038600" y="648952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/35</a:t>
            </a:r>
            <a:endPar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endParaRPr>
          </a:p>
        </p:txBody>
      </p:sp>
      <p:cxnSp>
        <p:nvCxnSpPr>
          <p:cNvPr id="5" name="直接连接符 4">
            <a:extLst>
              <a:ext uri="{FF2B5EF4-FFF2-40B4-BE49-F238E27FC236}">
                <a16:creationId xmlns:a16="http://schemas.microsoft.com/office/drawing/2014/main" id="{8FA06522-6616-47A6-AC58-A89835243BAC}"/>
              </a:ext>
            </a:extLst>
          </p:cNvPr>
          <p:cNvCxnSpPr/>
          <p:nvPr userDrawn="1"/>
        </p:nvCxnSpPr>
        <p:spPr bwMode="auto">
          <a:xfrm>
            <a:off x="0" y="764704"/>
            <a:ext cx="12192000" cy="0"/>
          </a:xfrm>
          <a:prstGeom prst="line">
            <a:avLst/>
          </a:prstGeom>
          <a:noFill/>
          <a:ln w="38100" cap="flat" cmpd="sng" algn="ctr">
            <a:solidFill>
              <a:srgbClr val="FF000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cxnSp>
      <p:pic>
        <p:nvPicPr>
          <p:cNvPr id="8" name="图片 7"/>
          <p:cNvPicPr>
            <a:picLocks noChangeAspect="1"/>
          </p:cNvPicPr>
          <p:nvPr userDrawn="1"/>
        </p:nvPicPr>
        <p:blipFill>
          <a:blip r:embed="rId2"/>
          <a:stretch>
            <a:fillRect/>
          </a:stretch>
        </p:blipFill>
        <p:spPr>
          <a:xfrm>
            <a:off x="27660" y="8546"/>
            <a:ext cx="713033" cy="707611"/>
          </a:xfrm>
          <a:prstGeom prst="rect">
            <a:avLst/>
          </a:prstGeom>
        </p:spPr>
      </p:pic>
      <p:pic>
        <p:nvPicPr>
          <p:cNvPr id="6" name="图片 5"/>
          <p:cNvPicPr>
            <a:picLocks noChangeAspect="1"/>
          </p:cNvPicPr>
          <p:nvPr userDrawn="1"/>
        </p:nvPicPr>
        <p:blipFill rotWithShape="1">
          <a:blip r:embed="rId3"/>
          <a:srcRect l="13740" r="11788" b="20711"/>
          <a:stretch/>
        </p:blipFill>
        <p:spPr>
          <a:xfrm>
            <a:off x="11265076" y="41287"/>
            <a:ext cx="801756" cy="666324"/>
          </a:xfrm>
          <a:prstGeom prst="rect">
            <a:avLst/>
          </a:prstGeom>
        </p:spPr>
      </p:pic>
    </p:spTree>
    <p:extLst>
      <p:ext uri="{BB962C8B-B14F-4D97-AF65-F5344CB8AC3E}">
        <p14:creationId xmlns:p14="http://schemas.microsoft.com/office/powerpoint/2010/main" val="303163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32D787-089C-45A5-806A-2BD37E11C53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2457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44A3E4-0245-4BD4-AE39-B6911780BE5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54105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BAA0BC-652D-45F5-A772-96FB7E99726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6168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D14825-CCF3-4469-9828-5A36CBC2EF99}"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0673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BE303-B948-45A5-B658-1AD2D6D6029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7541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8CB3C4-216A-450A-B7A5-7223423219FA}"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5215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2233B6-A1F1-49BC-AC4B-C10FB7F0F67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6633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1755EE-091F-418E-8F41-2FDEF0F75F88}"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8765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BC701F-573C-4157-A0AE-E6B65FE4891B}"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1466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43" y="6489519"/>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33DAB7-4128-47A2-91D2-F4AD3169FE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a:xfrm>
            <a:off x="4038600" y="648952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t>/35</a:t>
            </a:r>
            <a:endPar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endParaRPr>
          </a:p>
        </p:txBody>
      </p:sp>
      <p:cxnSp>
        <p:nvCxnSpPr>
          <p:cNvPr id="5" name="直接连接符 4">
            <a:extLst>
              <a:ext uri="{FF2B5EF4-FFF2-40B4-BE49-F238E27FC236}">
                <a16:creationId xmlns:a16="http://schemas.microsoft.com/office/drawing/2014/main" id="{8FA06522-6616-47A6-AC58-A89835243BAC}"/>
              </a:ext>
            </a:extLst>
          </p:cNvPr>
          <p:cNvCxnSpPr/>
          <p:nvPr userDrawn="1"/>
        </p:nvCxnSpPr>
        <p:spPr bwMode="auto">
          <a:xfrm>
            <a:off x="0" y="764704"/>
            <a:ext cx="12192000" cy="0"/>
          </a:xfrm>
          <a:prstGeom prst="line">
            <a:avLst/>
          </a:prstGeom>
          <a:noFill/>
          <a:ln w="38100" cap="flat" cmpd="sng" algn="ctr">
            <a:solidFill>
              <a:srgbClr val="FF000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cxnSp>
    </p:spTree>
    <p:extLst>
      <p:ext uri="{BB962C8B-B14F-4D97-AF65-F5344CB8AC3E}">
        <p14:creationId xmlns:p14="http://schemas.microsoft.com/office/powerpoint/2010/main" val="115981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32D787-089C-45A5-806A-2BD37E11C530}"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576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BAA0BC-652D-45F5-A772-96FB7E99726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0466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18DA17-49EE-453A-80EB-8A5C0F703F5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43842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18DA17-49EE-453A-80EB-8A5C0F703F51}"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92988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3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image" Target="../media/image36.wmf"/><Relationship Id="rId12" Type="http://schemas.openxmlformats.org/officeDocument/2006/relationships/image" Target="../media/image39.png"/><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38.emf"/><Relationship Id="rId5" Type="http://schemas.openxmlformats.org/officeDocument/2006/relationships/image" Target="../media/image35.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13.wmf"/><Relationship Id="rId12" Type="http://schemas.openxmlformats.org/officeDocument/2006/relationships/image" Target="../media/image16.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5.emf"/><Relationship Id="rId5" Type="http://schemas.openxmlformats.org/officeDocument/2006/relationships/image" Target="../media/image1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18.wmf"/><Relationship Id="rId12"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8.xml"/><Relationship Id="rId7" Type="http://schemas.openxmlformats.org/officeDocument/2006/relationships/image" Target="../media/image23.emf"/><Relationship Id="rId12"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5.emf"/><Relationship Id="rId5" Type="http://schemas.openxmlformats.org/officeDocument/2006/relationships/image" Target="../media/image2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76084" y="3601455"/>
            <a:ext cx="1156273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altLang="zh-CN" sz="3200" b="1" dirty="0">
                <a:solidFill>
                  <a:srgbClr val="0070C0"/>
                </a:solidFill>
                <a:ea typeface="微软雅黑" panose="020B0503020204020204" pitchFamily="34" charset="-122"/>
                <a:cs typeface="Arial" panose="020B0604020202020204" pitchFamily="34" charset="0"/>
              </a:rPr>
              <a:t>Dali Zhao</a:t>
            </a:r>
            <a:endParaRPr kumimoji="0" lang="en-US" altLang="zh-CN" sz="3200" b="1" i="0" u="none" strike="noStrike" kern="1200" cap="none" spc="0" normalizeH="0" baseline="0" noProof="0" dirty="0">
              <a:ln>
                <a:noFill/>
              </a:ln>
              <a:solidFill>
                <a:srgbClr val="0070C0"/>
              </a:solidFill>
              <a:effectLst/>
              <a:uLnTx/>
              <a:uFillTx/>
              <a:ea typeface="微软雅黑" panose="020B0503020204020204" pitchFamily="34" charset="-122"/>
              <a:cs typeface="Arial" panose="020B0604020202020204" pitchFamily="34" charset="0"/>
            </a:endParaRPr>
          </a:p>
          <a:p>
            <a:pPr lvl="0" algn="ctr" defTabSz="457200">
              <a:lnSpc>
                <a:spcPct val="150000"/>
              </a:lnSpc>
              <a:defRPr/>
            </a:pPr>
            <a:r>
              <a:rPr lang="en-US" altLang="zh-CN" sz="2800" b="1" dirty="0">
                <a:solidFill>
                  <a:srgbClr val="C00000"/>
                </a:solidFill>
                <a:ea typeface="微软雅黑" panose="020B0503020204020204" pitchFamily="34" charset="-122"/>
                <a:cs typeface="Arial" panose="020B0604020202020204" pitchFamily="34" charset="0"/>
              </a:rPr>
              <a:t>Research Center of Multiphase Flow in Porous Media</a:t>
            </a:r>
          </a:p>
          <a:p>
            <a:pPr lvl="0" algn="ctr" defTabSz="457200">
              <a:lnSpc>
                <a:spcPct val="150000"/>
              </a:lnSpc>
              <a:defRPr/>
            </a:pPr>
            <a:r>
              <a:rPr lang="en-US" altLang="zh-CN" sz="2800" b="1" dirty="0">
                <a:solidFill>
                  <a:srgbClr val="C00000"/>
                </a:solidFill>
                <a:ea typeface="微软雅黑" panose="020B0503020204020204" pitchFamily="34" charset="-122"/>
                <a:cs typeface="Arial" panose="020B0604020202020204" pitchFamily="34" charset="0"/>
              </a:rPr>
              <a:t>China University of Petroleum (East China)</a:t>
            </a:r>
          </a:p>
          <a:p>
            <a:pPr lvl="0" algn="ctr" defTabSz="457200">
              <a:lnSpc>
                <a:spcPct val="150000"/>
              </a:lnSpc>
              <a:defRPr/>
            </a:pPr>
            <a:r>
              <a:rPr lang="en-US" altLang="zh-CN" sz="2400" b="1" dirty="0">
                <a:solidFill>
                  <a:srgbClr val="0070C0"/>
                </a:solidFill>
                <a:ea typeface="微软雅黑" panose="020B0503020204020204" pitchFamily="34" charset="-122"/>
                <a:cs typeface="Arial" panose="020B0604020202020204" pitchFamily="34" charset="0"/>
              </a:rPr>
              <a:t>19-22 May 2026, Nantes, France</a:t>
            </a:r>
            <a:endParaRPr kumimoji="0" lang="zh-CN" altLang="en-US" sz="2400" b="1" i="0" u="none" strike="noStrike" kern="1200" cap="none" spc="0" normalizeH="0" baseline="0" noProof="0" dirty="0">
              <a:ln>
                <a:noFill/>
              </a:ln>
              <a:solidFill>
                <a:srgbClr val="0070C0"/>
              </a:solidFill>
              <a:effectLst/>
              <a:uLnTx/>
              <a:uFillTx/>
              <a:ea typeface="微软雅黑" panose="020B0503020204020204" pitchFamily="34" charset="-122"/>
              <a:cs typeface="Arial" panose="020B0604020202020204" pitchFamily="34" charset="0"/>
            </a:endParaRPr>
          </a:p>
        </p:txBody>
      </p:sp>
      <p:sp>
        <p:nvSpPr>
          <p:cNvPr id="7" name="文本框 6"/>
          <p:cNvSpPr txBox="1"/>
          <p:nvPr/>
        </p:nvSpPr>
        <p:spPr>
          <a:xfrm>
            <a:off x="766920" y="99239"/>
            <a:ext cx="10648334" cy="584775"/>
          </a:xfrm>
          <a:prstGeom prst="rect">
            <a:avLst/>
          </a:prstGeom>
          <a:noFill/>
        </p:spPr>
        <p:txBody>
          <a:bodyPr wrap="square" rtlCol="0">
            <a:spAutoFit/>
          </a:bodyPr>
          <a:lstStyle/>
          <a:p>
            <a:r>
              <a:rPr lang="en-US" altLang="zh-CN" sz="2800" b="1" dirty="0">
                <a:solidFill>
                  <a:srgbClr val="0070C0"/>
                </a:solidFill>
                <a:latin typeface="Arial" panose="020B0604020202020204" pitchFamily="34" charset="0"/>
                <a:ea typeface="微软雅黑" panose="020B0503020204020204" pitchFamily="34" charset="-122"/>
                <a:cs typeface="Arial" panose="020B0604020202020204" pitchFamily="34" charset="0"/>
              </a:rPr>
              <a:t>InterPore2026: </a:t>
            </a:r>
            <a:r>
              <a:rPr lang="en-US" altLang="zh-CN" sz="3200" b="1" dirty="0">
                <a:solidFill>
                  <a:srgbClr val="0070C0"/>
                </a:solidFill>
                <a:latin typeface="Arial" panose="020B0604020202020204" pitchFamily="34" charset="0"/>
                <a:ea typeface="微软雅黑" panose="020B0503020204020204" pitchFamily="34" charset="-122"/>
                <a:cs typeface="Arial" panose="020B0604020202020204" pitchFamily="34" charset="0"/>
              </a:rPr>
              <a:t>MS20—</a:t>
            </a:r>
            <a:r>
              <a:rPr lang="en-US" altLang="zh-CN" sz="3200" b="1" dirty="0">
                <a:solidFill>
                  <a:srgbClr val="C00000"/>
                </a:solidFill>
                <a:latin typeface="Arial" panose="020B0604020202020204" pitchFamily="34" charset="0"/>
                <a:ea typeface="微软雅黑" panose="020B0503020204020204" pitchFamily="34" charset="-122"/>
                <a:cs typeface="Arial" panose="020B0604020202020204" pitchFamily="34" charset="0"/>
              </a:rPr>
              <a:t>Special</a:t>
            </a:r>
            <a:r>
              <a:rPr lang="en-US" altLang="zh-CN" sz="2800" b="1" dirty="0">
                <a:solidFill>
                  <a:srgbClr val="C00000"/>
                </a:solidFill>
                <a:latin typeface="Arial" panose="020B0604020202020204" pitchFamily="34" charset="0"/>
                <a:ea typeface="微软雅黑" panose="020B0503020204020204" pitchFamily="34" charset="-122"/>
                <a:cs typeface="Arial" panose="020B0604020202020204" pitchFamily="34" charset="0"/>
              </a:rPr>
              <a:t> Session in Honor of Jun Yao</a:t>
            </a:r>
            <a:endParaRPr lang="zh-CN" altLang="en-US" sz="28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p:cNvPicPr>
            <a:picLocks noChangeAspect="1"/>
          </p:cNvPicPr>
          <p:nvPr/>
        </p:nvPicPr>
        <p:blipFill rotWithShape="1">
          <a:blip r:embed="rId3"/>
          <a:srcRect l="13740" r="11788" b="20711"/>
          <a:stretch/>
        </p:blipFill>
        <p:spPr>
          <a:xfrm>
            <a:off x="940486" y="4443644"/>
            <a:ext cx="668451" cy="563005"/>
          </a:xfrm>
          <a:prstGeom prst="rect">
            <a:avLst/>
          </a:prstGeom>
        </p:spPr>
      </p:pic>
      <p:pic>
        <p:nvPicPr>
          <p:cNvPr id="10" name="图片 9"/>
          <p:cNvPicPr>
            <a:picLocks noChangeAspect="1"/>
          </p:cNvPicPr>
          <p:nvPr/>
        </p:nvPicPr>
        <p:blipFill>
          <a:blip r:embed="rId4"/>
          <a:stretch>
            <a:fillRect/>
          </a:stretch>
        </p:blipFill>
        <p:spPr>
          <a:xfrm>
            <a:off x="1858298" y="5114696"/>
            <a:ext cx="538982" cy="534883"/>
          </a:xfrm>
          <a:prstGeom prst="rect">
            <a:avLst/>
          </a:prstGeom>
        </p:spPr>
      </p:pic>
      <p:sp>
        <p:nvSpPr>
          <p:cNvPr id="11" name="矩形 10">
            <a:extLst>
              <a:ext uri="{FF2B5EF4-FFF2-40B4-BE49-F238E27FC236}">
                <a16:creationId xmlns:a16="http://schemas.microsoft.com/office/drawing/2014/main" id="{8B4B03E8-AFC3-4D90-8890-C662C21C7CEE}"/>
              </a:ext>
            </a:extLst>
          </p:cNvPr>
          <p:cNvSpPr/>
          <p:nvPr/>
        </p:nvSpPr>
        <p:spPr>
          <a:xfrm>
            <a:off x="-1228" y="1295397"/>
            <a:ext cx="12192000" cy="22261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
        <p:nvSpPr>
          <p:cNvPr id="12" name="矩形 11">
            <a:extLst>
              <a:ext uri="{FF2B5EF4-FFF2-40B4-BE49-F238E27FC236}">
                <a16:creationId xmlns:a16="http://schemas.microsoft.com/office/drawing/2014/main" id="{4E589E10-E69D-4469-AB8D-B734B18AFC14}"/>
              </a:ext>
            </a:extLst>
          </p:cNvPr>
          <p:cNvSpPr/>
          <p:nvPr/>
        </p:nvSpPr>
        <p:spPr>
          <a:xfrm>
            <a:off x="1" y="1464658"/>
            <a:ext cx="12191999" cy="1815049"/>
          </a:xfrm>
          <a:prstGeom prst="rect">
            <a:avLst/>
          </a:prstGeom>
          <a:ln>
            <a:noFill/>
          </a:ln>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A Variable-Dimension Evolutionary Transfer Optimization Framework for Well-Fracture Pattern Co-optimization of Fractured Horizontal Wells in Shale-Gas Reservoirs </a:t>
            </a:r>
          </a:p>
        </p:txBody>
      </p:sp>
    </p:spTree>
    <p:extLst>
      <p:ext uri="{BB962C8B-B14F-4D97-AF65-F5344CB8AC3E}">
        <p14:creationId xmlns:p14="http://schemas.microsoft.com/office/powerpoint/2010/main" val="1631463609"/>
      </p:ext>
    </p:extLst>
  </p:cSld>
  <p:clrMapOvr>
    <a:masterClrMapping/>
  </p:clrMapOvr>
  <mc:AlternateContent xmlns:mc="http://schemas.openxmlformats.org/markup-compatibility/2006">
    <mc:Choice xmlns:p14="http://schemas.microsoft.com/office/powerpoint/2010/main" Requires="p14">
      <p:transition spd="slow" p14:dur="2000" advTm="941"/>
    </mc:Choice>
    <mc:Fallback>
      <p:transition spd="slow" advTm="9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1FE49DD6-7772-4823-9CFC-1A403D02DA51}"/>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文本框 3">
            <a:extLst>
              <a:ext uri="{FF2B5EF4-FFF2-40B4-BE49-F238E27FC236}">
                <a16:creationId xmlns:a16="http://schemas.microsoft.com/office/drawing/2014/main" id="{F666D991-B766-4443-B8F3-66A900772D9F}"/>
              </a:ext>
            </a:extLst>
          </p:cNvPr>
          <p:cNvSpPr txBox="1"/>
          <p:nvPr/>
        </p:nvSpPr>
        <p:spPr>
          <a:xfrm>
            <a:off x="19050" y="720209"/>
            <a:ext cx="7742741" cy="577850"/>
          </a:xfrm>
          <a:prstGeom prst="rect">
            <a:avLst/>
          </a:prstGeom>
          <a:noFill/>
        </p:spPr>
        <p:txBody>
          <a:bodyPr wrap="square">
            <a:spAutoFit/>
          </a:bodyPr>
          <a:lstStyle/>
          <a:p>
            <a:pPr>
              <a:lnSpc>
                <a:spcPct val="150000"/>
              </a:lnSpc>
            </a:pP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Results of Mathematical Problem Testing</a:t>
            </a:r>
          </a:p>
        </p:txBody>
      </p:sp>
      <p:pic>
        <p:nvPicPr>
          <p:cNvPr id="5" name="图片 4">
            <a:extLst>
              <a:ext uri="{FF2B5EF4-FFF2-40B4-BE49-F238E27FC236}">
                <a16:creationId xmlns:a16="http://schemas.microsoft.com/office/drawing/2014/main" id="{D55E7658-E857-409F-A4EF-4E9477E46C3F}"/>
              </a:ext>
            </a:extLst>
          </p:cNvPr>
          <p:cNvPicPr>
            <a:picLocks noChangeAspect="1"/>
          </p:cNvPicPr>
          <p:nvPr/>
        </p:nvPicPr>
        <p:blipFill>
          <a:blip r:embed="rId3"/>
          <a:stretch>
            <a:fillRect/>
          </a:stretch>
        </p:blipFill>
        <p:spPr>
          <a:xfrm>
            <a:off x="178211" y="1805850"/>
            <a:ext cx="3706600" cy="3132000"/>
          </a:xfrm>
          <a:prstGeom prst="rect">
            <a:avLst/>
          </a:prstGeom>
        </p:spPr>
      </p:pic>
      <p:pic>
        <p:nvPicPr>
          <p:cNvPr id="6" name="图片 5">
            <a:extLst>
              <a:ext uri="{FF2B5EF4-FFF2-40B4-BE49-F238E27FC236}">
                <a16:creationId xmlns:a16="http://schemas.microsoft.com/office/drawing/2014/main" id="{95147630-AD60-431B-8E67-ABB1DC532BCF}"/>
              </a:ext>
            </a:extLst>
          </p:cNvPr>
          <p:cNvPicPr>
            <a:picLocks noChangeAspect="1"/>
          </p:cNvPicPr>
          <p:nvPr/>
        </p:nvPicPr>
        <p:blipFill>
          <a:blip r:embed="rId4"/>
          <a:stretch>
            <a:fillRect/>
          </a:stretch>
        </p:blipFill>
        <p:spPr>
          <a:xfrm>
            <a:off x="4076837" y="1805850"/>
            <a:ext cx="3776319" cy="3132000"/>
          </a:xfrm>
          <a:prstGeom prst="rect">
            <a:avLst/>
          </a:prstGeom>
        </p:spPr>
      </p:pic>
      <p:pic>
        <p:nvPicPr>
          <p:cNvPr id="7" name="图片 6">
            <a:extLst>
              <a:ext uri="{FF2B5EF4-FFF2-40B4-BE49-F238E27FC236}">
                <a16:creationId xmlns:a16="http://schemas.microsoft.com/office/drawing/2014/main" id="{93E455B5-8004-47A1-95BF-6D4FD385E6D9}"/>
              </a:ext>
            </a:extLst>
          </p:cNvPr>
          <p:cNvPicPr>
            <a:picLocks noChangeAspect="1"/>
          </p:cNvPicPr>
          <p:nvPr/>
        </p:nvPicPr>
        <p:blipFill>
          <a:blip r:embed="rId5"/>
          <a:stretch>
            <a:fillRect/>
          </a:stretch>
        </p:blipFill>
        <p:spPr>
          <a:xfrm>
            <a:off x="8045183" y="1805850"/>
            <a:ext cx="3938319" cy="3132000"/>
          </a:xfrm>
          <a:prstGeom prst="rect">
            <a:avLst/>
          </a:prstGeom>
        </p:spPr>
      </p:pic>
      <p:sp>
        <p:nvSpPr>
          <p:cNvPr id="8" name="文本框 7">
            <a:extLst>
              <a:ext uri="{FF2B5EF4-FFF2-40B4-BE49-F238E27FC236}">
                <a16:creationId xmlns:a16="http://schemas.microsoft.com/office/drawing/2014/main" id="{56164CB9-C381-4028-930E-BFE8AD17A771}"/>
              </a:ext>
            </a:extLst>
          </p:cNvPr>
          <p:cNvSpPr txBox="1"/>
          <p:nvPr/>
        </p:nvSpPr>
        <p:spPr>
          <a:xfrm>
            <a:off x="178211" y="1371287"/>
            <a:ext cx="11805291" cy="400110"/>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Evaluation of Knowledge Transfer Effectiveness, Optimization Performance, and Algorithm Stability</a:t>
            </a:r>
            <a:endParaRPr lang="zh-CN" altLang="en-US" sz="20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520D48B6-876C-4002-9955-C7D526AA615C}"/>
              </a:ext>
            </a:extLst>
          </p:cNvPr>
          <p:cNvSpPr txBox="1"/>
          <p:nvPr/>
        </p:nvSpPr>
        <p:spPr>
          <a:xfrm>
            <a:off x="274312" y="5486713"/>
            <a:ext cx="11805291" cy="1251048"/>
          </a:xfrm>
          <a:prstGeom prst="rect">
            <a:avLst/>
          </a:prstGeom>
          <a:noFill/>
        </p:spPr>
        <p:txBody>
          <a:bodyPr wrap="square">
            <a:spAutoFit/>
          </a:bodyPr>
          <a:lstStyle/>
          <a:p>
            <a:pPr marL="342900" indent="-342900">
              <a:lnSpc>
                <a:spcPct val="130000"/>
              </a:lnSpc>
              <a:buFont typeface="Wingdings" panose="05000000000000000000" pitchFamily="2" charset="2"/>
              <a:buChar char="l"/>
            </a:pPr>
            <a:r>
              <a:rPr lang="en-US" altLang="zh-CN" sz="2000" dirty="0">
                <a:latin typeface="Arial" panose="020B0604020202020204" pitchFamily="34" charset="0"/>
                <a:cs typeface="Arial" panose="020B0604020202020204" pitchFamily="34" charset="0"/>
              </a:rPr>
              <a:t>Knowledge transfer improves the optimization performance by 10.35%.</a:t>
            </a:r>
          </a:p>
          <a:p>
            <a:pPr marL="342900" indent="-342900">
              <a:lnSpc>
                <a:spcPct val="130000"/>
              </a:lnSpc>
              <a:buFont typeface="Wingdings" panose="05000000000000000000" pitchFamily="2" charset="2"/>
              <a:buChar char="l"/>
            </a:pPr>
            <a:r>
              <a:rPr lang="en-US" altLang="zh-CN" sz="2000" dirty="0">
                <a:latin typeface="Arial" panose="020B0604020202020204" pitchFamily="34" charset="0"/>
                <a:cs typeface="Arial" panose="020B0604020202020204" pitchFamily="34" charset="0"/>
              </a:rPr>
              <a:t>VDETO exhibits significantly better </a:t>
            </a:r>
            <a:r>
              <a:rPr lang="en-US" altLang="zh-CN" sz="2000" b="1" dirty="0">
                <a:latin typeface="Arial" panose="020B0604020202020204" pitchFamily="34" charset="0"/>
                <a:cs typeface="Arial" panose="020B0604020202020204" pitchFamily="34" charset="0"/>
              </a:rPr>
              <a:t>convergence speed, optimization ability</a:t>
            </a:r>
            <a:r>
              <a:rPr lang="en-US" altLang="zh-CN" sz="2000" dirty="0">
                <a:latin typeface="Arial" panose="020B0604020202020204" pitchFamily="34" charset="0"/>
                <a:cs typeface="Arial" panose="020B0604020202020204" pitchFamily="34" charset="0"/>
              </a:rPr>
              <a:t>, and </a:t>
            </a:r>
            <a:r>
              <a:rPr lang="en-US" altLang="zh-CN" sz="2000" b="1" dirty="0">
                <a:latin typeface="Arial" panose="020B0604020202020204" pitchFamily="34" charset="0"/>
                <a:cs typeface="Arial" panose="020B0604020202020204" pitchFamily="34" charset="0"/>
              </a:rPr>
              <a:t>robustness</a:t>
            </a:r>
            <a:r>
              <a:rPr lang="en-US" altLang="zh-CN" sz="2000" dirty="0">
                <a:latin typeface="Arial" panose="020B0604020202020204" pitchFamily="34" charset="0"/>
                <a:cs typeface="Arial" panose="020B0604020202020204" pitchFamily="34" charset="0"/>
              </a:rPr>
              <a:t> than the other methods.</a:t>
            </a:r>
            <a:endParaRPr lang="zh-CN" altLang="en-US" sz="20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A2EDE364-47A2-4E8F-8DBF-73D0AB324C3D}"/>
              </a:ext>
            </a:extLst>
          </p:cNvPr>
          <p:cNvSpPr txBox="1"/>
          <p:nvPr/>
        </p:nvSpPr>
        <p:spPr>
          <a:xfrm>
            <a:off x="415811" y="4972303"/>
            <a:ext cx="3776319" cy="523220"/>
          </a:xfrm>
          <a:prstGeom prst="rect">
            <a:avLst/>
          </a:prstGeom>
          <a:noFill/>
        </p:spPr>
        <p:txBody>
          <a:bodyPr wrap="square">
            <a:spAutoFit/>
          </a:bodyPr>
          <a:lstStyle/>
          <a:p>
            <a:pPr algn="ctr"/>
            <a:r>
              <a:rPr lang="en-US" altLang="zh-CN" sz="1400" dirty="0">
                <a:latin typeface="Arial" panose="020B0604020202020204" pitchFamily="34" charset="0"/>
                <a:cs typeface="Arial" panose="020B0604020202020204" pitchFamily="34" charset="0"/>
              </a:rPr>
              <a:t>Optimization effect of cross-dimensional mapping transfer</a:t>
            </a:r>
            <a:endParaRPr lang="zh-CN" altLang="en-US" sz="14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1AC1F311-E5BD-43CF-9285-105BFE3FE1F8}"/>
              </a:ext>
            </a:extLst>
          </p:cNvPr>
          <p:cNvSpPr txBox="1"/>
          <p:nvPr/>
        </p:nvSpPr>
        <p:spPr>
          <a:xfrm>
            <a:off x="4404435" y="4972303"/>
            <a:ext cx="3507581" cy="523220"/>
          </a:xfrm>
          <a:prstGeom prst="rect">
            <a:avLst/>
          </a:prstGeom>
          <a:noFill/>
        </p:spPr>
        <p:txBody>
          <a:bodyPr wrap="square">
            <a:spAutoFit/>
          </a:bodyPr>
          <a:lstStyle/>
          <a:p>
            <a:pPr algn="ctr"/>
            <a:r>
              <a:rPr lang="en-US" altLang="zh-CN" sz="1400" dirty="0">
                <a:latin typeface="Arial" panose="020B0604020202020204" pitchFamily="34" charset="0"/>
                <a:cs typeface="Arial" panose="020B0604020202020204" pitchFamily="34" charset="0"/>
              </a:rPr>
              <a:t>Results of different algorithms on the variable-dimension Ackley function</a:t>
            </a:r>
            <a:endParaRPr lang="zh-CN" altLang="en-US" sz="1400"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D3271310-31F2-45AA-9C20-2F3502BCF207}"/>
              </a:ext>
            </a:extLst>
          </p:cNvPr>
          <p:cNvSpPr txBox="1"/>
          <p:nvPr/>
        </p:nvSpPr>
        <p:spPr>
          <a:xfrm>
            <a:off x="7959092" y="4972303"/>
            <a:ext cx="4301197" cy="523220"/>
          </a:xfrm>
          <a:prstGeom prst="rect">
            <a:avLst/>
          </a:prstGeom>
          <a:noFill/>
        </p:spPr>
        <p:txBody>
          <a:bodyPr wrap="square">
            <a:spAutoFit/>
          </a:bodyPr>
          <a:lstStyle/>
          <a:p>
            <a:pPr algn="ctr"/>
            <a:r>
              <a:rPr lang="en-US" altLang="zh-CN" sz="1400" dirty="0">
                <a:latin typeface="Arial" panose="020B0604020202020204" pitchFamily="34" charset="0"/>
                <a:cs typeface="Arial" panose="020B0604020202020204" pitchFamily="34" charset="0"/>
              </a:rPr>
              <a:t>Distribution of Ackley values from 10 independent runs of the four schemes</a:t>
            </a:r>
            <a:endParaRPr lang="zh-CN" altLang="en-US" sz="1400" dirty="0">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8484CB77-2BDE-44FB-A52C-5FD5BFA1648D}"/>
              </a:ext>
            </a:extLst>
          </p:cNvPr>
          <p:cNvSpPr/>
          <p:nvPr/>
        </p:nvSpPr>
        <p:spPr>
          <a:xfrm>
            <a:off x="4301102" y="-17274"/>
            <a:ext cx="3618363"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3. Algorithm Testing</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46518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7DC42204-3D5A-4A3A-ABE5-8D36A44552C9}"/>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CF47A521-D709-45D4-BEC7-2C0F3AA89811}"/>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4.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BC27F79C-6907-4DB8-8B71-0BE23EBAB5BF}"/>
              </a:ext>
            </a:extLst>
          </p:cNvPr>
          <p:cNvSpPr txBox="1"/>
          <p:nvPr/>
        </p:nvSpPr>
        <p:spPr>
          <a:xfrm>
            <a:off x="19050" y="720209"/>
            <a:ext cx="12149956" cy="577850"/>
          </a:xfrm>
          <a:prstGeom prst="rect">
            <a:avLst/>
          </a:prstGeom>
          <a:noFill/>
        </p:spPr>
        <p:txBody>
          <a:bodyPr wrap="square">
            <a:spAutoFit/>
          </a:bodyPr>
          <a:lstStyle/>
          <a:p>
            <a:pPr>
              <a:lnSpc>
                <a:spcPct val="150000"/>
              </a:lnSpc>
            </a:pP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Multi-Well Well Pattern and Fracture Network Optimization</a:t>
            </a:r>
          </a:p>
        </p:txBody>
      </p:sp>
      <p:sp>
        <p:nvSpPr>
          <p:cNvPr id="6" name="矩形 5">
            <a:extLst>
              <a:ext uri="{FF2B5EF4-FFF2-40B4-BE49-F238E27FC236}">
                <a16:creationId xmlns:a16="http://schemas.microsoft.com/office/drawing/2014/main" id="{85D5ADC8-0E3A-43AF-A6E0-E638D2FDAEA4}"/>
              </a:ext>
            </a:extLst>
          </p:cNvPr>
          <p:cNvSpPr/>
          <p:nvPr/>
        </p:nvSpPr>
        <p:spPr>
          <a:xfrm>
            <a:off x="165868" y="1178674"/>
            <a:ext cx="3449983" cy="496996"/>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0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Physical model settings</a:t>
            </a:r>
          </a:p>
        </p:txBody>
      </p:sp>
      <p:sp>
        <p:nvSpPr>
          <p:cNvPr id="7" name="文本框 6">
            <a:extLst>
              <a:ext uri="{FF2B5EF4-FFF2-40B4-BE49-F238E27FC236}">
                <a16:creationId xmlns:a16="http://schemas.microsoft.com/office/drawing/2014/main" id="{797A90B6-5C57-4905-9512-6BD03D27F5BD}"/>
              </a:ext>
            </a:extLst>
          </p:cNvPr>
          <p:cNvSpPr txBox="1"/>
          <p:nvPr/>
        </p:nvSpPr>
        <p:spPr>
          <a:xfrm>
            <a:off x="426578" y="6471072"/>
            <a:ext cx="3981450" cy="338554"/>
          </a:xfrm>
          <a:prstGeom prst="rect">
            <a:avLst/>
          </a:prstGeom>
          <a:noFill/>
        </p:spPr>
        <p:txBody>
          <a:bodyPr wrap="square">
            <a:spAutoFit/>
          </a:bodyPr>
          <a:lstStyle/>
          <a:p>
            <a:r>
              <a:rPr lang="zh-CN" altLang="en-US" sz="1600" dirty="0">
                <a:latin typeface="Arial" panose="020B0604020202020204" pitchFamily="34" charset="0"/>
                <a:cs typeface="Arial" panose="020B0604020202020204" pitchFamily="34" charset="0"/>
              </a:rPr>
              <a:t>Shale gas reservoir mechanism model</a:t>
            </a:r>
          </a:p>
        </p:txBody>
      </p:sp>
      <p:sp>
        <p:nvSpPr>
          <p:cNvPr id="8" name="文本框 7">
            <a:extLst>
              <a:ext uri="{FF2B5EF4-FFF2-40B4-BE49-F238E27FC236}">
                <a16:creationId xmlns:a16="http://schemas.microsoft.com/office/drawing/2014/main" id="{48176B8A-4275-4C05-9528-A4E3BCA4F6F0}"/>
              </a:ext>
            </a:extLst>
          </p:cNvPr>
          <p:cNvSpPr txBox="1"/>
          <p:nvPr/>
        </p:nvSpPr>
        <p:spPr>
          <a:xfrm>
            <a:off x="165868" y="1609499"/>
            <a:ext cx="11900914" cy="1251048"/>
          </a:xfrm>
          <a:prstGeom prst="rect">
            <a:avLst/>
          </a:prstGeom>
          <a:noFill/>
        </p:spPr>
        <p:txBody>
          <a:bodyPr wrap="square">
            <a:spAutoFit/>
          </a:bodyPr>
          <a:lstStyle/>
          <a:p>
            <a:pPr algn="just">
              <a:lnSpc>
                <a:spcPct val="13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 3D shale gas model :1000×1500×100 m, 50×150×10. Adopt three-layer development, with 2–3 wells in each layer. A gas–water two-phase flow model incorporating gas adsorption and Knudsen diffusion effects was implemented using CMG IMEX.</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D4949215-37E1-48C7-A002-E3056F5B40B5}"/>
              </a:ext>
            </a:extLst>
          </p:cNvPr>
          <p:cNvSpPr txBox="1"/>
          <p:nvPr/>
        </p:nvSpPr>
        <p:spPr>
          <a:xfrm>
            <a:off x="6965060" y="6471072"/>
            <a:ext cx="3505057"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Basic data of shale-gas reservoir</a:t>
            </a:r>
            <a:endParaRPr lang="zh-CN" altLang="en-US" sz="1600"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1DDC9034-80B9-478A-A468-D9E917DA004B}"/>
              </a:ext>
            </a:extLst>
          </p:cNvPr>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l="3732" r="5037"/>
          <a:stretch/>
        </p:blipFill>
        <p:spPr>
          <a:xfrm>
            <a:off x="293977" y="2827428"/>
            <a:ext cx="3833661" cy="3580387"/>
          </a:xfrm>
          <a:prstGeom prst="rect">
            <a:avLst/>
          </a:prstGeom>
        </p:spPr>
      </p:pic>
      <p:pic>
        <p:nvPicPr>
          <p:cNvPr id="11" name="图片 10">
            <a:extLst>
              <a:ext uri="{FF2B5EF4-FFF2-40B4-BE49-F238E27FC236}">
                <a16:creationId xmlns:a16="http://schemas.microsoft.com/office/drawing/2014/main" id="{A102E6A6-1E8C-4049-9389-30DF1CD4962F}"/>
              </a:ext>
            </a:extLst>
          </p:cNvPr>
          <p:cNvPicPr>
            <a:picLocks noChangeAspect="1"/>
          </p:cNvPicPr>
          <p:nvPr/>
        </p:nvPicPr>
        <p:blipFill>
          <a:blip r:embed="rId5"/>
          <a:stretch>
            <a:fillRect/>
          </a:stretch>
        </p:blipFill>
        <p:spPr>
          <a:xfrm>
            <a:off x="4269764" y="2827428"/>
            <a:ext cx="7756368" cy="3580388"/>
          </a:xfrm>
          <a:prstGeom prst="rect">
            <a:avLst/>
          </a:prstGeom>
        </p:spPr>
      </p:pic>
    </p:spTree>
    <p:extLst>
      <p:ext uri="{BB962C8B-B14F-4D97-AF65-F5344CB8AC3E}">
        <p14:creationId xmlns:p14="http://schemas.microsoft.com/office/powerpoint/2010/main" val="330188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EE548610-2A4A-4007-B529-D47CFA70EAD3}"/>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graphicFrame>
        <p:nvGraphicFramePr>
          <p:cNvPr id="4" name="对象 3">
            <a:extLst>
              <a:ext uri="{FF2B5EF4-FFF2-40B4-BE49-F238E27FC236}">
                <a16:creationId xmlns:a16="http://schemas.microsoft.com/office/drawing/2014/main" id="{81CF1CF7-8B13-42CF-80BA-70FA7D5AD0AF}"/>
              </a:ext>
            </a:extLst>
          </p:cNvPr>
          <p:cNvGraphicFramePr>
            <a:graphicFrameLocks noChangeAspect="1"/>
          </p:cNvGraphicFramePr>
          <p:nvPr>
            <p:extLst>
              <p:ext uri="{D42A27DB-BD31-4B8C-83A1-F6EECF244321}">
                <p14:modId xmlns:p14="http://schemas.microsoft.com/office/powerpoint/2010/main" val="1490918334"/>
              </p:ext>
            </p:extLst>
          </p:nvPr>
        </p:nvGraphicFramePr>
        <p:xfrm>
          <a:off x="374019" y="2375160"/>
          <a:ext cx="5614481" cy="750272"/>
        </p:xfrm>
        <a:graphic>
          <a:graphicData uri="http://schemas.openxmlformats.org/presentationml/2006/ole">
            <mc:AlternateContent xmlns:mc="http://schemas.openxmlformats.org/markup-compatibility/2006">
              <mc:Choice xmlns:v="urn:schemas-microsoft-com:vml" Requires="v">
                <p:oleObj spid="_x0000_s6238" name="Equation" r:id="rId4" imgW="3724801" imgH="503924" progId="Equation.DSMT4">
                  <p:embed/>
                </p:oleObj>
              </mc:Choice>
              <mc:Fallback>
                <p:oleObj name="Equation" r:id="rId4" imgW="3724801" imgH="503924" progId="Equation.DSMT4">
                  <p:embed/>
                  <p:pic>
                    <p:nvPicPr>
                      <p:cNvPr id="3" name="对象 2">
                        <a:extLst>
                          <a:ext uri="{FF2B5EF4-FFF2-40B4-BE49-F238E27FC236}">
                            <a16:creationId xmlns:a16="http://schemas.microsoft.com/office/drawing/2014/main" id="{FFCB2BEA-6401-4C2B-A2C9-E63CEE9F8DAB}"/>
                          </a:ext>
                        </a:extLst>
                      </p:cNvPr>
                      <p:cNvPicPr/>
                      <p:nvPr/>
                    </p:nvPicPr>
                    <p:blipFill>
                      <a:blip r:embed="rId5"/>
                      <a:stretch>
                        <a:fillRect/>
                      </a:stretch>
                    </p:blipFill>
                    <p:spPr>
                      <a:xfrm>
                        <a:off x="374019" y="2375160"/>
                        <a:ext cx="5614481" cy="75027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EE1B38C8-F6D8-4B80-95C3-B10F4244C03C}"/>
              </a:ext>
            </a:extLst>
          </p:cNvPr>
          <p:cNvGraphicFramePr>
            <a:graphicFrameLocks noChangeAspect="1"/>
          </p:cNvGraphicFramePr>
          <p:nvPr>
            <p:extLst>
              <p:ext uri="{D42A27DB-BD31-4B8C-83A1-F6EECF244321}">
                <p14:modId xmlns:p14="http://schemas.microsoft.com/office/powerpoint/2010/main" val="1623441782"/>
              </p:ext>
            </p:extLst>
          </p:nvPr>
        </p:nvGraphicFramePr>
        <p:xfrm>
          <a:off x="2072349" y="3618278"/>
          <a:ext cx="1707823" cy="456401"/>
        </p:xfrm>
        <a:graphic>
          <a:graphicData uri="http://schemas.openxmlformats.org/presentationml/2006/ole">
            <mc:AlternateContent xmlns:mc="http://schemas.openxmlformats.org/markup-compatibility/2006">
              <mc:Choice xmlns:v="urn:schemas-microsoft-com:vml" Requires="v">
                <p:oleObj spid="_x0000_s6239" name="Equation" r:id="rId6" imgW="1091726" imgH="291973" progId="Equation.DSMT4">
                  <p:embed/>
                </p:oleObj>
              </mc:Choice>
              <mc:Fallback>
                <p:oleObj name="Equation" r:id="rId6" imgW="1091726" imgH="291973" progId="Equation.DSMT4">
                  <p:embed/>
                  <p:pic>
                    <p:nvPicPr>
                      <p:cNvPr id="4" name="对象 3">
                        <a:extLst>
                          <a:ext uri="{FF2B5EF4-FFF2-40B4-BE49-F238E27FC236}">
                            <a16:creationId xmlns:a16="http://schemas.microsoft.com/office/drawing/2014/main" id="{F9BCD770-2ABB-45E2-9423-883EAF5CD9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2349" y="3618278"/>
                        <a:ext cx="1707823" cy="456401"/>
                      </a:xfrm>
                      <a:prstGeom prst="rect">
                        <a:avLst/>
                      </a:prstGeom>
                      <a:noFill/>
                    </p:spPr>
                  </p:pic>
                </p:oleObj>
              </mc:Fallback>
            </mc:AlternateContent>
          </a:graphicData>
        </a:graphic>
      </p:graphicFrame>
      <p:graphicFrame>
        <p:nvGraphicFramePr>
          <p:cNvPr id="6" name="对象 5">
            <a:extLst>
              <a:ext uri="{FF2B5EF4-FFF2-40B4-BE49-F238E27FC236}">
                <a16:creationId xmlns:a16="http://schemas.microsoft.com/office/drawing/2014/main" id="{3D53013A-1107-47E4-8878-F964C3725A07}"/>
              </a:ext>
            </a:extLst>
          </p:cNvPr>
          <p:cNvGraphicFramePr>
            <a:graphicFrameLocks noChangeAspect="1"/>
          </p:cNvGraphicFramePr>
          <p:nvPr>
            <p:extLst>
              <p:ext uri="{D42A27DB-BD31-4B8C-83A1-F6EECF244321}">
                <p14:modId xmlns:p14="http://schemas.microsoft.com/office/powerpoint/2010/main" val="1856984515"/>
              </p:ext>
            </p:extLst>
          </p:nvPr>
        </p:nvGraphicFramePr>
        <p:xfrm>
          <a:off x="1244370" y="4107457"/>
          <a:ext cx="3496031" cy="456401"/>
        </p:xfrm>
        <a:graphic>
          <a:graphicData uri="http://schemas.openxmlformats.org/presentationml/2006/ole">
            <mc:AlternateContent xmlns:mc="http://schemas.openxmlformats.org/markup-compatibility/2006">
              <mc:Choice xmlns:v="urn:schemas-microsoft-com:vml" Requires="v">
                <p:oleObj spid="_x0000_s6240" name="Equation" r:id="rId8" imgW="1824334" imgH="237585" progId="Equation.DSMT4">
                  <p:embed/>
                </p:oleObj>
              </mc:Choice>
              <mc:Fallback>
                <p:oleObj name="Equation" r:id="rId8" imgW="1824334" imgH="237585" progId="Equation.DSMT4">
                  <p:embed/>
                  <p:pic>
                    <p:nvPicPr>
                      <p:cNvPr id="5" name="对象 4">
                        <a:extLst>
                          <a:ext uri="{FF2B5EF4-FFF2-40B4-BE49-F238E27FC236}">
                            <a16:creationId xmlns:a16="http://schemas.microsoft.com/office/drawing/2014/main" id="{00BB5504-3631-47B1-BCC6-FAADE03EB195}"/>
                          </a:ext>
                        </a:extLst>
                      </p:cNvPr>
                      <p:cNvPicPr/>
                      <p:nvPr/>
                    </p:nvPicPr>
                    <p:blipFill>
                      <a:blip r:embed="rId9"/>
                      <a:stretch>
                        <a:fillRect/>
                      </a:stretch>
                    </p:blipFill>
                    <p:spPr>
                      <a:xfrm>
                        <a:off x="1244370" y="4107457"/>
                        <a:ext cx="3496031" cy="456401"/>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FC147ECD-B201-4563-BC4D-A291DE785293}"/>
              </a:ext>
            </a:extLst>
          </p:cNvPr>
          <p:cNvSpPr/>
          <p:nvPr/>
        </p:nvSpPr>
        <p:spPr>
          <a:xfrm>
            <a:off x="137293" y="732016"/>
            <a:ext cx="4087979"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Net present value model</a:t>
            </a:r>
          </a:p>
        </p:txBody>
      </p:sp>
      <p:sp>
        <p:nvSpPr>
          <p:cNvPr id="8" name="文本框 7">
            <a:extLst>
              <a:ext uri="{FF2B5EF4-FFF2-40B4-BE49-F238E27FC236}">
                <a16:creationId xmlns:a16="http://schemas.microsoft.com/office/drawing/2014/main" id="{9DD1C165-5878-4464-966A-A6B01946E918}"/>
              </a:ext>
            </a:extLst>
          </p:cNvPr>
          <p:cNvSpPr txBox="1"/>
          <p:nvPr/>
        </p:nvSpPr>
        <p:spPr>
          <a:xfrm>
            <a:off x="424682" y="1359400"/>
            <a:ext cx="11744324" cy="850939"/>
          </a:xfrm>
          <a:prstGeom prst="rect">
            <a:avLst/>
          </a:prstGeom>
          <a:noFill/>
        </p:spPr>
        <p:txBody>
          <a:bodyPr wrap="square">
            <a:spAutoFit/>
          </a:bodyPr>
          <a:lstStyle/>
          <a:p>
            <a:pPr>
              <a:lnSpc>
                <a:spcPct val="13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Optimization variables: number of horizontal wells, well placement, half-length of horizontal wells, number of fractures, and fracture half-length.</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C6EE72DA-08D7-4219-A381-EABD1871EA41}"/>
              </a:ext>
            </a:extLst>
          </p:cNvPr>
          <p:cNvSpPr txBox="1"/>
          <p:nvPr/>
        </p:nvSpPr>
        <p:spPr>
          <a:xfrm>
            <a:off x="338644" y="4644261"/>
            <a:ext cx="10931019" cy="2122953"/>
          </a:xfrm>
          <a:prstGeom prst="rect">
            <a:avLst/>
          </a:prstGeom>
          <a:noFill/>
        </p:spPr>
        <p:txBody>
          <a:bodyPr wrap="square">
            <a:spAutoFit/>
          </a:bodyPr>
          <a:lstStyle/>
          <a:p>
            <a:pPr>
              <a:lnSpc>
                <a:spcPct val="150000"/>
              </a:lnSpc>
            </a:pPr>
            <a:r>
              <a:rPr lang="en-US" altLang="zh-CN" b="1" dirty="0" err="1">
                <a:latin typeface="Arial" panose="020B0604020202020204" pitchFamily="34" charset="0"/>
                <a:cs typeface="Arial" panose="020B0604020202020204" pitchFamily="34" charset="0"/>
              </a:rPr>
              <a:t>Q</a:t>
            </a:r>
            <a:r>
              <a:rPr lang="en-US" altLang="zh-CN" b="1" baseline="-25000" dirty="0" err="1">
                <a:latin typeface="Arial" panose="020B0604020202020204" pitchFamily="34" charset="0"/>
                <a:cs typeface="Arial" panose="020B0604020202020204" pitchFamily="34" charset="0"/>
              </a:rPr>
              <a:t>g</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and </a:t>
            </a:r>
            <a:r>
              <a:rPr lang="en-US" altLang="zh-CN" b="1" dirty="0" err="1">
                <a:latin typeface="Arial" panose="020B0604020202020204" pitchFamily="34" charset="0"/>
                <a:cs typeface="Arial" panose="020B0604020202020204" pitchFamily="34" charset="0"/>
              </a:rPr>
              <a:t>Q</a:t>
            </a:r>
            <a:r>
              <a:rPr lang="en-US" altLang="zh-CN" b="1" baseline="-25000" dirty="0" err="1">
                <a:latin typeface="Arial" panose="020B0604020202020204" pitchFamily="34" charset="0"/>
                <a:cs typeface="Arial" panose="020B0604020202020204" pitchFamily="34" charset="0"/>
              </a:rPr>
              <a:t>w</a:t>
            </a:r>
            <a:r>
              <a:rPr lang="en-US" altLang="zh-CN" dirty="0">
                <a:latin typeface="Arial" panose="020B0604020202020204" pitchFamily="34" charset="0"/>
                <a:cs typeface="Arial" panose="020B0604020202020204" pitchFamily="34" charset="0"/>
              </a:rPr>
              <a:t> denote the gas production and water production, respectively, over the time step </a:t>
            </a:r>
            <a:r>
              <a:rPr lang="en-US" altLang="zh-CN" dirty="0" err="1">
                <a:latin typeface="Arial" panose="020B0604020202020204" pitchFamily="34" charset="0"/>
                <a:cs typeface="Arial" panose="020B0604020202020204" pitchFamily="34" charset="0"/>
              </a:rPr>
              <a:t>Δt</a:t>
            </a:r>
            <a:r>
              <a:rPr lang="en-US" altLang="zh-CN" dirty="0">
                <a:latin typeface="Arial" panose="020B0604020202020204" pitchFamily="34" charset="0"/>
                <a:cs typeface="Arial" panose="020B0604020202020204" pitchFamily="34" charset="0"/>
              </a:rPr>
              <a:t>.</a:t>
            </a:r>
            <a:br>
              <a:rPr lang="en-US" altLang="zh-CN" dirty="0">
                <a:latin typeface="Arial" panose="020B0604020202020204" pitchFamily="34" charset="0"/>
                <a:cs typeface="Arial" panose="020B0604020202020204" pitchFamily="34" charset="0"/>
              </a:rPr>
            </a:br>
            <a:r>
              <a:rPr lang="en-US" altLang="zh-CN" b="1" dirty="0" err="1">
                <a:latin typeface="Arial" panose="020B0604020202020204" pitchFamily="34" charset="0"/>
                <a:cs typeface="Arial" panose="020B0604020202020204" pitchFamily="34" charset="0"/>
              </a:rPr>
              <a:t>R</a:t>
            </a:r>
            <a:r>
              <a:rPr lang="en-US" altLang="zh-CN" b="1" baseline="-25000" dirty="0" err="1">
                <a:latin typeface="Arial" panose="020B0604020202020204" pitchFamily="34" charset="0"/>
                <a:cs typeface="Arial" panose="020B0604020202020204" pitchFamily="34" charset="0"/>
              </a:rPr>
              <a:t>g</a:t>
            </a:r>
            <a:r>
              <a:rPr lang="en-US" altLang="zh-CN" dirty="0">
                <a:latin typeface="Arial" panose="020B0604020202020204" pitchFamily="34" charset="0"/>
                <a:cs typeface="Arial" panose="020B0604020202020204" pitchFamily="34" charset="0"/>
              </a:rPr>
              <a:t>​ and </a:t>
            </a:r>
            <a:r>
              <a:rPr lang="en-US" altLang="zh-CN" b="1" dirty="0">
                <a:latin typeface="Arial" panose="020B0604020202020204" pitchFamily="34" charset="0"/>
                <a:cs typeface="Arial" panose="020B0604020202020204" pitchFamily="34" charset="0"/>
              </a:rPr>
              <a:t>R</a:t>
            </a:r>
            <a:r>
              <a:rPr lang="en-US" altLang="zh-CN" b="1" baseline="-25000" dirty="0">
                <a:latin typeface="Arial" panose="020B0604020202020204" pitchFamily="34" charset="0"/>
                <a:cs typeface="Arial" panose="020B0604020202020204" pitchFamily="34" charset="0"/>
              </a:rPr>
              <a:t>w</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denote the prices of natural gas and water, respectively.</a:t>
            </a:r>
            <a:br>
              <a:rPr lang="en-US" altLang="zh-CN" dirty="0">
                <a:latin typeface="Arial" panose="020B0604020202020204" pitchFamily="34" charset="0"/>
                <a:cs typeface="Arial" panose="020B0604020202020204" pitchFamily="34" charset="0"/>
              </a:rPr>
            </a:br>
            <a:r>
              <a:rPr lang="en-US" altLang="zh-CN" b="1" dirty="0">
                <a:latin typeface="Arial" panose="020B0604020202020204" pitchFamily="34" charset="0"/>
                <a:cs typeface="Arial" panose="020B0604020202020204" pitchFamily="34" charset="0"/>
              </a:rPr>
              <a:t>O</a:t>
            </a:r>
            <a:r>
              <a:rPr lang="en-US" altLang="zh-CN" dirty="0">
                <a:latin typeface="Arial" panose="020B0604020202020204" pitchFamily="34" charset="0"/>
                <a:cs typeface="Arial" panose="020B0604020202020204" pitchFamily="34" charset="0"/>
              </a:rPr>
              <a:t> denotes the operating cost. </a:t>
            </a:r>
            <a:r>
              <a:rPr lang="en-US" altLang="zh-CN" b="1" dirty="0">
                <a:latin typeface="Arial" panose="020B0604020202020204" pitchFamily="34" charset="0"/>
                <a:cs typeface="Arial" panose="020B0604020202020204" pitchFamily="34" charset="0"/>
              </a:rPr>
              <a:t>b</a:t>
            </a:r>
            <a:r>
              <a:rPr lang="en-US" altLang="zh-CN" dirty="0">
                <a:latin typeface="Arial" panose="020B0604020202020204" pitchFamily="34" charset="0"/>
                <a:cs typeface="Arial" panose="020B0604020202020204" pitchFamily="34" charset="0"/>
              </a:rPr>
              <a:t> denotes the discount rate. </a:t>
            </a:r>
            <a:r>
              <a:rPr lang="en-US" altLang="zh-CN" b="1" dirty="0">
                <a:latin typeface="Arial" panose="020B0604020202020204" pitchFamily="34" charset="0"/>
                <a:cs typeface="Arial" panose="020B0604020202020204" pitchFamily="34" charset="0"/>
              </a:rPr>
              <a:t>m</a:t>
            </a:r>
            <a:r>
              <a:rPr lang="en-US" altLang="zh-CN" dirty="0">
                <a:latin typeface="Arial" panose="020B0604020202020204" pitchFamily="34" charset="0"/>
                <a:cs typeface="Arial" panose="020B0604020202020204" pitchFamily="34" charset="0"/>
              </a:rPr>
              <a:t> denotes the number of horizontal wells.</a:t>
            </a:r>
            <a:br>
              <a:rPr lang="en-US" altLang="zh-CN" dirty="0">
                <a:latin typeface="Arial" panose="020B0604020202020204" pitchFamily="34" charset="0"/>
                <a:cs typeface="Arial" panose="020B0604020202020204" pitchFamily="34" charset="0"/>
              </a:rPr>
            </a:br>
            <a:r>
              <a:rPr lang="en-US" altLang="zh-CN" b="1" dirty="0" err="1">
                <a:latin typeface="Arial" panose="020B0604020202020204" pitchFamily="34" charset="0"/>
                <a:cs typeface="Arial" panose="020B0604020202020204" pitchFamily="34" charset="0"/>
              </a:rPr>
              <a:t>N</a:t>
            </a:r>
            <a:r>
              <a:rPr lang="en-US" altLang="zh-CN" b="1" baseline="-25000" dirty="0" err="1">
                <a:latin typeface="Arial" panose="020B0604020202020204" pitchFamily="34" charset="0"/>
                <a:cs typeface="Arial" panose="020B0604020202020204" pitchFamily="34" charset="0"/>
              </a:rPr>
              <a:t>f</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denotes the number of fractures in each well. </a:t>
            </a:r>
            <a:r>
              <a:rPr lang="en-US" altLang="zh-CN" b="1" dirty="0" err="1">
                <a:latin typeface="Arial" panose="020B0604020202020204" pitchFamily="34" charset="0"/>
                <a:cs typeface="Arial" panose="020B0604020202020204" pitchFamily="34" charset="0"/>
              </a:rPr>
              <a:t>C</a:t>
            </a:r>
            <a:r>
              <a:rPr lang="en-US" altLang="zh-CN" b="1" baseline="-25000" dirty="0" err="1">
                <a:latin typeface="Arial" panose="020B0604020202020204" pitchFamily="34" charset="0"/>
                <a:cs typeface="Arial" panose="020B0604020202020204" pitchFamily="34" charset="0"/>
              </a:rPr>
              <a:t>well</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denotes the cost of a horizontal well.</a:t>
            </a:r>
            <a:br>
              <a:rPr lang="en-US" altLang="zh-CN" dirty="0">
                <a:latin typeface="Arial" panose="020B0604020202020204" pitchFamily="34" charset="0"/>
                <a:cs typeface="Arial" panose="020B0604020202020204" pitchFamily="34" charset="0"/>
              </a:rPr>
            </a:br>
            <a:r>
              <a:rPr lang="en-US" altLang="zh-CN" b="1" dirty="0" err="1">
                <a:latin typeface="Arial" panose="020B0604020202020204" pitchFamily="34" charset="0"/>
                <a:cs typeface="Arial" panose="020B0604020202020204" pitchFamily="34" charset="0"/>
              </a:rPr>
              <a:t>C</a:t>
            </a:r>
            <a:r>
              <a:rPr lang="en-US" altLang="zh-CN" b="1" baseline="-25000" dirty="0" err="1">
                <a:latin typeface="Arial" panose="020B0604020202020204" pitchFamily="34" charset="0"/>
                <a:cs typeface="Arial" panose="020B0604020202020204" pitchFamily="34" charset="0"/>
              </a:rPr>
              <a:t>xf</a:t>
            </a:r>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denotes the relationship between the fracturing-stage cost and the fracture half-length.</a:t>
            </a:r>
            <a:endParaRPr lang="en-US" altLang="zh-CN" dirty="0">
              <a:effectLst/>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10" name="对象 9">
            <a:extLst>
              <a:ext uri="{FF2B5EF4-FFF2-40B4-BE49-F238E27FC236}">
                <a16:creationId xmlns:a16="http://schemas.microsoft.com/office/drawing/2014/main" id="{97EE69F5-F52E-4690-9850-F162E22585A9}"/>
              </a:ext>
            </a:extLst>
          </p:cNvPr>
          <p:cNvGraphicFramePr>
            <a:graphicFrameLocks noChangeAspect="1"/>
          </p:cNvGraphicFramePr>
          <p:nvPr>
            <p:extLst>
              <p:ext uri="{D42A27DB-BD31-4B8C-83A1-F6EECF244321}">
                <p14:modId xmlns:p14="http://schemas.microsoft.com/office/powerpoint/2010/main" val="3645007956"/>
              </p:ext>
            </p:extLst>
          </p:nvPr>
        </p:nvGraphicFramePr>
        <p:xfrm>
          <a:off x="1073150" y="3233245"/>
          <a:ext cx="4041775" cy="439106"/>
        </p:xfrm>
        <a:graphic>
          <a:graphicData uri="http://schemas.openxmlformats.org/presentationml/2006/ole">
            <mc:AlternateContent xmlns:mc="http://schemas.openxmlformats.org/markup-compatibility/2006">
              <mc:Choice xmlns:v="urn:schemas-microsoft-com:vml" Requires="v">
                <p:oleObj spid="_x0000_s6241" name="Equation" r:id="rId10" imgW="1928838" imgH="209189" progId="Equation.DSMT4">
                  <p:embed/>
                </p:oleObj>
              </mc:Choice>
              <mc:Fallback>
                <p:oleObj name="Equation" r:id="rId10" imgW="1928838" imgH="209189" progId="Equation.DSMT4">
                  <p:embed/>
                  <p:pic>
                    <p:nvPicPr>
                      <p:cNvPr id="9" name="对象 8">
                        <a:extLst>
                          <a:ext uri="{FF2B5EF4-FFF2-40B4-BE49-F238E27FC236}">
                            <a16:creationId xmlns:a16="http://schemas.microsoft.com/office/drawing/2014/main" id="{E27D58E0-D94E-4053-8A29-762A2B70B043}"/>
                          </a:ext>
                        </a:extLst>
                      </p:cNvPr>
                      <p:cNvPicPr/>
                      <p:nvPr/>
                    </p:nvPicPr>
                    <p:blipFill>
                      <a:blip r:embed="rId11"/>
                      <a:stretch>
                        <a:fillRect/>
                      </a:stretch>
                    </p:blipFill>
                    <p:spPr>
                      <a:xfrm>
                        <a:off x="1073150" y="3233245"/>
                        <a:ext cx="4041775" cy="439106"/>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6C2E441E-47AD-4F01-82DD-8715F67258E0}"/>
              </a:ext>
            </a:extLst>
          </p:cNvPr>
          <p:cNvSpPr txBox="1"/>
          <p:nvPr/>
        </p:nvSpPr>
        <p:spPr>
          <a:xfrm>
            <a:off x="7285796" y="4442747"/>
            <a:ext cx="4281487" cy="307777"/>
          </a:xfrm>
          <a:prstGeom prst="rect">
            <a:avLst/>
          </a:prstGeom>
          <a:noFill/>
        </p:spPr>
        <p:txBody>
          <a:bodyPr wrap="square">
            <a:spAutoFit/>
          </a:bodyPr>
          <a:lstStyle/>
          <a:p>
            <a:pPr algn="ctr"/>
            <a:r>
              <a:rPr lang="en-US" altLang="zh-CN" sz="1400" dirty="0">
                <a:latin typeface="Arial" panose="020B0604020202020204" pitchFamily="34" charset="0"/>
                <a:cs typeface="Arial" panose="020B0604020202020204" pitchFamily="34" charset="0"/>
              </a:rPr>
              <a:t>Fracture Network Non-Intersection Model</a:t>
            </a:r>
            <a:endParaRPr lang="zh-CN" altLang="en-US" sz="1400" dirty="0">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44BC23CD-2B9E-442B-985B-80A92FCB1227}"/>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4.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3" name="图片 12">
            <a:extLst>
              <a:ext uri="{FF2B5EF4-FFF2-40B4-BE49-F238E27FC236}">
                <a16:creationId xmlns:a16="http://schemas.microsoft.com/office/drawing/2014/main" id="{1DA3CCC1-885D-483D-880E-51D5E85F0060}"/>
              </a:ext>
            </a:extLst>
          </p:cNvPr>
          <p:cNvPicPr>
            <a:picLocks noChangeAspect="1"/>
          </p:cNvPicPr>
          <p:nvPr/>
        </p:nvPicPr>
        <p:blipFill>
          <a:blip r:embed="rId12"/>
          <a:stretch>
            <a:fillRect/>
          </a:stretch>
        </p:blipFill>
        <p:spPr>
          <a:xfrm>
            <a:off x="7227888" y="1750370"/>
            <a:ext cx="4041775" cy="2750123"/>
          </a:xfrm>
          <a:prstGeom prst="rect">
            <a:avLst/>
          </a:prstGeom>
        </p:spPr>
      </p:pic>
    </p:spTree>
    <p:extLst>
      <p:ext uri="{BB962C8B-B14F-4D97-AF65-F5344CB8AC3E}">
        <p14:creationId xmlns:p14="http://schemas.microsoft.com/office/powerpoint/2010/main" val="173682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1">
            <a:extLst>
              <a:ext uri="{FF2B5EF4-FFF2-40B4-BE49-F238E27FC236}">
                <a16:creationId xmlns:a16="http://schemas.microsoft.com/office/drawing/2014/main" id="{483B1438-2892-4856-989F-EB302F96835F}"/>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11" name="矩形 10">
            <a:extLst>
              <a:ext uri="{FF2B5EF4-FFF2-40B4-BE49-F238E27FC236}">
                <a16:creationId xmlns:a16="http://schemas.microsoft.com/office/drawing/2014/main" id="{04CF787F-7396-4A6B-9D0F-046627B426C7}"/>
              </a:ext>
            </a:extLst>
          </p:cNvPr>
          <p:cNvSpPr/>
          <p:nvPr/>
        </p:nvSpPr>
        <p:spPr>
          <a:xfrm>
            <a:off x="35601" y="648552"/>
            <a:ext cx="8105104"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Surrogate model to accelerate optimization process</a:t>
            </a:r>
          </a:p>
        </p:txBody>
      </p:sp>
      <p:sp>
        <p:nvSpPr>
          <p:cNvPr id="12" name="矩形 11">
            <a:extLst>
              <a:ext uri="{FF2B5EF4-FFF2-40B4-BE49-F238E27FC236}">
                <a16:creationId xmlns:a16="http://schemas.microsoft.com/office/drawing/2014/main" id="{453A3A2C-D566-48E2-B5D2-368A1E845A1B}"/>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4.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3" name="组合 12">
            <a:extLst>
              <a:ext uri="{FF2B5EF4-FFF2-40B4-BE49-F238E27FC236}">
                <a16:creationId xmlns:a16="http://schemas.microsoft.com/office/drawing/2014/main" id="{967AAFE6-F768-43FE-A51B-97BFC3D1092D}"/>
              </a:ext>
            </a:extLst>
          </p:cNvPr>
          <p:cNvGrpSpPr/>
          <p:nvPr/>
        </p:nvGrpSpPr>
        <p:grpSpPr>
          <a:xfrm>
            <a:off x="233567" y="1220857"/>
            <a:ext cx="8976739" cy="5564923"/>
            <a:chOff x="367286" y="1226402"/>
            <a:chExt cx="8976739" cy="5564923"/>
          </a:xfrm>
        </p:grpSpPr>
        <p:pic>
          <p:nvPicPr>
            <p:cNvPr id="14" name="图片 13">
              <a:extLst>
                <a:ext uri="{FF2B5EF4-FFF2-40B4-BE49-F238E27FC236}">
                  <a16:creationId xmlns:a16="http://schemas.microsoft.com/office/drawing/2014/main" id="{C8F57525-0A2F-45E0-965D-CDDBE274D662}"/>
                </a:ext>
              </a:extLst>
            </p:cNvPr>
            <p:cNvPicPr>
              <a:picLocks noChangeAspect="1"/>
            </p:cNvPicPr>
            <p:nvPr/>
          </p:nvPicPr>
          <p:blipFill>
            <a:blip r:embed="rId3"/>
            <a:stretch>
              <a:fillRect/>
            </a:stretch>
          </p:blipFill>
          <p:spPr>
            <a:xfrm>
              <a:off x="367286" y="1307199"/>
              <a:ext cx="8976739" cy="5393563"/>
            </a:xfrm>
            <a:prstGeom prst="rect">
              <a:avLst/>
            </a:prstGeom>
          </p:spPr>
        </p:pic>
        <p:sp>
          <p:nvSpPr>
            <p:cNvPr id="15" name="矩形 14">
              <a:extLst>
                <a:ext uri="{FF2B5EF4-FFF2-40B4-BE49-F238E27FC236}">
                  <a16:creationId xmlns:a16="http://schemas.microsoft.com/office/drawing/2014/main" id="{AB458F35-2F35-4ECC-AC8E-7915806D5760}"/>
                </a:ext>
              </a:extLst>
            </p:cNvPr>
            <p:cNvSpPr/>
            <p:nvPr/>
          </p:nvSpPr>
          <p:spPr>
            <a:xfrm>
              <a:off x="4277147" y="1226402"/>
              <a:ext cx="2809453" cy="556492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a:extLst>
              <a:ext uri="{FF2B5EF4-FFF2-40B4-BE49-F238E27FC236}">
                <a16:creationId xmlns:a16="http://schemas.microsoft.com/office/drawing/2014/main" id="{21725DCA-8955-44D3-8E31-E9B8CD8D1590}"/>
              </a:ext>
            </a:extLst>
          </p:cNvPr>
          <p:cNvSpPr txBox="1"/>
          <p:nvPr/>
        </p:nvSpPr>
        <p:spPr>
          <a:xfrm>
            <a:off x="9086481" y="937477"/>
            <a:ext cx="3105519" cy="5909310"/>
          </a:xfrm>
          <a:prstGeom prst="rect">
            <a:avLst/>
          </a:prstGeom>
          <a:noFill/>
        </p:spPr>
        <p:txBody>
          <a:bodyPr wrap="square">
            <a:spAutoFit/>
          </a:bodyPr>
          <a:lstStyle/>
          <a:p>
            <a:r>
              <a:rPr lang="en-US" altLang="zh-CN" dirty="0">
                <a:latin typeface="Arial" panose="020B0604020202020204" pitchFamily="34" charset="0"/>
                <a:ea typeface="微软雅黑" panose="020B0503020204020204" pitchFamily="34" charset="-122"/>
                <a:cs typeface="Arial" panose="020B0604020202020204" pitchFamily="34" charset="0"/>
              </a:rPr>
              <a:t>1.CNN</a:t>
            </a:r>
          </a:p>
          <a:p>
            <a:r>
              <a:rPr lang="en-US" altLang="zh-CN" dirty="0">
                <a:latin typeface="Arial" panose="020B0604020202020204" pitchFamily="34" charset="0"/>
                <a:ea typeface="微软雅黑" panose="020B0503020204020204" pitchFamily="34" charset="-122"/>
                <a:cs typeface="Arial" panose="020B0604020202020204" pitchFamily="34" charset="0"/>
              </a:rPr>
              <a:t>CNN encoder extracts spatial features</a:t>
            </a:r>
          </a:p>
          <a:p>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2. Mask Attention Aggreation</a:t>
            </a:r>
          </a:p>
          <a:p>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Challenge</a:t>
            </a:r>
            <a:r>
              <a:rPr lang="en-US" altLang="zh-CN" dirty="0">
                <a:latin typeface="Arial" panose="020B0604020202020204" pitchFamily="34" charset="0"/>
                <a:ea typeface="微软雅黑" panose="020B0503020204020204" pitchFamily="34" charset="-122"/>
                <a:cs typeface="Arial" panose="020B0604020202020204" pitchFamily="34" charset="0"/>
              </a:rPr>
              <a:t>: sparse well-fracture data make conventional CNNs insensitive to key spatial features.</a:t>
            </a:r>
          </a:p>
          <a:p>
            <a:r>
              <a:rPr lang="en-US" altLang="zh-CN" dirty="0">
                <a:solidFill>
                  <a:srgbClr val="FF0000"/>
                </a:solidFill>
                <a:latin typeface="Arial" panose="020B0604020202020204" pitchFamily="34" charset="0"/>
                <a:ea typeface="微软雅黑" panose="020B0503020204020204" pitchFamily="34" charset="-122"/>
                <a:cs typeface="Arial" panose="020B0604020202020204" pitchFamily="34" charset="0"/>
              </a:rPr>
              <a:t>Innovation</a:t>
            </a:r>
            <a:r>
              <a:rPr lang="en-US" altLang="zh-CN" dirty="0">
                <a:latin typeface="Arial" panose="020B0604020202020204" pitchFamily="34" charset="0"/>
                <a:ea typeface="微软雅黑" panose="020B0503020204020204" pitchFamily="34" charset="-122"/>
                <a:cs typeface="Arial" panose="020B0604020202020204" pitchFamily="34" charset="0"/>
              </a:rPr>
              <a:t>: Learnable mask attention adaptively weights wellbore, perforation, and fracture masks to highlight production-critical sparse features.</a:t>
            </a:r>
          </a:p>
          <a:p>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en-US" altLang="zh-CN" dirty="0">
                <a:latin typeface="Arial" panose="020B0604020202020204" pitchFamily="34" charset="0"/>
                <a:ea typeface="微软雅黑" panose="020B0503020204020204" pitchFamily="34" charset="-122"/>
                <a:cs typeface="Arial" panose="020B0604020202020204" pitchFamily="34" charset="0"/>
              </a:rPr>
              <a:t>3.LSTM</a:t>
            </a:r>
          </a:p>
          <a:p>
            <a:r>
              <a:rPr lang="en-US" altLang="zh-CN" dirty="0">
                <a:latin typeface="Arial" panose="020B0604020202020204" pitchFamily="34" charset="0"/>
                <a:ea typeface="微软雅黑" panose="020B0503020204020204" pitchFamily="34" charset="-122"/>
                <a:cs typeface="Arial" panose="020B0604020202020204" pitchFamily="34" charset="0"/>
              </a:rPr>
              <a:t>LSTM decoder predicts gas production and flowback volume over time</a:t>
            </a:r>
          </a:p>
        </p:txBody>
      </p:sp>
    </p:spTree>
    <p:extLst>
      <p:ext uri="{BB962C8B-B14F-4D97-AF65-F5344CB8AC3E}">
        <p14:creationId xmlns:p14="http://schemas.microsoft.com/office/powerpoint/2010/main" val="194087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E2299F16-A450-40AF-A2F5-CFE5814FE127}"/>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38C41811-C7C2-4884-820E-C7D7F1561C7F}"/>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4.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a:extLst>
              <a:ext uri="{FF2B5EF4-FFF2-40B4-BE49-F238E27FC236}">
                <a16:creationId xmlns:a16="http://schemas.microsoft.com/office/drawing/2014/main" id="{8AE68DCF-C676-4BF4-8620-EBE877AC7E0C}"/>
              </a:ext>
            </a:extLst>
          </p:cNvPr>
          <p:cNvSpPr/>
          <p:nvPr/>
        </p:nvSpPr>
        <p:spPr>
          <a:xfrm>
            <a:off x="137293" y="693916"/>
            <a:ext cx="4494179"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Surrogate Model Validation</a:t>
            </a:r>
          </a:p>
        </p:txBody>
      </p:sp>
      <p:sp>
        <p:nvSpPr>
          <p:cNvPr id="6" name="文本框 5">
            <a:extLst>
              <a:ext uri="{FF2B5EF4-FFF2-40B4-BE49-F238E27FC236}">
                <a16:creationId xmlns:a16="http://schemas.microsoft.com/office/drawing/2014/main" id="{B6FD90C2-EE67-4C89-ABCB-7D1BAE38067C}"/>
              </a:ext>
            </a:extLst>
          </p:cNvPr>
          <p:cNvSpPr txBox="1"/>
          <p:nvPr/>
        </p:nvSpPr>
        <p:spPr>
          <a:xfrm>
            <a:off x="451293" y="5591413"/>
            <a:ext cx="11407332" cy="1135183"/>
          </a:xfrm>
          <a:prstGeom prst="rect">
            <a:avLst/>
          </a:prstGeom>
          <a:noFill/>
        </p:spPr>
        <p:txBody>
          <a:bodyPr wrap="square">
            <a:spAutoFit/>
          </a:bodyPr>
          <a:lstStyle/>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Full-time-step comparisons show that most prediction errors are within 5%. The R² values exceed </a:t>
            </a:r>
            <a:r>
              <a:rPr lang="en-US" altLang="zh-CN" dirty="0">
                <a:solidFill>
                  <a:srgbClr val="FF0000"/>
                </a:solidFill>
                <a:latin typeface="Arial" panose="020B0604020202020204" pitchFamily="34" charset="0"/>
                <a:cs typeface="Arial" panose="020B0604020202020204" pitchFamily="34" charset="0"/>
              </a:rPr>
              <a:t>0.99</a:t>
            </a:r>
            <a:r>
              <a:rPr lang="en-US" altLang="zh-CN" dirty="0">
                <a:latin typeface="Arial" panose="020B0604020202020204" pitchFamily="34" charset="0"/>
                <a:cs typeface="Arial" panose="020B0604020202020204" pitchFamily="34" charset="0"/>
              </a:rPr>
              <a:t> for gas production and </a:t>
            </a:r>
            <a:r>
              <a:rPr lang="en-US" altLang="zh-CN" dirty="0">
                <a:solidFill>
                  <a:srgbClr val="FF0000"/>
                </a:solidFill>
                <a:latin typeface="Arial" panose="020B0604020202020204" pitchFamily="34" charset="0"/>
                <a:cs typeface="Arial" panose="020B0604020202020204" pitchFamily="34" charset="0"/>
              </a:rPr>
              <a:t>0.97</a:t>
            </a:r>
            <a:r>
              <a:rPr lang="en-US" altLang="zh-CN" dirty="0">
                <a:latin typeface="Arial" panose="020B0604020202020204" pitchFamily="34" charset="0"/>
                <a:cs typeface="Arial" panose="020B0604020202020204" pitchFamily="34" charset="0"/>
              </a:rPr>
              <a:t> for flowback volume, demonstrating accurate dynamic prediction for subsequent optimization.</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C90BF158-59E1-432E-99A2-93E268BB2976}"/>
              </a:ext>
            </a:extLst>
          </p:cNvPr>
          <p:cNvSpPr txBox="1"/>
          <p:nvPr/>
        </p:nvSpPr>
        <p:spPr>
          <a:xfrm>
            <a:off x="2417798" y="5232196"/>
            <a:ext cx="3110019"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Comparison of gas production</a:t>
            </a:r>
            <a:endParaRPr lang="zh-CN" altLang="en-US" sz="16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2AB0DFDD-589F-427B-8D78-FFC75029F9BA}"/>
              </a:ext>
            </a:extLst>
          </p:cNvPr>
          <p:cNvSpPr txBox="1"/>
          <p:nvPr/>
        </p:nvSpPr>
        <p:spPr>
          <a:xfrm>
            <a:off x="7426928" y="5232196"/>
            <a:ext cx="3347061"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Comparison of flowback volume</a:t>
            </a:r>
            <a:endParaRPr lang="zh-CN" altLang="en-US" sz="1600"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05745829-5407-4984-93CB-76AAABDBD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261" y="1309176"/>
            <a:ext cx="8963025" cy="4307210"/>
          </a:xfrm>
          <a:prstGeom prst="rect">
            <a:avLst/>
          </a:prstGeom>
        </p:spPr>
      </p:pic>
    </p:spTree>
    <p:extLst>
      <p:ext uri="{BB962C8B-B14F-4D97-AF65-F5344CB8AC3E}">
        <p14:creationId xmlns:p14="http://schemas.microsoft.com/office/powerpoint/2010/main" val="193562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1">
            <a:extLst>
              <a:ext uri="{FF2B5EF4-FFF2-40B4-BE49-F238E27FC236}">
                <a16:creationId xmlns:a16="http://schemas.microsoft.com/office/drawing/2014/main" id="{B667AD86-D8A5-45D5-891D-399D3299BB67}"/>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14" name="矩形 13">
            <a:extLst>
              <a:ext uri="{FF2B5EF4-FFF2-40B4-BE49-F238E27FC236}">
                <a16:creationId xmlns:a16="http://schemas.microsoft.com/office/drawing/2014/main" id="{39F77FAA-BFC7-4D07-92C3-79FD973967FD}"/>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4.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E505CCFB-D434-4324-9484-4ADFAFCC6724}"/>
              </a:ext>
            </a:extLst>
          </p:cNvPr>
          <p:cNvSpPr/>
          <p:nvPr/>
        </p:nvSpPr>
        <p:spPr>
          <a:xfrm>
            <a:off x="137293" y="678748"/>
            <a:ext cx="1471878"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Result</a:t>
            </a:r>
          </a:p>
        </p:txBody>
      </p:sp>
      <p:sp>
        <p:nvSpPr>
          <p:cNvPr id="16" name="文本框 15">
            <a:extLst>
              <a:ext uri="{FF2B5EF4-FFF2-40B4-BE49-F238E27FC236}">
                <a16:creationId xmlns:a16="http://schemas.microsoft.com/office/drawing/2014/main" id="{A2226638-46BD-45F1-9EF2-5AB216867CD9}"/>
              </a:ext>
            </a:extLst>
          </p:cNvPr>
          <p:cNvSpPr txBox="1"/>
          <p:nvPr/>
        </p:nvSpPr>
        <p:spPr>
          <a:xfrm>
            <a:off x="356762" y="5468764"/>
            <a:ext cx="11610337" cy="1135183"/>
          </a:xfrm>
          <a:prstGeom prst="rect">
            <a:avLst/>
          </a:prstGeom>
          <a:noFill/>
        </p:spPr>
        <p:txBody>
          <a:bodyPr wrap="square">
            <a:spAutoFit/>
          </a:bodyPr>
          <a:lstStyle/>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The VDETO achieves the highest NPV of 1.57 × 10⁹ CNY, improving it by 7.5% and 8.1% over MVPSO and VPSO, and by 11%–17% over the baseline scheme.</a:t>
            </a:r>
          </a:p>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VDETO shows the narrowest confidence interval, indicating better stability and robustness</a:t>
            </a:r>
            <a:endParaRPr lang="zh-CN" altLang="en-US"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BA082C55-7939-44FF-91E5-6408DAE042AE}"/>
              </a:ext>
            </a:extLst>
          </p:cNvPr>
          <p:cNvSpPr txBox="1"/>
          <p:nvPr/>
        </p:nvSpPr>
        <p:spPr>
          <a:xfrm>
            <a:off x="8838480" y="4995688"/>
            <a:ext cx="1945955"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Iteration curve</a:t>
            </a:r>
            <a:endParaRPr lang="zh-CN" altLang="en-US" sz="1600" dirty="0">
              <a:latin typeface="Arial" panose="020B0604020202020204" pitchFamily="34" charset="0"/>
              <a:cs typeface="Arial" panose="020B0604020202020204" pitchFamily="34" charset="0"/>
            </a:endParaRPr>
          </a:p>
        </p:txBody>
      </p:sp>
      <p:pic>
        <p:nvPicPr>
          <p:cNvPr id="18" name="图片 17">
            <a:extLst>
              <a:ext uri="{FF2B5EF4-FFF2-40B4-BE49-F238E27FC236}">
                <a16:creationId xmlns:a16="http://schemas.microsoft.com/office/drawing/2014/main" id="{662DEAD8-13BA-4E46-8D5D-8F1648156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9051" y="1186466"/>
            <a:ext cx="4789961" cy="3901163"/>
          </a:xfrm>
          <a:prstGeom prst="rect">
            <a:avLst/>
          </a:prstGeom>
        </p:spPr>
      </p:pic>
      <p:sp>
        <p:nvSpPr>
          <p:cNvPr id="19" name="文本框 18">
            <a:extLst>
              <a:ext uri="{FF2B5EF4-FFF2-40B4-BE49-F238E27FC236}">
                <a16:creationId xmlns:a16="http://schemas.microsoft.com/office/drawing/2014/main" id="{C8E9D4D6-1E88-4BF3-831A-5A14CDC47AD0}"/>
              </a:ext>
            </a:extLst>
          </p:cNvPr>
          <p:cNvSpPr txBox="1"/>
          <p:nvPr/>
        </p:nvSpPr>
        <p:spPr>
          <a:xfrm>
            <a:off x="356762" y="1170728"/>
            <a:ext cx="1915762" cy="369332"/>
          </a:xfrm>
          <a:prstGeom prst="rect">
            <a:avLst/>
          </a:prstGeom>
          <a:noFill/>
        </p:spPr>
        <p:txBody>
          <a:bodyPr wrap="square">
            <a:spAutoFit/>
          </a:bodyPr>
          <a:lstStyle/>
          <a:p>
            <a:r>
              <a:rPr lang="en-US" altLang="zh-CN" b="1" dirty="0">
                <a:solidFill>
                  <a:srgbClr val="0000FF"/>
                </a:solidFill>
              </a:rPr>
              <a:t>Baseline scheme</a:t>
            </a:r>
            <a:endParaRPr lang="zh-CN" altLang="en-US" dirty="0">
              <a:solidFill>
                <a:srgbClr val="0000FF"/>
              </a:solidFill>
            </a:endParaRPr>
          </a:p>
        </p:txBody>
      </p:sp>
      <p:sp>
        <p:nvSpPr>
          <p:cNvPr id="20" name="文本框 19">
            <a:extLst>
              <a:ext uri="{FF2B5EF4-FFF2-40B4-BE49-F238E27FC236}">
                <a16:creationId xmlns:a16="http://schemas.microsoft.com/office/drawing/2014/main" id="{0F7B1BBB-0D2C-4A66-B124-B071FA617AF6}"/>
              </a:ext>
            </a:extLst>
          </p:cNvPr>
          <p:cNvSpPr txBox="1"/>
          <p:nvPr/>
        </p:nvSpPr>
        <p:spPr>
          <a:xfrm>
            <a:off x="356762" y="3150430"/>
            <a:ext cx="6312022" cy="369332"/>
          </a:xfrm>
          <a:prstGeom prst="rect">
            <a:avLst/>
          </a:prstGeom>
          <a:noFill/>
        </p:spPr>
        <p:txBody>
          <a:bodyPr wrap="square">
            <a:spAutoFit/>
          </a:bodyPr>
          <a:lstStyle/>
          <a:p>
            <a:r>
              <a:rPr lang="en-US" altLang="zh-CN" b="1" dirty="0">
                <a:solidFill>
                  <a:srgbClr val="0000FF"/>
                </a:solidFill>
              </a:rPr>
              <a:t>Variable-dimensional optimization scheme</a:t>
            </a:r>
            <a:endParaRPr lang="zh-CN" altLang="en-US" dirty="0">
              <a:solidFill>
                <a:srgbClr val="0000FF"/>
              </a:solidFill>
            </a:endParaRPr>
          </a:p>
        </p:txBody>
      </p:sp>
      <p:pic>
        <p:nvPicPr>
          <p:cNvPr id="21" name="图片 20">
            <a:extLst>
              <a:ext uri="{FF2B5EF4-FFF2-40B4-BE49-F238E27FC236}">
                <a16:creationId xmlns:a16="http://schemas.microsoft.com/office/drawing/2014/main" id="{CB2C8F9F-17A5-41D1-81F8-8F87771A05E5}"/>
              </a:ext>
            </a:extLst>
          </p:cNvPr>
          <p:cNvPicPr>
            <a:picLocks noChangeAspect="1"/>
          </p:cNvPicPr>
          <p:nvPr/>
        </p:nvPicPr>
        <p:blipFill>
          <a:blip r:embed="rId4"/>
          <a:stretch>
            <a:fillRect/>
          </a:stretch>
        </p:blipFill>
        <p:spPr>
          <a:xfrm>
            <a:off x="979688" y="3487271"/>
            <a:ext cx="4158307" cy="1919218"/>
          </a:xfrm>
          <a:prstGeom prst="rect">
            <a:avLst/>
          </a:prstGeom>
        </p:spPr>
      </p:pic>
      <p:pic>
        <p:nvPicPr>
          <p:cNvPr id="22" name="图片 21">
            <a:extLst>
              <a:ext uri="{FF2B5EF4-FFF2-40B4-BE49-F238E27FC236}">
                <a16:creationId xmlns:a16="http://schemas.microsoft.com/office/drawing/2014/main" id="{89B739F2-C647-42C2-9E69-0ED1308397C8}"/>
              </a:ext>
            </a:extLst>
          </p:cNvPr>
          <p:cNvPicPr>
            <a:picLocks noChangeAspect="1"/>
          </p:cNvPicPr>
          <p:nvPr/>
        </p:nvPicPr>
        <p:blipFill>
          <a:blip r:embed="rId5"/>
          <a:stretch>
            <a:fillRect/>
          </a:stretch>
        </p:blipFill>
        <p:spPr>
          <a:xfrm>
            <a:off x="979688" y="1399408"/>
            <a:ext cx="4158307" cy="1928104"/>
          </a:xfrm>
          <a:prstGeom prst="rect">
            <a:avLst/>
          </a:prstGeom>
        </p:spPr>
      </p:pic>
    </p:spTree>
    <p:extLst>
      <p:ext uri="{BB962C8B-B14F-4D97-AF65-F5344CB8AC3E}">
        <p14:creationId xmlns:p14="http://schemas.microsoft.com/office/powerpoint/2010/main" val="178316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5DED4C8A-30C0-4ACA-B206-A94FE1F6ACB8}"/>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A457EDB7-250D-4F04-A9FF-34EB652E66DC}"/>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4.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a:extLst>
              <a:ext uri="{FF2B5EF4-FFF2-40B4-BE49-F238E27FC236}">
                <a16:creationId xmlns:a16="http://schemas.microsoft.com/office/drawing/2014/main" id="{BF405411-23CB-4E03-80A4-77DA29E0F540}"/>
              </a:ext>
            </a:extLst>
          </p:cNvPr>
          <p:cNvSpPr/>
          <p:nvPr/>
        </p:nvSpPr>
        <p:spPr>
          <a:xfrm>
            <a:off x="137293" y="678748"/>
            <a:ext cx="1471878"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Result</a:t>
            </a:r>
          </a:p>
        </p:txBody>
      </p:sp>
      <p:sp>
        <p:nvSpPr>
          <p:cNvPr id="6" name="文本框 5">
            <a:extLst>
              <a:ext uri="{FF2B5EF4-FFF2-40B4-BE49-F238E27FC236}">
                <a16:creationId xmlns:a16="http://schemas.microsoft.com/office/drawing/2014/main" id="{214A9D5C-C22A-4AB7-BB43-E71934BDF14E}"/>
              </a:ext>
            </a:extLst>
          </p:cNvPr>
          <p:cNvSpPr txBox="1"/>
          <p:nvPr/>
        </p:nvSpPr>
        <p:spPr>
          <a:xfrm>
            <a:off x="379756" y="5318775"/>
            <a:ext cx="11812244" cy="1495281"/>
          </a:xfrm>
          <a:prstGeom prst="rect">
            <a:avLst/>
          </a:prstGeom>
          <a:noFill/>
        </p:spPr>
        <p:txBody>
          <a:bodyPr wrap="square">
            <a:spAutoFit/>
          </a:bodyPr>
          <a:lstStyle/>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Well placement: VDETO result shows clear inter-layer adaptation: more wells are placed in Layers 1 and 3 with better flow conditions and fewer wells are placed in Layer 2.</a:t>
            </a:r>
          </a:p>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Fracture layout: The optimized fractures adapt to reservoir heterogeneity and form an alternating </a:t>
            </a:r>
            <a:r>
              <a:rPr lang="en-US" altLang="zh-CN" b="1" dirty="0">
                <a:solidFill>
                  <a:srgbClr val="FF0000"/>
                </a:solidFill>
                <a:latin typeface="Arial" panose="020B0604020202020204" pitchFamily="34" charset="0"/>
                <a:cs typeface="Arial" panose="020B0604020202020204" pitchFamily="34" charset="0"/>
              </a:rPr>
              <a:t>spindle–dumbbell</a:t>
            </a:r>
            <a:r>
              <a:rPr lang="en-US" altLang="zh-CN" dirty="0">
                <a:latin typeface="Arial" panose="020B0604020202020204" pitchFamily="34" charset="0"/>
                <a:cs typeface="Arial" panose="020B0604020202020204" pitchFamily="34" charset="0"/>
              </a:rPr>
              <a:t> fracture pattern.</a:t>
            </a:r>
            <a:endParaRPr lang="zh-CN" altLang="en-US"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E67BA307-DBA9-4E24-8B9F-4F8A20CE7835}"/>
              </a:ext>
            </a:extLst>
          </p:cNvPr>
          <p:cNvPicPr>
            <a:picLocks noChangeAspect="1"/>
          </p:cNvPicPr>
          <p:nvPr/>
        </p:nvPicPr>
        <p:blipFill>
          <a:blip r:embed="rId3"/>
          <a:stretch>
            <a:fillRect/>
          </a:stretch>
        </p:blipFill>
        <p:spPr>
          <a:xfrm>
            <a:off x="137293" y="1332755"/>
            <a:ext cx="5731491" cy="3274506"/>
          </a:xfrm>
          <a:prstGeom prst="rect">
            <a:avLst/>
          </a:prstGeom>
        </p:spPr>
      </p:pic>
      <p:sp>
        <p:nvSpPr>
          <p:cNvPr id="8" name="文本框 7">
            <a:extLst>
              <a:ext uri="{FF2B5EF4-FFF2-40B4-BE49-F238E27FC236}">
                <a16:creationId xmlns:a16="http://schemas.microsoft.com/office/drawing/2014/main" id="{FC9AFDA1-697C-4CA4-A76A-1743EE7F0484}"/>
              </a:ext>
            </a:extLst>
          </p:cNvPr>
          <p:cNvSpPr txBox="1"/>
          <p:nvPr/>
        </p:nvSpPr>
        <p:spPr>
          <a:xfrm>
            <a:off x="2137269" y="5016351"/>
            <a:ext cx="2325382"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Optimal well placement</a:t>
            </a:r>
            <a:endParaRPr lang="zh-CN" altLang="en-US" sz="1600"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8FD42388-5F78-4A99-9D12-49C2C0AA33AC}"/>
              </a:ext>
            </a:extLst>
          </p:cNvPr>
          <p:cNvPicPr>
            <a:picLocks noChangeAspect="1"/>
          </p:cNvPicPr>
          <p:nvPr/>
        </p:nvPicPr>
        <p:blipFill>
          <a:blip r:embed="rId4"/>
          <a:stretch>
            <a:fillRect/>
          </a:stretch>
        </p:blipFill>
        <p:spPr>
          <a:xfrm>
            <a:off x="5965794" y="1255517"/>
            <a:ext cx="6203212" cy="3740171"/>
          </a:xfrm>
          <a:prstGeom prst="rect">
            <a:avLst/>
          </a:prstGeom>
        </p:spPr>
      </p:pic>
      <p:sp>
        <p:nvSpPr>
          <p:cNvPr id="10" name="文本框 9">
            <a:extLst>
              <a:ext uri="{FF2B5EF4-FFF2-40B4-BE49-F238E27FC236}">
                <a16:creationId xmlns:a16="http://schemas.microsoft.com/office/drawing/2014/main" id="{92A988FC-1D98-42A0-9A28-7157AC8C9998}"/>
              </a:ext>
            </a:extLst>
          </p:cNvPr>
          <p:cNvSpPr txBox="1"/>
          <p:nvPr/>
        </p:nvSpPr>
        <p:spPr>
          <a:xfrm>
            <a:off x="7956075" y="5016351"/>
            <a:ext cx="2626108"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Optimal fracture layout</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96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5E39AE2D-03C4-40D1-8929-565F2F5D9221}"/>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43C2C277-BA17-4EF0-8585-EFF5AF4212F8}"/>
              </a:ext>
            </a:extLst>
          </p:cNvPr>
          <p:cNvSpPr/>
          <p:nvPr/>
        </p:nvSpPr>
        <p:spPr>
          <a:xfrm>
            <a:off x="4200947" y="-17274"/>
            <a:ext cx="3818674"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4. Practical Problems</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a:extLst>
              <a:ext uri="{FF2B5EF4-FFF2-40B4-BE49-F238E27FC236}">
                <a16:creationId xmlns:a16="http://schemas.microsoft.com/office/drawing/2014/main" id="{FA495215-B123-4549-9BD6-776AA5C6684D}"/>
              </a:ext>
            </a:extLst>
          </p:cNvPr>
          <p:cNvSpPr/>
          <p:nvPr/>
        </p:nvSpPr>
        <p:spPr>
          <a:xfrm>
            <a:off x="137293" y="732016"/>
            <a:ext cx="1471878" cy="577850"/>
          </a:xfrm>
          <a:prstGeom prst="rect">
            <a:avLst/>
          </a:prstGeom>
        </p:spPr>
        <p:txBody>
          <a:bodyPr wrap="none">
            <a:spAutoFit/>
          </a:bodyPr>
          <a:lstStyle/>
          <a:p>
            <a:pPr marL="342900" indent="-342900">
              <a:lnSpc>
                <a:spcPct val="150000"/>
              </a:lnSpc>
              <a:buFont typeface="Wingdings" panose="05000000000000000000" pitchFamily="2" charset="2"/>
              <a:buChar char="Ø"/>
            </a:pPr>
            <a:r>
              <a:rPr lang="en-US" altLang="zh-CN" sz="2400" b="1" dirty="0">
                <a:solidFill>
                  <a:srgbClr val="0000FF"/>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Result</a:t>
            </a:r>
          </a:p>
        </p:txBody>
      </p:sp>
      <p:sp>
        <p:nvSpPr>
          <p:cNvPr id="6" name="文本框 5">
            <a:extLst>
              <a:ext uri="{FF2B5EF4-FFF2-40B4-BE49-F238E27FC236}">
                <a16:creationId xmlns:a16="http://schemas.microsoft.com/office/drawing/2014/main" id="{5585737E-6437-4628-A492-2A0F8DFC7F12}"/>
              </a:ext>
            </a:extLst>
          </p:cNvPr>
          <p:cNvSpPr txBox="1"/>
          <p:nvPr/>
        </p:nvSpPr>
        <p:spPr>
          <a:xfrm>
            <a:off x="1394639" y="6504476"/>
            <a:ext cx="4177486" cy="327077"/>
          </a:xfrm>
          <a:prstGeom prst="rect">
            <a:avLst/>
          </a:prstGeom>
          <a:noFill/>
        </p:spPr>
        <p:txBody>
          <a:bodyPr wrap="square" rtlCol="0">
            <a:spAutoFit/>
          </a:bodyPr>
          <a:lstStyle/>
          <a:p>
            <a:pPr algn="ctr">
              <a:lnSpc>
                <a:spcPct val="120000"/>
              </a:lnSpc>
              <a:defRPr/>
            </a:pPr>
            <a:r>
              <a:rPr lang="en-US" altLang="zh-CN" sz="1400" dirty="0">
                <a:latin typeface="Arial" panose="020B0604020202020204" pitchFamily="34" charset="0"/>
                <a:cs typeface="Arial" panose="020B0604020202020204" pitchFamily="34" charset="0"/>
              </a:rPr>
              <a:t>Gas Saturation after 10 Years of Production</a:t>
            </a:r>
            <a:endParaRPr lang="zh-CN" altLang="en-US" sz="1400" dirty="0">
              <a:latin typeface="Arial" panose="020B0604020202020204" pitchFamily="34" charset="0"/>
              <a:cs typeface="Arial" panose="020B0604020202020204" pitchFamily="34" charset="0"/>
              <a:sym typeface="Times New Roman" panose="02020603050405020304" pitchFamily="18" charset="0"/>
            </a:endParaRPr>
          </a:p>
        </p:txBody>
      </p:sp>
      <p:sp>
        <p:nvSpPr>
          <p:cNvPr id="7" name="文本框 6">
            <a:extLst>
              <a:ext uri="{FF2B5EF4-FFF2-40B4-BE49-F238E27FC236}">
                <a16:creationId xmlns:a16="http://schemas.microsoft.com/office/drawing/2014/main" id="{9CD2D52C-C58D-476B-BB53-9896E9CF9EE6}"/>
              </a:ext>
            </a:extLst>
          </p:cNvPr>
          <p:cNvSpPr txBox="1"/>
          <p:nvPr/>
        </p:nvSpPr>
        <p:spPr>
          <a:xfrm>
            <a:off x="7376340" y="6489519"/>
            <a:ext cx="4710885" cy="327077"/>
          </a:xfrm>
          <a:prstGeom prst="rect">
            <a:avLst/>
          </a:prstGeom>
          <a:noFill/>
        </p:spPr>
        <p:txBody>
          <a:bodyPr wrap="square" rtlCol="0">
            <a:spAutoFit/>
          </a:bodyPr>
          <a:lstStyle/>
          <a:p>
            <a:pPr marR="0" lvl="0" indent="0" algn="ctr" fontAlgn="auto">
              <a:lnSpc>
                <a:spcPct val="12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Cumulative Gas Production and Flowback Volume</a:t>
            </a:r>
            <a:endParaRPr lang="zh-CN" altLang="en-US" sz="1400" dirty="0">
              <a:latin typeface="Arial" panose="020B0604020202020204" pitchFamily="34" charset="0"/>
              <a:cs typeface="Arial" panose="020B0604020202020204" pitchFamily="34" charset="0"/>
              <a:sym typeface="Times New Roman" panose="02020603050405020304" pitchFamily="18" charset="0"/>
            </a:endParaRPr>
          </a:p>
        </p:txBody>
      </p:sp>
      <p:sp>
        <p:nvSpPr>
          <p:cNvPr id="8" name="文本框 7">
            <a:extLst>
              <a:ext uri="{FF2B5EF4-FFF2-40B4-BE49-F238E27FC236}">
                <a16:creationId xmlns:a16="http://schemas.microsoft.com/office/drawing/2014/main" id="{AFCF57C1-42CB-4034-8B07-F2D68CB4D7E1}"/>
              </a:ext>
            </a:extLst>
          </p:cNvPr>
          <p:cNvSpPr txBox="1"/>
          <p:nvPr/>
        </p:nvSpPr>
        <p:spPr>
          <a:xfrm>
            <a:off x="367286" y="1348477"/>
            <a:ext cx="11719939" cy="775084"/>
          </a:xfrm>
          <a:prstGeom prst="rect">
            <a:avLst/>
          </a:prstGeom>
          <a:noFill/>
        </p:spPr>
        <p:txBody>
          <a:bodyPr wrap="square">
            <a:spAutoFit/>
          </a:bodyPr>
          <a:lstStyle/>
          <a:p>
            <a:pPr marL="285750" indent="-285750">
              <a:lnSpc>
                <a:spcPct val="130000"/>
              </a:lnSpc>
              <a:buFont typeface="Wingdings" panose="05000000000000000000" pitchFamily="2" charset="2"/>
              <a:buChar char="l"/>
            </a:pPr>
            <a:r>
              <a:rPr lang="en-US" altLang="zh-CN" dirty="0">
                <a:latin typeface="Arial" panose="020B0604020202020204" pitchFamily="34" charset="0"/>
                <a:cs typeface="Arial" panose="020B0604020202020204" pitchFamily="34" charset="0"/>
              </a:rPr>
              <a:t>The non-uniform fracture scheme, especially </a:t>
            </a:r>
            <a:r>
              <a:rPr lang="en-US" altLang="zh-CN" dirty="0">
                <a:solidFill>
                  <a:srgbClr val="FF0000"/>
                </a:solidFill>
                <a:latin typeface="Arial" panose="020B0604020202020204" pitchFamily="34" charset="0"/>
                <a:cs typeface="Arial" panose="020B0604020202020204" pitchFamily="34" charset="0"/>
              </a:rPr>
              <a:t>VDETO</a:t>
            </a:r>
            <a:r>
              <a:rPr lang="en-US" altLang="zh-CN" dirty="0">
                <a:latin typeface="Arial" panose="020B0604020202020204" pitchFamily="34" charset="0"/>
                <a:cs typeface="Arial" panose="020B0604020202020204" pitchFamily="34" charset="0"/>
              </a:rPr>
              <a:t>, improves gas production and reduces flowback volume by better balancing well number, fracture scale, and stimulation intensity.</a:t>
            </a:r>
          </a:p>
        </p:txBody>
      </p:sp>
      <p:pic>
        <p:nvPicPr>
          <p:cNvPr id="9" name="图片 8">
            <a:extLst>
              <a:ext uri="{FF2B5EF4-FFF2-40B4-BE49-F238E27FC236}">
                <a16:creationId xmlns:a16="http://schemas.microsoft.com/office/drawing/2014/main" id="{13A37CD6-55AF-4CE4-8B06-DEAD955CFD21}"/>
              </a:ext>
            </a:extLst>
          </p:cNvPr>
          <p:cNvPicPr>
            <a:picLocks noChangeAspect="1"/>
          </p:cNvPicPr>
          <p:nvPr/>
        </p:nvPicPr>
        <p:blipFill>
          <a:blip r:embed="rId3"/>
          <a:stretch>
            <a:fillRect/>
          </a:stretch>
        </p:blipFill>
        <p:spPr>
          <a:xfrm>
            <a:off x="7337189" y="2237683"/>
            <a:ext cx="4535976" cy="2114508"/>
          </a:xfrm>
          <a:prstGeom prst="rect">
            <a:avLst/>
          </a:prstGeom>
        </p:spPr>
      </p:pic>
      <p:pic>
        <p:nvPicPr>
          <p:cNvPr id="10" name="图片 9">
            <a:extLst>
              <a:ext uri="{FF2B5EF4-FFF2-40B4-BE49-F238E27FC236}">
                <a16:creationId xmlns:a16="http://schemas.microsoft.com/office/drawing/2014/main" id="{9181A50F-2A8A-4697-9ACB-E4DDD4DD7AE0}"/>
              </a:ext>
            </a:extLst>
          </p:cNvPr>
          <p:cNvPicPr>
            <a:picLocks noChangeAspect="1"/>
          </p:cNvPicPr>
          <p:nvPr/>
        </p:nvPicPr>
        <p:blipFill>
          <a:blip r:embed="rId4"/>
          <a:stretch>
            <a:fillRect/>
          </a:stretch>
        </p:blipFill>
        <p:spPr>
          <a:xfrm>
            <a:off x="7337189" y="4397712"/>
            <a:ext cx="4535976" cy="2152172"/>
          </a:xfrm>
          <a:prstGeom prst="rect">
            <a:avLst/>
          </a:prstGeom>
        </p:spPr>
      </p:pic>
      <p:pic>
        <p:nvPicPr>
          <p:cNvPr id="11" name="图片 10">
            <a:extLst>
              <a:ext uri="{FF2B5EF4-FFF2-40B4-BE49-F238E27FC236}">
                <a16:creationId xmlns:a16="http://schemas.microsoft.com/office/drawing/2014/main" id="{FA0E5093-8EE1-4246-9F9E-AD73397A5A57}"/>
              </a:ext>
            </a:extLst>
          </p:cNvPr>
          <p:cNvPicPr>
            <a:picLocks noChangeAspect="1"/>
          </p:cNvPicPr>
          <p:nvPr/>
        </p:nvPicPr>
        <p:blipFill>
          <a:blip r:embed="rId5"/>
          <a:stretch>
            <a:fillRect/>
          </a:stretch>
        </p:blipFill>
        <p:spPr>
          <a:xfrm>
            <a:off x="270463" y="2297859"/>
            <a:ext cx="7212115" cy="4080820"/>
          </a:xfrm>
          <a:prstGeom prst="rect">
            <a:avLst/>
          </a:prstGeom>
        </p:spPr>
      </p:pic>
    </p:spTree>
    <p:extLst>
      <p:ext uri="{BB962C8B-B14F-4D97-AF65-F5344CB8AC3E}">
        <p14:creationId xmlns:p14="http://schemas.microsoft.com/office/powerpoint/2010/main" val="3609899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8EC33412-6381-4DB9-850A-B13676FF3E43}"/>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D9B82381-92A3-48F7-94BD-6A3DF0015101}"/>
              </a:ext>
            </a:extLst>
          </p:cNvPr>
          <p:cNvSpPr/>
          <p:nvPr/>
        </p:nvSpPr>
        <p:spPr>
          <a:xfrm>
            <a:off x="3659054" y="-49080"/>
            <a:ext cx="4818948"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Acknowledgements &amp; Q&amp;A</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F4DE666F-5DF2-426E-B9FD-3035563946A8}"/>
              </a:ext>
            </a:extLst>
          </p:cNvPr>
          <p:cNvSpPr txBox="1"/>
          <p:nvPr/>
        </p:nvSpPr>
        <p:spPr>
          <a:xfrm>
            <a:off x="519686" y="1390173"/>
            <a:ext cx="11262739" cy="1208729"/>
          </a:xfrm>
          <a:prstGeom prst="rect">
            <a:avLst/>
          </a:prstGeom>
          <a:noFill/>
        </p:spPr>
        <p:txBody>
          <a:bodyPr wrap="square">
            <a:spAutoFit/>
          </a:bodyPr>
          <a:lstStyle/>
          <a:p>
            <a:pPr marL="0" lvl="1" algn="just">
              <a:lnSpc>
                <a:spcPct val="125000"/>
              </a:lnSpc>
            </a:pPr>
            <a:r>
              <a:rPr lang="en-US" altLang="zh-CN" sz="2000" dirty="0">
                <a:latin typeface="Arial" panose="020B0604020202020204" pitchFamily="34" charset="0"/>
                <a:ea typeface="等线" panose="02010600030101010101" pitchFamily="2" charset="-122"/>
                <a:cs typeface="Arial" panose="020B0604020202020204" pitchFamily="34" charset="0"/>
              </a:rPr>
              <a:t>The author would like to sincerely acknowledge the guidance of </a:t>
            </a:r>
            <a:r>
              <a:rPr lang="en-US" altLang="zh-CN" sz="2000" b="1" dirty="0">
                <a:latin typeface="Arial" panose="020B0604020202020204" pitchFamily="34" charset="0"/>
                <a:ea typeface="等线" panose="02010600030101010101" pitchFamily="2" charset="-122"/>
                <a:cs typeface="Arial" panose="020B0604020202020204" pitchFamily="34" charset="0"/>
              </a:rPr>
              <a:t>Professor Jun Yao </a:t>
            </a:r>
            <a:r>
              <a:rPr lang="en-US" altLang="zh-CN" sz="2000" dirty="0">
                <a:latin typeface="Arial" panose="020B0604020202020204" pitchFamily="34" charset="0"/>
                <a:ea typeface="等线" panose="02010600030101010101" pitchFamily="2" charset="-122"/>
                <a:cs typeface="Arial" panose="020B0604020202020204" pitchFamily="34" charset="0"/>
              </a:rPr>
              <a:t>and the financial support from the </a:t>
            </a:r>
            <a:r>
              <a:rPr lang="en-US" altLang="zh-CN" sz="2000" b="1" dirty="0">
                <a:latin typeface="Arial" panose="020B0604020202020204" pitchFamily="34" charset="0"/>
                <a:ea typeface="等线" panose="02010600030101010101" pitchFamily="2" charset="-122"/>
                <a:cs typeface="Arial" panose="020B0604020202020204" pitchFamily="34" charset="0"/>
              </a:rPr>
              <a:t>Research Center of Oil and Gas Flow</a:t>
            </a:r>
            <a:r>
              <a:rPr lang="en-US" altLang="zh-CN" sz="2000" dirty="0">
                <a:latin typeface="Arial" panose="020B0604020202020204" pitchFamily="34" charset="0"/>
                <a:ea typeface="等线" panose="02010600030101010101" pitchFamily="2" charset="-122"/>
                <a:cs typeface="Arial" panose="020B0604020202020204" pitchFamily="34" charset="0"/>
              </a:rPr>
              <a:t> and the </a:t>
            </a:r>
            <a:r>
              <a:rPr lang="en-US" altLang="zh-CN" sz="2000" b="1" dirty="0">
                <a:latin typeface="Arial" panose="020B0604020202020204" pitchFamily="34" charset="0"/>
                <a:ea typeface="等线" panose="02010600030101010101" pitchFamily="2" charset="-122"/>
                <a:cs typeface="Arial" panose="020B0604020202020204" pitchFamily="34" charset="0"/>
              </a:rPr>
              <a:t>National Natural Science Foundation of China</a:t>
            </a:r>
            <a:r>
              <a:rPr lang="en-US" altLang="zh-CN" sz="2000" dirty="0">
                <a:latin typeface="Arial" panose="020B0604020202020204" pitchFamily="34" charset="0"/>
                <a:ea typeface="等线" panose="02010600030101010101" pitchFamily="2" charset="-122"/>
                <a:cs typeface="Arial" panose="020B0604020202020204" pitchFamily="34" charset="0"/>
              </a:rPr>
              <a:t> (Grant No. U24B6001).</a:t>
            </a:r>
            <a:endParaRPr lang="zh-CN" altLang="en-US" sz="2000" dirty="0">
              <a:latin typeface="Arial" panose="020B0604020202020204" pitchFamily="34" charset="0"/>
              <a:ea typeface="等线" panose="02010600030101010101" pitchFamily="2" charset="-122"/>
              <a:cs typeface="Arial" panose="020B0604020202020204" pitchFamily="34" charset="0"/>
            </a:endParaRPr>
          </a:p>
        </p:txBody>
      </p:sp>
      <p:sp>
        <p:nvSpPr>
          <p:cNvPr id="6" name="文本框 5">
            <a:extLst>
              <a:ext uri="{FF2B5EF4-FFF2-40B4-BE49-F238E27FC236}">
                <a16:creationId xmlns:a16="http://schemas.microsoft.com/office/drawing/2014/main" id="{CC5F6798-F93C-4B9F-AFEF-B174DE60847A}"/>
              </a:ext>
            </a:extLst>
          </p:cNvPr>
          <p:cNvSpPr txBox="1"/>
          <p:nvPr/>
        </p:nvSpPr>
        <p:spPr>
          <a:xfrm>
            <a:off x="367286" y="898160"/>
            <a:ext cx="6134100" cy="461665"/>
          </a:xfrm>
          <a:prstGeom prst="rect">
            <a:avLst/>
          </a:prstGeom>
          <a:noFill/>
        </p:spPr>
        <p:txBody>
          <a:bodyPr wrap="square">
            <a:spAutoFit/>
          </a:bodyPr>
          <a:lstStyle/>
          <a:p>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Acknowledgements</a:t>
            </a:r>
            <a:endParaRPr lang="zh-CN" altLang="en-US" sz="24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D30B108-8A22-4C26-B9AC-3ED5CE4ECF58}"/>
              </a:ext>
            </a:extLst>
          </p:cNvPr>
          <p:cNvSpPr txBox="1"/>
          <p:nvPr/>
        </p:nvSpPr>
        <p:spPr>
          <a:xfrm>
            <a:off x="367286" y="2957810"/>
            <a:ext cx="6134100" cy="461665"/>
          </a:xfrm>
          <a:prstGeom prst="rect">
            <a:avLst/>
          </a:prstGeom>
          <a:noFill/>
        </p:spPr>
        <p:txBody>
          <a:bodyPr wrap="square">
            <a:spAutoFit/>
          </a:bodyPr>
          <a:lstStyle/>
          <a:p>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Contact Information</a:t>
            </a:r>
            <a:endParaRPr lang="zh-CN" altLang="en-US" sz="24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0776FA05-9A39-430F-9B1D-62C1F2A4C58E}"/>
              </a:ext>
            </a:extLst>
          </p:cNvPr>
          <p:cNvSpPr txBox="1"/>
          <p:nvPr/>
        </p:nvSpPr>
        <p:spPr>
          <a:xfrm>
            <a:off x="586361" y="3528761"/>
            <a:ext cx="11262739" cy="1593450"/>
          </a:xfrm>
          <a:prstGeom prst="rect">
            <a:avLst/>
          </a:prstGeom>
          <a:noFill/>
        </p:spPr>
        <p:txBody>
          <a:bodyPr wrap="square">
            <a:spAutoFit/>
          </a:bodyPr>
          <a:lstStyle/>
          <a:p>
            <a:pPr marL="0" lvl="1">
              <a:lnSpc>
                <a:spcPct val="125000"/>
              </a:lnSpc>
            </a:pPr>
            <a:r>
              <a:rPr lang="en-US" altLang="zh-CN" sz="2000" dirty="0">
                <a:latin typeface="Arial" panose="020B0604020202020204" pitchFamily="34" charset="0"/>
                <a:ea typeface="等线" panose="02010600030101010101" pitchFamily="2" charset="-122"/>
                <a:cs typeface="Arial" panose="020B0604020202020204" pitchFamily="34" charset="0"/>
              </a:rPr>
              <a:t>Name: Zhaodali</a:t>
            </a:r>
          </a:p>
          <a:p>
            <a:pPr marL="0" lvl="1">
              <a:lnSpc>
                <a:spcPct val="125000"/>
              </a:lnSpc>
            </a:pPr>
            <a:r>
              <a:rPr lang="en-US" altLang="zh-CN" sz="2000" dirty="0">
                <a:latin typeface="Arial" panose="020B0604020202020204" pitchFamily="34" charset="0"/>
                <a:ea typeface="等线" panose="02010600030101010101" pitchFamily="2" charset="-122"/>
                <a:cs typeface="Arial" panose="020B0604020202020204" pitchFamily="34" charset="0"/>
              </a:rPr>
              <a:t>Research Center of Oil and Gas Flow </a:t>
            </a:r>
          </a:p>
          <a:p>
            <a:pPr marL="0" lvl="1">
              <a:lnSpc>
                <a:spcPct val="125000"/>
              </a:lnSpc>
            </a:pPr>
            <a:r>
              <a:rPr lang="en-US" altLang="zh-CN" sz="2000" dirty="0">
                <a:latin typeface="Arial" panose="020B0604020202020204" pitchFamily="34" charset="0"/>
                <a:ea typeface="等线" panose="02010600030101010101" pitchFamily="2" charset="-122"/>
                <a:cs typeface="Arial" panose="020B0604020202020204" pitchFamily="34" charset="0"/>
              </a:rPr>
              <a:t>State Key Laboratory of Deep Oil and Gas/China University of Petroleum (East China)</a:t>
            </a:r>
          </a:p>
          <a:p>
            <a:pPr marL="0" lvl="1">
              <a:lnSpc>
                <a:spcPct val="125000"/>
              </a:lnSpc>
            </a:pPr>
            <a:r>
              <a:rPr lang="fr-FR" altLang="zh-CN" sz="2000" dirty="0">
                <a:latin typeface="Arial" panose="020B0604020202020204" pitchFamily="34" charset="0"/>
                <a:ea typeface="等线" panose="02010600030101010101" pitchFamily="2" charset="-122"/>
                <a:cs typeface="Arial" panose="020B0604020202020204" pitchFamily="34" charset="0"/>
              </a:rPr>
              <a:t>Email: zhaodaliupc@163.com</a:t>
            </a:r>
            <a:endParaRPr lang="zh-CN" altLang="en-US" sz="2000" dirty="0">
              <a:latin typeface="Arial" panose="020B0604020202020204" pitchFamily="34" charset="0"/>
              <a:ea typeface="等线" panose="02010600030101010101" pitchFamily="2" charset="-122"/>
              <a:cs typeface="Arial" panose="020B0604020202020204" pitchFamily="34" charset="0"/>
            </a:endParaRPr>
          </a:p>
        </p:txBody>
      </p:sp>
      <p:sp>
        <p:nvSpPr>
          <p:cNvPr id="9" name="文本框 8">
            <a:extLst>
              <a:ext uri="{FF2B5EF4-FFF2-40B4-BE49-F238E27FC236}">
                <a16:creationId xmlns:a16="http://schemas.microsoft.com/office/drawing/2014/main" id="{0A298EF3-E61E-4504-BEAA-898EA59BB3FB}"/>
              </a:ext>
            </a:extLst>
          </p:cNvPr>
          <p:cNvSpPr txBox="1"/>
          <p:nvPr/>
        </p:nvSpPr>
        <p:spPr>
          <a:xfrm>
            <a:off x="2169181" y="5652020"/>
            <a:ext cx="8321509" cy="769441"/>
          </a:xfrm>
          <a:prstGeom prst="rect">
            <a:avLst/>
          </a:prstGeom>
          <a:noFill/>
        </p:spPr>
        <p:txBody>
          <a:bodyPr wrap="square">
            <a:spAutoFit/>
          </a:bodyPr>
          <a:lstStyle/>
          <a:p>
            <a:r>
              <a:rPr lang="en-US" altLang="zh-CN" sz="4400" b="1" i="1" dirty="0">
                <a:solidFill>
                  <a:srgbClr val="FF0000"/>
                </a:solidFill>
                <a:latin typeface="Arial" panose="020B0604020202020204" pitchFamily="34" charset="0"/>
                <a:ea typeface="微软雅黑" panose="020B0503020204020204" pitchFamily="34" charset="-122"/>
                <a:cs typeface="Arial" panose="020B0604020202020204" pitchFamily="34" charset="0"/>
              </a:rPr>
              <a:t>Thank You for Your Attention!</a:t>
            </a:r>
            <a:endParaRPr lang="zh-CN" altLang="en-US" sz="4400" b="1" i="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4176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AB4CEE4B-9E8B-4436-86C1-15A003DEF239}"/>
              </a:ext>
            </a:extLst>
          </p:cNvPr>
          <p:cNvSpPr>
            <a:spLocks noGrp="1"/>
          </p:cNvSpPr>
          <p:nvPr>
            <p:ph type="sldNum" sz="quarter" idx="12"/>
          </p:nvPr>
        </p:nvSpPr>
        <p:spPr>
          <a:xfrm>
            <a:off x="11481758" y="6489519"/>
            <a:ext cx="710241" cy="365125"/>
          </a:xfrm>
        </p:spPr>
        <p:txBody>
          <a:bodyPr/>
          <a:lstStyle/>
          <a:p>
            <a:pPr lvl="0"/>
            <a:fld id="{8C097E00-045F-4753-8000-DBE10BACCB54}" type="slidenum">
              <a:rPr lang="zh-CN" altLang="en-US" noProof="0" smtClean="0"/>
              <a:pPr lvl="0"/>
              <a:t>2</a:t>
            </a:fld>
            <a:r>
              <a:rPr lang="en-US" altLang="zh-CN" noProof="0" dirty="0"/>
              <a:t>/18</a:t>
            </a:r>
          </a:p>
        </p:txBody>
      </p:sp>
      <p:sp>
        <p:nvSpPr>
          <p:cNvPr id="4" name="矩形 3">
            <a:extLst>
              <a:ext uri="{FF2B5EF4-FFF2-40B4-BE49-F238E27FC236}">
                <a16:creationId xmlns:a16="http://schemas.microsoft.com/office/drawing/2014/main" id="{DE958396-D189-40C6-A6C6-F757DD160F22}"/>
              </a:ext>
            </a:extLst>
          </p:cNvPr>
          <p:cNvSpPr/>
          <p:nvPr/>
        </p:nvSpPr>
        <p:spPr>
          <a:xfrm>
            <a:off x="4769210" y="-17274"/>
            <a:ext cx="2682145"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1.</a:t>
            </a:r>
            <a:r>
              <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Background</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TextBox 1">
            <a:extLst>
              <a:ext uri="{FF2B5EF4-FFF2-40B4-BE49-F238E27FC236}">
                <a16:creationId xmlns:a16="http://schemas.microsoft.com/office/drawing/2014/main" id="{489D4003-8CEB-403C-BEE4-EE9C313DC4BD}"/>
              </a:ext>
            </a:extLst>
          </p:cNvPr>
          <p:cNvSpPr txBox="1"/>
          <p:nvPr/>
        </p:nvSpPr>
        <p:spPr>
          <a:xfrm>
            <a:off x="147023" y="5718765"/>
            <a:ext cx="11852413" cy="937949"/>
          </a:xfrm>
          <a:prstGeom prst="rect">
            <a:avLst/>
          </a:prstGeom>
          <a:noFill/>
        </p:spPr>
        <p:txBody>
          <a:bodyPr wrap="square" rtlCol="0">
            <a:spAutoFit/>
          </a:bodyPr>
          <a:lstStyle/>
          <a:p>
            <a:pPr algn="just">
              <a:lnSpc>
                <a:spcPct val="120000"/>
              </a:lnSpc>
            </a:pPr>
            <a:r>
              <a:rPr lang="en-US" altLang="zh-CN" sz="2400" b="1" dirty="0">
                <a:latin typeface="Arial" panose="020B0604020202020204" pitchFamily="34" charset="0"/>
                <a:ea typeface="微软雅黑" panose="020B0503020204020204" pitchFamily="34" charset="-122"/>
                <a:cs typeface="Arial" panose="020B0604020202020204" pitchFamily="34" charset="0"/>
              </a:rPr>
              <a:t>Natural gas is an important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low-carbon</a:t>
            </a:r>
            <a:r>
              <a:rPr lang="en-US" altLang="zh-CN" sz="2400" b="1" dirty="0">
                <a:latin typeface="Arial" panose="020B0604020202020204" pitchFamily="34" charset="0"/>
                <a:ea typeface="微软雅黑" panose="020B0503020204020204" pitchFamily="34" charset="-122"/>
                <a:cs typeface="Arial" panose="020B0604020202020204" pitchFamily="34" charset="0"/>
              </a:rPr>
              <a:t> and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clean energy</a:t>
            </a:r>
            <a:r>
              <a:rPr lang="en-US" altLang="zh-CN" sz="2400" b="1" dirty="0">
                <a:latin typeface="Arial" panose="020B0604020202020204" pitchFamily="34" charset="0"/>
                <a:ea typeface="微软雅黑" panose="020B0503020204020204" pitchFamily="34" charset="-122"/>
                <a:cs typeface="Arial" panose="020B0604020202020204" pitchFamily="34" charset="0"/>
              </a:rPr>
              <a:t> source, and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shale gas </a:t>
            </a:r>
            <a:r>
              <a:rPr lang="en-US" altLang="zh-CN" sz="2400" b="1" dirty="0">
                <a:latin typeface="Arial" panose="020B0604020202020204" pitchFamily="34" charset="0"/>
                <a:ea typeface="微软雅黑" panose="020B0503020204020204" pitchFamily="34" charset="-122"/>
                <a:cs typeface="Arial" panose="020B0604020202020204" pitchFamily="34" charset="0"/>
              </a:rPr>
              <a:t>serves as an important supplementary and replacement resource.</a:t>
            </a:r>
          </a:p>
        </p:txBody>
      </p:sp>
      <p:sp>
        <p:nvSpPr>
          <p:cNvPr id="6" name="文本框 5">
            <a:extLst>
              <a:ext uri="{FF2B5EF4-FFF2-40B4-BE49-F238E27FC236}">
                <a16:creationId xmlns:a16="http://schemas.microsoft.com/office/drawing/2014/main" id="{8B96A5B7-99A4-4854-80C8-F6C879F8F53A}"/>
              </a:ext>
            </a:extLst>
          </p:cNvPr>
          <p:cNvSpPr txBox="1"/>
          <p:nvPr/>
        </p:nvSpPr>
        <p:spPr>
          <a:xfrm>
            <a:off x="168835" y="4710817"/>
            <a:ext cx="4179434"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Global energy consumption shares, 2024 </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0C5D46AF-5B51-4D3D-9E46-4FAC8F26D7A7}"/>
              </a:ext>
            </a:extLst>
          </p:cNvPr>
          <p:cNvSpPr txBox="1"/>
          <p:nvPr/>
        </p:nvSpPr>
        <p:spPr>
          <a:xfrm>
            <a:off x="4590318" y="4710817"/>
            <a:ext cx="3390900"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Global demand growth, 2024</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pic>
        <p:nvPicPr>
          <p:cNvPr id="8" name="图片 7">
            <a:extLst>
              <a:ext uri="{FF2B5EF4-FFF2-40B4-BE49-F238E27FC236}">
                <a16:creationId xmlns:a16="http://schemas.microsoft.com/office/drawing/2014/main" id="{B3E80D07-F0E0-4BBD-9776-4A1E476AC9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24" t="8867" r="11831" b="10833"/>
          <a:stretch/>
        </p:blipFill>
        <p:spPr>
          <a:xfrm>
            <a:off x="3925682" y="1012451"/>
            <a:ext cx="4158700" cy="3550080"/>
          </a:xfrm>
          <a:prstGeom prst="rect">
            <a:avLst/>
          </a:prstGeom>
        </p:spPr>
      </p:pic>
      <p:cxnSp>
        <p:nvCxnSpPr>
          <p:cNvPr id="9" name="直接连接符 8">
            <a:extLst>
              <a:ext uri="{FF2B5EF4-FFF2-40B4-BE49-F238E27FC236}">
                <a16:creationId xmlns:a16="http://schemas.microsoft.com/office/drawing/2014/main" id="{DC50ABC4-439C-4917-A9D1-346F54C9476D}"/>
              </a:ext>
            </a:extLst>
          </p:cNvPr>
          <p:cNvCxnSpPr/>
          <p:nvPr/>
        </p:nvCxnSpPr>
        <p:spPr>
          <a:xfrm>
            <a:off x="922251" y="5260532"/>
            <a:ext cx="10518948" cy="0"/>
          </a:xfrm>
          <a:prstGeom prst="line">
            <a:avLst/>
          </a:prstGeom>
          <a:ln w="28575">
            <a:solidFill>
              <a:srgbClr val="971E15"/>
            </a:solidFill>
            <a:prstDash val="sysDot"/>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CFE94D6-E4E9-49E0-88C9-E29E83D14449}"/>
              </a:ext>
            </a:extLst>
          </p:cNvPr>
          <p:cNvSpPr txBox="1"/>
          <p:nvPr/>
        </p:nvSpPr>
        <p:spPr>
          <a:xfrm>
            <a:off x="8223267" y="4702320"/>
            <a:ext cx="3889837"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U.S. shale gas vs. total natural gas</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a:extLst>
              <a:ext uri="{FF2B5EF4-FFF2-40B4-BE49-F238E27FC236}">
                <a16:creationId xmlns:a16="http://schemas.microsoft.com/office/drawing/2014/main" id="{ED696F93-638B-4CEB-95F0-C90235D8CFA6}"/>
              </a:ext>
            </a:extLst>
          </p:cNvPr>
          <p:cNvSpPr/>
          <p:nvPr/>
        </p:nvSpPr>
        <p:spPr>
          <a:xfrm>
            <a:off x="6073230" y="4200581"/>
            <a:ext cx="1114425" cy="390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B11020F4-D2AD-470C-BA71-90F37A161384}"/>
              </a:ext>
            </a:extLst>
          </p:cNvPr>
          <p:cNvSpPr txBox="1"/>
          <p:nvPr/>
        </p:nvSpPr>
        <p:spPr>
          <a:xfrm>
            <a:off x="2514600" y="5300039"/>
            <a:ext cx="9210675" cy="307777"/>
          </a:xfrm>
          <a:prstGeom prst="rect">
            <a:avLst/>
          </a:prstGeom>
          <a:noFill/>
        </p:spPr>
        <p:txBody>
          <a:bodyPr wrap="square">
            <a:spAutoFit/>
          </a:bodyPr>
          <a:lstStyle/>
          <a:p>
            <a:r>
              <a:rPr lang="zh-CN" altLang="en-US" sz="1400" b="1" dirty="0">
                <a:latin typeface="Arial" panose="020B0604020202020204" pitchFamily="34" charset="0"/>
                <a:ea typeface="微软雅黑" panose="020B0503020204020204" pitchFamily="34" charset="-122"/>
                <a:cs typeface="Arial" panose="020B0604020202020204" pitchFamily="34" charset="0"/>
              </a:rPr>
              <a:t>The data is sourced from EIA and is up to date as of 2024. The data for 2025 will be released in June 2026.</a:t>
            </a:r>
          </a:p>
        </p:txBody>
      </p:sp>
      <p:pic>
        <p:nvPicPr>
          <p:cNvPr id="13" name="图片 12">
            <a:extLst>
              <a:ext uri="{FF2B5EF4-FFF2-40B4-BE49-F238E27FC236}">
                <a16:creationId xmlns:a16="http://schemas.microsoft.com/office/drawing/2014/main" id="{3B46E14F-D961-4225-97D0-6E79E0631B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722" b="10695"/>
          <a:stretch/>
        </p:blipFill>
        <p:spPr>
          <a:xfrm>
            <a:off x="7974374" y="1085228"/>
            <a:ext cx="4206597" cy="3540463"/>
          </a:xfrm>
          <a:prstGeom prst="rect">
            <a:avLst/>
          </a:prstGeom>
        </p:spPr>
      </p:pic>
      <p:sp>
        <p:nvSpPr>
          <p:cNvPr id="14" name="TextBox 1">
            <a:extLst>
              <a:ext uri="{FF2B5EF4-FFF2-40B4-BE49-F238E27FC236}">
                <a16:creationId xmlns:a16="http://schemas.microsoft.com/office/drawing/2014/main" id="{50FCC9EC-5C0E-4757-A1FA-3F6F2D18F6E2}"/>
              </a:ext>
            </a:extLst>
          </p:cNvPr>
          <p:cNvSpPr txBox="1"/>
          <p:nvPr/>
        </p:nvSpPr>
        <p:spPr>
          <a:xfrm>
            <a:off x="9864918" y="3167390"/>
            <a:ext cx="1688907" cy="400110"/>
          </a:xfrm>
          <a:prstGeom prst="rect">
            <a:avLst/>
          </a:prstGeom>
          <a:noFill/>
        </p:spPr>
        <p:txBody>
          <a:bodyPr wrap="square" rtlCol="0">
            <a:spAutoFit/>
          </a:bodyPr>
          <a:lstStyle/>
          <a:p>
            <a:pPr algn="just"/>
            <a:r>
              <a:rPr lang="en-US" altLang="zh-CN" sz="2000" b="1" dirty="0">
                <a:latin typeface="Arial" panose="020B0604020202020204" pitchFamily="34" charset="0"/>
                <a:ea typeface="微软雅黑" panose="020B0503020204020204" pitchFamily="34" charset="-122"/>
                <a:cs typeface="Arial" panose="020B0604020202020204" pitchFamily="34" charset="0"/>
              </a:rPr>
              <a:t>shale gas</a:t>
            </a:r>
          </a:p>
        </p:txBody>
      </p:sp>
      <p:sp>
        <p:nvSpPr>
          <p:cNvPr id="15" name="文本框 14">
            <a:extLst>
              <a:ext uri="{FF2B5EF4-FFF2-40B4-BE49-F238E27FC236}">
                <a16:creationId xmlns:a16="http://schemas.microsoft.com/office/drawing/2014/main" id="{22DFD629-AB3C-4D6F-91CA-2962EA3994A9}"/>
              </a:ext>
            </a:extLst>
          </p:cNvPr>
          <p:cNvSpPr txBox="1"/>
          <p:nvPr/>
        </p:nvSpPr>
        <p:spPr>
          <a:xfrm>
            <a:off x="8461062" y="1139235"/>
            <a:ext cx="3873813" cy="400110"/>
          </a:xfrm>
          <a:prstGeom prst="rect">
            <a:avLst/>
          </a:prstGeom>
          <a:noFill/>
        </p:spPr>
        <p:txBody>
          <a:bodyPr wrap="square">
            <a:spAutoFit/>
          </a:bodyPr>
          <a:lstStyle/>
          <a:p>
            <a:pPr algn="just"/>
            <a:r>
              <a:rPr lang="zh-CN" altLang="en-US" sz="2000" b="1" dirty="0">
                <a:latin typeface="Arial" panose="020B0604020202020204" pitchFamily="34" charset="0"/>
                <a:ea typeface="微软雅黑" panose="020B0503020204020204" pitchFamily="34" charset="-122"/>
                <a:cs typeface="Arial" panose="020B0604020202020204" pitchFamily="34" charset="0"/>
              </a:rPr>
              <a:t>Conventional natural gas</a:t>
            </a:r>
          </a:p>
        </p:txBody>
      </p:sp>
      <p:cxnSp>
        <p:nvCxnSpPr>
          <p:cNvPr id="16" name="直接箭头连接符 15">
            <a:extLst>
              <a:ext uri="{FF2B5EF4-FFF2-40B4-BE49-F238E27FC236}">
                <a16:creationId xmlns:a16="http://schemas.microsoft.com/office/drawing/2014/main" id="{A844B58F-6959-46D0-95A1-2B502DBA89F2}"/>
              </a:ext>
            </a:extLst>
          </p:cNvPr>
          <p:cNvCxnSpPr>
            <a:cxnSpLocks/>
          </p:cNvCxnSpPr>
          <p:nvPr/>
        </p:nvCxnSpPr>
        <p:spPr>
          <a:xfrm flipH="1" flipV="1">
            <a:off x="9791701" y="1539345"/>
            <a:ext cx="185957" cy="84987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7" name="TextBox 1">
            <a:extLst>
              <a:ext uri="{FF2B5EF4-FFF2-40B4-BE49-F238E27FC236}">
                <a16:creationId xmlns:a16="http://schemas.microsoft.com/office/drawing/2014/main" id="{35A94710-2DD8-4F5D-AD1B-AD98278F1188}"/>
              </a:ext>
            </a:extLst>
          </p:cNvPr>
          <p:cNvSpPr txBox="1"/>
          <p:nvPr/>
        </p:nvSpPr>
        <p:spPr>
          <a:xfrm>
            <a:off x="11449134" y="1652105"/>
            <a:ext cx="768254" cy="400110"/>
          </a:xfrm>
          <a:prstGeom prst="rect">
            <a:avLst/>
          </a:prstGeom>
          <a:noFill/>
        </p:spPr>
        <p:txBody>
          <a:bodyPr wrap="square" rtlCol="0">
            <a:spAutoFit/>
          </a:bodyPr>
          <a:lstStyle/>
          <a:p>
            <a:pPr algn="just"/>
            <a:r>
              <a:rPr lang="en-US" altLang="zh-CN" sz="2000" b="1" dirty="0">
                <a:latin typeface="Arial" panose="020B0604020202020204" pitchFamily="34" charset="0"/>
                <a:ea typeface="微软雅黑" panose="020B0503020204020204" pitchFamily="34" charset="-122"/>
                <a:cs typeface="Arial" panose="020B0604020202020204" pitchFamily="34" charset="0"/>
              </a:rPr>
              <a:t>82%</a:t>
            </a:r>
          </a:p>
        </p:txBody>
      </p:sp>
      <p:pic>
        <p:nvPicPr>
          <p:cNvPr id="18" name="图片 17">
            <a:extLst>
              <a:ext uri="{FF2B5EF4-FFF2-40B4-BE49-F238E27FC236}">
                <a16:creationId xmlns:a16="http://schemas.microsoft.com/office/drawing/2014/main" id="{D8EB801F-238A-4D80-A8B4-B3C64126A6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829" t="8639" r="16284" b="14938"/>
          <a:stretch/>
        </p:blipFill>
        <p:spPr>
          <a:xfrm>
            <a:off x="22994" y="952165"/>
            <a:ext cx="3942673" cy="3418191"/>
          </a:xfrm>
          <a:prstGeom prst="rect">
            <a:avLst/>
          </a:prstGeom>
        </p:spPr>
      </p:pic>
      <p:sp>
        <p:nvSpPr>
          <p:cNvPr id="19" name="矩形 18">
            <a:extLst>
              <a:ext uri="{FF2B5EF4-FFF2-40B4-BE49-F238E27FC236}">
                <a16:creationId xmlns:a16="http://schemas.microsoft.com/office/drawing/2014/main" id="{CB2161CD-8F73-47DF-ADD9-767A1DF1F651}"/>
              </a:ext>
            </a:extLst>
          </p:cNvPr>
          <p:cNvSpPr/>
          <p:nvPr/>
        </p:nvSpPr>
        <p:spPr>
          <a:xfrm>
            <a:off x="2981325" y="1276350"/>
            <a:ext cx="1114425" cy="390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94906717"/>
      </p:ext>
    </p:extLst>
  </p:cSld>
  <p:clrMapOvr>
    <a:masterClrMapping/>
  </p:clrMapOvr>
  <mc:AlternateContent xmlns:mc="http://schemas.openxmlformats.org/markup-compatibility/2006">
    <mc:Choice xmlns:p14="http://schemas.microsoft.com/office/powerpoint/2010/main" Requires="p14">
      <p:transition spd="slow" p14:dur="2000" advTm="2248"/>
    </mc:Choice>
    <mc:Fallback>
      <p:transition spd="slow" advTm="22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06444EA8-78EF-4D5F-967C-27014A6EB86C}"/>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454A63E3-570D-4A7D-A604-67E85E2DF0EE}"/>
              </a:ext>
            </a:extLst>
          </p:cNvPr>
          <p:cNvSpPr/>
          <p:nvPr/>
        </p:nvSpPr>
        <p:spPr>
          <a:xfrm>
            <a:off x="4769210" y="-17274"/>
            <a:ext cx="2682145"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1.</a:t>
            </a:r>
            <a:r>
              <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Background</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95242318-910D-45B5-922A-40DAF45CE1FF}"/>
              </a:ext>
            </a:extLst>
          </p:cNvPr>
          <p:cNvPicPr>
            <a:picLocks noChangeAspect="1"/>
          </p:cNvPicPr>
          <p:nvPr/>
        </p:nvPicPr>
        <p:blipFill rotWithShape="1">
          <a:blip r:embed="rId3">
            <a:extLst>
              <a:ext uri="{28A0092B-C50C-407E-A947-70E740481C1C}">
                <a14:useLocalDpi xmlns:a14="http://schemas.microsoft.com/office/drawing/2010/main" val="0"/>
              </a:ext>
            </a:extLst>
          </a:blip>
          <a:srcRect l="21877" r="21754"/>
          <a:stretch/>
        </p:blipFill>
        <p:spPr>
          <a:xfrm>
            <a:off x="6910141" y="3126804"/>
            <a:ext cx="4074350" cy="3145165"/>
          </a:xfrm>
          <a:prstGeom prst="rect">
            <a:avLst/>
          </a:prstGeom>
        </p:spPr>
      </p:pic>
      <p:pic>
        <p:nvPicPr>
          <p:cNvPr id="6" name="Picture 5" descr="Fracking Process Photograph by Nicolle R. Fuller - Fine Art America">
            <a:extLst>
              <a:ext uri="{FF2B5EF4-FFF2-40B4-BE49-F238E27FC236}">
                <a16:creationId xmlns:a16="http://schemas.microsoft.com/office/drawing/2014/main" id="{4A07023C-9683-42A0-AA9B-6AE2690B8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180" y="3043809"/>
            <a:ext cx="4553830" cy="322816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90811E7D-B764-4CD7-9C6C-289738D45F73}"/>
              </a:ext>
            </a:extLst>
          </p:cNvPr>
          <p:cNvSpPr txBox="1"/>
          <p:nvPr/>
        </p:nvSpPr>
        <p:spPr>
          <a:xfrm>
            <a:off x="367286" y="885277"/>
            <a:ext cx="11733466" cy="1962845"/>
          </a:xfrm>
          <a:prstGeom prst="rect">
            <a:avLst/>
          </a:prstGeom>
          <a:noFill/>
        </p:spPr>
        <p:txBody>
          <a:bodyPr wrap="square" rtlCol="0">
            <a:spAutoFit/>
          </a:bodyPr>
          <a:lstStyle/>
          <a:p>
            <a:pPr marL="342900" indent="-342900" algn="just">
              <a:lnSpc>
                <a:spcPct val="130000"/>
              </a:lnSpc>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Arial" panose="020B0604020202020204" pitchFamily="34" charset="0"/>
              </a:rPr>
              <a:t>Horizontal well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hydraulic fracturing </a:t>
            </a:r>
            <a:r>
              <a:rPr lang="en-US" altLang="zh-CN" sz="2400" b="1" dirty="0">
                <a:latin typeface="Arial" panose="020B0604020202020204" pitchFamily="34" charset="0"/>
                <a:ea typeface="微软雅黑" panose="020B0503020204020204" pitchFamily="34" charset="-122"/>
                <a:cs typeface="Arial" panose="020B0604020202020204" pitchFamily="34" charset="0"/>
              </a:rPr>
              <a:t>and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three-dimensional development </a:t>
            </a:r>
            <a:r>
              <a:rPr lang="en-US" altLang="zh-CN" sz="2400" b="1" dirty="0">
                <a:latin typeface="Arial" panose="020B0604020202020204" pitchFamily="34" charset="0"/>
                <a:ea typeface="微软雅黑" panose="020B0503020204020204" pitchFamily="34" charset="-122"/>
                <a:cs typeface="Arial" panose="020B0604020202020204" pitchFamily="34" charset="0"/>
              </a:rPr>
              <a:t>are key technologies for efficient shale gas development</a:t>
            </a:r>
          </a:p>
          <a:p>
            <a:pPr marL="342900" indent="-342900" algn="just">
              <a:lnSpc>
                <a:spcPct val="130000"/>
              </a:lnSpc>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Arial" panose="020B0604020202020204" pitchFamily="34" charset="0"/>
              </a:rPr>
              <a:t>Rational well placement and hydraulic fracturing design can significantly improve shale gas production performance.</a:t>
            </a:r>
          </a:p>
        </p:txBody>
      </p:sp>
      <p:sp>
        <p:nvSpPr>
          <p:cNvPr id="8" name="文本框 7">
            <a:extLst>
              <a:ext uri="{FF2B5EF4-FFF2-40B4-BE49-F238E27FC236}">
                <a16:creationId xmlns:a16="http://schemas.microsoft.com/office/drawing/2014/main" id="{DF70E306-3C7A-41CD-BBBB-D1630777E65E}"/>
              </a:ext>
            </a:extLst>
          </p:cNvPr>
          <p:cNvSpPr txBox="1"/>
          <p:nvPr/>
        </p:nvSpPr>
        <p:spPr>
          <a:xfrm>
            <a:off x="858757" y="6431373"/>
            <a:ext cx="5381625"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Hydraulic fracturing. Credit: Oregon State University</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B944C274-0D7A-436C-8799-162C3B76E5BA}"/>
              </a:ext>
            </a:extLst>
          </p:cNvPr>
          <p:cNvSpPr txBox="1"/>
          <p:nvPr/>
        </p:nvSpPr>
        <p:spPr>
          <a:xfrm>
            <a:off x="7115725" y="6431373"/>
            <a:ext cx="3729284"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3D development mode of shale gas</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566247542"/>
      </p:ext>
    </p:extLst>
  </p:cSld>
  <p:clrMapOvr>
    <a:masterClrMapping/>
  </p:clrMapOvr>
  <mc:AlternateContent xmlns:mc="http://schemas.openxmlformats.org/markup-compatibility/2006">
    <mc:Choice xmlns:p14="http://schemas.microsoft.com/office/powerpoint/2010/main" Requires="p14">
      <p:transition spd="slow" p14:dur="2000" advTm="21962"/>
    </mc:Choice>
    <mc:Fallback>
      <p:transition spd="slow" advTm="219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9766708A-DF98-4C4E-8785-527AF75067E4}"/>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F03E1208-35C4-4DB4-9CE1-B5191B4AE577}"/>
              </a:ext>
            </a:extLst>
          </p:cNvPr>
          <p:cNvSpPr/>
          <p:nvPr/>
        </p:nvSpPr>
        <p:spPr>
          <a:xfrm>
            <a:off x="4769210" y="-17274"/>
            <a:ext cx="2682145"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rPr>
              <a:t>1.</a:t>
            </a:r>
            <a:r>
              <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 </a:t>
            </a: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Background</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24D37267-C563-44D9-A879-F0E9AE33E642}"/>
              </a:ext>
            </a:extLst>
          </p:cNvPr>
          <p:cNvSpPr txBox="1"/>
          <p:nvPr/>
        </p:nvSpPr>
        <p:spPr>
          <a:xfrm>
            <a:off x="901498" y="5452728"/>
            <a:ext cx="2539565"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3D development model</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a:extLst>
              <a:ext uri="{FF2B5EF4-FFF2-40B4-BE49-F238E27FC236}">
                <a16:creationId xmlns:a16="http://schemas.microsoft.com/office/drawing/2014/main" id="{829AEFE8-2877-4281-BC25-8D3D6E249108}"/>
              </a:ext>
            </a:extLst>
          </p:cNvPr>
          <p:cNvSpPr txBox="1"/>
          <p:nvPr/>
        </p:nvSpPr>
        <p:spPr>
          <a:xfrm>
            <a:off x="3937375" y="5452728"/>
            <a:ext cx="3942442" cy="338554"/>
          </a:xfrm>
          <a:prstGeom prst="rect">
            <a:avLst/>
          </a:prstGeom>
          <a:noFill/>
        </p:spPr>
        <p:txBody>
          <a:bodyPr wrap="square">
            <a:spAutoFit/>
          </a:bodyPr>
          <a:lstStyle/>
          <a:p>
            <a:r>
              <a:rPr lang="en-US" altLang="zh-CN" sz="1600" b="1" dirty="0">
                <a:latin typeface="Arial" panose="020B0604020202020204" pitchFamily="34" charset="0"/>
                <a:ea typeface="微软雅黑" panose="020B0503020204020204" pitchFamily="34" charset="-122"/>
                <a:cs typeface="Arial" panose="020B0604020202020204" pitchFamily="34" charset="0"/>
              </a:rPr>
              <a:t>Well–fracture optimization parameters</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165C7AE4-6405-4D41-A906-6553F3EE3E34}"/>
              </a:ext>
            </a:extLst>
          </p:cNvPr>
          <p:cNvSpPr txBox="1"/>
          <p:nvPr/>
        </p:nvSpPr>
        <p:spPr>
          <a:xfrm>
            <a:off x="140365" y="877512"/>
            <a:ext cx="11939834" cy="1002582"/>
          </a:xfrm>
          <a:prstGeom prst="rect">
            <a:avLst/>
          </a:prstGeom>
          <a:noFill/>
        </p:spPr>
        <p:txBody>
          <a:bodyPr wrap="square">
            <a:spAutoFit/>
          </a:bodyPr>
          <a:lstStyle/>
          <a:p>
            <a:pPr marL="342900" indent="-342900" algn="just">
              <a:lnSpc>
                <a:spcPct val="130000"/>
              </a:lnSpc>
              <a:buFont typeface="Wingdings" panose="05000000000000000000" pitchFamily="2" charset="2"/>
              <a:buChar char="Ø"/>
            </a:pPr>
            <a:r>
              <a:rPr lang="en-US" altLang="zh-CN" sz="2400" b="1" dirty="0">
                <a:latin typeface="Arial" panose="020B0604020202020204" pitchFamily="34" charset="0"/>
                <a:ea typeface="微软雅黑" panose="020B0503020204020204" pitchFamily="34" charset="-122"/>
                <a:cs typeface="Arial" panose="020B0604020202020204" pitchFamily="34" charset="0"/>
              </a:rPr>
              <a:t>In iterative optimization, the numbers of horizontal wells and hydraulic fractures may vary. </a:t>
            </a: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The dimensionality of the optimization variables is variable</a:t>
            </a:r>
            <a:r>
              <a:rPr lang="en-US" altLang="zh-CN" sz="2400" b="1" dirty="0">
                <a:latin typeface="Arial" panose="020B0604020202020204" pitchFamily="34" charset="0"/>
                <a:ea typeface="微软雅黑" panose="020B0503020204020204" pitchFamily="34" charset="-122"/>
                <a:cs typeface="Arial" panose="020B0604020202020204" pitchFamily="34" charset="0"/>
              </a:rPr>
              <a:t>.</a:t>
            </a:r>
          </a:p>
        </p:txBody>
      </p:sp>
      <p:sp>
        <p:nvSpPr>
          <p:cNvPr id="8" name="文本框 7">
            <a:extLst>
              <a:ext uri="{FF2B5EF4-FFF2-40B4-BE49-F238E27FC236}">
                <a16:creationId xmlns:a16="http://schemas.microsoft.com/office/drawing/2014/main" id="{637634FC-F739-4F3D-8D66-5C38D078E728}"/>
              </a:ext>
            </a:extLst>
          </p:cNvPr>
          <p:cNvSpPr txBox="1"/>
          <p:nvPr/>
        </p:nvSpPr>
        <p:spPr>
          <a:xfrm>
            <a:off x="168939" y="5824817"/>
            <a:ext cx="11733935" cy="461665"/>
          </a:xfrm>
          <a:prstGeom prst="rect">
            <a:avLst/>
          </a:prstGeom>
          <a:noFill/>
        </p:spPr>
        <p:txBody>
          <a:bodyPr wrap="square">
            <a:spAutoFit/>
          </a:bodyPr>
          <a:lstStyle/>
          <a:p>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Variable-Dimensional Evolutionary Transfer Optimization</a:t>
            </a:r>
            <a:r>
              <a:rPr lang="en-US" altLang="zh-CN" sz="2400" b="1" dirty="0">
                <a:latin typeface="Arial" panose="020B0604020202020204" pitchFamily="34" charset="0"/>
                <a:ea typeface="微软雅黑" panose="020B0503020204020204" pitchFamily="34" charset="-122"/>
                <a:cs typeface="Arial" panose="020B0604020202020204" pitchFamily="34" charset="0"/>
              </a:rPr>
              <a:t>(VDETO) framework</a:t>
            </a:r>
            <a:endParaRPr lang="zh-CN" altLang="en-US" sz="24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63C3D40-5788-48DA-AE1B-B310C3585DD5}"/>
              </a:ext>
            </a:extLst>
          </p:cNvPr>
          <p:cNvSpPr txBox="1"/>
          <p:nvPr/>
        </p:nvSpPr>
        <p:spPr>
          <a:xfrm>
            <a:off x="7980688" y="5464205"/>
            <a:ext cx="4164172" cy="360612"/>
          </a:xfrm>
          <a:prstGeom prst="rect">
            <a:avLst/>
          </a:prstGeom>
          <a:noFill/>
        </p:spPr>
        <p:txBody>
          <a:bodyPr wrap="square" rtlCol="0">
            <a:spAutoFit/>
          </a:bodyPr>
          <a:lstStyle/>
          <a:p>
            <a:pPr marR="0" lvl="0" indent="0" fontAlgn="auto">
              <a:lnSpc>
                <a:spcPct val="120000"/>
              </a:lnSpc>
              <a:spcBef>
                <a:spcPts val="0"/>
              </a:spcBef>
              <a:spcAft>
                <a:spcPts val="0"/>
              </a:spcAft>
              <a:buClrTx/>
              <a:buSzTx/>
              <a:buFontTx/>
              <a:buNone/>
              <a:tabLst/>
              <a:defRPr/>
            </a:pPr>
            <a:r>
              <a:rPr lang="en-US" altLang="zh-CN" sz="16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Transformed dimensional sample matrix</a:t>
            </a:r>
            <a:endParaRPr lang="zh-CN" altLang="en-US" sz="16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13" name="文本框 12">
            <a:extLst>
              <a:ext uri="{FF2B5EF4-FFF2-40B4-BE49-F238E27FC236}">
                <a16:creationId xmlns:a16="http://schemas.microsoft.com/office/drawing/2014/main" id="{CC6D8F92-DFF2-42F4-80EA-AA841932F3E4}"/>
              </a:ext>
            </a:extLst>
          </p:cNvPr>
          <p:cNvSpPr txBox="1"/>
          <p:nvPr/>
        </p:nvSpPr>
        <p:spPr>
          <a:xfrm>
            <a:off x="8205152" y="4672981"/>
            <a:ext cx="3715241" cy="584775"/>
          </a:xfrm>
          <a:prstGeom prst="rect">
            <a:avLst/>
          </a:prstGeom>
          <a:noFill/>
        </p:spPr>
        <p:txBody>
          <a:bodyPr wrap="square">
            <a:spAutoFit/>
          </a:bodyPr>
          <a:lstStyle/>
          <a:p>
            <a:pPr algn="ctr"/>
            <a:r>
              <a:rPr lang="en-US" altLang="zh-CN" sz="1600" dirty="0">
                <a:latin typeface="Arial" panose="020B0604020202020204" pitchFamily="34" charset="0"/>
                <a:ea typeface="微软雅黑" panose="020B0503020204020204" pitchFamily="34" charset="-122"/>
                <a:cs typeface="Arial" panose="020B0604020202020204" pitchFamily="34" charset="0"/>
              </a:rPr>
              <a:t>The dimension of the variable is m * n, where both m and n are variables.</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14" name="箭头: 右 13">
            <a:extLst>
              <a:ext uri="{FF2B5EF4-FFF2-40B4-BE49-F238E27FC236}">
                <a16:creationId xmlns:a16="http://schemas.microsoft.com/office/drawing/2014/main" id="{F0BB4C8A-FD8F-44D4-813D-AFBD264DE7C4}"/>
              </a:ext>
            </a:extLst>
          </p:cNvPr>
          <p:cNvSpPr/>
          <p:nvPr/>
        </p:nvSpPr>
        <p:spPr>
          <a:xfrm>
            <a:off x="7705897" y="3447292"/>
            <a:ext cx="247078" cy="28454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7CB21F13-42DF-4632-8222-2D5AF4D52DDE}"/>
              </a:ext>
            </a:extLst>
          </p:cNvPr>
          <p:cNvSpPr txBox="1"/>
          <p:nvPr/>
        </p:nvSpPr>
        <p:spPr>
          <a:xfrm>
            <a:off x="243314" y="6306412"/>
            <a:ext cx="11733935" cy="536109"/>
          </a:xfrm>
          <a:prstGeom prst="rect">
            <a:avLst/>
          </a:prstGeom>
          <a:noFill/>
        </p:spPr>
        <p:txBody>
          <a:bodyPr wrap="square">
            <a:spAutoFit/>
          </a:bodyPr>
          <a:lstStyle/>
          <a:p>
            <a:pPr marL="0" lvl="1" algn="just">
              <a:lnSpc>
                <a:spcPct val="125000"/>
              </a:lnSpc>
            </a:pPr>
            <a:r>
              <a:rPr lang="en-US" altLang="zh-CN" sz="1200" b="1" dirty="0">
                <a:latin typeface="Arial" panose="020B0604020202020204" pitchFamily="34" charset="0"/>
                <a:ea typeface="等线" panose="02010600030101010101" pitchFamily="2" charset="-122"/>
                <a:cs typeface="Arial" panose="020B0604020202020204" pitchFamily="34" charset="0"/>
              </a:rPr>
              <a:t>[1] Zhao, D., Yao, J., Huang, Z. et al. 2026. A Variable-Dimension Evolutionary Transfer Optimization Framework for Well-Fracture Pattern Cooptimization of Fractured Horizontal Wells in Shale-Gas Reservoirs. SPE J. SPE-233396-PA (in press; posted 17 April 2026). https://doi.org/10.2118/233396-PA</a:t>
            </a:r>
            <a:endParaRPr lang="zh-CN" altLang="en-US" sz="1100" b="1" dirty="0"/>
          </a:p>
        </p:txBody>
      </p:sp>
      <p:pic>
        <p:nvPicPr>
          <p:cNvPr id="16" name="图片 15">
            <a:extLst>
              <a:ext uri="{FF2B5EF4-FFF2-40B4-BE49-F238E27FC236}">
                <a16:creationId xmlns:a16="http://schemas.microsoft.com/office/drawing/2014/main" id="{0D8275A6-9093-43A2-BE19-C4F3C8259553}"/>
              </a:ext>
            </a:extLst>
          </p:cNvPr>
          <p:cNvPicPr>
            <a:picLocks noChangeAspect="1"/>
          </p:cNvPicPr>
          <p:nvPr/>
        </p:nvPicPr>
        <p:blipFill>
          <a:blip r:embed="rId4"/>
          <a:stretch>
            <a:fillRect/>
          </a:stretch>
        </p:blipFill>
        <p:spPr>
          <a:xfrm>
            <a:off x="589022" y="1880217"/>
            <a:ext cx="6862333" cy="3538976"/>
          </a:xfrm>
          <a:prstGeom prst="rect">
            <a:avLst/>
          </a:prstGeom>
        </p:spPr>
      </p:pic>
      <p:graphicFrame>
        <p:nvGraphicFramePr>
          <p:cNvPr id="17" name="对象 16">
            <a:extLst>
              <a:ext uri="{FF2B5EF4-FFF2-40B4-BE49-F238E27FC236}">
                <a16:creationId xmlns:a16="http://schemas.microsoft.com/office/drawing/2014/main" id="{054772F3-4902-47F2-910C-F2CB6CB8EFD3}"/>
              </a:ext>
            </a:extLst>
          </p:cNvPr>
          <p:cNvGraphicFramePr>
            <a:graphicFrameLocks noChangeAspect="1"/>
          </p:cNvGraphicFramePr>
          <p:nvPr>
            <p:extLst>
              <p:ext uri="{D42A27DB-BD31-4B8C-83A1-F6EECF244321}">
                <p14:modId xmlns:p14="http://schemas.microsoft.com/office/powerpoint/2010/main" val="2329073680"/>
              </p:ext>
            </p:extLst>
          </p:nvPr>
        </p:nvGraphicFramePr>
        <p:xfrm>
          <a:off x="7952975" y="2531132"/>
          <a:ext cx="3810733" cy="2075586"/>
        </p:xfrm>
        <a:graphic>
          <a:graphicData uri="http://schemas.openxmlformats.org/presentationml/2006/ole">
            <mc:AlternateContent xmlns:mc="http://schemas.openxmlformats.org/markup-compatibility/2006">
              <mc:Choice xmlns:v="urn:schemas-microsoft-com:vml" Requires="v">
                <p:oleObj spid="_x0000_s1052" name="Equation" r:id="rId5" imgW="1942920" imgH="939600" progId="Equation.DSMT4">
                  <p:embed/>
                </p:oleObj>
              </mc:Choice>
              <mc:Fallback>
                <p:oleObj name="Equation" r:id="rId5" imgW="1942920" imgH="939600" progId="Equation.DSMT4">
                  <p:embed/>
                  <p:pic>
                    <p:nvPicPr>
                      <p:cNvPr id="16" name="对象 15">
                        <a:extLst>
                          <a:ext uri="{FF2B5EF4-FFF2-40B4-BE49-F238E27FC236}">
                            <a16:creationId xmlns:a16="http://schemas.microsoft.com/office/drawing/2014/main" id="{D4C231F2-17FD-4379-8A5D-0BD599FC13C9}"/>
                          </a:ext>
                        </a:extLst>
                      </p:cNvPr>
                      <p:cNvPicPr>
                        <a:picLocks noChangeAspect="1" noChangeArrowheads="1"/>
                      </p:cNvPicPr>
                      <p:nvPr/>
                    </p:nvPicPr>
                    <p:blipFill>
                      <a:blip r:embed="rId6"/>
                      <a:srcRect/>
                      <a:stretch>
                        <a:fillRect/>
                      </a:stretch>
                    </p:blipFill>
                    <p:spPr bwMode="auto">
                      <a:xfrm>
                        <a:off x="7952975" y="2531132"/>
                        <a:ext cx="3810733" cy="2075586"/>
                      </a:xfrm>
                      <a:prstGeom prst="rect">
                        <a:avLst/>
                      </a:prstGeom>
                      <a:noFill/>
                    </p:spPr>
                  </p:pic>
                </p:oleObj>
              </mc:Fallback>
            </mc:AlternateContent>
          </a:graphicData>
        </a:graphic>
      </p:graphicFrame>
      <p:sp>
        <p:nvSpPr>
          <p:cNvPr id="18" name="矩形 17">
            <a:extLst>
              <a:ext uri="{FF2B5EF4-FFF2-40B4-BE49-F238E27FC236}">
                <a16:creationId xmlns:a16="http://schemas.microsoft.com/office/drawing/2014/main" id="{EBBCF702-6CDD-44E5-92E7-58AFEE31EA6D}"/>
              </a:ext>
            </a:extLst>
          </p:cNvPr>
          <p:cNvSpPr/>
          <p:nvPr/>
        </p:nvSpPr>
        <p:spPr>
          <a:xfrm>
            <a:off x="9145067" y="2641554"/>
            <a:ext cx="423309" cy="1971225"/>
          </a:xfrm>
          <a:prstGeom prst="rect">
            <a:avLst/>
          </a:prstGeom>
          <a:noFill/>
          <a:ln w="19050" cap="flat" cmpd="sng" algn="ctr">
            <a:solidFill>
              <a:srgbClr val="00B05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mn-cs"/>
              <a:sym typeface="Times New Roman" panose="02020603050405020304" pitchFamily="18" charset="0"/>
            </a:endParaRPr>
          </a:p>
        </p:txBody>
      </p:sp>
      <p:sp>
        <p:nvSpPr>
          <p:cNvPr id="19" name="矩形 18">
            <a:extLst>
              <a:ext uri="{FF2B5EF4-FFF2-40B4-BE49-F238E27FC236}">
                <a16:creationId xmlns:a16="http://schemas.microsoft.com/office/drawing/2014/main" id="{FAEAFC21-CE2A-4312-A480-D9FF7FF51276}"/>
              </a:ext>
            </a:extLst>
          </p:cNvPr>
          <p:cNvSpPr/>
          <p:nvPr/>
        </p:nvSpPr>
        <p:spPr>
          <a:xfrm>
            <a:off x="8640686" y="3064481"/>
            <a:ext cx="2844175" cy="539995"/>
          </a:xfrm>
          <a:prstGeom prst="rect">
            <a:avLst/>
          </a:prstGeom>
          <a:noFill/>
          <a:ln w="19050" cap="flat" cmpd="sng" algn="ctr">
            <a:solidFill>
              <a:srgbClr val="FF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mn-cs"/>
              <a:sym typeface="Times New Roman" panose="02020603050405020304" pitchFamily="18" charset="0"/>
            </a:endParaRPr>
          </a:p>
        </p:txBody>
      </p:sp>
    </p:spTree>
    <p:extLst>
      <p:ext uri="{BB962C8B-B14F-4D97-AF65-F5344CB8AC3E}">
        <p14:creationId xmlns:p14="http://schemas.microsoft.com/office/powerpoint/2010/main" val="1507934228"/>
      </p:ext>
    </p:extLst>
  </p:cSld>
  <p:clrMapOvr>
    <a:masterClrMapping/>
  </p:clrMapOvr>
  <mc:AlternateContent xmlns:mc="http://schemas.openxmlformats.org/markup-compatibility/2006">
    <mc:Choice xmlns:p14="http://schemas.microsoft.com/office/powerpoint/2010/main" Requires="p14">
      <p:transition spd="slow" p14:dur="2000" advTm="34335"/>
    </mc:Choice>
    <mc:Fallback>
      <p:transition spd="slow" advTm="3433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D291C5E5-8196-4388-8389-C3D0D8FD43F0}"/>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pic>
        <p:nvPicPr>
          <p:cNvPr id="4" name="图片 3">
            <a:extLst>
              <a:ext uri="{FF2B5EF4-FFF2-40B4-BE49-F238E27FC236}">
                <a16:creationId xmlns:a16="http://schemas.microsoft.com/office/drawing/2014/main" id="{661181F6-C92A-4649-908F-C892298EA80A}"/>
              </a:ext>
            </a:extLst>
          </p:cNvPr>
          <p:cNvPicPr>
            <a:picLocks noChangeAspect="1"/>
          </p:cNvPicPr>
          <p:nvPr/>
        </p:nvPicPr>
        <p:blipFill>
          <a:blip r:embed="rId3"/>
          <a:stretch>
            <a:fillRect/>
          </a:stretch>
        </p:blipFill>
        <p:spPr>
          <a:xfrm>
            <a:off x="6479098" y="822199"/>
            <a:ext cx="5400144" cy="5988278"/>
          </a:xfrm>
          <a:prstGeom prst="rect">
            <a:avLst/>
          </a:prstGeom>
        </p:spPr>
      </p:pic>
      <p:sp>
        <p:nvSpPr>
          <p:cNvPr id="5" name="矩形 4">
            <a:extLst>
              <a:ext uri="{FF2B5EF4-FFF2-40B4-BE49-F238E27FC236}">
                <a16:creationId xmlns:a16="http://schemas.microsoft.com/office/drawing/2014/main" id="{1554359E-CE1C-4561-88B6-0DAF73348FDB}"/>
              </a:ext>
            </a:extLst>
          </p:cNvPr>
          <p:cNvSpPr/>
          <p:nvPr/>
        </p:nvSpPr>
        <p:spPr>
          <a:xfrm>
            <a:off x="50069" y="4948231"/>
            <a:ext cx="6256474" cy="18570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64A3F1DB-5566-48F3-8045-3B0D241C0C68}"/>
              </a:ext>
            </a:extLst>
          </p:cNvPr>
          <p:cNvPicPr>
            <a:picLocks noChangeAspect="1"/>
          </p:cNvPicPr>
          <p:nvPr/>
        </p:nvPicPr>
        <p:blipFill>
          <a:blip r:embed="rId4"/>
          <a:stretch>
            <a:fillRect/>
          </a:stretch>
        </p:blipFill>
        <p:spPr>
          <a:xfrm>
            <a:off x="473818" y="902654"/>
            <a:ext cx="4888295" cy="3595435"/>
          </a:xfrm>
          <a:prstGeom prst="rect">
            <a:avLst/>
          </a:prstGeom>
        </p:spPr>
      </p:pic>
      <p:sp>
        <p:nvSpPr>
          <p:cNvPr id="7" name="箭头: 右 6">
            <a:extLst>
              <a:ext uri="{FF2B5EF4-FFF2-40B4-BE49-F238E27FC236}">
                <a16:creationId xmlns:a16="http://schemas.microsoft.com/office/drawing/2014/main" id="{D086C501-3CBE-4716-9268-C22A6D63E08B}"/>
              </a:ext>
            </a:extLst>
          </p:cNvPr>
          <p:cNvSpPr/>
          <p:nvPr/>
        </p:nvSpPr>
        <p:spPr>
          <a:xfrm rot="10800000">
            <a:off x="5878497" y="1886597"/>
            <a:ext cx="435006" cy="36829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爆炸形: 8 pt  7">
            <a:extLst>
              <a:ext uri="{FF2B5EF4-FFF2-40B4-BE49-F238E27FC236}">
                <a16:creationId xmlns:a16="http://schemas.microsoft.com/office/drawing/2014/main" id="{1B120EA6-5C28-4547-900B-E7EBE6E3119F}"/>
              </a:ext>
            </a:extLst>
          </p:cNvPr>
          <p:cNvSpPr/>
          <p:nvPr/>
        </p:nvSpPr>
        <p:spPr>
          <a:xfrm>
            <a:off x="399083" y="4604553"/>
            <a:ext cx="153909" cy="135802"/>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C3DBED19-D462-4AEB-87BC-B99D37892BC4}"/>
              </a:ext>
            </a:extLst>
          </p:cNvPr>
          <p:cNvSpPr txBox="1"/>
          <p:nvPr/>
        </p:nvSpPr>
        <p:spPr>
          <a:xfrm>
            <a:off x="552992" y="4524723"/>
            <a:ext cx="5022185" cy="307777"/>
          </a:xfrm>
          <a:prstGeom prst="rect">
            <a:avLst/>
          </a:prstGeom>
          <a:noFill/>
        </p:spPr>
        <p:txBody>
          <a:bodyPr wrap="square">
            <a:spAutoFit/>
          </a:bodyPr>
          <a:lstStyle/>
          <a:p>
            <a:r>
              <a:rPr lang="zh-CN" altLang="en-US" sz="1400" dirty="0">
                <a:latin typeface="Arial" panose="020B0604020202020204" pitchFamily="34" charset="0"/>
                <a:cs typeface="Arial" panose="020B0604020202020204" pitchFamily="34" charset="0"/>
              </a:rPr>
              <a:t>Task repository containing the optimal well–fracture scheme</a:t>
            </a:r>
          </a:p>
        </p:txBody>
      </p:sp>
      <p:sp>
        <p:nvSpPr>
          <p:cNvPr id="10" name="文本框 9">
            <a:extLst>
              <a:ext uri="{FF2B5EF4-FFF2-40B4-BE49-F238E27FC236}">
                <a16:creationId xmlns:a16="http://schemas.microsoft.com/office/drawing/2014/main" id="{8F8A34E4-A8EC-49EF-9C31-76CD2EEC6DB3}"/>
              </a:ext>
            </a:extLst>
          </p:cNvPr>
          <p:cNvSpPr txBox="1"/>
          <p:nvPr/>
        </p:nvSpPr>
        <p:spPr>
          <a:xfrm>
            <a:off x="57029" y="4898087"/>
            <a:ext cx="6256474" cy="1893339"/>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mj-ea"/>
              <a:buAutoNum type="circleNumDbPlain"/>
              <a:tabLst/>
              <a:defRPr/>
            </a:pPr>
            <a:r>
              <a:rPr lang="en-US" altLang="zh-CN" sz="16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Adaptive adjustment of solution-vector dimensionality</a:t>
            </a:r>
          </a:p>
          <a:p>
            <a:pPr marL="342900" marR="0" lvl="0" indent="-342900" algn="just" defTabSz="914400" rtl="0" eaLnBrk="1" fontAlgn="auto" latinLnBrk="0" hangingPunct="1">
              <a:lnSpc>
                <a:spcPct val="150000"/>
              </a:lnSpc>
              <a:spcBef>
                <a:spcPts val="0"/>
              </a:spcBef>
              <a:spcAft>
                <a:spcPts val="0"/>
              </a:spcAft>
              <a:buClrTx/>
              <a:buSzTx/>
              <a:buFont typeface="+mj-ea"/>
              <a:buAutoNum type="circleNumDbPlain"/>
              <a:tabLst/>
              <a:defRPr/>
            </a:pPr>
            <a:r>
              <a:rPr lang="en-US" altLang="zh-CN" sz="16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Efficient information exchange among populations with different dimensions</a:t>
            </a:r>
          </a:p>
          <a:p>
            <a:pPr marL="342900" marR="0" lvl="0" indent="-342900" algn="just" defTabSz="914400" rtl="0" eaLnBrk="1" fontAlgn="auto" latinLnBrk="0" hangingPunct="1">
              <a:lnSpc>
                <a:spcPct val="150000"/>
              </a:lnSpc>
              <a:spcBef>
                <a:spcPts val="0"/>
              </a:spcBef>
              <a:spcAft>
                <a:spcPts val="0"/>
              </a:spcAft>
              <a:buClrTx/>
              <a:buSzTx/>
              <a:buFont typeface="+mj-ea"/>
              <a:buAutoNum type="circleNumDbPlain"/>
              <a:tabLst/>
              <a:defRPr/>
            </a:pPr>
            <a:r>
              <a:rPr lang="en-US" altLang="zh-CN" sz="16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Coordination between individual historical best solutions and global multidimensional decisions</a:t>
            </a:r>
          </a:p>
        </p:txBody>
      </p:sp>
      <p:sp>
        <p:nvSpPr>
          <p:cNvPr id="11" name="矩形 10">
            <a:extLst>
              <a:ext uri="{FF2B5EF4-FFF2-40B4-BE49-F238E27FC236}">
                <a16:creationId xmlns:a16="http://schemas.microsoft.com/office/drawing/2014/main" id="{629D8FE2-6A52-4534-934E-BF304A6BD1D9}"/>
              </a:ext>
            </a:extLst>
          </p:cNvPr>
          <p:cNvSpPr/>
          <p:nvPr/>
        </p:nvSpPr>
        <p:spPr>
          <a:xfrm>
            <a:off x="57028" y="801822"/>
            <a:ext cx="5734171" cy="4030678"/>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B83A89B-1F10-45D1-9351-4F1404A20161}"/>
              </a:ext>
            </a:extLst>
          </p:cNvPr>
          <p:cNvSpPr/>
          <p:nvPr/>
        </p:nvSpPr>
        <p:spPr>
          <a:xfrm>
            <a:off x="6658004" y="1676399"/>
            <a:ext cx="5443242" cy="838073"/>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C3E5F07-4744-4E29-8AE4-F5C5A446762C}"/>
              </a:ext>
            </a:extLst>
          </p:cNvPr>
          <p:cNvSpPr/>
          <p:nvPr/>
        </p:nvSpPr>
        <p:spPr>
          <a:xfrm>
            <a:off x="9804960" y="2590800"/>
            <a:ext cx="2278421" cy="2013753"/>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7565A8B4-9272-4EB2-B957-25496CEFE06B}"/>
              </a:ext>
            </a:extLst>
          </p:cNvPr>
          <p:cNvSpPr/>
          <p:nvPr/>
        </p:nvSpPr>
        <p:spPr>
          <a:xfrm>
            <a:off x="6689009" y="4229100"/>
            <a:ext cx="2843920" cy="952500"/>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4B48530-828A-4FA7-905D-E98FB5C72E97}"/>
              </a:ext>
            </a:extLst>
          </p:cNvPr>
          <p:cNvSpPr txBox="1"/>
          <p:nvPr/>
        </p:nvSpPr>
        <p:spPr>
          <a:xfrm>
            <a:off x="6689009" y="1268967"/>
            <a:ext cx="400050"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①</a:t>
            </a:r>
          </a:p>
        </p:txBody>
      </p:sp>
      <p:sp>
        <p:nvSpPr>
          <p:cNvPr id="16" name="文本框 15">
            <a:extLst>
              <a:ext uri="{FF2B5EF4-FFF2-40B4-BE49-F238E27FC236}">
                <a16:creationId xmlns:a16="http://schemas.microsoft.com/office/drawing/2014/main" id="{21577116-373E-4F46-B2FE-44EB4504BCE9}"/>
              </a:ext>
            </a:extLst>
          </p:cNvPr>
          <p:cNvSpPr txBox="1"/>
          <p:nvPr/>
        </p:nvSpPr>
        <p:spPr>
          <a:xfrm>
            <a:off x="9914765" y="4555689"/>
            <a:ext cx="400050"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②</a:t>
            </a:r>
          </a:p>
        </p:txBody>
      </p:sp>
      <p:sp>
        <p:nvSpPr>
          <p:cNvPr id="17" name="文本框 16">
            <a:extLst>
              <a:ext uri="{FF2B5EF4-FFF2-40B4-BE49-F238E27FC236}">
                <a16:creationId xmlns:a16="http://schemas.microsoft.com/office/drawing/2014/main" id="{CA776A5E-F66D-4309-8421-5963CE3163D1}"/>
              </a:ext>
            </a:extLst>
          </p:cNvPr>
          <p:cNvSpPr txBox="1"/>
          <p:nvPr/>
        </p:nvSpPr>
        <p:spPr>
          <a:xfrm>
            <a:off x="6488984" y="3859768"/>
            <a:ext cx="400050"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Arial" panose="020B0604020202020204" pitchFamily="34" charset="0"/>
              </a:rPr>
              <a:t>③</a:t>
            </a:r>
          </a:p>
        </p:txBody>
      </p:sp>
      <p:sp>
        <p:nvSpPr>
          <p:cNvPr id="18" name="矩形 17">
            <a:extLst>
              <a:ext uri="{FF2B5EF4-FFF2-40B4-BE49-F238E27FC236}">
                <a16:creationId xmlns:a16="http://schemas.microsoft.com/office/drawing/2014/main" id="{54DE4EAE-C63B-4633-BFFA-7D22B4B15AB2}"/>
              </a:ext>
            </a:extLst>
          </p:cNvPr>
          <p:cNvSpPr/>
          <p:nvPr/>
        </p:nvSpPr>
        <p:spPr>
          <a:xfrm>
            <a:off x="3862714" y="-17274"/>
            <a:ext cx="449514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2. Optimization algorithm</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08302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F7EEEA3D-D004-4D38-BBF6-0E86F7202A5D}"/>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DFEC5668-CDEA-4A11-A92E-4041B7265A6A}"/>
              </a:ext>
            </a:extLst>
          </p:cNvPr>
          <p:cNvSpPr/>
          <p:nvPr/>
        </p:nvSpPr>
        <p:spPr>
          <a:xfrm>
            <a:off x="3862714" y="-17274"/>
            <a:ext cx="449514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2. Optimization algorithm</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76D99B33-91FA-477D-8230-78D955E5693B}"/>
              </a:ext>
            </a:extLst>
          </p:cNvPr>
          <p:cNvSpPr txBox="1"/>
          <p:nvPr/>
        </p:nvSpPr>
        <p:spPr>
          <a:xfrm>
            <a:off x="105859" y="719415"/>
            <a:ext cx="12192000" cy="587981"/>
          </a:xfrm>
          <a:prstGeom prst="rect">
            <a:avLst/>
          </a:prstGeom>
          <a:noFill/>
        </p:spPr>
        <p:txBody>
          <a:bodyPr wrap="square">
            <a:spAutoFit/>
          </a:bodyPr>
          <a:lstStyle/>
          <a:p>
            <a:pPr>
              <a:lnSpc>
                <a:spcPct val="150000"/>
              </a:lnSpc>
            </a:pP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1. Probability-Controlled Dimensional Adaptation</a:t>
            </a:r>
          </a:p>
        </p:txBody>
      </p:sp>
      <p:sp>
        <p:nvSpPr>
          <p:cNvPr id="6" name="文本框 5">
            <a:extLst>
              <a:ext uri="{FF2B5EF4-FFF2-40B4-BE49-F238E27FC236}">
                <a16:creationId xmlns:a16="http://schemas.microsoft.com/office/drawing/2014/main" id="{4E5E8D6A-81BD-449E-BF91-CDB0AB232EDD}"/>
              </a:ext>
            </a:extLst>
          </p:cNvPr>
          <p:cNvSpPr txBox="1"/>
          <p:nvPr/>
        </p:nvSpPr>
        <p:spPr>
          <a:xfrm>
            <a:off x="3629244" y="6181123"/>
            <a:ext cx="3012725" cy="587469"/>
          </a:xfrm>
          <a:prstGeom prst="rect">
            <a:avLst/>
          </a:prstGeom>
          <a:noFill/>
        </p:spPr>
        <p:txBody>
          <a:bodyPr wrap="square" rtlCol="0">
            <a:spAutoFit/>
          </a:bodyPr>
          <a:lstStyle/>
          <a:p>
            <a:pPr algn="ctr">
              <a:lnSpc>
                <a:spcPct val="120000"/>
              </a:lnSpc>
              <a:defRPr/>
            </a:pPr>
            <a:r>
              <a:rPr lang="en-US" altLang="zh-CN" sz="1400" b="1" kern="0" dirty="0">
                <a:solidFill>
                  <a:srgbClr val="000000"/>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Probability-controlled dimensional adaptation</a:t>
            </a:r>
            <a:endParaRPr lang="zh-CN" altLang="en-US" sz="1400"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7" name="文本框 6">
            <a:extLst>
              <a:ext uri="{FF2B5EF4-FFF2-40B4-BE49-F238E27FC236}">
                <a16:creationId xmlns:a16="http://schemas.microsoft.com/office/drawing/2014/main" id="{EC3F0669-8E0C-40F9-943D-1D97AA89F818}"/>
              </a:ext>
            </a:extLst>
          </p:cNvPr>
          <p:cNvSpPr txBox="1"/>
          <p:nvPr/>
        </p:nvSpPr>
        <p:spPr>
          <a:xfrm>
            <a:off x="1623" y="6253609"/>
            <a:ext cx="3635772" cy="32707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Transformed dimensional sample matrix</a:t>
            </a:r>
            <a:endParaRPr lang="zh-CN" altLang="en-US" sz="1400" b="1"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grpSp>
        <p:nvGrpSpPr>
          <p:cNvPr id="8" name="组合 7">
            <a:extLst>
              <a:ext uri="{FF2B5EF4-FFF2-40B4-BE49-F238E27FC236}">
                <a16:creationId xmlns:a16="http://schemas.microsoft.com/office/drawing/2014/main" id="{4AAF6C10-9897-4DE6-8DB8-700D649AA7CB}"/>
              </a:ext>
            </a:extLst>
          </p:cNvPr>
          <p:cNvGrpSpPr/>
          <p:nvPr/>
        </p:nvGrpSpPr>
        <p:grpSpPr>
          <a:xfrm>
            <a:off x="3583382" y="3907073"/>
            <a:ext cx="3212979" cy="1991247"/>
            <a:chOff x="6329082" y="2719522"/>
            <a:chExt cx="2827310" cy="1663673"/>
          </a:xfrm>
        </p:grpSpPr>
        <p:sp>
          <p:nvSpPr>
            <p:cNvPr id="9" name="矩形: 圆角 16">
              <a:extLst>
                <a:ext uri="{FF2B5EF4-FFF2-40B4-BE49-F238E27FC236}">
                  <a16:creationId xmlns:a16="http://schemas.microsoft.com/office/drawing/2014/main" id="{46CA6B56-3423-4AEC-AB2B-E4A6C67BC636}"/>
                </a:ext>
              </a:extLst>
            </p:cNvPr>
            <p:cNvSpPr/>
            <p:nvPr/>
          </p:nvSpPr>
          <p:spPr>
            <a:xfrm>
              <a:off x="6329082" y="2719522"/>
              <a:ext cx="2827310" cy="1663673"/>
            </a:xfrm>
            <a:prstGeom prst="roundRect">
              <a:avLst>
                <a:gd name="adj" fmla="val 8046"/>
              </a:avLst>
            </a:prstGeom>
            <a:solidFill>
              <a:schemeClr val="accent4">
                <a:lumMod val="20000"/>
                <a:lumOff val="80000"/>
                <a:alpha val="25098"/>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 name="组合 9">
              <a:extLst>
                <a:ext uri="{FF2B5EF4-FFF2-40B4-BE49-F238E27FC236}">
                  <a16:creationId xmlns:a16="http://schemas.microsoft.com/office/drawing/2014/main" id="{0A0E1A4D-3044-4219-90A2-A8D57C8A6F80}"/>
                </a:ext>
              </a:extLst>
            </p:cNvPr>
            <p:cNvGrpSpPr/>
            <p:nvPr/>
          </p:nvGrpSpPr>
          <p:grpSpPr>
            <a:xfrm>
              <a:off x="6446144" y="2854295"/>
              <a:ext cx="2534153" cy="1394552"/>
              <a:chOff x="6446144" y="2854295"/>
              <a:chExt cx="2534153" cy="1394552"/>
            </a:xfrm>
          </p:grpSpPr>
          <p:graphicFrame>
            <p:nvGraphicFramePr>
              <p:cNvPr id="11" name="对象 10">
                <a:extLst>
                  <a:ext uri="{FF2B5EF4-FFF2-40B4-BE49-F238E27FC236}">
                    <a16:creationId xmlns:a16="http://schemas.microsoft.com/office/drawing/2014/main" id="{6627CD1F-F351-4579-85CE-17C41D6843A3}"/>
                  </a:ext>
                </a:extLst>
              </p:cNvPr>
              <p:cNvGraphicFramePr>
                <a:graphicFrameLocks noChangeAspect="1"/>
              </p:cNvGraphicFramePr>
              <p:nvPr/>
            </p:nvGraphicFramePr>
            <p:xfrm>
              <a:off x="6454008" y="3411091"/>
              <a:ext cx="2093544" cy="279690"/>
            </p:xfrm>
            <a:graphic>
              <a:graphicData uri="http://schemas.openxmlformats.org/presentationml/2006/ole">
                <mc:AlternateContent xmlns:mc="http://schemas.openxmlformats.org/markup-compatibility/2006">
                  <mc:Choice xmlns:v="urn:schemas-microsoft-com:vml" Requires="v">
                    <p:oleObj spid="_x0000_s2150" name="Equation" r:id="rId4" imgW="2082600" imgH="279360" progId="Equation.DSMT4">
                      <p:embed/>
                    </p:oleObj>
                  </mc:Choice>
                  <mc:Fallback>
                    <p:oleObj name="Equation" r:id="rId4" imgW="2082600" imgH="279360" progId="Equation.DSMT4">
                      <p:embed/>
                      <p:pic>
                        <p:nvPicPr>
                          <p:cNvPr id="10" name="对象 9">
                            <a:extLst>
                              <a:ext uri="{FF2B5EF4-FFF2-40B4-BE49-F238E27FC236}">
                                <a16:creationId xmlns:a16="http://schemas.microsoft.com/office/drawing/2014/main" id="{32B5341B-121C-479B-AF55-1B76CEE6E65B}"/>
                              </a:ext>
                            </a:extLst>
                          </p:cNvPr>
                          <p:cNvPicPr>
                            <a:picLocks noChangeAspect="1" noChangeArrowheads="1"/>
                          </p:cNvPicPr>
                          <p:nvPr/>
                        </p:nvPicPr>
                        <p:blipFill>
                          <a:blip r:embed="rId5"/>
                          <a:srcRect/>
                          <a:stretch>
                            <a:fillRect/>
                          </a:stretch>
                        </p:blipFill>
                        <p:spPr bwMode="auto">
                          <a:xfrm>
                            <a:off x="6454008" y="3411091"/>
                            <a:ext cx="2093544" cy="279690"/>
                          </a:xfrm>
                          <a:prstGeom prst="rect">
                            <a:avLst/>
                          </a:prstGeom>
                          <a:noFill/>
                          <a:ln>
                            <a:solidFill>
                              <a:srgbClr val="E7E6E6"/>
                            </a:solidFill>
                          </a:ln>
                        </p:spPr>
                      </p:pic>
                    </p:oleObj>
                  </mc:Fallback>
                </mc:AlternateContent>
              </a:graphicData>
            </a:graphic>
          </p:graphicFrame>
          <p:graphicFrame>
            <p:nvGraphicFramePr>
              <p:cNvPr id="12" name="对象 11">
                <a:extLst>
                  <a:ext uri="{FF2B5EF4-FFF2-40B4-BE49-F238E27FC236}">
                    <a16:creationId xmlns:a16="http://schemas.microsoft.com/office/drawing/2014/main" id="{D761E5FD-F482-419F-A1F1-37D2FF2A3240}"/>
                  </a:ext>
                </a:extLst>
              </p:cNvPr>
              <p:cNvGraphicFramePr>
                <a:graphicFrameLocks noChangeAspect="1"/>
              </p:cNvGraphicFramePr>
              <p:nvPr/>
            </p:nvGraphicFramePr>
            <p:xfrm>
              <a:off x="6466760" y="2854295"/>
              <a:ext cx="2513537" cy="317287"/>
            </p:xfrm>
            <a:graphic>
              <a:graphicData uri="http://schemas.openxmlformats.org/presentationml/2006/ole">
                <mc:AlternateContent xmlns:mc="http://schemas.openxmlformats.org/markup-compatibility/2006">
                  <mc:Choice xmlns:v="urn:schemas-microsoft-com:vml" Requires="v">
                    <p:oleObj spid="_x0000_s2151" name="Equation" r:id="rId6" imgW="2501640" imgH="317160" progId="Equation.DSMT4">
                      <p:embed/>
                    </p:oleObj>
                  </mc:Choice>
                  <mc:Fallback>
                    <p:oleObj name="Equation" r:id="rId6" imgW="2501640" imgH="317160" progId="Equation.DSMT4">
                      <p:embed/>
                      <p:pic>
                        <p:nvPicPr>
                          <p:cNvPr id="11" name="对象 10">
                            <a:extLst>
                              <a:ext uri="{FF2B5EF4-FFF2-40B4-BE49-F238E27FC236}">
                                <a16:creationId xmlns:a16="http://schemas.microsoft.com/office/drawing/2014/main" id="{E1FE012F-175A-46D3-8EA3-55373C756C08}"/>
                              </a:ext>
                            </a:extLst>
                          </p:cNvPr>
                          <p:cNvPicPr>
                            <a:picLocks noChangeAspect="1" noChangeArrowheads="1"/>
                          </p:cNvPicPr>
                          <p:nvPr/>
                        </p:nvPicPr>
                        <p:blipFill>
                          <a:blip r:embed="rId7"/>
                          <a:srcRect/>
                          <a:stretch>
                            <a:fillRect/>
                          </a:stretch>
                        </p:blipFill>
                        <p:spPr bwMode="auto">
                          <a:xfrm>
                            <a:off x="6466760" y="2854295"/>
                            <a:ext cx="2513537" cy="317287"/>
                          </a:xfrm>
                          <a:prstGeom prst="rect">
                            <a:avLst/>
                          </a:prstGeom>
                          <a:noFill/>
                          <a:ln>
                            <a:solidFill>
                              <a:srgbClr val="E7E6E6"/>
                            </a:solidFill>
                          </a:ln>
                        </p:spPr>
                      </p:pic>
                    </p:oleObj>
                  </mc:Fallback>
                </mc:AlternateContent>
              </a:graphicData>
            </a:graphic>
          </p:graphicFrame>
          <p:graphicFrame>
            <p:nvGraphicFramePr>
              <p:cNvPr id="13" name="对象 12">
                <a:extLst>
                  <a:ext uri="{FF2B5EF4-FFF2-40B4-BE49-F238E27FC236}">
                    <a16:creationId xmlns:a16="http://schemas.microsoft.com/office/drawing/2014/main" id="{5E160DB6-8E85-4A4E-B54F-8FE3D8A8D042}"/>
                  </a:ext>
                </a:extLst>
              </p:cNvPr>
              <p:cNvGraphicFramePr>
                <a:graphicFrameLocks noChangeAspect="1"/>
              </p:cNvGraphicFramePr>
              <p:nvPr/>
            </p:nvGraphicFramePr>
            <p:xfrm>
              <a:off x="6446144" y="3931560"/>
              <a:ext cx="2514453" cy="317287"/>
            </p:xfrm>
            <a:graphic>
              <a:graphicData uri="http://schemas.openxmlformats.org/presentationml/2006/ole">
                <mc:AlternateContent xmlns:mc="http://schemas.openxmlformats.org/markup-compatibility/2006">
                  <mc:Choice xmlns:v="urn:schemas-microsoft-com:vml" Requires="v">
                    <p:oleObj spid="_x0000_s2152" name="Equation" r:id="rId8" imgW="2501640" imgH="317160" progId="Equation.DSMT4">
                      <p:embed/>
                    </p:oleObj>
                  </mc:Choice>
                  <mc:Fallback>
                    <p:oleObj name="Equation" r:id="rId8" imgW="2501640" imgH="317160" progId="Equation.DSMT4">
                      <p:embed/>
                      <p:pic>
                        <p:nvPicPr>
                          <p:cNvPr id="12" name="对象 11">
                            <a:extLst>
                              <a:ext uri="{FF2B5EF4-FFF2-40B4-BE49-F238E27FC236}">
                                <a16:creationId xmlns:a16="http://schemas.microsoft.com/office/drawing/2014/main" id="{917C6377-B8AA-4CA1-86A5-E6E8685F4434}"/>
                              </a:ext>
                            </a:extLst>
                          </p:cNvPr>
                          <p:cNvPicPr>
                            <a:picLocks noChangeAspect="1" noChangeArrowheads="1"/>
                          </p:cNvPicPr>
                          <p:nvPr/>
                        </p:nvPicPr>
                        <p:blipFill>
                          <a:blip r:embed="rId9"/>
                          <a:srcRect/>
                          <a:stretch>
                            <a:fillRect/>
                          </a:stretch>
                        </p:blipFill>
                        <p:spPr bwMode="auto">
                          <a:xfrm>
                            <a:off x="6446144" y="3931560"/>
                            <a:ext cx="2514453" cy="317287"/>
                          </a:xfrm>
                          <a:prstGeom prst="rect">
                            <a:avLst/>
                          </a:prstGeom>
                          <a:noFill/>
                          <a:ln>
                            <a:solidFill>
                              <a:srgbClr val="E7E6E6"/>
                            </a:solidFill>
                          </a:ln>
                        </p:spPr>
                      </p:pic>
                    </p:oleObj>
                  </mc:Fallback>
                </mc:AlternateContent>
              </a:graphicData>
            </a:graphic>
          </p:graphicFrame>
          <p:cxnSp>
            <p:nvCxnSpPr>
              <p:cNvPr id="14" name="直接连接符 13">
                <a:extLst>
                  <a:ext uri="{FF2B5EF4-FFF2-40B4-BE49-F238E27FC236}">
                    <a16:creationId xmlns:a16="http://schemas.microsoft.com/office/drawing/2014/main" id="{4D48481E-2369-4D02-9403-8CFA8F5633BF}"/>
                  </a:ext>
                </a:extLst>
              </p:cNvPr>
              <p:cNvCxnSpPr>
                <a:cxnSpLocks/>
              </p:cNvCxnSpPr>
              <p:nvPr/>
            </p:nvCxnSpPr>
            <p:spPr>
              <a:xfrm flipH="1">
                <a:off x="7199040" y="3171582"/>
                <a:ext cx="222748" cy="239509"/>
              </a:xfrm>
              <a:prstGeom prst="line">
                <a:avLst/>
              </a:prstGeom>
              <a:noFill/>
              <a:ln w="6350" cap="flat" cmpd="sng" algn="ctr">
                <a:solidFill>
                  <a:sysClr val="windowText" lastClr="000000"/>
                </a:solidFill>
                <a:prstDash val="solid"/>
                <a:miter lim="800000"/>
              </a:ln>
              <a:effectLst/>
            </p:spPr>
          </p:cxnSp>
          <p:cxnSp>
            <p:nvCxnSpPr>
              <p:cNvPr id="15" name="直接连接符 14">
                <a:extLst>
                  <a:ext uri="{FF2B5EF4-FFF2-40B4-BE49-F238E27FC236}">
                    <a16:creationId xmlns:a16="http://schemas.microsoft.com/office/drawing/2014/main" id="{C8DE4994-C634-4AA9-8DD3-442FA701F3CB}"/>
                  </a:ext>
                </a:extLst>
              </p:cNvPr>
              <p:cNvCxnSpPr>
                <a:cxnSpLocks/>
              </p:cNvCxnSpPr>
              <p:nvPr/>
            </p:nvCxnSpPr>
            <p:spPr>
              <a:xfrm flipH="1" flipV="1">
                <a:off x="7165512" y="3690781"/>
                <a:ext cx="202590" cy="240779"/>
              </a:xfrm>
              <a:prstGeom prst="line">
                <a:avLst/>
              </a:prstGeom>
              <a:noFill/>
              <a:ln w="6350" cap="flat" cmpd="sng" algn="ctr">
                <a:solidFill>
                  <a:sysClr val="windowText" lastClr="000000"/>
                </a:solidFill>
                <a:prstDash val="solid"/>
                <a:miter lim="800000"/>
              </a:ln>
              <a:effectLst/>
            </p:spPr>
          </p:cxnSp>
          <p:sp>
            <p:nvSpPr>
              <p:cNvPr id="16" name="矩形 15">
                <a:extLst>
                  <a:ext uri="{FF2B5EF4-FFF2-40B4-BE49-F238E27FC236}">
                    <a16:creationId xmlns:a16="http://schemas.microsoft.com/office/drawing/2014/main" id="{150F71A5-D93C-4594-9D42-FBEF07D0E9CF}"/>
                  </a:ext>
                </a:extLst>
              </p:cNvPr>
              <p:cNvSpPr/>
              <p:nvPr/>
            </p:nvSpPr>
            <p:spPr>
              <a:xfrm>
                <a:off x="7429261" y="3131239"/>
                <a:ext cx="1428167" cy="273270"/>
              </a:xfrm>
              <a:prstGeom prst="rect">
                <a:avLst/>
              </a:prstGeom>
            </p:spPr>
            <p:txBody>
              <a:bodyPr wrap="square">
                <a:spAutoFit/>
              </a:bodyPr>
              <a:lstStyle/>
              <a:p>
                <a:pPr>
                  <a:lnSpc>
                    <a:spcPct val="120000"/>
                  </a:lnSpc>
                  <a:defRPr/>
                </a:pPr>
                <a:r>
                  <a:rPr lang="en-US" altLang="zh-CN" sz="14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increase if </a:t>
                </a:r>
                <a:r>
                  <a:rPr kumimoji="0" lang="en-US" altLang="zh-CN" sz="1400" b="0" i="1"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a:t>
                </a:r>
                <a:r>
                  <a:rPr kumimoji="0" lang="en-US" altLang="zh-CN" sz="1400" b="0" i="0" u="none" strike="noStrike" kern="100" cap="none" spc="0" normalizeH="0" baseline="-2500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r </a:t>
                </a:r>
                <a:r>
                  <a:rPr kumimoji="0" lang="en-US" altLang="zh-CN" sz="1400" b="0" i="0"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&gt; </a:t>
                </a:r>
                <a:r>
                  <a:rPr kumimoji="0" lang="en-US" altLang="zh-CN" sz="1400" b="0" i="1"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a:t>
                </a:r>
                <a:r>
                  <a:rPr kumimoji="0" lang="en-US" altLang="zh-CN" sz="1400" b="0" i="0" u="none" strike="noStrike" kern="100" cap="none" spc="0" normalizeH="0" baseline="-2500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c </a:t>
                </a:r>
                <a:endParaRPr kumimoji="0" lang="zh-CN" alt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17" name="矩形 16">
                <a:extLst>
                  <a:ext uri="{FF2B5EF4-FFF2-40B4-BE49-F238E27FC236}">
                    <a16:creationId xmlns:a16="http://schemas.microsoft.com/office/drawing/2014/main" id="{10B32D55-1EFA-4862-8FFA-E454A4A6B1C5}"/>
                  </a:ext>
                </a:extLst>
              </p:cNvPr>
              <p:cNvSpPr/>
              <p:nvPr/>
            </p:nvSpPr>
            <p:spPr>
              <a:xfrm>
                <a:off x="7412498" y="3649455"/>
                <a:ext cx="1533555" cy="274128"/>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140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decrease if </a:t>
                </a:r>
                <a:r>
                  <a:rPr kumimoji="0" lang="en-US" altLang="zh-CN" sz="1400" b="0" i="1"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a:t>
                </a:r>
                <a:r>
                  <a:rPr kumimoji="0" lang="en-US" altLang="zh-CN" sz="1400" b="0" i="0" u="none" strike="noStrike" kern="100" cap="none" spc="0" normalizeH="0" baseline="-2500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r </a:t>
                </a:r>
                <a:r>
                  <a:rPr kumimoji="0" lang="en-US" altLang="zh-CN" sz="1400" b="0" i="0"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&gt; </a:t>
                </a:r>
                <a:r>
                  <a:rPr kumimoji="0" lang="en-US" altLang="zh-CN" sz="1400" b="0" i="1" u="none" strike="noStrike" kern="1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p</a:t>
                </a:r>
                <a:r>
                  <a:rPr kumimoji="0" lang="en-US" altLang="zh-CN" sz="1400" b="0" i="0" u="none" strike="noStrike" kern="100" cap="none" spc="0" normalizeH="0" baseline="-25000" noProof="0" dirty="0">
                    <a:ln>
                      <a:noFill/>
                    </a:ln>
                    <a:solidFill>
                      <a:srgbClr val="0000FF"/>
                    </a:solidFill>
                    <a:effectLst/>
                    <a:uLnTx/>
                    <a:uFillTx/>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rPr>
                  <a:t>c </a:t>
                </a:r>
                <a:endParaRPr kumimoji="0" lang="zh-CN"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aphicFrame>
        <p:nvGraphicFramePr>
          <p:cNvPr id="18" name="对象 17">
            <a:extLst>
              <a:ext uri="{FF2B5EF4-FFF2-40B4-BE49-F238E27FC236}">
                <a16:creationId xmlns:a16="http://schemas.microsoft.com/office/drawing/2014/main" id="{E9852348-6EDC-4436-BE4D-FB19C3322030}"/>
              </a:ext>
            </a:extLst>
          </p:cNvPr>
          <p:cNvGraphicFramePr>
            <a:graphicFrameLocks noChangeAspect="1"/>
          </p:cNvGraphicFramePr>
          <p:nvPr>
            <p:extLst>
              <p:ext uri="{D42A27DB-BD31-4B8C-83A1-F6EECF244321}">
                <p14:modId xmlns:p14="http://schemas.microsoft.com/office/powerpoint/2010/main" val="2805087659"/>
              </p:ext>
            </p:extLst>
          </p:nvPr>
        </p:nvGraphicFramePr>
        <p:xfrm>
          <a:off x="292798" y="3888023"/>
          <a:ext cx="2926643" cy="1809628"/>
        </p:xfrm>
        <a:graphic>
          <a:graphicData uri="http://schemas.openxmlformats.org/presentationml/2006/ole">
            <mc:AlternateContent xmlns:mc="http://schemas.openxmlformats.org/markup-compatibility/2006">
              <mc:Choice xmlns:v="urn:schemas-microsoft-com:vml" Requires="v">
                <p:oleObj spid="_x0000_s2153" name="Equation" r:id="rId10" imgW="1368250" imgH="846462" progId="Equation.DSMT4">
                  <p:embed/>
                </p:oleObj>
              </mc:Choice>
              <mc:Fallback>
                <p:oleObj name="Equation" r:id="rId10" imgW="1368250" imgH="846462" progId="Equation.DSMT4">
                  <p:embed/>
                  <p:pic>
                    <p:nvPicPr>
                      <p:cNvPr id="17" name="对象 16">
                        <a:extLst>
                          <a:ext uri="{FF2B5EF4-FFF2-40B4-BE49-F238E27FC236}">
                            <a16:creationId xmlns:a16="http://schemas.microsoft.com/office/drawing/2014/main" id="{2738E9FE-AC6B-418F-945F-BD532DB2A5A6}"/>
                          </a:ext>
                        </a:extLst>
                      </p:cNvPr>
                      <p:cNvPicPr/>
                      <p:nvPr/>
                    </p:nvPicPr>
                    <p:blipFill>
                      <a:blip r:embed="rId11"/>
                      <a:stretch>
                        <a:fillRect/>
                      </a:stretch>
                    </p:blipFill>
                    <p:spPr>
                      <a:xfrm>
                        <a:off x="292798" y="3888023"/>
                        <a:ext cx="2926643" cy="1809628"/>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A0D0F4FE-FBFA-4A72-867E-015C319FD86F}"/>
              </a:ext>
            </a:extLst>
          </p:cNvPr>
          <p:cNvSpPr/>
          <p:nvPr/>
        </p:nvSpPr>
        <p:spPr>
          <a:xfrm>
            <a:off x="922637" y="3992052"/>
            <a:ext cx="2142092" cy="317101"/>
          </a:xfrm>
          <a:prstGeom prst="rect">
            <a:avLst/>
          </a:prstGeom>
          <a:noFill/>
          <a:ln w="19050" cap="flat" cmpd="sng" algn="ctr">
            <a:solidFill>
              <a:srgbClr val="FF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矩形 19">
            <a:extLst>
              <a:ext uri="{FF2B5EF4-FFF2-40B4-BE49-F238E27FC236}">
                <a16:creationId xmlns:a16="http://schemas.microsoft.com/office/drawing/2014/main" id="{08C9819E-0B37-45BD-B87E-FFCF515A7240}"/>
              </a:ext>
            </a:extLst>
          </p:cNvPr>
          <p:cNvSpPr/>
          <p:nvPr/>
        </p:nvSpPr>
        <p:spPr>
          <a:xfrm>
            <a:off x="1188339" y="3942489"/>
            <a:ext cx="322817" cy="1700695"/>
          </a:xfrm>
          <a:prstGeom prst="rect">
            <a:avLst/>
          </a:prstGeom>
          <a:noFill/>
          <a:ln w="19050" cap="flat" cmpd="sng" algn="ctr">
            <a:solidFill>
              <a:srgbClr val="00B05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文本框 20">
            <a:extLst>
              <a:ext uri="{FF2B5EF4-FFF2-40B4-BE49-F238E27FC236}">
                <a16:creationId xmlns:a16="http://schemas.microsoft.com/office/drawing/2014/main" id="{CEEEAF76-6DB5-408A-97B2-899BCB453321}"/>
              </a:ext>
            </a:extLst>
          </p:cNvPr>
          <p:cNvSpPr txBox="1"/>
          <p:nvPr/>
        </p:nvSpPr>
        <p:spPr>
          <a:xfrm>
            <a:off x="292798" y="5676656"/>
            <a:ext cx="3212979" cy="523220"/>
          </a:xfrm>
          <a:prstGeom prst="rect">
            <a:avLst/>
          </a:prstGeom>
          <a:noFill/>
        </p:spPr>
        <p:txBody>
          <a:bodyPr wrap="square">
            <a:spAutoFit/>
          </a:bodyPr>
          <a:lstStyle/>
          <a:p>
            <a:pPr algn="ctr"/>
            <a:r>
              <a:rPr lang="en-US" altLang="zh-CN" sz="1400" dirty="0">
                <a:latin typeface="Arial" panose="020B0604020202020204" pitchFamily="34" charset="0"/>
                <a:ea typeface="微软雅黑" panose="020B0503020204020204" pitchFamily="34" charset="-122"/>
                <a:cs typeface="Arial" panose="020B0604020202020204" pitchFamily="34" charset="0"/>
              </a:rPr>
              <a:t>The variable dimensionality is </a:t>
            </a:r>
            <a:r>
              <a:rPr lang="en-US" altLang="zh-CN" sz="1400" b="1" dirty="0">
                <a:latin typeface="Arial" panose="020B0604020202020204" pitchFamily="34" charset="0"/>
                <a:ea typeface="微软雅黑" panose="020B0503020204020204" pitchFamily="34" charset="-122"/>
                <a:cs typeface="Arial" panose="020B0604020202020204" pitchFamily="34" charset="0"/>
              </a:rPr>
              <a:t>5 × m</a:t>
            </a:r>
            <a:r>
              <a:rPr lang="en-US" altLang="zh-CN" sz="1400" dirty="0">
                <a:latin typeface="Arial" panose="020B0604020202020204" pitchFamily="34" charset="0"/>
                <a:ea typeface="微软雅黑" panose="020B0503020204020204" pitchFamily="34" charset="-122"/>
                <a:cs typeface="Arial" panose="020B0604020202020204" pitchFamily="34" charset="0"/>
              </a:rPr>
              <a:t>, where </a:t>
            </a:r>
            <a:r>
              <a:rPr lang="en-US" altLang="zh-CN" sz="1400" b="1" dirty="0">
                <a:latin typeface="Arial" panose="020B0604020202020204" pitchFamily="34" charset="0"/>
                <a:ea typeface="微软雅黑" panose="020B0503020204020204" pitchFamily="34" charset="-122"/>
                <a:cs typeface="Arial" panose="020B0604020202020204" pitchFamily="34" charset="0"/>
              </a:rPr>
              <a:t>m</a:t>
            </a:r>
            <a:r>
              <a:rPr lang="en-US" altLang="zh-CN" sz="1400" dirty="0">
                <a:latin typeface="Arial" panose="020B0604020202020204" pitchFamily="34" charset="0"/>
                <a:ea typeface="微软雅黑" panose="020B0503020204020204" pitchFamily="34" charset="-122"/>
                <a:cs typeface="Arial" panose="020B0604020202020204" pitchFamily="34" charset="0"/>
              </a:rPr>
              <a:t> is also a variable.</a:t>
            </a:r>
            <a:endParaRPr lang="zh-CN" altLang="en-US" sz="1400" dirty="0">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21">
            <a:extLst>
              <a:ext uri="{FF2B5EF4-FFF2-40B4-BE49-F238E27FC236}">
                <a16:creationId xmlns:a16="http://schemas.microsoft.com/office/drawing/2014/main" id="{1F6210F7-7614-476B-BEE8-2F184A78B42B}"/>
              </a:ext>
            </a:extLst>
          </p:cNvPr>
          <p:cNvSpPr txBox="1"/>
          <p:nvPr/>
        </p:nvSpPr>
        <p:spPr>
          <a:xfrm>
            <a:off x="29694" y="1431079"/>
            <a:ext cx="7009316" cy="2118529"/>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altLang="zh-CN" dirty="0">
                <a:latin typeface="Arial" panose="020B0604020202020204" pitchFamily="34" charset="0"/>
                <a:ea typeface="微软雅黑" panose="020B0503020204020204" pitchFamily="34" charset="-122"/>
                <a:cs typeface="Arial" panose="020B0604020202020204" pitchFamily="34" charset="0"/>
              </a:rPr>
              <a:t>Under stochastic probability control, specific rules for dimension increase and decrease are defined for high and low dimensional problems, respectively, enabling the automatic optimization of the number of horizontal wells without the need to prescribe it in advance through sensitivity analysis.</a:t>
            </a:r>
            <a:endParaRPr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23" name="图片 22">
            <a:extLst>
              <a:ext uri="{FF2B5EF4-FFF2-40B4-BE49-F238E27FC236}">
                <a16:creationId xmlns:a16="http://schemas.microsoft.com/office/drawing/2014/main" id="{917CB0E7-0815-4781-8B85-E69F94D64C7A}"/>
              </a:ext>
            </a:extLst>
          </p:cNvPr>
          <p:cNvPicPr>
            <a:picLocks noChangeAspect="1"/>
          </p:cNvPicPr>
          <p:nvPr/>
        </p:nvPicPr>
        <p:blipFill>
          <a:blip r:embed="rId12"/>
          <a:stretch>
            <a:fillRect/>
          </a:stretch>
        </p:blipFill>
        <p:spPr>
          <a:xfrm>
            <a:off x="7036691" y="1374071"/>
            <a:ext cx="5109753" cy="5068278"/>
          </a:xfrm>
          <a:prstGeom prst="rect">
            <a:avLst/>
          </a:prstGeom>
        </p:spPr>
      </p:pic>
      <p:sp>
        <p:nvSpPr>
          <p:cNvPr id="24" name="文本框 23">
            <a:extLst>
              <a:ext uri="{FF2B5EF4-FFF2-40B4-BE49-F238E27FC236}">
                <a16:creationId xmlns:a16="http://schemas.microsoft.com/office/drawing/2014/main" id="{B361C5D5-B5D0-4741-8F63-1C26126FDE6B}"/>
              </a:ext>
            </a:extLst>
          </p:cNvPr>
          <p:cNvSpPr txBox="1"/>
          <p:nvPr/>
        </p:nvSpPr>
        <p:spPr>
          <a:xfrm>
            <a:off x="6865399" y="6417147"/>
            <a:ext cx="5511023" cy="327077"/>
          </a:xfrm>
          <a:prstGeom prst="rect">
            <a:avLst/>
          </a:prstGeom>
          <a:noFill/>
        </p:spPr>
        <p:txBody>
          <a:bodyPr wrap="square">
            <a:spAutoFit/>
          </a:bodyPr>
          <a:lstStyle/>
          <a:p>
            <a:pPr algn="ctr">
              <a:lnSpc>
                <a:spcPct val="120000"/>
              </a:lnSpc>
              <a:defRPr/>
            </a:pPr>
            <a:r>
              <a:rPr lang="en-US" altLang="zh-CN" sz="1400" b="1" kern="0" dirty="0">
                <a:solidFill>
                  <a:srgbClr val="000000"/>
                </a:solidFill>
                <a:latin typeface="Arial" panose="020B0604020202020204" pitchFamily="34" charset="0"/>
                <a:ea typeface="微软雅黑" panose="020B0503020204020204" pitchFamily="34" charset="-122"/>
                <a:cs typeface="Arial" panose="020B0604020202020204" pitchFamily="34" charset="0"/>
              </a:rPr>
              <a:t>Pseudo-code of dynamic dimension adjustment mechanism</a:t>
            </a:r>
            <a:endParaRPr lang="zh-CN" altLang="en-US" sz="1400" b="1"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矩形 24">
            <a:extLst>
              <a:ext uri="{FF2B5EF4-FFF2-40B4-BE49-F238E27FC236}">
                <a16:creationId xmlns:a16="http://schemas.microsoft.com/office/drawing/2014/main" id="{C9BFD1D4-D1ED-4610-9A7C-321A5D3017E8}"/>
              </a:ext>
            </a:extLst>
          </p:cNvPr>
          <p:cNvSpPr/>
          <p:nvPr/>
        </p:nvSpPr>
        <p:spPr>
          <a:xfrm>
            <a:off x="7550412" y="4030283"/>
            <a:ext cx="4596032" cy="666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CA0CAD07-B92D-4DAF-8375-AD65E00A04BF}"/>
              </a:ext>
            </a:extLst>
          </p:cNvPr>
          <p:cNvSpPr/>
          <p:nvPr/>
        </p:nvSpPr>
        <p:spPr>
          <a:xfrm>
            <a:off x="7550412" y="4765919"/>
            <a:ext cx="4596032" cy="943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D48029AA-D75E-47D3-B1EA-B20A6BDB0449}"/>
              </a:ext>
            </a:extLst>
          </p:cNvPr>
          <p:cNvSpPr txBox="1"/>
          <p:nvPr/>
        </p:nvSpPr>
        <p:spPr>
          <a:xfrm>
            <a:off x="10106246" y="3002354"/>
            <a:ext cx="2280528" cy="646331"/>
          </a:xfrm>
          <a:prstGeom prst="rect">
            <a:avLst/>
          </a:prstGeom>
          <a:noFill/>
        </p:spPr>
        <p:txBody>
          <a:bodyPr wrap="square">
            <a:spAutoFit/>
          </a:bodyPr>
          <a:lstStyle/>
          <a:p>
            <a:pPr algn="ct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Low dimensional tasks</a:t>
            </a:r>
            <a:endParaRPr lang="zh-CN" altLang="en-US" b="1" dirty="0">
              <a:solidFill>
                <a:srgbClr val="FF0000"/>
              </a:solidFill>
            </a:endParaRPr>
          </a:p>
        </p:txBody>
      </p:sp>
      <p:sp>
        <p:nvSpPr>
          <p:cNvPr id="28" name="文本框 27">
            <a:extLst>
              <a:ext uri="{FF2B5EF4-FFF2-40B4-BE49-F238E27FC236}">
                <a16:creationId xmlns:a16="http://schemas.microsoft.com/office/drawing/2014/main" id="{F6573F2B-5D8D-4272-8F9B-4A2CF0CC99F9}"/>
              </a:ext>
            </a:extLst>
          </p:cNvPr>
          <p:cNvSpPr txBox="1"/>
          <p:nvPr/>
        </p:nvSpPr>
        <p:spPr>
          <a:xfrm>
            <a:off x="9427963" y="5709567"/>
            <a:ext cx="2280528" cy="646331"/>
          </a:xfrm>
          <a:prstGeom prst="rect">
            <a:avLst/>
          </a:prstGeom>
          <a:noFill/>
        </p:spPr>
        <p:txBody>
          <a:bodyPr wrap="square">
            <a:spAutoFit/>
          </a:bodyPr>
          <a:lstStyle/>
          <a:p>
            <a:pPr algn="ct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High dimensional tasks</a:t>
            </a:r>
            <a:endParaRPr lang="zh-CN" altLang="en-US" b="1" dirty="0">
              <a:solidFill>
                <a:srgbClr val="FF0000"/>
              </a:solidFill>
            </a:endParaRPr>
          </a:p>
        </p:txBody>
      </p:sp>
    </p:spTree>
    <p:extLst>
      <p:ext uri="{BB962C8B-B14F-4D97-AF65-F5344CB8AC3E}">
        <p14:creationId xmlns:p14="http://schemas.microsoft.com/office/powerpoint/2010/main" val="357546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4AA745FD-34BD-46BF-9EB2-FE4CF0E36167}"/>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F010D8BC-F785-4907-8701-718EC583E807}"/>
              </a:ext>
            </a:extLst>
          </p:cNvPr>
          <p:cNvSpPr/>
          <p:nvPr/>
        </p:nvSpPr>
        <p:spPr>
          <a:xfrm>
            <a:off x="3862714" y="-17274"/>
            <a:ext cx="449514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2. Optimization algorithm</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C515C22-07CE-4A0B-AAAD-1CEE6F2F6353}"/>
              </a:ext>
            </a:extLst>
          </p:cNvPr>
          <p:cNvSpPr txBox="1"/>
          <p:nvPr/>
        </p:nvSpPr>
        <p:spPr>
          <a:xfrm>
            <a:off x="22994" y="776474"/>
            <a:ext cx="11809782" cy="461665"/>
          </a:xfrm>
          <a:prstGeom prst="rect">
            <a:avLst/>
          </a:prstGeom>
          <a:noFill/>
        </p:spPr>
        <p:txBody>
          <a:bodyPr wrap="square">
            <a:spAutoFit/>
          </a:bodyPr>
          <a:lstStyle/>
          <a:p>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2. Cross-Task Mapping Based on Population Feature Differences</a:t>
            </a:r>
            <a:endParaRPr lang="zh-CN" altLang="en-US" sz="24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6" name="对象 5">
            <a:extLst>
              <a:ext uri="{FF2B5EF4-FFF2-40B4-BE49-F238E27FC236}">
                <a16:creationId xmlns:a16="http://schemas.microsoft.com/office/drawing/2014/main" id="{2027E31D-834F-47FD-90FA-188B84FA41FC}"/>
              </a:ext>
            </a:extLst>
          </p:cNvPr>
          <p:cNvGraphicFramePr>
            <a:graphicFrameLocks noChangeAspect="1"/>
          </p:cNvGraphicFramePr>
          <p:nvPr>
            <p:extLst>
              <p:ext uri="{D42A27DB-BD31-4B8C-83A1-F6EECF244321}">
                <p14:modId xmlns:p14="http://schemas.microsoft.com/office/powerpoint/2010/main" val="3718357824"/>
              </p:ext>
            </p:extLst>
          </p:nvPr>
        </p:nvGraphicFramePr>
        <p:xfrm>
          <a:off x="9145400" y="1804423"/>
          <a:ext cx="2357697" cy="459551"/>
        </p:xfrm>
        <a:graphic>
          <a:graphicData uri="http://schemas.openxmlformats.org/presentationml/2006/ole">
            <mc:AlternateContent xmlns:mc="http://schemas.openxmlformats.org/markup-compatibility/2006">
              <mc:Choice xmlns:v="urn:schemas-microsoft-com:vml" Requires="v">
                <p:oleObj spid="_x0000_s3178" name="Equation" r:id="rId4" imgW="1498320" imgH="291960" progId="Equation.DSMT4">
                  <p:embed/>
                </p:oleObj>
              </mc:Choice>
              <mc:Fallback>
                <p:oleObj name="Equation" r:id="rId4" imgW="1498320" imgH="291960" progId="Equation.DSMT4">
                  <p:embed/>
                  <p:pic>
                    <p:nvPicPr>
                      <p:cNvPr id="5" name="对象 4">
                        <a:extLst>
                          <a:ext uri="{FF2B5EF4-FFF2-40B4-BE49-F238E27FC236}">
                            <a16:creationId xmlns:a16="http://schemas.microsoft.com/office/drawing/2014/main" id="{AF54F251-C9EE-4936-A809-D0A3F62C6573}"/>
                          </a:ext>
                        </a:extLst>
                      </p:cNvPr>
                      <p:cNvPicPr/>
                      <p:nvPr/>
                    </p:nvPicPr>
                    <p:blipFill>
                      <a:blip r:embed="rId5"/>
                      <a:stretch>
                        <a:fillRect/>
                      </a:stretch>
                    </p:blipFill>
                    <p:spPr>
                      <a:xfrm>
                        <a:off x="9145400" y="1804423"/>
                        <a:ext cx="2357697" cy="45955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2A8E0FE6-2381-4023-8417-665CB6C9D6CC}"/>
              </a:ext>
            </a:extLst>
          </p:cNvPr>
          <p:cNvGraphicFramePr>
            <a:graphicFrameLocks noChangeAspect="1"/>
          </p:cNvGraphicFramePr>
          <p:nvPr>
            <p:extLst>
              <p:ext uri="{D42A27DB-BD31-4B8C-83A1-F6EECF244321}">
                <p14:modId xmlns:p14="http://schemas.microsoft.com/office/powerpoint/2010/main" val="1471430386"/>
              </p:ext>
            </p:extLst>
          </p:nvPr>
        </p:nvGraphicFramePr>
        <p:xfrm>
          <a:off x="9134714" y="2705437"/>
          <a:ext cx="2298843" cy="455805"/>
        </p:xfrm>
        <a:graphic>
          <a:graphicData uri="http://schemas.openxmlformats.org/presentationml/2006/ole">
            <mc:AlternateContent xmlns:mc="http://schemas.openxmlformats.org/markup-compatibility/2006">
              <mc:Choice xmlns:v="urn:schemas-microsoft-com:vml" Requires="v">
                <p:oleObj spid="_x0000_s3179" name="Equation" r:id="rId6" imgW="1473120" imgH="291960" progId="Equation.DSMT4">
                  <p:embed/>
                </p:oleObj>
              </mc:Choice>
              <mc:Fallback>
                <p:oleObj name="Equation" r:id="rId6" imgW="1473120" imgH="291960" progId="Equation.DSMT4">
                  <p:embed/>
                  <p:pic>
                    <p:nvPicPr>
                      <p:cNvPr id="6" name="对象 5">
                        <a:extLst>
                          <a:ext uri="{FF2B5EF4-FFF2-40B4-BE49-F238E27FC236}">
                            <a16:creationId xmlns:a16="http://schemas.microsoft.com/office/drawing/2014/main" id="{E5A9A86D-7BF3-403C-9CA5-01929D5E3EC2}"/>
                          </a:ext>
                        </a:extLst>
                      </p:cNvPr>
                      <p:cNvPicPr/>
                      <p:nvPr/>
                    </p:nvPicPr>
                    <p:blipFill>
                      <a:blip r:embed="rId7"/>
                      <a:stretch>
                        <a:fillRect/>
                      </a:stretch>
                    </p:blipFill>
                    <p:spPr>
                      <a:xfrm>
                        <a:off x="9134714" y="2705437"/>
                        <a:ext cx="2298843" cy="45580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1E122BFD-2D80-480D-8A30-DB0F6D5778FD}"/>
              </a:ext>
            </a:extLst>
          </p:cNvPr>
          <p:cNvGraphicFramePr>
            <a:graphicFrameLocks noChangeAspect="1"/>
          </p:cNvGraphicFramePr>
          <p:nvPr>
            <p:extLst>
              <p:ext uri="{D42A27DB-BD31-4B8C-83A1-F6EECF244321}">
                <p14:modId xmlns:p14="http://schemas.microsoft.com/office/powerpoint/2010/main" val="194867641"/>
              </p:ext>
            </p:extLst>
          </p:nvPr>
        </p:nvGraphicFramePr>
        <p:xfrm>
          <a:off x="9103958" y="4701437"/>
          <a:ext cx="2596267" cy="427609"/>
        </p:xfrm>
        <a:graphic>
          <a:graphicData uri="http://schemas.openxmlformats.org/presentationml/2006/ole">
            <mc:AlternateContent xmlns:mc="http://schemas.openxmlformats.org/markup-compatibility/2006">
              <mc:Choice xmlns:v="urn:schemas-microsoft-com:vml" Requires="v">
                <p:oleObj spid="_x0000_s3180" name="Equation" r:id="rId8" imgW="1917360" imgH="291960" progId="Equation.DSMT4">
                  <p:embed/>
                </p:oleObj>
              </mc:Choice>
              <mc:Fallback>
                <p:oleObj name="Equation" r:id="rId8" imgW="1917360" imgH="291960" progId="Equation.DSMT4">
                  <p:embed/>
                  <p:pic>
                    <p:nvPicPr>
                      <p:cNvPr id="7" name="对象 6">
                        <a:extLst>
                          <a:ext uri="{FF2B5EF4-FFF2-40B4-BE49-F238E27FC236}">
                            <a16:creationId xmlns:a16="http://schemas.microsoft.com/office/drawing/2014/main" id="{55DFF976-CC55-46EC-BC1E-C5D2E3454FDA}"/>
                          </a:ext>
                        </a:extLst>
                      </p:cNvPr>
                      <p:cNvPicPr/>
                      <p:nvPr/>
                    </p:nvPicPr>
                    <p:blipFill>
                      <a:blip r:embed="rId9"/>
                      <a:stretch>
                        <a:fillRect/>
                      </a:stretch>
                    </p:blipFill>
                    <p:spPr>
                      <a:xfrm>
                        <a:off x="9103958" y="4701437"/>
                        <a:ext cx="2596267" cy="42760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53C52637-AC81-4771-8894-06A1C7EB3EA0}"/>
              </a:ext>
            </a:extLst>
          </p:cNvPr>
          <p:cNvGraphicFramePr>
            <a:graphicFrameLocks noChangeAspect="1"/>
          </p:cNvGraphicFramePr>
          <p:nvPr>
            <p:extLst>
              <p:ext uri="{D42A27DB-BD31-4B8C-83A1-F6EECF244321}">
                <p14:modId xmlns:p14="http://schemas.microsoft.com/office/powerpoint/2010/main" val="2658609913"/>
              </p:ext>
            </p:extLst>
          </p:nvPr>
        </p:nvGraphicFramePr>
        <p:xfrm>
          <a:off x="9022256" y="3551215"/>
          <a:ext cx="2904084" cy="575432"/>
        </p:xfrm>
        <a:graphic>
          <a:graphicData uri="http://schemas.openxmlformats.org/presentationml/2006/ole">
            <mc:AlternateContent xmlns:mc="http://schemas.openxmlformats.org/markup-compatibility/2006">
              <mc:Choice xmlns:v="urn:schemas-microsoft-com:vml" Requires="v">
                <p:oleObj spid="_x0000_s3181" name="Equation" r:id="rId10" imgW="2286000" imgH="431640" progId="Equation.DSMT4">
                  <p:embed/>
                </p:oleObj>
              </mc:Choice>
              <mc:Fallback>
                <p:oleObj name="Equation" r:id="rId10" imgW="2286000" imgH="431640" progId="Equation.DSMT4">
                  <p:embed/>
                  <p:pic>
                    <p:nvPicPr>
                      <p:cNvPr id="8" name="对象 7">
                        <a:extLst>
                          <a:ext uri="{FF2B5EF4-FFF2-40B4-BE49-F238E27FC236}">
                            <a16:creationId xmlns:a16="http://schemas.microsoft.com/office/drawing/2014/main" id="{5DE1C40E-2C0D-4C14-BA48-07F98DCC48D8}"/>
                          </a:ext>
                        </a:extLst>
                      </p:cNvPr>
                      <p:cNvPicPr/>
                      <p:nvPr/>
                    </p:nvPicPr>
                    <p:blipFill>
                      <a:blip r:embed="rId11"/>
                      <a:stretch>
                        <a:fillRect/>
                      </a:stretch>
                    </p:blipFill>
                    <p:spPr>
                      <a:xfrm>
                        <a:off x="9022256" y="3551215"/>
                        <a:ext cx="2904084" cy="575432"/>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1DCC7808-FFE6-4374-BC07-B6500FF412D2}"/>
              </a:ext>
            </a:extLst>
          </p:cNvPr>
          <p:cNvSpPr txBox="1"/>
          <p:nvPr/>
        </p:nvSpPr>
        <p:spPr>
          <a:xfrm>
            <a:off x="8705039" y="2385314"/>
            <a:ext cx="3158194" cy="338554"/>
          </a:xfrm>
          <a:prstGeom prst="rect">
            <a:avLst/>
          </a:prstGeom>
          <a:noFill/>
        </p:spPr>
        <p:txBody>
          <a:bodyPr wrap="square">
            <a:spAutoFit/>
          </a:bodyPr>
          <a:lstStyle>
            <a:defPPr>
              <a:defRPr lang="en-US"/>
            </a:defPPr>
            <a:lvl1pPr>
              <a:defRPr sz="1400" kern="0">
                <a:effectLst/>
                <a:latin typeface="黑体" panose="02010609060101010101" pitchFamily="49" charset="-122"/>
                <a:ea typeface="黑体" panose="02010609060101010101" pitchFamily="49" charset="-122"/>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Target task feature vector:</a:t>
            </a:r>
            <a:r>
              <a:rPr kumimoji="0" lang="zh-CN" altLang="en-US" sz="1600"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a:t>
            </a:r>
          </a:p>
        </p:txBody>
      </p:sp>
      <p:sp>
        <p:nvSpPr>
          <p:cNvPr id="11" name="文本框 10">
            <a:extLst>
              <a:ext uri="{FF2B5EF4-FFF2-40B4-BE49-F238E27FC236}">
                <a16:creationId xmlns:a16="http://schemas.microsoft.com/office/drawing/2014/main" id="{87D3D90A-FCFB-4646-9EC4-0220BBC1F10E}"/>
              </a:ext>
            </a:extLst>
          </p:cNvPr>
          <p:cNvSpPr txBox="1"/>
          <p:nvPr/>
        </p:nvSpPr>
        <p:spPr>
          <a:xfrm>
            <a:off x="8703141" y="4002271"/>
            <a:ext cx="3223199" cy="699166"/>
          </a:xfrm>
          <a:prstGeom prst="rect">
            <a:avLst/>
          </a:prstGeom>
          <a:noFill/>
        </p:spPr>
        <p:txBody>
          <a:bodyPr wrap="square">
            <a:spAutoFit/>
          </a:bodyPr>
          <a:lstStyle>
            <a:defPPr>
              <a:defRPr lang="en-US"/>
            </a:defPPr>
            <a:lvl1pPr>
              <a:defRPr sz="1400" kern="0">
                <a:effectLst/>
                <a:latin typeface="黑体" panose="02010609060101010101" pitchFamily="49" charset="-122"/>
                <a:ea typeface="黑体" panose="02010609060101010101" pitchFamily="49" charset="-122"/>
                <a:cs typeface="Times New Roman" panose="02020603050405020304" pitchFamily="18" charset="0"/>
              </a:defRPr>
            </a:lvl1pPr>
          </a:lstStyle>
          <a:p>
            <a:pPr marL="0" marR="0" lvl="0" indent="0" defTabSz="914400" rtl="0" eaLnBrk="1" fontAlgn="auto" latinLnBrk="0" hangingPunct="1">
              <a:lnSpc>
                <a:spcPct val="13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Cross-dimensional mapping optimization model:</a:t>
            </a:r>
            <a:endParaRPr kumimoji="0" lang="zh-CN" altLang="en-US" sz="1600" i="0" u="none" strike="noStrike" kern="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sym typeface="+mn-lt"/>
            </a:endParaRPr>
          </a:p>
        </p:txBody>
      </p:sp>
      <p:sp>
        <p:nvSpPr>
          <p:cNvPr id="12" name="文本框 11">
            <a:extLst>
              <a:ext uri="{FF2B5EF4-FFF2-40B4-BE49-F238E27FC236}">
                <a16:creationId xmlns:a16="http://schemas.microsoft.com/office/drawing/2014/main" id="{8002D103-A5BE-41E1-BD56-E3BF5150D34E}"/>
              </a:ext>
            </a:extLst>
          </p:cNvPr>
          <p:cNvSpPr txBox="1"/>
          <p:nvPr/>
        </p:nvSpPr>
        <p:spPr>
          <a:xfrm>
            <a:off x="8705039" y="3242353"/>
            <a:ext cx="3158194" cy="338554"/>
          </a:xfrm>
          <a:prstGeom prst="rect">
            <a:avLst/>
          </a:prstGeom>
          <a:noFill/>
        </p:spPr>
        <p:txBody>
          <a:bodyPr wrap="square">
            <a:spAutoFit/>
          </a:bodyPr>
          <a:lstStyle>
            <a:defPPr>
              <a:defRPr lang="en-US"/>
            </a:defPPr>
            <a:lvl1pPr>
              <a:defRPr sz="1400" kern="0">
                <a:effectLst/>
                <a:latin typeface="黑体" panose="02010609060101010101" pitchFamily="49" charset="-122"/>
                <a:ea typeface="黑体" panose="02010609060101010101" pitchFamily="49" charset="-122"/>
                <a:cs typeface="Times New Roman" panose="02020603050405020304" pitchFamily="18" charset="0"/>
              </a:defRPr>
            </a:lvl1pPr>
          </a:lstStyle>
          <a:p>
            <a:r>
              <a:rPr lang="en-US" altLang="zh-CN" sz="1600" dirty="0">
                <a:latin typeface="Arial" panose="020B0604020202020204" pitchFamily="34" charset="0"/>
                <a:cs typeface="Arial" panose="020B0604020202020204" pitchFamily="34" charset="0"/>
              </a:rPr>
              <a:t>Internal fitness function:</a:t>
            </a:r>
          </a:p>
        </p:txBody>
      </p:sp>
      <p:sp>
        <p:nvSpPr>
          <p:cNvPr id="13" name="文本框 12">
            <a:extLst>
              <a:ext uri="{FF2B5EF4-FFF2-40B4-BE49-F238E27FC236}">
                <a16:creationId xmlns:a16="http://schemas.microsoft.com/office/drawing/2014/main" id="{CDAFD3D6-4AC0-456E-9392-CEBB64B50930}"/>
              </a:ext>
            </a:extLst>
          </p:cNvPr>
          <p:cNvSpPr txBox="1"/>
          <p:nvPr/>
        </p:nvSpPr>
        <p:spPr>
          <a:xfrm>
            <a:off x="8705039" y="1528275"/>
            <a:ext cx="2856370"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Source task feature vector</a:t>
            </a:r>
            <a:endParaRPr lang="zh-CN" altLang="en-US" sz="1600" dirty="0">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C2975146-0952-4BBE-A026-294CD3B1D92F}"/>
              </a:ext>
            </a:extLst>
          </p:cNvPr>
          <p:cNvSpPr/>
          <p:nvPr/>
        </p:nvSpPr>
        <p:spPr>
          <a:xfrm>
            <a:off x="8703141" y="1441340"/>
            <a:ext cx="3344806" cy="3911710"/>
          </a:xfrm>
          <a:prstGeom prst="rect">
            <a:avLst/>
          </a:prstGeom>
          <a:noFill/>
          <a:ln w="6350" cap="flat" cmpd="sng" algn="ctr">
            <a:solidFill>
              <a:srgbClr val="4874CB">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Times New Roman"/>
              <a:ea typeface="微软雅黑"/>
              <a:cs typeface="+mn-ea"/>
              <a:sym typeface="+mn-lt"/>
            </a:endParaRPr>
          </a:p>
        </p:txBody>
      </p:sp>
      <p:sp>
        <p:nvSpPr>
          <p:cNvPr id="15" name="文本框 14">
            <a:extLst>
              <a:ext uri="{FF2B5EF4-FFF2-40B4-BE49-F238E27FC236}">
                <a16:creationId xmlns:a16="http://schemas.microsoft.com/office/drawing/2014/main" id="{6B982893-3C45-4392-8FEE-007ABC02FECD}"/>
              </a:ext>
            </a:extLst>
          </p:cNvPr>
          <p:cNvSpPr txBox="1"/>
          <p:nvPr/>
        </p:nvSpPr>
        <p:spPr>
          <a:xfrm>
            <a:off x="146147" y="5556724"/>
            <a:ext cx="11899706" cy="1251048"/>
          </a:xfrm>
          <a:prstGeom prst="rect">
            <a:avLst/>
          </a:prstGeom>
          <a:noFill/>
        </p:spPr>
        <p:txBody>
          <a:bodyPr wrap="square">
            <a:spAutoFit/>
          </a:bodyPr>
          <a:lstStyle/>
          <a:p>
            <a:pPr algn="just">
              <a:lnSpc>
                <a:spcPct val="13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A cross-dimensional mapping optimization model is established based on the characteristic differences among population individuals, and the internal fitness function is solved using the differential evolution algorithm</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p:txBody>
      </p:sp>
      <p:pic>
        <p:nvPicPr>
          <p:cNvPr id="16" name="图片 15">
            <a:extLst>
              <a:ext uri="{FF2B5EF4-FFF2-40B4-BE49-F238E27FC236}">
                <a16:creationId xmlns:a16="http://schemas.microsoft.com/office/drawing/2014/main" id="{60919E83-D3E2-47FA-82EE-93D8E3EF19C5}"/>
              </a:ext>
            </a:extLst>
          </p:cNvPr>
          <p:cNvPicPr>
            <a:picLocks noChangeAspect="1"/>
          </p:cNvPicPr>
          <p:nvPr/>
        </p:nvPicPr>
        <p:blipFill>
          <a:blip r:embed="rId12"/>
          <a:stretch>
            <a:fillRect/>
          </a:stretch>
        </p:blipFill>
        <p:spPr>
          <a:xfrm>
            <a:off x="4218" y="1476049"/>
            <a:ext cx="8790995" cy="3801835"/>
          </a:xfrm>
          <a:prstGeom prst="rect">
            <a:avLst/>
          </a:prstGeom>
        </p:spPr>
      </p:pic>
    </p:spTree>
    <p:extLst>
      <p:ext uri="{BB962C8B-B14F-4D97-AF65-F5344CB8AC3E}">
        <p14:creationId xmlns:p14="http://schemas.microsoft.com/office/powerpoint/2010/main" val="105722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D72B5399-6B41-4CEA-A621-E4B99DA0DF17}"/>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5FFEBC2C-493F-455C-BB4E-BC8DE97F01AD}"/>
              </a:ext>
            </a:extLst>
          </p:cNvPr>
          <p:cNvSpPr/>
          <p:nvPr/>
        </p:nvSpPr>
        <p:spPr>
          <a:xfrm>
            <a:off x="3862714" y="-17274"/>
            <a:ext cx="4495141"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2. Optimization algorithm</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5" name="对象 4">
            <a:extLst>
              <a:ext uri="{FF2B5EF4-FFF2-40B4-BE49-F238E27FC236}">
                <a16:creationId xmlns:a16="http://schemas.microsoft.com/office/drawing/2014/main" id="{346F93D0-1B1B-479A-BF88-E47D7209B404}"/>
              </a:ext>
            </a:extLst>
          </p:cNvPr>
          <p:cNvGraphicFramePr>
            <a:graphicFrameLocks noChangeAspect="1"/>
          </p:cNvGraphicFramePr>
          <p:nvPr>
            <p:extLst>
              <p:ext uri="{D42A27DB-BD31-4B8C-83A1-F6EECF244321}">
                <p14:modId xmlns:p14="http://schemas.microsoft.com/office/powerpoint/2010/main" val="3138637449"/>
              </p:ext>
            </p:extLst>
          </p:nvPr>
        </p:nvGraphicFramePr>
        <p:xfrm>
          <a:off x="245114" y="3588496"/>
          <a:ext cx="4829175" cy="660400"/>
        </p:xfrm>
        <a:graphic>
          <a:graphicData uri="http://schemas.openxmlformats.org/presentationml/2006/ole">
            <mc:AlternateContent xmlns:mc="http://schemas.openxmlformats.org/markup-compatibility/2006">
              <mc:Choice xmlns:v="urn:schemas-microsoft-com:vml" Requires="v">
                <p:oleObj spid="_x0000_s4206" name="Equation" r:id="rId4" imgW="3251160" imgH="444240" progId="Equation.DSMT4">
                  <p:embed/>
                </p:oleObj>
              </mc:Choice>
              <mc:Fallback>
                <p:oleObj name="Equation" r:id="rId4" imgW="3251160" imgH="444240" progId="Equation.DSMT4">
                  <p:embed/>
                  <p:pic>
                    <p:nvPicPr>
                      <p:cNvPr id="4" name="对象 3">
                        <a:extLst>
                          <a:ext uri="{FF2B5EF4-FFF2-40B4-BE49-F238E27FC236}">
                            <a16:creationId xmlns:a16="http://schemas.microsoft.com/office/drawing/2014/main" id="{912C5B45-F992-43BD-A9E6-C6213CC31B1F}"/>
                          </a:ext>
                        </a:extLst>
                      </p:cNvPr>
                      <p:cNvPicPr/>
                      <p:nvPr/>
                    </p:nvPicPr>
                    <p:blipFill>
                      <a:blip r:embed="rId5"/>
                      <a:stretch>
                        <a:fillRect/>
                      </a:stretch>
                    </p:blipFill>
                    <p:spPr>
                      <a:xfrm>
                        <a:off x="245114" y="3588496"/>
                        <a:ext cx="4829175" cy="6604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CEFD4D1C-9AE1-4FD5-A16D-A600A011CE2E}"/>
              </a:ext>
            </a:extLst>
          </p:cNvPr>
          <p:cNvGraphicFramePr>
            <a:graphicFrameLocks noChangeAspect="1"/>
          </p:cNvGraphicFramePr>
          <p:nvPr>
            <p:extLst>
              <p:ext uri="{D42A27DB-BD31-4B8C-83A1-F6EECF244321}">
                <p14:modId xmlns:p14="http://schemas.microsoft.com/office/powerpoint/2010/main" val="2671328905"/>
              </p:ext>
            </p:extLst>
          </p:nvPr>
        </p:nvGraphicFramePr>
        <p:xfrm>
          <a:off x="245114" y="4606796"/>
          <a:ext cx="6270213" cy="468240"/>
        </p:xfrm>
        <a:graphic>
          <a:graphicData uri="http://schemas.openxmlformats.org/presentationml/2006/ole">
            <mc:AlternateContent xmlns:mc="http://schemas.openxmlformats.org/markup-compatibility/2006">
              <mc:Choice xmlns:v="urn:schemas-microsoft-com:vml" Requires="v">
                <p:oleObj spid="_x0000_s4207" name="Equation" r:id="rId6" imgW="3316121" imgH="247289" progId="Equation.DSMT4">
                  <p:embed/>
                </p:oleObj>
              </mc:Choice>
              <mc:Fallback>
                <p:oleObj name="Equation" r:id="rId6" imgW="3316121" imgH="247289" progId="Equation.DSMT4">
                  <p:embed/>
                  <p:pic>
                    <p:nvPicPr>
                      <p:cNvPr id="5" name="对象 4">
                        <a:extLst>
                          <a:ext uri="{FF2B5EF4-FFF2-40B4-BE49-F238E27FC236}">
                            <a16:creationId xmlns:a16="http://schemas.microsoft.com/office/drawing/2014/main" id="{92242108-4DB7-423B-A67B-C0A0CD7C0185}"/>
                          </a:ext>
                        </a:extLst>
                      </p:cNvPr>
                      <p:cNvPicPr/>
                      <p:nvPr/>
                    </p:nvPicPr>
                    <p:blipFill>
                      <a:blip r:embed="rId7"/>
                      <a:stretch>
                        <a:fillRect/>
                      </a:stretch>
                    </p:blipFill>
                    <p:spPr>
                      <a:xfrm>
                        <a:off x="245114" y="4606796"/>
                        <a:ext cx="6270213" cy="46824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DE1D8FD1-EE15-4098-85FA-AA613AB4B5E2}"/>
              </a:ext>
            </a:extLst>
          </p:cNvPr>
          <p:cNvGraphicFramePr>
            <a:graphicFrameLocks noChangeAspect="1"/>
          </p:cNvGraphicFramePr>
          <p:nvPr>
            <p:extLst>
              <p:ext uri="{D42A27DB-BD31-4B8C-83A1-F6EECF244321}">
                <p14:modId xmlns:p14="http://schemas.microsoft.com/office/powerpoint/2010/main" val="663565858"/>
              </p:ext>
            </p:extLst>
          </p:nvPr>
        </p:nvGraphicFramePr>
        <p:xfrm>
          <a:off x="245114" y="5490319"/>
          <a:ext cx="6270213" cy="460307"/>
        </p:xfrm>
        <a:graphic>
          <a:graphicData uri="http://schemas.openxmlformats.org/presentationml/2006/ole">
            <mc:AlternateContent xmlns:mc="http://schemas.openxmlformats.org/markup-compatibility/2006">
              <mc:Choice xmlns:v="urn:schemas-microsoft-com:vml" Requires="v">
                <p:oleObj spid="_x0000_s4208" name="Equation" r:id="rId8" imgW="3373222" imgH="247289" progId="Equation.DSMT4">
                  <p:embed/>
                </p:oleObj>
              </mc:Choice>
              <mc:Fallback>
                <p:oleObj name="Equation" r:id="rId8" imgW="3373222" imgH="247289" progId="Equation.DSMT4">
                  <p:embed/>
                  <p:pic>
                    <p:nvPicPr>
                      <p:cNvPr id="6" name="对象 5">
                        <a:extLst>
                          <a:ext uri="{FF2B5EF4-FFF2-40B4-BE49-F238E27FC236}">
                            <a16:creationId xmlns:a16="http://schemas.microsoft.com/office/drawing/2014/main" id="{5953ACDD-0B89-4BE6-9F01-11B0C70AD816}"/>
                          </a:ext>
                        </a:extLst>
                      </p:cNvPr>
                      <p:cNvPicPr/>
                      <p:nvPr/>
                    </p:nvPicPr>
                    <p:blipFill>
                      <a:blip r:embed="rId9"/>
                      <a:stretch>
                        <a:fillRect/>
                      </a:stretch>
                    </p:blipFill>
                    <p:spPr>
                      <a:xfrm>
                        <a:off x="245114" y="5490319"/>
                        <a:ext cx="6270213" cy="46030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CBA004EB-0B74-4181-A1DA-1EC2492740D4}"/>
              </a:ext>
            </a:extLst>
          </p:cNvPr>
          <p:cNvGraphicFramePr>
            <a:graphicFrameLocks noChangeAspect="1"/>
          </p:cNvGraphicFramePr>
          <p:nvPr>
            <p:extLst>
              <p:ext uri="{D42A27DB-BD31-4B8C-83A1-F6EECF244321}">
                <p14:modId xmlns:p14="http://schemas.microsoft.com/office/powerpoint/2010/main" val="1102278822"/>
              </p:ext>
            </p:extLst>
          </p:nvPr>
        </p:nvGraphicFramePr>
        <p:xfrm>
          <a:off x="245114" y="6230440"/>
          <a:ext cx="1708679" cy="465157"/>
        </p:xfrm>
        <a:graphic>
          <a:graphicData uri="http://schemas.openxmlformats.org/presentationml/2006/ole">
            <mc:AlternateContent xmlns:mc="http://schemas.openxmlformats.org/markup-compatibility/2006">
              <mc:Choice xmlns:v="urn:schemas-microsoft-com:vml" Requires="v">
                <p:oleObj spid="_x0000_s4209" name="Equation" r:id="rId10" imgW="874100" imgH="237585" progId="Equation.DSMT4">
                  <p:embed/>
                </p:oleObj>
              </mc:Choice>
              <mc:Fallback>
                <p:oleObj name="Equation" r:id="rId10" imgW="874100" imgH="237585" progId="Equation.DSMT4">
                  <p:embed/>
                  <p:pic>
                    <p:nvPicPr>
                      <p:cNvPr id="7" name="对象 6">
                        <a:extLst>
                          <a:ext uri="{FF2B5EF4-FFF2-40B4-BE49-F238E27FC236}">
                            <a16:creationId xmlns:a16="http://schemas.microsoft.com/office/drawing/2014/main" id="{9206374A-B36C-43BE-B377-F5D341E6D031}"/>
                          </a:ext>
                        </a:extLst>
                      </p:cNvPr>
                      <p:cNvPicPr/>
                      <p:nvPr/>
                    </p:nvPicPr>
                    <p:blipFill>
                      <a:blip r:embed="rId11"/>
                      <a:stretch>
                        <a:fillRect/>
                      </a:stretch>
                    </p:blipFill>
                    <p:spPr>
                      <a:xfrm>
                        <a:off x="245114" y="6230440"/>
                        <a:ext cx="1708679" cy="465157"/>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id="{C22B8465-AD5E-4A8C-95D0-A39D1C603732}"/>
              </a:ext>
            </a:extLst>
          </p:cNvPr>
          <p:cNvSpPr txBox="1"/>
          <p:nvPr/>
        </p:nvSpPr>
        <p:spPr>
          <a:xfrm>
            <a:off x="81195" y="4238716"/>
            <a:ext cx="5271855"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PSO Velocity Update Equation(Ranking high) </a:t>
            </a:r>
            <a:r>
              <a:rPr lang="zh-CN" altLang="en-US" b="1" dirty="0">
                <a:latin typeface="Arial" panose="020B0604020202020204" pitchFamily="34" charset="0"/>
                <a:ea typeface="微软雅黑" panose="020B0503020204020204" pitchFamily="34" charset="-122"/>
                <a:cs typeface="Arial" panose="020B0604020202020204" pitchFamily="34" charset="0"/>
              </a:rPr>
              <a:t>：</a:t>
            </a:r>
          </a:p>
        </p:txBody>
      </p:sp>
      <p:sp>
        <p:nvSpPr>
          <p:cNvPr id="10" name="文本框 9">
            <a:extLst>
              <a:ext uri="{FF2B5EF4-FFF2-40B4-BE49-F238E27FC236}">
                <a16:creationId xmlns:a16="http://schemas.microsoft.com/office/drawing/2014/main" id="{EAAFDA4A-4739-4FB9-B762-63A996314814}"/>
              </a:ext>
            </a:extLst>
          </p:cNvPr>
          <p:cNvSpPr txBox="1"/>
          <p:nvPr/>
        </p:nvSpPr>
        <p:spPr>
          <a:xfrm>
            <a:off x="81195" y="5078620"/>
            <a:ext cx="6237209"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GLPSO Velocity Update Equation(Ranking low):</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a:extLst>
              <a:ext uri="{FF2B5EF4-FFF2-40B4-BE49-F238E27FC236}">
                <a16:creationId xmlns:a16="http://schemas.microsoft.com/office/drawing/2014/main" id="{3B457AAD-D940-40B2-B39A-A61008B5C2B5}"/>
              </a:ext>
            </a:extLst>
          </p:cNvPr>
          <p:cNvSpPr txBox="1"/>
          <p:nvPr/>
        </p:nvSpPr>
        <p:spPr>
          <a:xfrm>
            <a:off x="81196" y="5947099"/>
            <a:ext cx="4125034"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Particle Position Update Equation </a:t>
            </a:r>
            <a:r>
              <a:rPr lang="zh-CN" altLang="en-US" b="1" dirty="0">
                <a:latin typeface="Arial" panose="020B0604020202020204" pitchFamily="34" charset="0"/>
                <a:ea typeface="微软雅黑" panose="020B0503020204020204" pitchFamily="34" charset="-122"/>
                <a:cs typeface="Arial" panose="020B0604020202020204" pitchFamily="34" charset="0"/>
              </a:rPr>
              <a:t>：</a:t>
            </a:r>
          </a:p>
        </p:txBody>
      </p:sp>
      <p:pic>
        <p:nvPicPr>
          <p:cNvPr id="12" name="图片 11">
            <a:extLst>
              <a:ext uri="{FF2B5EF4-FFF2-40B4-BE49-F238E27FC236}">
                <a16:creationId xmlns:a16="http://schemas.microsoft.com/office/drawing/2014/main" id="{BBC3F4DA-AD29-42F9-97AA-58E25862994F}"/>
              </a:ext>
            </a:extLst>
          </p:cNvPr>
          <p:cNvPicPr>
            <a:picLocks noChangeAspect="1"/>
          </p:cNvPicPr>
          <p:nvPr/>
        </p:nvPicPr>
        <p:blipFill>
          <a:blip r:embed="rId12"/>
          <a:stretch>
            <a:fillRect/>
          </a:stretch>
        </p:blipFill>
        <p:spPr>
          <a:xfrm>
            <a:off x="7394518" y="3312860"/>
            <a:ext cx="4051700" cy="3038775"/>
          </a:xfrm>
          <a:prstGeom prst="rect">
            <a:avLst/>
          </a:prstGeom>
        </p:spPr>
      </p:pic>
      <p:sp>
        <p:nvSpPr>
          <p:cNvPr id="13" name="文本框 12">
            <a:extLst>
              <a:ext uri="{FF2B5EF4-FFF2-40B4-BE49-F238E27FC236}">
                <a16:creationId xmlns:a16="http://schemas.microsoft.com/office/drawing/2014/main" id="{C85DF60C-4628-465A-8E82-BDA1B3F58FE0}"/>
              </a:ext>
            </a:extLst>
          </p:cNvPr>
          <p:cNvSpPr txBox="1"/>
          <p:nvPr/>
        </p:nvSpPr>
        <p:spPr>
          <a:xfrm>
            <a:off x="7817988" y="6363094"/>
            <a:ext cx="3443424" cy="333040"/>
          </a:xfrm>
          <a:prstGeom prst="rect">
            <a:avLst/>
          </a:prstGeom>
          <a:noFill/>
        </p:spPr>
        <p:txBody>
          <a:bodyPr wrap="square" rtlCol="0">
            <a:spAutoFit/>
          </a:bodyPr>
          <a:lstStyle/>
          <a:p>
            <a:pPr algn="ctr">
              <a:lnSpc>
                <a:spcPct val="120000"/>
              </a:lnSpc>
              <a:defRPr/>
            </a:pPr>
            <a:r>
              <a:rPr lang="en-US" altLang="zh-CN" sz="1400" dirty="0">
                <a:latin typeface="Arial" panose="020B0604020202020204" pitchFamily="34" charset="0"/>
                <a:cs typeface="Arial" panose="020B0604020202020204" pitchFamily="34" charset="0"/>
              </a:rPr>
              <a:t>Ranking of Particle Fitness Values</a:t>
            </a:r>
            <a:endParaRPr lang="zh-CN" altLang="en-US" sz="1400" b="1" kern="0" dirty="0">
              <a:latin typeface="Arial" panose="020B0604020202020204" pitchFamily="34" charset="0"/>
              <a:ea typeface="微软雅黑" panose="020B0503020204020204" pitchFamily="34" charset="-122"/>
              <a:cs typeface="Arial" panose="020B0604020202020204" pitchFamily="34" charset="0"/>
              <a:sym typeface="Times New Roman" panose="02020603050405020304" pitchFamily="18" charset="0"/>
            </a:endParaRPr>
          </a:p>
        </p:txBody>
      </p:sp>
      <p:sp>
        <p:nvSpPr>
          <p:cNvPr id="14" name="文本框 13">
            <a:extLst>
              <a:ext uri="{FF2B5EF4-FFF2-40B4-BE49-F238E27FC236}">
                <a16:creationId xmlns:a16="http://schemas.microsoft.com/office/drawing/2014/main" id="{560BFBF4-3057-4A2C-B992-A1502145837F}"/>
              </a:ext>
            </a:extLst>
          </p:cNvPr>
          <p:cNvSpPr txBox="1"/>
          <p:nvPr/>
        </p:nvSpPr>
        <p:spPr>
          <a:xfrm>
            <a:off x="126551" y="726235"/>
            <a:ext cx="12065449" cy="577850"/>
          </a:xfrm>
          <a:prstGeom prst="rect">
            <a:avLst/>
          </a:prstGeom>
          <a:noFill/>
        </p:spPr>
        <p:txBody>
          <a:bodyPr wrap="square">
            <a:spAutoFit/>
          </a:bodyPr>
          <a:lstStyle/>
          <a:p>
            <a:pPr>
              <a:lnSpc>
                <a:spcPct val="150000"/>
              </a:lnSpc>
            </a:pP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3. Global-Local Particle Swarm Optimization Algorithm Based on Fitness Ranking</a:t>
            </a:r>
          </a:p>
        </p:txBody>
      </p:sp>
      <p:grpSp>
        <p:nvGrpSpPr>
          <p:cNvPr id="15" name="组合 14">
            <a:extLst>
              <a:ext uri="{FF2B5EF4-FFF2-40B4-BE49-F238E27FC236}">
                <a16:creationId xmlns:a16="http://schemas.microsoft.com/office/drawing/2014/main" id="{315CA9B3-FAF1-42EA-89A5-6F5A6DA63653}"/>
              </a:ext>
            </a:extLst>
          </p:cNvPr>
          <p:cNvGrpSpPr/>
          <p:nvPr/>
        </p:nvGrpSpPr>
        <p:grpSpPr>
          <a:xfrm>
            <a:off x="207013" y="1412629"/>
            <a:ext cx="11670167" cy="1727270"/>
            <a:chOff x="207013" y="1412629"/>
            <a:chExt cx="11670167" cy="1727270"/>
          </a:xfrm>
        </p:grpSpPr>
        <p:sp>
          <p:nvSpPr>
            <p:cNvPr id="16" name="椭圆 15">
              <a:extLst>
                <a:ext uri="{FF2B5EF4-FFF2-40B4-BE49-F238E27FC236}">
                  <a16:creationId xmlns:a16="http://schemas.microsoft.com/office/drawing/2014/main" id="{A313DDC5-443A-4775-87B2-A6802B171F86}"/>
                </a:ext>
              </a:extLst>
            </p:cNvPr>
            <p:cNvSpPr/>
            <p:nvPr/>
          </p:nvSpPr>
          <p:spPr>
            <a:xfrm>
              <a:off x="2003114" y="2555847"/>
              <a:ext cx="146616" cy="146616"/>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17" name="直接箭头连接符 16">
              <a:extLst>
                <a:ext uri="{FF2B5EF4-FFF2-40B4-BE49-F238E27FC236}">
                  <a16:creationId xmlns:a16="http://schemas.microsoft.com/office/drawing/2014/main" id="{9F1B2625-E4C7-40E1-8A5C-003BC4301302}"/>
                </a:ext>
              </a:extLst>
            </p:cNvPr>
            <p:cNvCxnSpPr>
              <a:cxnSpLocks/>
              <a:stCxn id="16" idx="7"/>
            </p:cNvCxnSpPr>
            <p:nvPr/>
          </p:nvCxnSpPr>
          <p:spPr>
            <a:xfrm flipV="1">
              <a:off x="2128259" y="2145127"/>
              <a:ext cx="416722" cy="432191"/>
            </a:xfrm>
            <a:prstGeom prst="straightConnector1">
              <a:avLst/>
            </a:prstGeom>
            <a:noFill/>
            <a:ln w="6350" cap="flat" cmpd="sng" algn="ctr">
              <a:solidFill>
                <a:srgbClr val="FF0000"/>
              </a:solidFill>
              <a:prstDash val="solid"/>
              <a:miter lim="800000"/>
              <a:tailEnd type="triangle"/>
            </a:ln>
            <a:effectLst/>
          </p:spPr>
        </p:cxnSp>
        <p:cxnSp>
          <p:nvCxnSpPr>
            <p:cNvPr id="18" name="直接箭头连接符 17">
              <a:extLst>
                <a:ext uri="{FF2B5EF4-FFF2-40B4-BE49-F238E27FC236}">
                  <a16:creationId xmlns:a16="http://schemas.microsoft.com/office/drawing/2014/main" id="{59A816DA-097E-4A77-B084-9595D5F7CE6A}"/>
                </a:ext>
              </a:extLst>
            </p:cNvPr>
            <p:cNvCxnSpPr>
              <a:cxnSpLocks/>
            </p:cNvCxnSpPr>
            <p:nvPr/>
          </p:nvCxnSpPr>
          <p:spPr>
            <a:xfrm>
              <a:off x="2149730" y="2647735"/>
              <a:ext cx="746922" cy="34533"/>
            </a:xfrm>
            <a:prstGeom prst="straightConnector1">
              <a:avLst/>
            </a:prstGeom>
            <a:noFill/>
            <a:ln w="6350" cap="flat" cmpd="sng" algn="ctr">
              <a:solidFill>
                <a:srgbClr val="00B0F0"/>
              </a:solidFill>
              <a:prstDash val="solid"/>
              <a:miter lim="800000"/>
              <a:tailEnd type="triangle"/>
            </a:ln>
            <a:effectLst/>
          </p:spPr>
        </p:cxnSp>
        <p:cxnSp>
          <p:nvCxnSpPr>
            <p:cNvPr id="19" name="直接箭头连接符 18">
              <a:extLst>
                <a:ext uri="{FF2B5EF4-FFF2-40B4-BE49-F238E27FC236}">
                  <a16:creationId xmlns:a16="http://schemas.microsoft.com/office/drawing/2014/main" id="{89C0796F-7C5A-48B6-9CC4-B6CDE68A6B08}"/>
                </a:ext>
              </a:extLst>
            </p:cNvPr>
            <p:cNvCxnSpPr>
              <a:cxnSpLocks/>
            </p:cNvCxnSpPr>
            <p:nvPr/>
          </p:nvCxnSpPr>
          <p:spPr>
            <a:xfrm flipH="1" flipV="1">
              <a:off x="1256192" y="2200645"/>
              <a:ext cx="747749" cy="393607"/>
            </a:xfrm>
            <a:prstGeom prst="straightConnector1">
              <a:avLst/>
            </a:prstGeom>
            <a:noFill/>
            <a:ln w="6350" cap="flat" cmpd="sng" algn="ctr">
              <a:solidFill>
                <a:sysClr val="window" lastClr="FFFFFF">
                  <a:lumMod val="50000"/>
                </a:sysClr>
              </a:solidFill>
              <a:prstDash val="solid"/>
              <a:miter lim="800000"/>
              <a:tailEnd type="triangle"/>
            </a:ln>
            <a:effectLst/>
          </p:spPr>
        </p:cxnSp>
        <p:sp>
          <p:nvSpPr>
            <p:cNvPr id="20" name="文本框 19">
              <a:extLst>
                <a:ext uri="{FF2B5EF4-FFF2-40B4-BE49-F238E27FC236}">
                  <a16:creationId xmlns:a16="http://schemas.microsoft.com/office/drawing/2014/main" id="{CBD9E809-3FD2-457A-BDD4-3D48BA5A6EE1}"/>
                </a:ext>
              </a:extLst>
            </p:cNvPr>
            <p:cNvSpPr txBox="1"/>
            <p:nvPr/>
          </p:nvSpPr>
          <p:spPr>
            <a:xfrm>
              <a:off x="1678057" y="2801345"/>
              <a:ext cx="869639"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Particle</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20">
              <a:extLst>
                <a:ext uri="{FF2B5EF4-FFF2-40B4-BE49-F238E27FC236}">
                  <a16:creationId xmlns:a16="http://schemas.microsoft.com/office/drawing/2014/main" id="{B2EF185B-D695-4054-B637-724E935D11D4}"/>
                </a:ext>
              </a:extLst>
            </p:cNvPr>
            <p:cNvSpPr txBox="1"/>
            <p:nvPr/>
          </p:nvSpPr>
          <p:spPr>
            <a:xfrm>
              <a:off x="2239729" y="1889314"/>
              <a:ext cx="3282244" cy="338554"/>
            </a:xfrm>
            <a:prstGeom prst="rect">
              <a:avLst/>
            </a:prstGeom>
            <a:noFill/>
          </p:spPr>
          <p:txBody>
            <a:bodyPr wrap="square" rtlCol="0">
              <a:spAutoFit/>
            </a:bodyPr>
            <a:lstStyle/>
            <a:p>
              <a:r>
                <a:rPr lang="en-US" altLang="zh-CN" sz="1600" dirty="0">
                  <a:solidFill>
                    <a:srgbClr val="FF0000"/>
                  </a:solidFill>
                  <a:latin typeface="Arial" panose="020B0604020202020204" pitchFamily="34" charset="0"/>
                  <a:cs typeface="Arial" panose="020B0604020202020204" pitchFamily="34" charset="0"/>
                </a:rPr>
                <a:t>Current-task global best direction</a:t>
              </a:r>
              <a:endParaRPr lang="zh-CN" altLang="en-US" sz="160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21">
              <a:extLst>
                <a:ext uri="{FF2B5EF4-FFF2-40B4-BE49-F238E27FC236}">
                  <a16:creationId xmlns:a16="http://schemas.microsoft.com/office/drawing/2014/main" id="{70DF28BF-35CC-440B-AEF8-161396C3C2F7}"/>
                </a:ext>
              </a:extLst>
            </p:cNvPr>
            <p:cNvSpPr txBox="1"/>
            <p:nvPr/>
          </p:nvSpPr>
          <p:spPr>
            <a:xfrm>
              <a:off x="2882914" y="2654749"/>
              <a:ext cx="2395599"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Personal best direction</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22">
              <a:extLst>
                <a:ext uri="{FF2B5EF4-FFF2-40B4-BE49-F238E27FC236}">
                  <a16:creationId xmlns:a16="http://schemas.microsoft.com/office/drawing/2014/main" id="{941FBC83-BC97-4BA1-A567-54FC9BAF3AC8}"/>
                </a:ext>
              </a:extLst>
            </p:cNvPr>
            <p:cNvSpPr txBox="1"/>
            <p:nvPr/>
          </p:nvSpPr>
          <p:spPr>
            <a:xfrm>
              <a:off x="207014" y="1880695"/>
              <a:ext cx="1696226"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Inertia direction</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椭圆 23">
              <a:extLst>
                <a:ext uri="{FF2B5EF4-FFF2-40B4-BE49-F238E27FC236}">
                  <a16:creationId xmlns:a16="http://schemas.microsoft.com/office/drawing/2014/main" id="{B5D6C89F-5ACC-4088-A5BA-5180F86471BF}"/>
                </a:ext>
              </a:extLst>
            </p:cNvPr>
            <p:cNvSpPr/>
            <p:nvPr/>
          </p:nvSpPr>
          <p:spPr>
            <a:xfrm>
              <a:off x="6318405" y="2656758"/>
              <a:ext cx="146616" cy="146616"/>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25" name="直接箭头连接符 24">
              <a:extLst>
                <a:ext uri="{FF2B5EF4-FFF2-40B4-BE49-F238E27FC236}">
                  <a16:creationId xmlns:a16="http://schemas.microsoft.com/office/drawing/2014/main" id="{DDDADE50-CE44-4E64-9F43-9A68A20CC4C1}"/>
                </a:ext>
              </a:extLst>
            </p:cNvPr>
            <p:cNvCxnSpPr>
              <a:cxnSpLocks/>
            </p:cNvCxnSpPr>
            <p:nvPr/>
          </p:nvCxnSpPr>
          <p:spPr>
            <a:xfrm flipV="1">
              <a:off x="6370887" y="2078399"/>
              <a:ext cx="11301" cy="576350"/>
            </a:xfrm>
            <a:prstGeom prst="straightConnector1">
              <a:avLst/>
            </a:prstGeom>
            <a:noFill/>
            <a:ln w="28575" cap="flat" cmpd="sng" algn="ctr">
              <a:solidFill>
                <a:srgbClr val="0000FF"/>
              </a:solidFill>
              <a:prstDash val="solid"/>
              <a:miter lim="800000"/>
              <a:tailEnd type="triangle"/>
            </a:ln>
            <a:effectLst/>
          </p:spPr>
        </p:cxnSp>
        <p:sp>
          <p:nvSpPr>
            <p:cNvPr id="26" name="文本框 25">
              <a:extLst>
                <a:ext uri="{FF2B5EF4-FFF2-40B4-BE49-F238E27FC236}">
                  <a16:creationId xmlns:a16="http://schemas.microsoft.com/office/drawing/2014/main" id="{E7443505-1219-4F15-9741-477C7006935E}"/>
                </a:ext>
              </a:extLst>
            </p:cNvPr>
            <p:cNvSpPr txBox="1"/>
            <p:nvPr/>
          </p:nvSpPr>
          <p:spPr>
            <a:xfrm>
              <a:off x="5543305" y="1611971"/>
              <a:ext cx="2540876"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GLPSO particle direction</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7" name="直接箭头连接符 26">
              <a:extLst>
                <a:ext uri="{FF2B5EF4-FFF2-40B4-BE49-F238E27FC236}">
                  <a16:creationId xmlns:a16="http://schemas.microsoft.com/office/drawing/2014/main" id="{78D44BE8-E2F5-4C1E-A69F-550674198F89}"/>
                </a:ext>
              </a:extLst>
            </p:cNvPr>
            <p:cNvCxnSpPr>
              <a:cxnSpLocks/>
            </p:cNvCxnSpPr>
            <p:nvPr/>
          </p:nvCxnSpPr>
          <p:spPr>
            <a:xfrm flipH="1" flipV="1">
              <a:off x="1979497" y="1821051"/>
              <a:ext cx="72505" cy="756267"/>
            </a:xfrm>
            <a:prstGeom prst="straightConnector1">
              <a:avLst/>
            </a:prstGeom>
            <a:noFill/>
            <a:ln w="6350" cap="flat" cmpd="sng" algn="ctr">
              <a:solidFill>
                <a:srgbClr val="FF0000"/>
              </a:solidFill>
              <a:prstDash val="dash"/>
              <a:miter lim="800000"/>
              <a:tailEnd type="triangle"/>
            </a:ln>
            <a:effectLst/>
          </p:spPr>
        </p:cxnSp>
        <p:sp>
          <p:nvSpPr>
            <p:cNvPr id="28" name="文本框 27">
              <a:extLst>
                <a:ext uri="{FF2B5EF4-FFF2-40B4-BE49-F238E27FC236}">
                  <a16:creationId xmlns:a16="http://schemas.microsoft.com/office/drawing/2014/main" id="{DCEBB38F-D01B-419A-A89B-1887E2A0BB99}"/>
                </a:ext>
              </a:extLst>
            </p:cNvPr>
            <p:cNvSpPr txBox="1"/>
            <p:nvPr/>
          </p:nvSpPr>
          <p:spPr>
            <a:xfrm>
              <a:off x="674455" y="1495480"/>
              <a:ext cx="3904065" cy="338554"/>
            </a:xfrm>
            <a:prstGeom prst="rect">
              <a:avLst/>
            </a:prstGeom>
            <a:noFill/>
          </p:spPr>
          <p:txBody>
            <a:bodyPr wrap="square" rtlCol="0">
              <a:spAutoFit/>
            </a:bodyPr>
            <a:lstStyle/>
            <a:p>
              <a:r>
                <a:rPr lang="en-US" altLang="zh-CN" sz="1600" b="1" dirty="0">
                  <a:solidFill>
                    <a:srgbClr val="0000FF"/>
                  </a:solidFill>
                  <a:latin typeface="Arial" panose="020B0604020202020204" pitchFamily="34" charset="0"/>
                  <a:ea typeface="微软雅黑" panose="020B0503020204020204" pitchFamily="34" charset="-122"/>
                  <a:cs typeface="Arial" panose="020B0604020202020204" pitchFamily="34" charset="0"/>
                </a:rPr>
                <a:t>Global best direction across all tasks</a:t>
              </a:r>
              <a:endParaRPr lang="zh-CN" altLang="en-US" sz="16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矩形 28">
              <a:extLst>
                <a:ext uri="{FF2B5EF4-FFF2-40B4-BE49-F238E27FC236}">
                  <a16:creationId xmlns:a16="http://schemas.microsoft.com/office/drawing/2014/main" id="{DCE03261-61D5-4955-85C4-CEB1FCE176AB}"/>
                </a:ext>
              </a:extLst>
            </p:cNvPr>
            <p:cNvSpPr/>
            <p:nvPr/>
          </p:nvSpPr>
          <p:spPr>
            <a:xfrm>
              <a:off x="207013" y="1412629"/>
              <a:ext cx="11670167" cy="1722252"/>
            </a:xfrm>
            <a:prstGeom prst="rect">
              <a:avLst/>
            </a:prstGeom>
            <a:noFill/>
            <a:ln w="12700" cap="flat" cmpd="sng" algn="ctr">
              <a:solidFill>
                <a:srgbClr val="ED7D31"/>
              </a:solidFill>
              <a:prstDash val="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30" name="直接箭头连接符 29">
              <a:extLst>
                <a:ext uri="{FF2B5EF4-FFF2-40B4-BE49-F238E27FC236}">
                  <a16:creationId xmlns:a16="http://schemas.microsoft.com/office/drawing/2014/main" id="{FF3AD408-B16D-4F7E-B09E-67B07795255F}"/>
                </a:ext>
              </a:extLst>
            </p:cNvPr>
            <p:cNvCxnSpPr>
              <a:cxnSpLocks/>
            </p:cNvCxnSpPr>
            <p:nvPr/>
          </p:nvCxnSpPr>
          <p:spPr>
            <a:xfrm flipV="1">
              <a:off x="6465021" y="2479987"/>
              <a:ext cx="348722" cy="240554"/>
            </a:xfrm>
            <a:prstGeom prst="straightConnector1">
              <a:avLst/>
            </a:prstGeom>
            <a:noFill/>
            <a:ln w="28575" cap="flat" cmpd="sng" algn="ctr">
              <a:solidFill>
                <a:schemeClr val="tx1"/>
              </a:solidFill>
              <a:prstDash val="solid"/>
              <a:miter lim="800000"/>
              <a:tailEnd type="triangle"/>
            </a:ln>
            <a:effectLst/>
          </p:spPr>
        </p:cxnSp>
        <p:sp>
          <p:nvSpPr>
            <p:cNvPr id="31" name="文本框 30">
              <a:extLst>
                <a:ext uri="{FF2B5EF4-FFF2-40B4-BE49-F238E27FC236}">
                  <a16:creationId xmlns:a16="http://schemas.microsoft.com/office/drawing/2014/main" id="{F442A15F-E0C2-465B-BAFF-FF6FF174464A}"/>
                </a:ext>
              </a:extLst>
            </p:cNvPr>
            <p:cNvSpPr txBox="1"/>
            <p:nvPr/>
          </p:nvSpPr>
          <p:spPr>
            <a:xfrm>
              <a:off x="6527541" y="2152282"/>
              <a:ext cx="2272320"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PSO particle direction</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箭头: 右 31">
              <a:extLst>
                <a:ext uri="{FF2B5EF4-FFF2-40B4-BE49-F238E27FC236}">
                  <a16:creationId xmlns:a16="http://schemas.microsoft.com/office/drawing/2014/main" id="{9D15FDC8-1ECD-442C-BEB4-6590AA00F074}"/>
                </a:ext>
              </a:extLst>
            </p:cNvPr>
            <p:cNvSpPr/>
            <p:nvPr/>
          </p:nvSpPr>
          <p:spPr>
            <a:xfrm>
              <a:off x="8682463" y="2154791"/>
              <a:ext cx="262751" cy="338554"/>
            </a:xfrm>
            <a:prstGeom prst="rightArrow">
              <a:avLst>
                <a:gd name="adj1" fmla="val 50000"/>
                <a:gd name="adj2" fmla="val 50000"/>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3" name="箭头: 右 32">
              <a:extLst>
                <a:ext uri="{FF2B5EF4-FFF2-40B4-BE49-F238E27FC236}">
                  <a16:creationId xmlns:a16="http://schemas.microsoft.com/office/drawing/2014/main" id="{35BC70E5-2007-455F-A4E6-CF274592B950}"/>
                </a:ext>
              </a:extLst>
            </p:cNvPr>
            <p:cNvSpPr/>
            <p:nvPr/>
          </p:nvSpPr>
          <p:spPr>
            <a:xfrm>
              <a:off x="5535950" y="2186632"/>
              <a:ext cx="262751" cy="338554"/>
            </a:xfrm>
            <a:prstGeom prst="rightArrow">
              <a:avLst>
                <a:gd name="adj1" fmla="val 50000"/>
                <a:gd name="adj2" fmla="val 50000"/>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34" name="文本框 33">
            <a:extLst>
              <a:ext uri="{FF2B5EF4-FFF2-40B4-BE49-F238E27FC236}">
                <a16:creationId xmlns:a16="http://schemas.microsoft.com/office/drawing/2014/main" id="{06A63852-B21B-4551-AD8E-BBA3BE8EFF85}"/>
              </a:ext>
            </a:extLst>
          </p:cNvPr>
          <p:cNvSpPr txBox="1"/>
          <p:nvPr/>
        </p:nvSpPr>
        <p:spPr>
          <a:xfrm>
            <a:off x="81196" y="3198787"/>
            <a:ext cx="4567004"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Particle Sorting Calculation Equation </a:t>
            </a:r>
            <a:r>
              <a:rPr lang="zh-CN" altLang="en-US" b="1" dirty="0">
                <a:latin typeface="Arial" panose="020B0604020202020204" pitchFamily="34" charset="0"/>
                <a:ea typeface="微软雅黑" panose="020B0503020204020204" pitchFamily="34" charset="-122"/>
                <a:cs typeface="Arial" panose="020B0604020202020204" pitchFamily="34" charset="0"/>
              </a:rPr>
              <a:t>：</a:t>
            </a:r>
          </a:p>
        </p:txBody>
      </p:sp>
      <p:sp>
        <p:nvSpPr>
          <p:cNvPr id="35" name="文本框 34">
            <a:extLst>
              <a:ext uri="{FF2B5EF4-FFF2-40B4-BE49-F238E27FC236}">
                <a16:creationId xmlns:a16="http://schemas.microsoft.com/office/drawing/2014/main" id="{7D136FFA-B5F4-481C-8B93-58D9FA6D364E}"/>
              </a:ext>
            </a:extLst>
          </p:cNvPr>
          <p:cNvSpPr txBox="1"/>
          <p:nvPr/>
        </p:nvSpPr>
        <p:spPr>
          <a:xfrm>
            <a:off x="4970704" y="2465360"/>
            <a:ext cx="1381678"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Resultant vector</a:t>
            </a:r>
            <a:endParaRPr kumimoji="0" lang="zh-CN" altLang="en-US" sz="16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a:extLst>
              <a:ext uri="{FF2B5EF4-FFF2-40B4-BE49-F238E27FC236}">
                <a16:creationId xmlns:a16="http://schemas.microsoft.com/office/drawing/2014/main" id="{A6401FC5-DF6F-4831-A2EC-376BC701CCC0}"/>
              </a:ext>
            </a:extLst>
          </p:cNvPr>
          <p:cNvSpPr txBox="1"/>
          <p:nvPr/>
        </p:nvSpPr>
        <p:spPr>
          <a:xfrm>
            <a:off x="8956988" y="1673590"/>
            <a:ext cx="2938697" cy="1200329"/>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Heterogeneous knowledge was globally shared among populations of different dimensionalities.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21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a:extLst>
              <a:ext uri="{FF2B5EF4-FFF2-40B4-BE49-F238E27FC236}">
                <a16:creationId xmlns:a16="http://schemas.microsoft.com/office/drawing/2014/main" id="{7505CAFC-E393-4E7E-B60E-893602396C67}"/>
              </a:ext>
            </a:extLst>
          </p:cNvPr>
          <p:cNvSpPr>
            <a:spLocks noGrp="1"/>
          </p:cNvSpPr>
          <p:nvPr>
            <p:ph type="sldNum" sz="quarter" idx="12"/>
          </p:nvPr>
        </p:nvSpPr>
        <p:spPr>
          <a:xfrm>
            <a:off x="11481758" y="6489519"/>
            <a:ext cx="7102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7E00-045F-4753-8000-DBE10BACCB54}"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en-US" altLang="zh-CN"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pitchFamily="2" charset="-122"/>
                <a:cs typeface="+mn-cs"/>
              </a:rPr>
              <a:t>/18</a:t>
            </a:r>
          </a:p>
        </p:txBody>
      </p:sp>
      <p:sp>
        <p:nvSpPr>
          <p:cNvPr id="4" name="矩形 3">
            <a:extLst>
              <a:ext uri="{FF2B5EF4-FFF2-40B4-BE49-F238E27FC236}">
                <a16:creationId xmlns:a16="http://schemas.microsoft.com/office/drawing/2014/main" id="{52D3DF8C-72CA-4407-BB57-289B3E4BAB60}"/>
              </a:ext>
            </a:extLst>
          </p:cNvPr>
          <p:cNvSpPr/>
          <p:nvPr/>
        </p:nvSpPr>
        <p:spPr>
          <a:xfrm>
            <a:off x="4301102" y="-17274"/>
            <a:ext cx="3618363" cy="658835"/>
          </a:xfrm>
          <a:prstGeom prst="rect">
            <a:avLst/>
          </a:prstGeom>
        </p:spPr>
        <p:txBody>
          <a:bodyPr wrap="none">
            <a:spAutoFit/>
          </a:bodyPr>
          <a:lstStyle/>
          <a:p>
            <a:pPr marL="0" marR="0" lvl="0" indent="0" algn="just" defTabSz="457200" rtl="0" eaLnBrk="1" fontAlgn="auto" latinLnBrk="0" hangingPunct="1">
              <a:lnSpc>
                <a:spcPct val="150000"/>
              </a:lnSpc>
              <a:spcBef>
                <a:spcPct val="50000"/>
              </a:spcBef>
              <a:spcAft>
                <a:spcPts val="0"/>
              </a:spcAft>
              <a:buClrTx/>
              <a:buSzTx/>
              <a:buFontTx/>
              <a:buNone/>
              <a:tabLst/>
              <a:defRPr/>
            </a:pPr>
            <a:r>
              <a:rPr lang="en-US" altLang="zh-CN" sz="2800" b="1" dirty="0">
                <a:solidFill>
                  <a:srgbClr val="0000FF"/>
                </a:solidFill>
                <a:latin typeface="Arial" panose="020B0604020202020204" pitchFamily="34" charset="0"/>
                <a:ea typeface="微软雅黑" panose="020B0503020204020204" pitchFamily="34" charset="-122"/>
                <a:cs typeface="Arial" panose="020B0604020202020204" pitchFamily="34" charset="0"/>
              </a:rPr>
              <a:t>3. Algorithm Testing</a:t>
            </a:r>
            <a:endParaRPr lang="zh-CN" altLang="en-US" sz="28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1D6933A2-1169-43F7-918C-864297DF9604}"/>
              </a:ext>
            </a:extLst>
          </p:cNvPr>
          <p:cNvPicPr>
            <a:picLocks noChangeAspect="1"/>
          </p:cNvPicPr>
          <p:nvPr/>
        </p:nvPicPr>
        <p:blipFill>
          <a:blip r:embed="rId4"/>
          <a:stretch>
            <a:fillRect/>
          </a:stretch>
        </p:blipFill>
        <p:spPr>
          <a:xfrm>
            <a:off x="656157" y="3118301"/>
            <a:ext cx="4761332" cy="3438222"/>
          </a:xfrm>
          <a:prstGeom prst="rect">
            <a:avLst/>
          </a:prstGeom>
        </p:spPr>
      </p:pic>
      <p:pic>
        <p:nvPicPr>
          <p:cNvPr id="6" name="图片 5">
            <a:extLst>
              <a:ext uri="{FF2B5EF4-FFF2-40B4-BE49-F238E27FC236}">
                <a16:creationId xmlns:a16="http://schemas.microsoft.com/office/drawing/2014/main" id="{24E3D7B6-5D75-4B46-AFE1-DF16E15F2EF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6415" y="2217514"/>
            <a:ext cx="5291664" cy="3987483"/>
          </a:xfrm>
          <a:prstGeom prst="rect">
            <a:avLst/>
          </a:prstGeom>
          <a:noFill/>
          <a:ln>
            <a:noFill/>
          </a:ln>
        </p:spPr>
      </p:pic>
      <p:graphicFrame>
        <p:nvGraphicFramePr>
          <p:cNvPr id="7" name="对象 6">
            <a:extLst>
              <a:ext uri="{FF2B5EF4-FFF2-40B4-BE49-F238E27FC236}">
                <a16:creationId xmlns:a16="http://schemas.microsoft.com/office/drawing/2014/main" id="{A63BDE47-D540-4F8C-A0C1-A6FEDD857B90}"/>
              </a:ext>
            </a:extLst>
          </p:cNvPr>
          <p:cNvGraphicFramePr>
            <a:graphicFrameLocks noChangeAspect="1"/>
          </p:cNvGraphicFramePr>
          <p:nvPr>
            <p:extLst>
              <p:ext uri="{D42A27DB-BD31-4B8C-83A1-F6EECF244321}">
                <p14:modId xmlns:p14="http://schemas.microsoft.com/office/powerpoint/2010/main" val="3976708386"/>
              </p:ext>
            </p:extLst>
          </p:nvPr>
        </p:nvGraphicFramePr>
        <p:xfrm>
          <a:off x="132555" y="2199623"/>
          <a:ext cx="5808537" cy="735038"/>
        </p:xfrm>
        <a:graphic>
          <a:graphicData uri="http://schemas.openxmlformats.org/presentationml/2006/ole">
            <mc:AlternateContent xmlns:mc="http://schemas.openxmlformats.org/markup-compatibility/2006">
              <mc:Choice xmlns:v="urn:schemas-microsoft-com:vml" Requires="v">
                <p:oleObj spid="_x0000_s5146" name="Equation" r:id="rId6" imgW="5800801" imgH="714182" progId="Equation.DSMT4">
                  <p:embed/>
                </p:oleObj>
              </mc:Choice>
              <mc:Fallback>
                <p:oleObj name="Equation" r:id="rId6" imgW="5800801" imgH="714182" progId="Equation.DSMT4">
                  <p:embed/>
                  <p:pic>
                    <p:nvPicPr>
                      <p:cNvPr id="6" name="对象 5">
                        <a:extLst>
                          <a:ext uri="{FF2B5EF4-FFF2-40B4-BE49-F238E27FC236}">
                            <a16:creationId xmlns:a16="http://schemas.microsoft.com/office/drawing/2014/main" id="{A9EC7D06-5BB7-4C31-A495-98F5776B09E9}"/>
                          </a:ext>
                        </a:extLst>
                      </p:cNvPr>
                      <p:cNvPicPr/>
                      <p:nvPr/>
                    </p:nvPicPr>
                    <p:blipFill>
                      <a:blip r:embed="rId7"/>
                      <a:stretch>
                        <a:fillRect/>
                      </a:stretch>
                    </p:blipFill>
                    <p:spPr>
                      <a:xfrm>
                        <a:off x="132555" y="2199623"/>
                        <a:ext cx="5808537" cy="735038"/>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9D497C9A-E038-4AFA-9BCB-AD3CE397242E}"/>
              </a:ext>
            </a:extLst>
          </p:cNvPr>
          <p:cNvSpPr txBox="1"/>
          <p:nvPr/>
        </p:nvSpPr>
        <p:spPr>
          <a:xfrm>
            <a:off x="227275" y="1295160"/>
            <a:ext cx="11941731" cy="850939"/>
          </a:xfrm>
          <a:prstGeom prst="rect">
            <a:avLst/>
          </a:prstGeom>
          <a:noFill/>
        </p:spPr>
        <p:txBody>
          <a:bodyPr wrap="square">
            <a:spAutoFit/>
          </a:bodyPr>
          <a:lstStyle/>
          <a:p>
            <a:pPr>
              <a:lnSpc>
                <a:spcPct val="130000"/>
              </a:lnSpc>
            </a:pPr>
            <a:r>
              <a:rPr lang="en-US" altLang="zh-CN" sz="2000" dirty="0">
                <a:latin typeface="Arial" panose="020B0604020202020204" pitchFamily="34" charset="0"/>
                <a:cs typeface="Arial" panose="020B0604020202020204" pitchFamily="34" charset="0"/>
              </a:rPr>
              <a:t>For the Ackley function over the dimension range of 40–80, the minimum value occurs around dimension 60, indicating the existence of an optimal dimension at which the function attains its minimum.</a:t>
            </a:r>
            <a:endParaRPr lang="zh-CN" altLang="en-US" sz="20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8712ADEC-E7D7-4BC8-8EC1-021139900EB6}"/>
              </a:ext>
            </a:extLst>
          </p:cNvPr>
          <p:cNvSpPr txBox="1"/>
          <p:nvPr/>
        </p:nvSpPr>
        <p:spPr>
          <a:xfrm>
            <a:off x="132555" y="2966470"/>
            <a:ext cx="6620670"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When a=20, b=0.5, and c=2π, the function plot is shown below</a:t>
            </a:r>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73D36767-FE86-42AC-9E24-867C8297782C}"/>
              </a:ext>
            </a:extLst>
          </p:cNvPr>
          <p:cNvSpPr txBox="1"/>
          <p:nvPr/>
        </p:nvSpPr>
        <p:spPr>
          <a:xfrm>
            <a:off x="1342374" y="6479371"/>
            <a:ext cx="2458101"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2D Ackley Function Plot</a:t>
            </a:r>
            <a:endParaRPr lang="zh-CN" altLang="en-US" sz="16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5D8B6DB3-F409-401F-9D2A-C080ADD11D55}"/>
              </a:ext>
            </a:extLst>
          </p:cNvPr>
          <p:cNvSpPr txBox="1"/>
          <p:nvPr/>
        </p:nvSpPr>
        <p:spPr>
          <a:xfrm>
            <a:off x="6753225" y="6254175"/>
            <a:ext cx="5291664" cy="584775"/>
          </a:xfrm>
          <a:prstGeom prst="rect">
            <a:avLst/>
          </a:prstGeom>
          <a:noFill/>
        </p:spPr>
        <p:txBody>
          <a:bodyPr wrap="square">
            <a:spAutoFit/>
          </a:bodyPr>
          <a:lstStyle/>
          <a:p>
            <a:pPr algn="ctr"/>
            <a:r>
              <a:rPr lang="en-US" altLang="zh-CN" sz="1600" dirty="0">
                <a:latin typeface="Arial" panose="020B0604020202020204" pitchFamily="34" charset="0"/>
                <a:cs typeface="Arial" panose="020B0604020202020204" pitchFamily="34" charset="0"/>
              </a:rPr>
              <a:t>Optimization Results of the Ackley Function under Different Dimensions</a:t>
            </a:r>
            <a:endParaRPr lang="zh-CN" altLang="en-US" sz="1600" dirty="0">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351145C4-56EF-4BD8-A357-7E9502DA740F}"/>
              </a:ext>
            </a:extLst>
          </p:cNvPr>
          <p:cNvSpPr/>
          <p:nvPr/>
        </p:nvSpPr>
        <p:spPr>
          <a:xfrm>
            <a:off x="9789799" y="2885484"/>
            <a:ext cx="2009775" cy="2328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A8E3AF6C-A289-4D48-A2F3-E4211517BCD0}"/>
              </a:ext>
            </a:extLst>
          </p:cNvPr>
          <p:cNvSpPr/>
          <p:nvPr/>
        </p:nvSpPr>
        <p:spPr>
          <a:xfrm>
            <a:off x="9813054" y="4961934"/>
            <a:ext cx="2009775" cy="2328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7291EF8-503D-4769-82FA-9A765D2B526B}"/>
              </a:ext>
            </a:extLst>
          </p:cNvPr>
          <p:cNvSpPr txBox="1"/>
          <p:nvPr/>
        </p:nvSpPr>
        <p:spPr>
          <a:xfrm>
            <a:off x="140368" y="695983"/>
            <a:ext cx="7742741" cy="577850"/>
          </a:xfrm>
          <a:prstGeom prst="rect">
            <a:avLst/>
          </a:prstGeom>
          <a:noFill/>
        </p:spPr>
        <p:txBody>
          <a:bodyPr wrap="square">
            <a:spAutoFit/>
          </a:bodyPr>
          <a:lstStyle/>
          <a:p>
            <a:pPr>
              <a:lnSpc>
                <a:spcPct val="150000"/>
              </a:lnSpc>
            </a:pPr>
            <a:r>
              <a:rPr lang="en-US" altLang="zh-CN" sz="2400" b="1" dirty="0">
                <a:solidFill>
                  <a:srgbClr val="FF0000"/>
                </a:solidFill>
                <a:latin typeface="Arial" panose="020B0604020202020204" pitchFamily="34" charset="0"/>
                <a:ea typeface="微软雅黑" panose="020B0503020204020204" pitchFamily="34" charset="-122"/>
                <a:cs typeface="Arial" panose="020B0604020202020204" pitchFamily="34" charset="0"/>
              </a:rPr>
              <a:t>Variable-Dimension Mathematical Problem</a:t>
            </a:r>
          </a:p>
        </p:txBody>
      </p:sp>
    </p:spTree>
    <p:extLst>
      <p:ext uri="{BB962C8B-B14F-4D97-AF65-F5344CB8AC3E}">
        <p14:creationId xmlns:p14="http://schemas.microsoft.com/office/powerpoint/2010/main" val="1491569461"/>
      </p:ext>
    </p:extLst>
  </p:cSld>
  <p:clrMapOvr>
    <a:masterClrMapping/>
  </p:clrMapOvr>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a:latin typeface="Times New Roman" panose="02020603050405020304" pitchFamily="18" charset="0"/>
            <a:ea typeface="微软雅黑" panose="020B0503020204020204" pitchFamily="34"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a:latin typeface="Times New Roman" panose="02020603050405020304" pitchFamily="18" charset="0"/>
            <a:ea typeface="微软雅黑" panose="020B0503020204020204" pitchFamily="34"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11627</TotalTime>
  <Words>2463</Words>
  <Application>Microsoft Office PowerPoint</Application>
  <PresentationFormat>宽屏</PresentationFormat>
  <Paragraphs>210</Paragraphs>
  <Slides>18</Slides>
  <Notes>18</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18</vt:i4>
      </vt:variant>
    </vt:vector>
  </HeadingPairs>
  <TitlesOfParts>
    <vt:vector size="28" baseType="lpstr">
      <vt:lpstr>等线</vt:lpstr>
      <vt:lpstr>微软雅黑</vt:lpstr>
      <vt:lpstr>Arial</vt:lpstr>
      <vt:lpstr>Calibri</vt:lpstr>
      <vt:lpstr>Calibri Light</vt:lpstr>
      <vt:lpstr>Times New Roman</vt:lpstr>
      <vt:lpstr>Wingdings</vt:lpstr>
      <vt:lpstr>1_Office 主题​​</vt:lpstr>
      <vt:lpstr>2_Office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姚军</dc:creator>
  <cp:lastModifiedBy>Dali Zhao</cp:lastModifiedBy>
  <cp:revision>146</cp:revision>
  <dcterms:created xsi:type="dcterms:W3CDTF">2016-09-19T16:27:58Z</dcterms:created>
  <dcterms:modified xsi:type="dcterms:W3CDTF">2026-05-16T11:54:18Z</dcterms:modified>
</cp:coreProperties>
</file>