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sdx" ContentType="application/vnd.ms-visio.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7"/>
  </p:notesMasterIdLst>
  <p:sldIdLst>
    <p:sldId id="298" r:id="rId3"/>
    <p:sldId id="299" r:id="rId4"/>
    <p:sldId id="301" r:id="rId5"/>
    <p:sldId id="345" r:id="rId6"/>
    <p:sldId id="355" r:id="rId7"/>
    <p:sldId id="357" r:id="rId8"/>
    <p:sldId id="822" r:id="rId9"/>
    <p:sldId id="341" r:id="rId10"/>
    <p:sldId id="349" r:id="rId11"/>
    <p:sldId id="358" r:id="rId12"/>
    <p:sldId id="333" r:id="rId13"/>
    <p:sldId id="823" r:id="rId14"/>
    <p:sldId id="824" r:id="rId15"/>
    <p:sldId id="353" r:id="rId16"/>
    <p:sldId id="825" r:id="rId17"/>
    <p:sldId id="307" r:id="rId18"/>
    <p:sldId id="326" r:id="rId19"/>
    <p:sldId id="339" r:id="rId20"/>
    <p:sldId id="826" r:id="rId21"/>
    <p:sldId id="331" r:id="rId22"/>
    <p:sldId id="352" r:id="rId23"/>
    <p:sldId id="308" r:id="rId24"/>
    <p:sldId id="337" r:id="rId25"/>
    <p:sldId id="302"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E24E2A"/>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10" autoAdjust="0"/>
    <p:restoredTop sz="96068" autoAdjust="0"/>
  </p:normalViewPr>
  <p:slideViewPr>
    <p:cSldViewPr snapToGrid="0">
      <p:cViewPr varScale="1">
        <p:scale>
          <a:sx n="91" d="100"/>
          <a:sy n="91" d="100"/>
        </p:scale>
        <p:origin x="63" y="345"/>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E:\&#20013;&#30707;&#21270;&#39033;&#30446;\&#22270;&#29255;\T\Sw&#26354;&#3244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15722772446278"/>
          <c:y val="5.2051044796015376E-2"/>
          <c:w val="0.7842173539101589"/>
          <c:h val="0.7813764225215114"/>
        </c:manualLayout>
      </c:layout>
      <c:scatterChart>
        <c:scatterStyle val="smoothMarker"/>
        <c:varyColors val="0"/>
        <c:ser>
          <c:idx val="0"/>
          <c:order val="0"/>
          <c:tx>
            <c:v>不考虑应力</c:v>
          </c:tx>
          <c:spPr>
            <a:ln w="12700" cap="rnd">
              <a:solidFill>
                <a:srgbClr val="0000FF"/>
              </a:solidFill>
              <a:round/>
            </a:ln>
            <a:effectLst/>
          </c:spPr>
          <c:marker>
            <c:symbol val="none"/>
          </c:marker>
          <c:xVal>
            <c:numRef>
              <c:f>'Sw-t-0.1同性应力'!$A$1:$A$41</c:f>
              <c:numCache>
                <c:formatCode>General</c:formatCode>
                <c:ptCount val="41"/>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numCache>
            </c:numRef>
          </c:xVal>
          <c:yVal>
            <c:numRef>
              <c:f>'Sw-t-0.1同性应力'!$B$1:$B$41</c:f>
              <c:numCache>
                <c:formatCode>General</c:formatCode>
                <c:ptCount val="41"/>
                <c:pt idx="0">
                  <c:v>0.1</c:v>
                </c:pt>
                <c:pt idx="1">
                  <c:v>0.11122</c:v>
                </c:pt>
                <c:pt idx="2">
                  <c:v>0.13763</c:v>
                </c:pt>
                <c:pt idx="3">
                  <c:v>0.15981000000000001</c:v>
                </c:pt>
                <c:pt idx="4">
                  <c:v>0.17809</c:v>
                </c:pt>
                <c:pt idx="5">
                  <c:v>0.19359999999999999</c:v>
                </c:pt>
                <c:pt idx="6">
                  <c:v>0.20745</c:v>
                </c:pt>
                <c:pt idx="7">
                  <c:v>0.22</c:v>
                </c:pt>
                <c:pt idx="8">
                  <c:v>0.23154</c:v>
                </c:pt>
                <c:pt idx="9">
                  <c:v>0.24226</c:v>
                </c:pt>
                <c:pt idx="10">
                  <c:v>0.25231999999999999</c:v>
                </c:pt>
                <c:pt idx="11">
                  <c:v>0.26182</c:v>
                </c:pt>
                <c:pt idx="12">
                  <c:v>0.27082000000000001</c:v>
                </c:pt>
                <c:pt idx="13">
                  <c:v>0.27940999999999999</c:v>
                </c:pt>
                <c:pt idx="14">
                  <c:v>0.28761999999999999</c:v>
                </c:pt>
                <c:pt idx="15">
                  <c:v>0.29548999999999997</c:v>
                </c:pt>
                <c:pt idx="16">
                  <c:v>0.30304999999999999</c:v>
                </c:pt>
                <c:pt idx="17">
                  <c:v>0.31034</c:v>
                </c:pt>
                <c:pt idx="18">
                  <c:v>0.31738</c:v>
                </c:pt>
                <c:pt idx="19">
                  <c:v>0.32418999999999998</c:v>
                </c:pt>
                <c:pt idx="20">
                  <c:v>0.33078999999999997</c:v>
                </c:pt>
                <c:pt idx="21">
                  <c:v>0.33717999999999998</c:v>
                </c:pt>
                <c:pt idx="22">
                  <c:v>0.34339999999999998</c:v>
                </c:pt>
                <c:pt idx="23">
                  <c:v>0.34944999999999998</c:v>
                </c:pt>
                <c:pt idx="24">
                  <c:v>0.35533999999999999</c:v>
                </c:pt>
                <c:pt idx="25">
                  <c:v>0.36108000000000001</c:v>
                </c:pt>
                <c:pt idx="26">
                  <c:v>0.36668000000000001</c:v>
                </c:pt>
                <c:pt idx="27">
                  <c:v>0.37214999999999998</c:v>
                </c:pt>
                <c:pt idx="28">
                  <c:v>0.37751000000000001</c:v>
                </c:pt>
                <c:pt idx="29">
                  <c:v>0.38274000000000002</c:v>
                </c:pt>
                <c:pt idx="30">
                  <c:v>0.38786999999999999</c:v>
                </c:pt>
                <c:pt idx="31">
                  <c:v>0.39290000000000003</c:v>
                </c:pt>
                <c:pt idx="32">
                  <c:v>0.39783000000000002</c:v>
                </c:pt>
                <c:pt idx="33">
                  <c:v>0.40266999999999997</c:v>
                </c:pt>
                <c:pt idx="34">
                  <c:v>0.40743000000000001</c:v>
                </c:pt>
                <c:pt idx="35">
                  <c:v>0.41210000000000002</c:v>
                </c:pt>
                <c:pt idx="36">
                  <c:v>0.41670000000000001</c:v>
                </c:pt>
                <c:pt idx="37">
                  <c:v>0.42121999999999998</c:v>
                </c:pt>
                <c:pt idx="38">
                  <c:v>0.42566999999999999</c:v>
                </c:pt>
                <c:pt idx="39">
                  <c:v>0.43006</c:v>
                </c:pt>
                <c:pt idx="40">
                  <c:v>0.43439</c:v>
                </c:pt>
              </c:numCache>
            </c:numRef>
          </c:yVal>
          <c:smooth val="1"/>
          <c:extLst>
            <c:ext xmlns:c16="http://schemas.microsoft.com/office/drawing/2014/chart" uri="{C3380CC4-5D6E-409C-BE32-E72D297353CC}">
              <c16:uniqueId val="{00000000-D650-4556-9CE4-A262BA672E77}"/>
            </c:ext>
          </c:extLst>
        </c:ser>
        <c:ser>
          <c:idx val="2"/>
          <c:order val="1"/>
          <c:tx>
            <c:v>考虑应力</c:v>
          </c:tx>
          <c:spPr>
            <a:ln w="12700" cap="rnd">
              <a:solidFill>
                <a:srgbClr val="FF0000"/>
              </a:solidFill>
              <a:round/>
            </a:ln>
            <a:effectLst/>
          </c:spPr>
          <c:marker>
            <c:symbol val="none"/>
          </c:marker>
          <c:xVal>
            <c:numRef>
              <c:f>'Sw-t-0.1同性应力'!$A$1:$A$41</c:f>
              <c:numCache>
                <c:formatCode>General</c:formatCode>
                <c:ptCount val="41"/>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numCache>
            </c:numRef>
          </c:xVal>
          <c:yVal>
            <c:numRef>
              <c:f>'Sw-t-0.1同性应力'!$D$1:$D$41</c:f>
              <c:numCache>
                <c:formatCode>General</c:formatCode>
                <c:ptCount val="41"/>
                <c:pt idx="0">
                  <c:v>0.1</c:v>
                </c:pt>
                <c:pt idx="1">
                  <c:v>0.10052999999999999</c:v>
                </c:pt>
                <c:pt idx="2">
                  <c:v>0.10371</c:v>
                </c:pt>
                <c:pt idx="3">
                  <c:v>0.10768</c:v>
                </c:pt>
                <c:pt idx="4">
                  <c:v>0.11162999999999999</c:v>
                </c:pt>
                <c:pt idx="5">
                  <c:v>0.11541999999999999</c:v>
                </c:pt>
                <c:pt idx="6">
                  <c:v>0.11908000000000001</c:v>
                </c:pt>
                <c:pt idx="7">
                  <c:v>0.12263</c:v>
                </c:pt>
                <c:pt idx="8">
                  <c:v>0.12606000000000001</c:v>
                </c:pt>
                <c:pt idx="9">
                  <c:v>0.12939999999999999</c:v>
                </c:pt>
                <c:pt idx="10">
                  <c:v>0.13266</c:v>
                </c:pt>
                <c:pt idx="11">
                  <c:v>0.13583000000000001</c:v>
                </c:pt>
                <c:pt idx="12">
                  <c:v>0.13893</c:v>
                </c:pt>
                <c:pt idx="13">
                  <c:v>0.14197000000000001</c:v>
                </c:pt>
                <c:pt idx="14">
                  <c:v>0.14494000000000001</c:v>
                </c:pt>
                <c:pt idx="15">
                  <c:v>0.14784</c:v>
                </c:pt>
                <c:pt idx="16">
                  <c:v>0.15068999999999999</c:v>
                </c:pt>
                <c:pt idx="17">
                  <c:v>0.15347</c:v>
                </c:pt>
                <c:pt idx="18">
                  <c:v>0.15620999999999999</c:v>
                </c:pt>
                <c:pt idx="19">
                  <c:v>0.15889</c:v>
                </c:pt>
                <c:pt idx="20">
                  <c:v>0.16150999999999999</c:v>
                </c:pt>
                <c:pt idx="21">
                  <c:v>0.16409000000000001</c:v>
                </c:pt>
                <c:pt idx="22">
                  <c:v>0.16661999999999999</c:v>
                </c:pt>
                <c:pt idx="23">
                  <c:v>0.1691</c:v>
                </c:pt>
                <c:pt idx="24">
                  <c:v>0.17154</c:v>
                </c:pt>
                <c:pt idx="25">
                  <c:v>0.17394000000000001</c:v>
                </c:pt>
                <c:pt idx="26">
                  <c:v>0.17629</c:v>
                </c:pt>
                <c:pt idx="27">
                  <c:v>0.17860999999999999</c:v>
                </c:pt>
                <c:pt idx="28">
                  <c:v>0.18088000000000001</c:v>
                </c:pt>
                <c:pt idx="29">
                  <c:v>0.18312</c:v>
                </c:pt>
                <c:pt idx="30">
                  <c:v>0.18532000000000001</c:v>
                </c:pt>
                <c:pt idx="31">
                  <c:v>0.18748999999999999</c:v>
                </c:pt>
                <c:pt idx="32">
                  <c:v>0.18962000000000001</c:v>
                </c:pt>
                <c:pt idx="33">
                  <c:v>0.19172</c:v>
                </c:pt>
                <c:pt idx="34">
                  <c:v>0.19378999999999999</c:v>
                </c:pt>
                <c:pt idx="35">
                  <c:v>0.19583</c:v>
                </c:pt>
                <c:pt idx="36">
                  <c:v>0.19783999999999999</c:v>
                </c:pt>
                <c:pt idx="37">
                  <c:v>0.19982</c:v>
                </c:pt>
                <c:pt idx="38">
                  <c:v>0.20177</c:v>
                </c:pt>
                <c:pt idx="39">
                  <c:v>0.20369999999999999</c:v>
                </c:pt>
                <c:pt idx="40">
                  <c:v>0.2056</c:v>
                </c:pt>
              </c:numCache>
            </c:numRef>
          </c:yVal>
          <c:smooth val="1"/>
          <c:extLst>
            <c:ext xmlns:c16="http://schemas.microsoft.com/office/drawing/2014/chart" uri="{C3380CC4-5D6E-409C-BE32-E72D297353CC}">
              <c16:uniqueId val="{00000001-D650-4556-9CE4-A262BA672E77}"/>
            </c:ext>
          </c:extLst>
        </c:ser>
        <c:dLbls>
          <c:showLegendKey val="0"/>
          <c:showVal val="0"/>
          <c:showCatName val="0"/>
          <c:showSerName val="0"/>
          <c:showPercent val="0"/>
          <c:showBubbleSize val="0"/>
        </c:dLbls>
        <c:axId val="2022183647"/>
        <c:axId val="2022179487"/>
      </c:scatterChart>
      <c:valAx>
        <c:axId val="2022183647"/>
        <c:scaling>
          <c:orientation val="minMax"/>
          <c:max val="800"/>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ea"/>
                    <a:sym typeface="+mn-lt"/>
                  </a:defRPr>
                </a:pPr>
                <a:r>
                  <a:rPr lang="en-US"/>
                  <a:t>Time/s</a:t>
                </a:r>
                <a:endParaRPr lang="zh-CN"/>
              </a:p>
            </c:rich>
          </c:tx>
          <c:layout>
            <c:manualLayout>
              <c:xMode val="edge"/>
              <c:yMode val="edge"/>
              <c:x val="0.47464833001402967"/>
              <c:y val="0.91542290812516958"/>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ea"/>
                  <a:sym typeface="+mn-lt"/>
                </a:defRPr>
              </a:pPr>
              <a:endParaRPr lang="zh-CN"/>
            </a:p>
          </c:txPr>
        </c:title>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ea"/>
                <a:sym typeface="+mn-lt"/>
              </a:defRPr>
            </a:pPr>
            <a:endParaRPr lang="zh-CN"/>
          </a:p>
        </c:txPr>
        <c:crossAx val="2022179487"/>
        <c:crosses val="autoZero"/>
        <c:crossBetween val="midCat"/>
      </c:valAx>
      <c:valAx>
        <c:axId val="2022179487"/>
        <c:scaling>
          <c:orientation val="minMax"/>
          <c:max val="0.5"/>
          <c:min val="0.1"/>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ea"/>
                    <a:sym typeface="+mn-lt"/>
                  </a:defRPr>
                </a:pPr>
                <a:r>
                  <a:rPr lang="en-US"/>
                  <a:t>Sw</a:t>
                </a:r>
                <a:endParaRPr lang="zh-CN"/>
              </a:p>
            </c:rich>
          </c:tx>
          <c:layout>
            <c:manualLayout>
              <c:xMode val="edge"/>
              <c:yMode val="edge"/>
              <c:x val="7.2577027370682879E-3"/>
              <c:y val="0.40761224908880384"/>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ea"/>
                  <a:sym typeface="+mn-lt"/>
                </a:defRPr>
              </a:pPr>
              <a:endParaRPr lang="zh-CN"/>
            </a:p>
          </c:txPr>
        </c:title>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ea"/>
                <a:sym typeface="+mn-lt"/>
              </a:defRPr>
            </a:pPr>
            <a:endParaRPr lang="zh-CN"/>
          </a:p>
        </c:txPr>
        <c:crossAx val="2022183647"/>
        <c:crosses val="autoZero"/>
        <c:crossBetween val="midCat"/>
        <c:majorUnit val="0.1"/>
      </c:valAx>
      <c:spPr>
        <a:noFill/>
        <a:ln w="12700">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200" b="1">
          <a:solidFill>
            <a:schemeClr val="tx1"/>
          </a:solidFill>
          <a:latin typeface="+mn-lt"/>
          <a:ea typeface="+mn-ea"/>
          <a:cs typeface="+mn-ea"/>
          <a:sym typeface="+mn-lt"/>
        </a:defRPr>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D13A7-7427-4397-A1D0-0E80E2A1CA70}" type="datetimeFigureOut">
              <a:rPr lang="zh-CN" altLang="en-US" smtClean="0"/>
              <a:t>2026/5/22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A2C98-1750-4D38-9341-0C14FC0E3148}" type="slidenum">
              <a:rPr lang="zh-CN" altLang="en-US" smtClean="0"/>
              <a:t>‹#›</a:t>
            </a:fld>
            <a:endParaRPr lang="zh-CN" altLang="en-US"/>
          </a:p>
        </p:txBody>
      </p:sp>
    </p:spTree>
    <p:extLst>
      <p:ext uri="{BB962C8B-B14F-4D97-AF65-F5344CB8AC3E}">
        <p14:creationId xmlns:p14="http://schemas.microsoft.com/office/powerpoint/2010/main" val="510816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Good </a:t>
            </a:r>
            <a:r>
              <a:rPr lang="en-US" altLang="zh-CN" dirty="0">
                <a:highlight>
                  <a:srgbClr val="FFFF00"/>
                </a:highlight>
              </a:rPr>
              <a:t>morning/afternoon</a:t>
            </a:r>
            <a:r>
              <a:rPr lang="en-US" altLang="zh-CN" dirty="0"/>
              <a:t>, everyone. It is a great honor to be here at </a:t>
            </a:r>
            <a:r>
              <a:rPr lang="en-US" altLang="zh-CN" dirty="0" err="1"/>
              <a:t>InterPore</a:t>
            </a:r>
            <a:r>
              <a:rPr lang="en-US" altLang="zh-CN" dirty="0"/>
              <a:t> 2026, especially in this special session organized in honor of Professor Jun Yao. My name is [Your Name], from the Research Center of Multiphase Flow in Porous Media at the China University of Petroleum (East China). Today, I will be presenting our research on the "Numerical Simulation of Reactive Flow in Fractured Vuggy Carbonate Reservoirs."</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5F7DC-A39A-4094-BB9A-9C3A139F7D5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770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My presentation is divided into five main parts. First, I’ll discuss the background and motivation behind this work. Then, I will introduce our theoretical model, the Discrete Fracture-</a:t>
            </a:r>
            <a:r>
              <a:rPr lang="en-US" altLang="zh-CN" dirty="0" err="1"/>
              <a:t>Vug</a:t>
            </a:r>
            <a:r>
              <a:rPr lang="en-US" altLang="zh-CN" dirty="0"/>
              <a:t> Network (DFVN). Next, I'll briefly cover the numerical scheme, followed by several numerical examples to validate the model and explore the coupling effects. Finally, I will conclude with some remarks and our plans for future work.</a:t>
            </a:r>
            <a:endParaRPr lang="zh-CN" altLang="en-US"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13</a:t>
            </a:fld>
            <a:endParaRPr lang="zh-CN" altLang="en-US"/>
          </a:p>
        </p:txBody>
      </p:sp>
    </p:spTree>
    <p:extLst>
      <p:ext uri="{BB962C8B-B14F-4D97-AF65-F5344CB8AC3E}">
        <p14:creationId xmlns:p14="http://schemas.microsoft.com/office/powerpoint/2010/main" val="1128938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 we validated our reactive flow module against the classic experiments by </a:t>
            </a:r>
            <a:r>
              <a:rPr lang="en-US" altLang="zh-CN" dirty="0" err="1"/>
              <a:t>Hoefner</a:t>
            </a:r>
            <a:r>
              <a:rPr lang="en-US" altLang="zh-CN" dirty="0"/>
              <a:t> and </a:t>
            </a:r>
            <a:r>
              <a:rPr lang="en-US" altLang="zh-CN" dirty="0" err="1"/>
              <a:t>Fogler</a:t>
            </a:r>
            <a:r>
              <a:rPr lang="en-US" altLang="zh-CN" dirty="0"/>
              <a:t>. As shown here, our model successfully captures the transition from face dissolution at low injection rates to </a:t>
            </a:r>
            <a:r>
              <a:rPr lang="en-US" altLang="zh-CN" dirty="0" err="1"/>
              <a:t>wormholing</a:t>
            </a:r>
            <a:r>
              <a:rPr lang="en-US" altLang="zh-CN" dirty="0"/>
              <a:t>, and finally to uniform dissolution at high rates, matching experimental observations perfectly.</a:t>
            </a:r>
            <a:endParaRPr lang="zh-CN" altLang="en-US"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16</a:t>
            </a:fld>
            <a:endParaRPr lang="zh-CN" altLang="en-US"/>
          </a:p>
        </p:txBody>
      </p:sp>
    </p:spTree>
    <p:extLst>
      <p:ext uri="{BB962C8B-B14F-4D97-AF65-F5344CB8AC3E}">
        <p14:creationId xmlns:p14="http://schemas.microsoft.com/office/powerpoint/2010/main" val="2102088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also compared our Discrete Fracture Model (DFN) with conventional continuum models. The pressure and displacement distributions across the fracture at 100 days show that the DFM approach provides a more precise representation of the discontinuities while maintaining overall accuracy.</a:t>
            </a:r>
            <a:endParaRPr lang="zh-CN" altLang="en-US"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17</a:t>
            </a:fld>
            <a:endParaRPr lang="zh-CN" altLang="en-US"/>
          </a:p>
        </p:txBody>
      </p:sp>
    </p:spTree>
    <p:extLst>
      <p:ext uri="{BB962C8B-B14F-4D97-AF65-F5344CB8AC3E}">
        <p14:creationId xmlns:p14="http://schemas.microsoft.com/office/powerpoint/2010/main" val="418604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Visualizing the profiles, we see that higher stress promotes acid transport along dominant channels but limits overall matrix dissolution, which explains the lower utilization efficiency.</a:t>
            </a:r>
            <a:endParaRPr lang="zh-CN" altLang="en-US"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18</a:t>
            </a:fld>
            <a:endParaRPr lang="zh-CN" altLang="en-US"/>
          </a:p>
        </p:txBody>
      </p:sp>
    </p:spTree>
    <p:extLst>
      <p:ext uri="{BB962C8B-B14F-4D97-AF65-F5344CB8AC3E}">
        <p14:creationId xmlns:p14="http://schemas.microsoft.com/office/powerpoint/2010/main" val="3624089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Visualizing the profiles, we see that higher stress promotes acid transport along dominant channels but limits overall matrix dissolution, which explains the lower utilization efficiency.</a:t>
            </a:r>
            <a:endParaRPr lang="zh-CN" altLang="en-US"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19</a:t>
            </a:fld>
            <a:endParaRPr lang="zh-CN" altLang="en-US"/>
          </a:p>
        </p:txBody>
      </p:sp>
    </p:spTree>
    <p:extLst>
      <p:ext uri="{BB962C8B-B14F-4D97-AF65-F5344CB8AC3E}">
        <p14:creationId xmlns:p14="http://schemas.microsoft.com/office/powerpoint/2010/main" val="3469740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also investigated the </a:t>
            </a:r>
            <a:r>
              <a:rPr lang="en-US" altLang="zh-CN" dirty="0" err="1"/>
              <a:t>Damköhler</a:t>
            </a:r>
            <a:r>
              <a:rPr lang="en-US" altLang="zh-CN" dirty="0"/>
              <a:t> number (</a:t>
            </a:r>
            <a:r>
              <a:rPr lang="en-US" altLang="zh-CN" dirty="0">
                <a:effectLst/>
                <a:latin typeface="Google Sans Text"/>
              </a:rPr>
              <a:t>Da</a:t>
            </a:r>
            <a:r>
              <a:rPr lang="en-US" altLang="zh-CN" dirty="0"/>
              <a:t>), which represents the ratio of reaction rate to transport rate. In complex fracture-</a:t>
            </a:r>
            <a:r>
              <a:rPr lang="en-US" altLang="zh-CN" dirty="0" err="1"/>
              <a:t>vug</a:t>
            </a:r>
            <a:r>
              <a:rPr lang="en-US" altLang="zh-CN" dirty="0"/>
              <a:t> systems, the breakthrough volume increases as the reaction becomes more transport-limited (lower </a:t>
            </a:r>
            <a:r>
              <a:rPr lang="en-US" altLang="zh-CN" dirty="0">
                <a:effectLst/>
                <a:latin typeface="Google Sans Text"/>
              </a:rPr>
              <a:t>Da</a:t>
            </a:r>
            <a:r>
              <a:rPr lang="en-US" altLang="zh-CN" dirty="0"/>
              <a:t>), and high stress further exacerbates this inefficiency.</a:t>
            </a:r>
            <a:endParaRPr lang="zh-CN" altLang="en-US"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20</a:t>
            </a:fld>
            <a:endParaRPr lang="zh-CN" altLang="en-US"/>
          </a:p>
        </p:txBody>
      </p:sp>
    </p:spTree>
    <p:extLst>
      <p:ext uri="{BB962C8B-B14F-4D97-AF65-F5344CB8AC3E}">
        <p14:creationId xmlns:p14="http://schemas.microsoft.com/office/powerpoint/2010/main" val="3436994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My presentation is divided into five main parts. First, I’ll discuss the background and motivation behind this work. Then, I will introduce our theoretical model, the Discrete Fracture-</a:t>
            </a:r>
            <a:r>
              <a:rPr lang="en-US" altLang="zh-CN" dirty="0" err="1"/>
              <a:t>Vug</a:t>
            </a:r>
            <a:r>
              <a:rPr lang="en-US" altLang="zh-CN" dirty="0"/>
              <a:t> Network (DFVN). Next, I'll briefly cover the numerical scheme, followed by several numerical examples to validate the model and explore the coupling effects. Finally, I will conclude with some remarks and our plans for future work.</a:t>
            </a:r>
            <a:endParaRPr lang="zh-CN" altLang="en-US"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21</a:t>
            </a:fld>
            <a:endParaRPr lang="zh-CN" altLang="en-US"/>
          </a:p>
        </p:txBody>
      </p:sp>
    </p:spTree>
    <p:extLst>
      <p:ext uri="{BB962C8B-B14F-4D97-AF65-F5344CB8AC3E}">
        <p14:creationId xmlns:p14="http://schemas.microsoft.com/office/powerpoint/2010/main" val="985311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Looking ahead, our future work will heavily focus on experimental validation. We are planning a new series of visualized Hydro-Mechanical-Chemical (HMC) experimental tests to better understand the coupling mechanisms in physical core samples.</a:t>
            </a:r>
            <a:endParaRPr lang="zh-CN" altLang="en-US"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23</a:t>
            </a:fld>
            <a:endParaRPr lang="zh-CN" altLang="en-US"/>
          </a:p>
        </p:txBody>
      </p:sp>
    </p:spTree>
    <p:extLst>
      <p:ext uri="{BB962C8B-B14F-4D97-AF65-F5344CB8AC3E}">
        <p14:creationId xmlns:p14="http://schemas.microsoft.com/office/powerpoint/2010/main" val="2293495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That concludes my presentation. I would like to thank our team at the China University of Petroleum and our collaborators. Thank you all for your attention, and I am happy to take any questions.</a:t>
            </a:r>
            <a:endParaRPr lang="zh-CN" altLang="en-US"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24</a:t>
            </a:fld>
            <a:endParaRPr lang="zh-CN" altLang="en-US"/>
          </a:p>
        </p:txBody>
      </p:sp>
    </p:spTree>
    <p:extLst>
      <p:ext uri="{BB962C8B-B14F-4D97-AF65-F5344CB8AC3E}">
        <p14:creationId xmlns:p14="http://schemas.microsoft.com/office/powerpoint/2010/main" val="3253301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My presentation is divided into four main parts. First, I’ll discuss the background and motivation behind this work. Then, I will introduce our theoretical model, the Discrete Fracture-</a:t>
            </a:r>
            <a:r>
              <a:rPr lang="en-US" altLang="zh-CN" dirty="0" err="1"/>
              <a:t>Vug</a:t>
            </a:r>
            <a:r>
              <a:rPr lang="en-US" altLang="zh-CN" dirty="0"/>
              <a:t> Network (DFVN). Next, I'll briefly cover the numerical scheme, followed by several numerical examples to validate the model and explore the coupling effects. Finally, I will conclude with some remarks and our plans for future work.</a:t>
            </a:r>
            <a:endParaRPr lang="zh-CN" altLang="en-US"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2</a:t>
            </a:fld>
            <a:endParaRPr lang="zh-CN" altLang="en-US"/>
          </a:p>
        </p:txBody>
      </p:sp>
    </p:spTree>
    <p:extLst>
      <p:ext uri="{BB962C8B-B14F-4D97-AF65-F5344CB8AC3E}">
        <p14:creationId xmlns:p14="http://schemas.microsoft.com/office/powerpoint/2010/main" val="849789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Deep carbonate reservoirs are essential for increasing oil and gas reserves. However, they are characterized by extreme heterogeneity where matrix pores, tectonic fractures, and dissolution </a:t>
            </a:r>
            <a:r>
              <a:rPr lang="en-US" altLang="zh-CN" dirty="0" err="1"/>
              <a:t>vugs</a:t>
            </a:r>
            <a:r>
              <a:rPr lang="en-US" altLang="zh-CN" dirty="0"/>
              <a:t> coexist. This complex spatial connectivity leads to highly unpredictable flow paths and, unfortunately, low recovery efficiency.</a:t>
            </a:r>
            <a:endParaRPr lang="zh-CN" altLang="en-US"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3</a:t>
            </a:fld>
            <a:endParaRPr lang="zh-CN" altLang="en-US"/>
          </a:p>
        </p:txBody>
      </p:sp>
    </p:spTree>
    <p:extLst>
      <p:ext uri="{BB962C8B-B14F-4D97-AF65-F5344CB8AC3E}">
        <p14:creationId xmlns:p14="http://schemas.microsoft.com/office/powerpoint/2010/main" val="566017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4</a:t>
            </a:fld>
            <a:endParaRPr lang="zh-CN" altLang="en-US"/>
          </a:p>
        </p:txBody>
      </p:sp>
    </p:spTree>
    <p:extLst>
      <p:ext uri="{BB962C8B-B14F-4D97-AF65-F5344CB8AC3E}">
        <p14:creationId xmlns:p14="http://schemas.microsoft.com/office/powerpoint/2010/main" val="79283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5</a:t>
            </a:fld>
            <a:endParaRPr lang="zh-CN" altLang="en-US"/>
          </a:p>
        </p:txBody>
      </p:sp>
    </p:spTree>
    <p:extLst>
      <p:ext uri="{BB962C8B-B14F-4D97-AF65-F5344CB8AC3E}">
        <p14:creationId xmlns:p14="http://schemas.microsoft.com/office/powerpoint/2010/main" val="3047203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7</a:t>
            </a:fld>
            <a:endParaRPr lang="zh-CN" altLang="en-US"/>
          </a:p>
        </p:txBody>
      </p:sp>
    </p:spTree>
    <p:extLst>
      <p:ext uri="{BB962C8B-B14F-4D97-AF65-F5344CB8AC3E}">
        <p14:creationId xmlns:p14="http://schemas.microsoft.com/office/powerpoint/2010/main" val="1330338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improve connectivity, acidizing is commonly used to dissolve rock and connect isolated </a:t>
            </a:r>
            <a:r>
              <a:rPr lang="en-US" altLang="zh-CN" dirty="0" err="1"/>
              <a:t>vugs</a:t>
            </a:r>
            <a:r>
              <a:rPr lang="en-US" altLang="zh-CN" dirty="0"/>
              <a:t>. However, in deep reservoirs, we face a competition: while acid dissolution increases fracture aperture and </a:t>
            </a:r>
            <a:r>
              <a:rPr lang="en-US" altLang="zh-CN" dirty="0" err="1"/>
              <a:t>vug</a:t>
            </a:r>
            <a:r>
              <a:rPr lang="en-US" altLang="zh-CN" dirty="0"/>
              <a:t> geometry, high in-situ stress causes matrix compaction and fracture closure. Understanding this interaction between chemical dissolution and mechanical deformation is critical.</a:t>
            </a:r>
            <a:endParaRPr lang="zh-CN" altLang="en-US"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8</a:t>
            </a:fld>
            <a:endParaRPr lang="zh-CN" altLang="en-US"/>
          </a:p>
        </p:txBody>
      </p:sp>
    </p:spTree>
    <p:extLst>
      <p:ext uri="{BB962C8B-B14F-4D97-AF65-F5344CB8AC3E}">
        <p14:creationId xmlns:p14="http://schemas.microsoft.com/office/powerpoint/2010/main" val="3480748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My presentation is divided into five main parts. First, I’ll discuss the background and motivation behind this work. Then, I will introduce our theoretical model, the Discrete Fracture-</a:t>
            </a:r>
            <a:r>
              <a:rPr lang="en-US" altLang="zh-CN" dirty="0" err="1"/>
              <a:t>Vug</a:t>
            </a:r>
            <a:r>
              <a:rPr lang="en-US" altLang="zh-CN" dirty="0"/>
              <a:t> Network (DFVN). Next, I'll briefly cover the numerical scheme, followed by several numerical examples to validate the model and explore the coupling effects. Finally, I will conclude with some remarks and our plans for future work.</a:t>
            </a:r>
            <a:endParaRPr lang="zh-CN" altLang="en-US"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9</a:t>
            </a:fld>
            <a:endParaRPr lang="zh-CN" altLang="en-US"/>
          </a:p>
        </p:txBody>
      </p:sp>
    </p:spTree>
    <p:extLst>
      <p:ext uri="{BB962C8B-B14F-4D97-AF65-F5344CB8AC3E}">
        <p14:creationId xmlns:p14="http://schemas.microsoft.com/office/powerpoint/2010/main" val="1611952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Moving on to the theoretical model. We developed the Discrete Fracture-</a:t>
            </a:r>
            <a:r>
              <a:rPr lang="en-US" altLang="zh-CN" dirty="0" err="1"/>
              <a:t>Vug</a:t>
            </a:r>
            <a:r>
              <a:rPr lang="en-US" altLang="zh-CN" dirty="0"/>
              <a:t> Network (DFVN) model to simulate this complex system. In this framework, the matrix, fractures, and </a:t>
            </a:r>
            <a:r>
              <a:rPr lang="en-US" altLang="zh-CN" dirty="0" err="1"/>
              <a:t>vugs</a:t>
            </a:r>
            <a:r>
              <a:rPr lang="en-US" altLang="zh-CN" dirty="0"/>
              <a:t> are fully coupled, with fractures and </a:t>
            </a:r>
            <a:r>
              <a:rPr lang="en-US" altLang="zh-CN" dirty="0" err="1"/>
              <a:t>vugs</a:t>
            </a:r>
            <a:r>
              <a:rPr lang="en-US" altLang="zh-CN" dirty="0"/>
              <a:t> treated as lower-dimensional internal boundaries to significantly save computational cost.</a:t>
            </a:r>
            <a:endParaRPr lang="zh-CN" altLang="en-US"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11</a:t>
            </a:fld>
            <a:endParaRPr lang="zh-CN" altLang="en-US"/>
          </a:p>
        </p:txBody>
      </p:sp>
    </p:spTree>
    <p:extLst>
      <p:ext uri="{BB962C8B-B14F-4D97-AF65-F5344CB8AC3E}">
        <p14:creationId xmlns:p14="http://schemas.microsoft.com/office/powerpoint/2010/main" val="2211749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58CD7F-50F3-4F4B-9D3E-20F11434EA5E}"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03841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D14825-CCF3-4469-9828-5A36CBC2EF99}"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31736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9BE303-B948-45A5-B658-1AD2D6D6029C}"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13874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58CD7F-50F3-4F4B-9D3E-20F11434EA5E}"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33785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44A3E4-0245-4BD4-AE39-B6911780BE59}"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49002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8CB3C4-216A-450A-B7A5-7223423219FA}"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95674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2233B6-A1F1-49BC-AC4B-C10FB7F0F670}"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32370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755EE-091F-418E-8F41-2FDEF0F75F88}"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06745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BC701F-573C-4157-A0AE-E6B65FE4891B}"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34358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843" y="648951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33DAB7-4128-47A2-91D2-F4AD3169FEE5}"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3" name="Footer Placeholder 2"/>
          <p:cNvSpPr>
            <a:spLocks noGrp="1"/>
          </p:cNvSpPr>
          <p:nvPr>
            <p:ph type="ftr" sz="quarter" idx="11"/>
          </p:nvPr>
        </p:nvSpPr>
        <p:spPr>
          <a:xfrm>
            <a:off x="4038600" y="648952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4" name="Slide Number Placeholder 3"/>
          <p:cNvSpPr>
            <a:spLocks noGrp="1"/>
          </p:cNvSpPr>
          <p:nvPr>
            <p:ph type="sldNum" sz="quarter" idx="12"/>
          </p:nvPr>
        </p:nvSpPr>
        <p:spPr>
          <a:xfrm>
            <a:off x="11481758" y="6637285"/>
            <a:ext cx="710241" cy="2173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lang="zh-CN" altLang="en-US" smtClean="0">
                <a:solidFill>
                  <a:prstClr val="black">
                    <a:tint val="75000"/>
                  </a:prstClr>
                </a:solidFill>
                <a:latin typeface="Calibri" panose="020F0502020204030204"/>
                <a:ea typeface="等线" panose="02010600030101010101" pitchFamily="2" charset="-122"/>
              </a:rPr>
              <a:pPr>
                <a:defRPr/>
              </a:pPr>
              <a:t>‹#›</a:t>
            </a:fld>
            <a:r>
              <a:rPr lang="en-US" altLang="zh-CN" dirty="0">
                <a:solidFill>
                  <a:prstClr val="black">
                    <a:tint val="75000"/>
                  </a:prstClr>
                </a:solidFill>
                <a:latin typeface="Calibri" panose="020F0502020204030204"/>
                <a:ea typeface="等线" panose="02010600030101010101" pitchFamily="2" charset="-122"/>
              </a:rPr>
              <a:t>/24</a:t>
            </a:r>
            <a:endParaRPr kumimoji="0" lang="en-US" altLang="zh-CN"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cxnSp>
        <p:nvCxnSpPr>
          <p:cNvPr id="5" name="直接连接符 4">
            <a:extLst>
              <a:ext uri="{FF2B5EF4-FFF2-40B4-BE49-F238E27FC236}">
                <a16:creationId xmlns:a16="http://schemas.microsoft.com/office/drawing/2014/main" id="{8FA06522-6616-47A6-AC58-A89835243BAC}"/>
              </a:ext>
            </a:extLst>
          </p:cNvPr>
          <p:cNvCxnSpPr/>
          <p:nvPr userDrawn="1"/>
        </p:nvCxnSpPr>
        <p:spPr bwMode="auto">
          <a:xfrm>
            <a:off x="0" y="764704"/>
            <a:ext cx="12192000" cy="0"/>
          </a:xfrm>
          <a:prstGeom prst="line">
            <a:avLst/>
          </a:prstGeom>
          <a:noFill/>
          <a:ln w="38100" cap="flat" cmpd="sng" algn="ctr">
            <a:solidFill>
              <a:schemeClr val="accent1"/>
            </a:solidFill>
            <a:prstDash val="solid"/>
            <a:round/>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a:sp3d>
        </p:spPr>
      </p:cxnSp>
    </p:spTree>
    <p:extLst>
      <p:ext uri="{BB962C8B-B14F-4D97-AF65-F5344CB8AC3E}">
        <p14:creationId xmlns:p14="http://schemas.microsoft.com/office/powerpoint/2010/main" val="3031632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32D787-089C-45A5-806A-2BD37E11C530}"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24575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44A3E4-0245-4BD4-AE39-B6911780BE59}"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541050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BAA0BC-652D-45F5-A772-96FB7E99726E}"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61687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D14825-CCF3-4469-9828-5A36CBC2EF99}"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06736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9BE303-B948-45A5-B658-1AD2D6D6029C}"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75417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838200" y="6356353"/>
            <a:ext cx="27432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E5F71479-664E-44D8-AABA-2ACAB2E879E4}" type="datetime1">
              <a:rPr lang="zh-CN" altLang="en-US" smtClean="0"/>
              <a:t>2026/5/22</a:t>
            </a:fld>
            <a:endParaRPr lang="zh-CN" altLang="en-US"/>
          </a:p>
        </p:txBody>
      </p:sp>
      <p:sp>
        <p:nvSpPr>
          <p:cNvPr id="3" name="Footer Placeholder 4"/>
          <p:cNvSpPr>
            <a:spLocks noGrp="1"/>
          </p:cNvSpPr>
          <p:nvPr>
            <p:ph type="ftr" sz="quarter" idx="11"/>
          </p:nvPr>
        </p:nvSpPr>
        <p:spPr>
          <a:xfrm>
            <a:off x="4038600" y="6356353"/>
            <a:ext cx="411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Tree>
    <p:extLst>
      <p:ext uri="{BB962C8B-B14F-4D97-AF65-F5344CB8AC3E}">
        <p14:creationId xmlns:p14="http://schemas.microsoft.com/office/powerpoint/2010/main" val="220651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8CB3C4-216A-450A-B7A5-7223423219FA}"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52156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2233B6-A1F1-49BC-AC4B-C10FB7F0F670}"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6633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755EE-091F-418E-8F41-2FDEF0F75F88}"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87653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BC701F-573C-4157-A0AE-E6B65FE4891B}"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714665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843" y="648951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33DAB7-4128-47A2-91D2-F4AD3169FEE5}"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3" name="Footer Placeholder 2"/>
          <p:cNvSpPr>
            <a:spLocks noGrp="1"/>
          </p:cNvSpPr>
          <p:nvPr>
            <p:ph type="ftr" sz="quarter" idx="11"/>
          </p:nvPr>
        </p:nvSpPr>
        <p:spPr>
          <a:xfrm>
            <a:off x="4038600" y="648952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4" name="Slide Number Placeholder 3"/>
          <p:cNvSpPr>
            <a:spLocks noGrp="1"/>
          </p:cNvSpPr>
          <p:nvPr>
            <p:ph type="sldNum" sz="quarter" idx="12"/>
          </p:nvPr>
        </p:nvSpPr>
        <p:spPr>
          <a:xfrm>
            <a:off x="11481758" y="6489519"/>
            <a:ext cx="71024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en-US" altLang="zh-CN"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rPr>
              <a:t>/24</a:t>
            </a:r>
          </a:p>
        </p:txBody>
      </p:sp>
      <p:cxnSp>
        <p:nvCxnSpPr>
          <p:cNvPr id="5" name="直接连接符 4">
            <a:extLst>
              <a:ext uri="{FF2B5EF4-FFF2-40B4-BE49-F238E27FC236}">
                <a16:creationId xmlns:a16="http://schemas.microsoft.com/office/drawing/2014/main" id="{8FA06522-6616-47A6-AC58-A89835243BAC}"/>
              </a:ext>
            </a:extLst>
          </p:cNvPr>
          <p:cNvCxnSpPr/>
          <p:nvPr userDrawn="1"/>
        </p:nvCxnSpPr>
        <p:spPr bwMode="auto">
          <a:xfrm>
            <a:off x="0" y="764704"/>
            <a:ext cx="12192000" cy="0"/>
          </a:xfrm>
          <a:prstGeom prst="line">
            <a:avLst/>
          </a:prstGeom>
          <a:noFill/>
          <a:ln w="38100" cap="flat" cmpd="sng" algn="ctr">
            <a:solidFill>
              <a:schemeClr val="accent1"/>
            </a:solidFill>
            <a:prstDash val="solid"/>
            <a:round/>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a:sp3d>
        </p:spPr>
      </p:cxnSp>
    </p:spTree>
    <p:extLst>
      <p:ext uri="{BB962C8B-B14F-4D97-AF65-F5344CB8AC3E}">
        <p14:creationId xmlns:p14="http://schemas.microsoft.com/office/powerpoint/2010/main" val="1159812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32D787-089C-45A5-806A-2BD37E11C530}"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5769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BAA0BC-652D-45F5-A772-96FB7E99726E}"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04669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918DA17-49EE-453A-80EB-8A5C0F703F51}"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43842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918DA17-49EE-453A-80EB-8A5C0F703F51}"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929883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1.emf"/><Relationship Id="rId5" Type="http://schemas.openxmlformats.org/officeDocument/2006/relationships/oleObject" Target="../embeddings/oleObject1.bin"/><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4.wmf"/><Relationship Id="rId13" Type="http://schemas.openxmlformats.org/officeDocument/2006/relationships/oleObject" Target="../embeddings/oleObject7.bin"/><Relationship Id="rId18" Type="http://schemas.openxmlformats.org/officeDocument/2006/relationships/image" Target="../media/image40.e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36.wmf"/><Relationship Id="rId17" Type="http://schemas.openxmlformats.org/officeDocument/2006/relationships/package" Target="../embeddings/Microsoft_Visio_Drawing.vsdx"/><Relationship Id="rId2" Type="http://schemas.openxmlformats.org/officeDocument/2006/relationships/notesSlide" Target="../notesSlides/notesSlide9.xml"/><Relationship Id="rId16"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33.w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image" Target="../media/image38.png"/><Relationship Id="rId10" Type="http://schemas.openxmlformats.org/officeDocument/2006/relationships/image" Target="../media/image35.wmf"/><Relationship Id="rId4" Type="http://schemas.openxmlformats.org/officeDocument/2006/relationships/image" Target="../media/image32.wmf"/><Relationship Id="rId9" Type="http://schemas.openxmlformats.org/officeDocument/2006/relationships/oleObject" Target="../embeddings/oleObject5.bin"/><Relationship Id="rId14" Type="http://schemas.openxmlformats.org/officeDocument/2006/relationships/image" Target="../media/image37.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oleObject" Target="../embeddings/oleObject11.bin"/><Relationship Id="rId18" Type="http://schemas.openxmlformats.org/officeDocument/2006/relationships/image" Target="../media/image49.wmf"/><Relationship Id="rId3" Type="http://schemas.openxmlformats.org/officeDocument/2006/relationships/image" Target="../media/image41.emf"/><Relationship Id="rId7" Type="http://schemas.openxmlformats.org/officeDocument/2006/relationships/image" Target="../media/image43.wmf"/><Relationship Id="rId12" Type="http://schemas.openxmlformats.org/officeDocument/2006/relationships/image" Target="../media/image46.png"/><Relationship Id="rId17" Type="http://schemas.openxmlformats.org/officeDocument/2006/relationships/oleObject" Target="../embeddings/oleObject13.bin"/><Relationship Id="rId2" Type="http://schemas.openxmlformats.org/officeDocument/2006/relationships/package" Target="../embeddings/Microsoft_Visio_Drawing1.vsdx"/><Relationship Id="rId16" Type="http://schemas.openxmlformats.org/officeDocument/2006/relationships/image" Target="../media/image48.wmf"/><Relationship Id="rId20" Type="http://schemas.openxmlformats.org/officeDocument/2006/relationships/image" Target="../media/image50.wmf"/><Relationship Id="rId1" Type="http://schemas.openxmlformats.org/officeDocument/2006/relationships/slideLayout" Target="../slideLayouts/slideLayout18.xml"/><Relationship Id="rId6" Type="http://schemas.openxmlformats.org/officeDocument/2006/relationships/oleObject" Target="../embeddings/oleObject9.bin"/><Relationship Id="rId11" Type="http://schemas.openxmlformats.org/officeDocument/2006/relationships/image" Target="../media/image45.emf"/><Relationship Id="rId5" Type="http://schemas.openxmlformats.org/officeDocument/2006/relationships/image" Target="../media/image42.wmf"/><Relationship Id="rId15" Type="http://schemas.openxmlformats.org/officeDocument/2006/relationships/oleObject" Target="../embeddings/oleObject12.bin"/><Relationship Id="rId10" Type="http://schemas.openxmlformats.org/officeDocument/2006/relationships/package" Target="../embeddings/Microsoft_Visio_Drawing2.vsdx"/><Relationship Id="rId19" Type="http://schemas.openxmlformats.org/officeDocument/2006/relationships/oleObject" Target="../embeddings/oleObject14.bin"/><Relationship Id="rId4" Type="http://schemas.openxmlformats.org/officeDocument/2006/relationships/oleObject" Target="../embeddings/oleObject8.bin"/><Relationship Id="rId9" Type="http://schemas.openxmlformats.org/officeDocument/2006/relationships/image" Target="../media/image44.wmf"/><Relationship Id="rId14" Type="http://schemas.openxmlformats.org/officeDocument/2006/relationships/image" Target="../media/image47.w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56.wmf"/><Relationship Id="rId3" Type="http://schemas.openxmlformats.org/officeDocument/2006/relationships/image" Target="../media/image51.wmf"/><Relationship Id="rId7" Type="http://schemas.openxmlformats.org/officeDocument/2006/relationships/image" Target="../media/image53.wmf"/><Relationship Id="rId12" Type="http://schemas.openxmlformats.org/officeDocument/2006/relationships/oleObject" Target="../embeddings/oleObject20.bin"/><Relationship Id="rId17" Type="http://schemas.openxmlformats.org/officeDocument/2006/relationships/image" Target="../media/image58.emf"/><Relationship Id="rId2" Type="http://schemas.openxmlformats.org/officeDocument/2006/relationships/oleObject" Target="../embeddings/oleObject15.bin"/><Relationship Id="rId16" Type="http://schemas.openxmlformats.org/officeDocument/2006/relationships/oleObject" Target="../embeddings/oleObject22.bin"/><Relationship Id="rId1" Type="http://schemas.openxmlformats.org/officeDocument/2006/relationships/slideLayout" Target="../slideLayouts/slideLayout18.xml"/><Relationship Id="rId6" Type="http://schemas.openxmlformats.org/officeDocument/2006/relationships/oleObject" Target="../embeddings/oleObject17.bin"/><Relationship Id="rId11" Type="http://schemas.openxmlformats.org/officeDocument/2006/relationships/image" Target="../media/image55.wmf"/><Relationship Id="rId5" Type="http://schemas.openxmlformats.org/officeDocument/2006/relationships/image" Target="../media/image52.wmf"/><Relationship Id="rId15" Type="http://schemas.openxmlformats.org/officeDocument/2006/relationships/image" Target="../media/image57.wmf"/><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54.wmf"/><Relationship Id="rId14" Type="http://schemas.openxmlformats.org/officeDocument/2006/relationships/oleObject" Target="../embeddings/oleObject21.bin"/></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Visio_Drawing3.vsdx"/><Relationship Id="rId2" Type="http://schemas.openxmlformats.org/officeDocument/2006/relationships/image" Target="../media/image59.png"/><Relationship Id="rId1" Type="http://schemas.openxmlformats.org/officeDocument/2006/relationships/slideLayout" Target="../slideLayouts/slideLayout18.xml"/><Relationship Id="rId6" Type="http://schemas.openxmlformats.org/officeDocument/2006/relationships/image" Target="../media/image61.emf"/><Relationship Id="rId5" Type="http://schemas.openxmlformats.org/officeDocument/2006/relationships/package" Target="../embeddings/Microsoft_Visio_Drawing4.vsdx"/><Relationship Id="rId4" Type="http://schemas.openxmlformats.org/officeDocument/2006/relationships/image" Target="../media/image60.emf"/></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65.emf"/><Relationship Id="rId5" Type="http://schemas.openxmlformats.org/officeDocument/2006/relationships/package" Target="../embeddings/Microsoft_Visio_Drawing5.vsdx"/><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76.jpeg"/><Relationship Id="rId4" Type="http://schemas.openxmlformats.org/officeDocument/2006/relationships/image" Target="../media/image7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79.png"/><Relationship Id="rId4" Type="http://schemas.openxmlformats.org/officeDocument/2006/relationships/image" Target="../media/image78.emf"/></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18.xml"/><Relationship Id="rId5" Type="http://schemas.openxmlformats.org/officeDocument/2006/relationships/image" Target="../media/image13.gif"/><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4.GIF"/><Relationship Id="rId7" Type="http://schemas.openxmlformats.org/officeDocument/2006/relationships/image" Target="../media/image17.emf"/><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chart" Target="../charts/chart1.xml"/><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GIF"/><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56ABD98-8C02-485C-85F1-411F244EAD25}"/>
              </a:ext>
            </a:extLst>
          </p:cNvPr>
          <p:cNvSpPr/>
          <p:nvPr/>
        </p:nvSpPr>
        <p:spPr>
          <a:xfrm>
            <a:off x="0" y="1610153"/>
            <a:ext cx="12192000" cy="15017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25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Numerical simulation of reactive flow in fractured vuggy carbonate reservoirs considering hydro-mechanical-chemical coupling effects</a:t>
            </a:r>
          </a:p>
        </p:txBody>
      </p:sp>
      <p:sp>
        <p:nvSpPr>
          <p:cNvPr id="7" name="文本框 6"/>
          <p:cNvSpPr txBox="1"/>
          <p:nvPr/>
        </p:nvSpPr>
        <p:spPr>
          <a:xfrm>
            <a:off x="0" y="180684"/>
            <a:ext cx="12187085" cy="492443"/>
          </a:xfrm>
          <a:prstGeom prst="rect">
            <a:avLst/>
          </a:prstGeom>
          <a:noFill/>
        </p:spPr>
        <p:txBody>
          <a:bodyPr wrap="square" rtlCol="0">
            <a:spAutoFit/>
          </a:bodyPr>
          <a:lstStyle/>
          <a:p>
            <a:pPr algn="ctr"/>
            <a:r>
              <a:rPr lang="en-US" altLang="zh-CN" sz="2600" b="1" dirty="0">
                <a:solidFill>
                  <a:srgbClr val="C00000"/>
                </a:solidFill>
                <a:latin typeface="Arial Black" panose="020B0A04020102020204" pitchFamily="34" charset="0"/>
                <a:cs typeface="+mn-ea"/>
                <a:sym typeface="+mn-lt"/>
              </a:rPr>
              <a:t>InterPore2026: MS20—Special Session in Honor of Jun Yao</a:t>
            </a:r>
            <a:endParaRPr lang="zh-CN" altLang="en-US" sz="2600" b="1" dirty="0">
              <a:solidFill>
                <a:srgbClr val="C00000"/>
              </a:solidFill>
              <a:latin typeface="Arial Black" panose="020B0A04020102020204" pitchFamily="34" charset="0"/>
              <a:cs typeface="+mn-ea"/>
              <a:sym typeface="+mn-lt"/>
            </a:endParaRPr>
          </a:p>
        </p:txBody>
      </p:sp>
      <p:sp>
        <p:nvSpPr>
          <p:cNvPr id="8" name="Text Box 6"/>
          <p:cNvSpPr txBox="1">
            <a:spLocks noChangeArrowheads="1"/>
          </p:cNvSpPr>
          <p:nvPr/>
        </p:nvSpPr>
        <p:spPr bwMode="auto">
          <a:xfrm>
            <a:off x="783019" y="4483064"/>
            <a:ext cx="11404066" cy="1195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R="0" lvl="0" defTabSz="457200" rtl="0" eaLnBrk="1" fontAlgn="auto" latinLnBrk="0" hangingPunct="1">
              <a:lnSpc>
                <a:spcPct val="150000"/>
              </a:lnSpc>
              <a:spcBef>
                <a:spcPts val="0"/>
              </a:spcBef>
              <a:spcAft>
                <a:spcPts val="0"/>
              </a:spcAft>
              <a:buClrTx/>
              <a:buSzTx/>
              <a:tabLst/>
              <a:defRPr/>
            </a:pPr>
            <a:r>
              <a:rPr lang="en-US" altLang="zh-CN" sz="1600" b="1" baseline="30000" dirty="0">
                <a:solidFill>
                  <a:srgbClr val="0070C0"/>
                </a:solidFill>
                <a:latin typeface="+mn-lt"/>
                <a:cs typeface="+mn-ea"/>
                <a:sym typeface="+mn-lt"/>
              </a:rPr>
              <a:t>a </a:t>
            </a:r>
            <a:r>
              <a:rPr lang="en-US" altLang="zh-CN" sz="1600" b="1" dirty="0">
                <a:solidFill>
                  <a:srgbClr val="0070C0"/>
                </a:solidFill>
                <a:latin typeface="+mn-lt"/>
                <a:cs typeface="+mn-ea"/>
                <a:sym typeface="+mn-lt"/>
              </a:rPr>
              <a:t>Research Center of Multiphase Flow in Porous Media, China University of Petroleum (East China), China</a:t>
            </a:r>
          </a:p>
          <a:p>
            <a:pPr marR="0" lvl="0" defTabSz="457200" rtl="0" eaLnBrk="1" fontAlgn="auto" latinLnBrk="0" hangingPunct="1">
              <a:lnSpc>
                <a:spcPct val="150000"/>
              </a:lnSpc>
              <a:spcBef>
                <a:spcPts val="0"/>
              </a:spcBef>
              <a:spcAft>
                <a:spcPts val="0"/>
              </a:spcAft>
              <a:buClrTx/>
              <a:buSzTx/>
              <a:tabLst/>
              <a:defRPr/>
            </a:pPr>
            <a:r>
              <a:rPr lang="en-US" altLang="zh-CN" sz="1600" b="1" baseline="30000" dirty="0">
                <a:solidFill>
                  <a:srgbClr val="0070C0"/>
                </a:solidFill>
                <a:latin typeface="+mn-lt"/>
                <a:cs typeface="+mn-ea"/>
                <a:sym typeface="+mn-lt"/>
              </a:rPr>
              <a:t>b </a:t>
            </a:r>
            <a:r>
              <a:rPr lang="en-US" altLang="zh-CN" sz="1600" b="1" dirty="0">
                <a:solidFill>
                  <a:srgbClr val="0070C0"/>
                </a:solidFill>
                <a:latin typeface="+mn-lt"/>
                <a:cs typeface="+mn-ea"/>
                <a:sym typeface="+mn-lt"/>
              </a:rPr>
              <a:t>Earth Systems Science and Engineering, King Abdullah University of Science and Technology, Saudi Arabia</a:t>
            </a:r>
          </a:p>
          <a:p>
            <a:pPr marR="0" lvl="0" defTabSz="457200" rtl="0" eaLnBrk="1" fontAlgn="auto" latinLnBrk="0" hangingPunct="1">
              <a:lnSpc>
                <a:spcPct val="150000"/>
              </a:lnSpc>
              <a:spcBef>
                <a:spcPts val="0"/>
              </a:spcBef>
              <a:spcAft>
                <a:spcPts val="0"/>
              </a:spcAft>
              <a:buClrTx/>
              <a:buSzTx/>
              <a:tabLst/>
              <a:defRPr/>
            </a:pPr>
            <a:r>
              <a:rPr lang="en-US" altLang="zh-CN" sz="1600" b="1" baseline="30000" dirty="0">
                <a:solidFill>
                  <a:srgbClr val="0070C0"/>
                </a:solidFill>
                <a:latin typeface="+mn-lt"/>
                <a:cs typeface="+mn-ea"/>
                <a:sym typeface="+mn-lt"/>
              </a:rPr>
              <a:t>c </a:t>
            </a:r>
            <a:r>
              <a:rPr lang="en-US" altLang="zh-CN" sz="1600" b="1" dirty="0">
                <a:solidFill>
                  <a:srgbClr val="0070C0"/>
                </a:solidFill>
                <a:latin typeface="+mn-lt"/>
                <a:cs typeface="+mn-ea"/>
                <a:sym typeface="+mn-lt"/>
              </a:rPr>
              <a:t>Department of Petroleum Engineering, Colorado School of Mines, United States</a:t>
            </a:r>
          </a:p>
        </p:txBody>
      </p:sp>
      <p:sp>
        <p:nvSpPr>
          <p:cNvPr id="2" name="文本框 1">
            <a:extLst>
              <a:ext uri="{FF2B5EF4-FFF2-40B4-BE49-F238E27FC236}">
                <a16:creationId xmlns:a16="http://schemas.microsoft.com/office/drawing/2014/main" id="{FE0D4D9F-7577-3831-CC8F-7CC4C8864F3D}"/>
              </a:ext>
            </a:extLst>
          </p:cNvPr>
          <p:cNvSpPr txBox="1"/>
          <p:nvPr/>
        </p:nvSpPr>
        <p:spPr>
          <a:xfrm>
            <a:off x="-4913" y="3848882"/>
            <a:ext cx="12191998" cy="400110"/>
          </a:xfrm>
          <a:prstGeom prst="rect">
            <a:avLst/>
          </a:prstGeom>
          <a:noFill/>
        </p:spPr>
        <p:txBody>
          <a:bodyPr wrap="square" rtlCol="0">
            <a:spAutoFit/>
          </a:bodyPr>
          <a:lstStyle/>
          <a:p>
            <a:pPr algn="ctr"/>
            <a:r>
              <a:rPr kumimoji="0" lang="en-US" altLang="zh-CN" sz="2000" b="1" u="none" strike="noStrike" kern="1200" cap="none" spc="0" normalizeH="0" baseline="0" noProof="0" dirty="0">
                <a:ln>
                  <a:noFill/>
                </a:ln>
                <a:solidFill>
                  <a:srgbClr val="0070C0"/>
                </a:solidFill>
                <a:uLnTx/>
                <a:uFillTx/>
                <a:cs typeface="+mn-ea"/>
                <a:sym typeface="+mn-lt"/>
              </a:rPr>
              <a:t>Zhao-Qin </a:t>
            </a:r>
            <a:r>
              <a:rPr kumimoji="0" lang="en-US" altLang="zh-CN" sz="2000" b="1" u="none" strike="noStrike" kern="1200" cap="none" spc="0" normalizeH="0" baseline="0" noProof="0" dirty="0" err="1">
                <a:ln>
                  <a:noFill/>
                </a:ln>
                <a:solidFill>
                  <a:srgbClr val="0070C0"/>
                </a:solidFill>
                <a:uLnTx/>
                <a:uFillTx/>
                <a:cs typeface="+mn-ea"/>
                <a:sym typeface="+mn-lt"/>
              </a:rPr>
              <a:t>Huang</a:t>
            </a:r>
            <a:r>
              <a:rPr kumimoji="0" lang="en-US" altLang="zh-CN" sz="2000" b="1" u="none" strike="noStrike" kern="1200" cap="none" spc="0" normalizeH="0" baseline="30000" noProof="0" dirty="0" err="1">
                <a:ln>
                  <a:noFill/>
                </a:ln>
                <a:solidFill>
                  <a:srgbClr val="0070C0"/>
                </a:solidFill>
                <a:uLnTx/>
                <a:uFillTx/>
                <a:cs typeface="+mn-ea"/>
                <a:sym typeface="+mn-lt"/>
              </a:rPr>
              <a:t>a</a:t>
            </a:r>
            <a:r>
              <a:rPr lang="en-US" altLang="zh-CN" sz="2000" b="1" dirty="0">
                <a:solidFill>
                  <a:srgbClr val="0070C0"/>
                </a:solidFill>
                <a:cs typeface="+mn-ea"/>
                <a:sym typeface="+mn-lt"/>
              </a:rPr>
              <a:t>,</a:t>
            </a:r>
            <a:r>
              <a:rPr lang="zh-CN" altLang="en-US" sz="2000" b="1" dirty="0">
                <a:solidFill>
                  <a:srgbClr val="0070C0"/>
                </a:solidFill>
                <a:cs typeface="+mn-ea"/>
                <a:sym typeface="+mn-lt"/>
              </a:rPr>
              <a:t> </a:t>
            </a:r>
            <a:r>
              <a:rPr lang="en-US" altLang="zh-CN" sz="2000" b="1" dirty="0" err="1">
                <a:solidFill>
                  <a:srgbClr val="0070C0"/>
                </a:solidFill>
                <a:cs typeface="+mn-ea"/>
                <a:sym typeface="+mn-lt"/>
              </a:rPr>
              <a:t>Cun</a:t>
            </a:r>
            <a:r>
              <a:rPr lang="en-US" altLang="zh-CN" sz="2000" b="1" dirty="0">
                <a:solidFill>
                  <a:srgbClr val="0070C0"/>
                </a:solidFill>
                <a:cs typeface="+mn-ea"/>
                <a:sym typeface="+mn-lt"/>
              </a:rPr>
              <a:t>-Qi </a:t>
            </a:r>
            <a:r>
              <a:rPr lang="en-US" altLang="zh-CN" sz="2000" b="1" dirty="0" err="1">
                <a:solidFill>
                  <a:srgbClr val="0070C0"/>
                </a:solidFill>
                <a:cs typeface="+mn-ea"/>
                <a:sym typeface="+mn-lt"/>
              </a:rPr>
              <a:t>Jia</a:t>
            </a:r>
            <a:r>
              <a:rPr lang="en-US" altLang="zh-CN" sz="2000" b="1" baseline="30000" dirty="0" err="1">
                <a:solidFill>
                  <a:srgbClr val="0070C0"/>
                </a:solidFill>
                <a:cs typeface="+mn-ea"/>
                <a:sym typeface="+mn-lt"/>
              </a:rPr>
              <a:t>b</a:t>
            </a:r>
            <a:r>
              <a:rPr lang="en-US" altLang="zh-CN" sz="2000" b="1" dirty="0">
                <a:solidFill>
                  <a:srgbClr val="0070C0"/>
                </a:solidFill>
                <a:cs typeface="+mn-ea"/>
                <a:sym typeface="+mn-lt"/>
              </a:rPr>
              <a:t>,</a:t>
            </a:r>
            <a:r>
              <a:rPr lang="zh-CN" altLang="en-US" sz="2000" b="1" dirty="0">
                <a:solidFill>
                  <a:srgbClr val="0070C0"/>
                </a:solidFill>
                <a:cs typeface="+mn-ea"/>
                <a:sym typeface="+mn-lt"/>
              </a:rPr>
              <a:t> </a:t>
            </a:r>
            <a:r>
              <a:rPr lang="en-US" altLang="zh-CN" sz="2000" b="1" dirty="0">
                <a:solidFill>
                  <a:srgbClr val="0070C0"/>
                </a:solidFill>
                <a:cs typeface="+mn-ea"/>
                <a:sym typeface="+mn-lt"/>
              </a:rPr>
              <a:t>Jun </a:t>
            </a:r>
            <a:r>
              <a:rPr lang="en-US" altLang="zh-CN" sz="2000" b="1" dirty="0" err="1">
                <a:solidFill>
                  <a:srgbClr val="0070C0"/>
                </a:solidFill>
                <a:cs typeface="+mn-ea"/>
                <a:sym typeface="+mn-lt"/>
              </a:rPr>
              <a:t>Yao</a:t>
            </a:r>
            <a:r>
              <a:rPr lang="en-US" altLang="zh-CN" sz="2000" b="1" baseline="30000" dirty="0" err="1">
                <a:solidFill>
                  <a:srgbClr val="0070C0"/>
                </a:solidFill>
                <a:cs typeface="+mn-ea"/>
                <a:sym typeface="+mn-lt"/>
              </a:rPr>
              <a:t>a</a:t>
            </a:r>
            <a:r>
              <a:rPr lang="en-US" altLang="zh-CN" sz="2000" b="1" dirty="0">
                <a:solidFill>
                  <a:srgbClr val="0070C0"/>
                </a:solidFill>
                <a:cs typeface="+mn-ea"/>
                <a:sym typeface="+mn-lt"/>
              </a:rPr>
              <a:t>, </a:t>
            </a:r>
            <a:r>
              <a:rPr kumimoji="0" lang="en-US" altLang="zh-CN" sz="2000" b="1" u="none" strike="noStrike" kern="1200" cap="none" spc="0" normalizeH="0" baseline="0" noProof="0" dirty="0">
                <a:ln>
                  <a:noFill/>
                </a:ln>
                <a:solidFill>
                  <a:srgbClr val="0070C0"/>
                </a:solidFill>
                <a:uLnTx/>
                <a:uFillTx/>
                <a:cs typeface="+mn-ea"/>
                <a:sym typeface="+mn-lt"/>
              </a:rPr>
              <a:t>Yu-Shu </a:t>
            </a:r>
            <a:r>
              <a:rPr kumimoji="0" lang="en-US" altLang="zh-CN" sz="2000" b="1" u="none" strike="noStrike" kern="1200" cap="none" spc="0" normalizeH="0" baseline="0" noProof="0" dirty="0" err="1">
                <a:ln>
                  <a:noFill/>
                </a:ln>
                <a:solidFill>
                  <a:srgbClr val="0070C0"/>
                </a:solidFill>
                <a:uLnTx/>
                <a:uFillTx/>
                <a:cs typeface="+mn-ea"/>
                <a:sym typeface="+mn-lt"/>
              </a:rPr>
              <a:t>Wu</a:t>
            </a:r>
            <a:r>
              <a:rPr kumimoji="0" lang="en-US" altLang="zh-CN" sz="2000" b="1" u="none" strike="noStrike" kern="1200" cap="none" spc="0" normalizeH="0" baseline="30000" noProof="0" dirty="0" err="1">
                <a:ln>
                  <a:noFill/>
                </a:ln>
                <a:solidFill>
                  <a:srgbClr val="0070C0"/>
                </a:solidFill>
                <a:uLnTx/>
                <a:uFillTx/>
                <a:cs typeface="+mn-ea"/>
                <a:sym typeface="+mn-lt"/>
              </a:rPr>
              <a:t>c</a:t>
            </a:r>
            <a:endParaRPr kumimoji="0" lang="en-US" altLang="zh-CN" sz="3600" b="1" u="none" strike="noStrike" kern="1200" cap="none" spc="0" normalizeH="0" baseline="0" noProof="0" dirty="0">
              <a:ln>
                <a:noFill/>
              </a:ln>
              <a:solidFill>
                <a:srgbClr val="0070C0"/>
              </a:solidFill>
              <a:uLnTx/>
              <a:uFillTx/>
              <a:cs typeface="+mn-ea"/>
              <a:sym typeface="+mn-lt"/>
            </a:endParaRPr>
          </a:p>
        </p:txBody>
      </p:sp>
      <p:sp>
        <p:nvSpPr>
          <p:cNvPr id="11" name="文本框 10">
            <a:extLst>
              <a:ext uri="{FF2B5EF4-FFF2-40B4-BE49-F238E27FC236}">
                <a16:creationId xmlns:a16="http://schemas.microsoft.com/office/drawing/2014/main" id="{6095539B-98E9-90E5-AE12-1BE79B483965}"/>
              </a:ext>
            </a:extLst>
          </p:cNvPr>
          <p:cNvSpPr txBox="1"/>
          <p:nvPr/>
        </p:nvSpPr>
        <p:spPr>
          <a:xfrm>
            <a:off x="3006300" y="6301424"/>
            <a:ext cx="6169572" cy="400110"/>
          </a:xfrm>
          <a:prstGeom prst="rect">
            <a:avLst/>
          </a:prstGeom>
          <a:noFill/>
        </p:spPr>
        <p:txBody>
          <a:bodyPr wrap="square">
            <a:spAutoFit/>
          </a:bodyPr>
          <a:lstStyle/>
          <a:p>
            <a:pPr lvl="0" algn="ctr" defTabSz="457200">
              <a:defRPr/>
            </a:pPr>
            <a:r>
              <a:rPr lang="en-US" altLang="zh-CN" sz="2000" b="1" dirty="0">
                <a:solidFill>
                  <a:srgbClr val="0070C0"/>
                </a:solidFill>
                <a:cs typeface="+mn-ea"/>
                <a:sym typeface="+mn-lt"/>
              </a:rPr>
              <a:t>19-22 May 2026, Nantes, France</a:t>
            </a:r>
            <a:endParaRPr kumimoji="0" lang="zh-CN" altLang="en-US" sz="2000" b="1" i="0" u="none" strike="noStrike" kern="1200" cap="none" spc="0" normalizeH="0" baseline="0" noProof="0" dirty="0">
              <a:ln>
                <a:noFill/>
              </a:ln>
              <a:solidFill>
                <a:srgbClr val="0070C0"/>
              </a:solidFill>
              <a:effectLst/>
              <a:uLnTx/>
              <a:uFillTx/>
              <a:cs typeface="+mn-ea"/>
              <a:sym typeface="+mn-lt"/>
            </a:endParaRPr>
          </a:p>
        </p:txBody>
      </p:sp>
    </p:spTree>
    <p:extLst>
      <p:ext uri="{BB962C8B-B14F-4D97-AF65-F5344CB8AC3E}">
        <p14:creationId xmlns:p14="http://schemas.microsoft.com/office/powerpoint/2010/main" val="1631463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75F5145-90F2-D427-4DF9-15A7546177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10</a:t>
            </a:fld>
            <a:r>
              <a:rPr kumimoji="0" lang="en-US" altLang="zh-CN" sz="1200" b="0" i="0" u="none" strike="noStrike" kern="1200" cap="none" spc="0" normalizeH="0" baseline="0" noProof="0" dirty="0">
                <a:ln>
                  <a:noFill/>
                </a:ln>
                <a:solidFill>
                  <a:prstClr val="black">
                    <a:tint val="75000"/>
                  </a:prstClr>
                </a:solidFill>
                <a:effectLst/>
                <a:uLnTx/>
                <a:uFillTx/>
                <a:cs typeface="+mn-ea"/>
                <a:sym typeface="+mn-lt"/>
              </a:rPr>
              <a:t>/24</a:t>
            </a:r>
          </a:p>
        </p:txBody>
      </p:sp>
      <p:sp>
        <p:nvSpPr>
          <p:cNvPr id="3" name="文本框 6">
            <a:extLst>
              <a:ext uri="{FF2B5EF4-FFF2-40B4-BE49-F238E27FC236}">
                <a16:creationId xmlns:a16="http://schemas.microsoft.com/office/drawing/2014/main" id="{35A9CC60-01FC-7199-B8E7-CA57CF332D4D}"/>
              </a:ext>
            </a:extLst>
          </p:cNvPr>
          <p:cNvSpPr txBox="1">
            <a:spLocks noChangeArrowheads="1"/>
          </p:cNvSpPr>
          <p:nvPr/>
        </p:nvSpPr>
        <p:spPr bwMode="auto">
          <a:xfrm>
            <a:off x="0" y="164307"/>
            <a:ext cx="12192000" cy="523220"/>
          </a:xfrm>
          <a:prstGeom prst="rect">
            <a:avLst/>
          </a:prstGeom>
          <a:noFill/>
        </p:spPr>
        <p:txBody>
          <a:bodyPr wrap="square" rtlCol="0">
            <a:spAutoFit/>
          </a:bodyPr>
          <a:lstStyle>
            <a:defPPr>
              <a:defRPr lang="zh-CN"/>
            </a:defPPr>
            <a:lvl1pPr algn="ctr">
              <a:defRPr sz="3200" b="1">
                <a:solidFill>
                  <a:srgbClr val="0070C0"/>
                </a:solidFill>
                <a:latin typeface="Arial Black" panose="020B0A04020102020204" pitchFamily="34" charset="0"/>
                <a:cs typeface="+mn-ea"/>
              </a:defRPr>
            </a:lvl1pPr>
          </a:lstStyle>
          <a:p>
            <a:r>
              <a:rPr lang="en-US" altLang="zh-CN" sz="2800">
                <a:sym typeface="+mn-lt"/>
              </a:rPr>
              <a:t>2.1</a:t>
            </a:r>
            <a:r>
              <a:rPr lang="en-US" altLang="zh-CN" sz="2800" dirty="0">
                <a:sym typeface="+mn-lt"/>
              </a:rPr>
              <a:t> The fluid </a:t>
            </a:r>
            <a:r>
              <a:rPr lang="en-US" altLang="zh-CN" sz="2800">
                <a:sym typeface="+mn-lt"/>
              </a:rPr>
              <a:t>flow </a:t>
            </a:r>
            <a:r>
              <a:rPr lang="en-US" altLang="zh-CN" sz="2800" dirty="0">
                <a:sym typeface="+mn-lt"/>
              </a:rPr>
              <a:t>models </a:t>
            </a:r>
            <a:r>
              <a:rPr lang="en-US" altLang="zh-CN" sz="2800">
                <a:sym typeface="+mn-lt"/>
              </a:rPr>
              <a:t>in </a:t>
            </a:r>
            <a:r>
              <a:rPr lang="en-US" altLang="zh-CN" sz="2800" dirty="0">
                <a:sym typeface="+mn-lt"/>
              </a:rPr>
              <a:t>fractured </a:t>
            </a:r>
            <a:r>
              <a:rPr lang="en-US" altLang="zh-CN" sz="2800">
                <a:sym typeface="+mn-lt"/>
              </a:rPr>
              <a:t>vuggy rocks</a:t>
            </a:r>
            <a:endParaRPr lang="en-US" altLang="zh-CN" sz="2800" dirty="0">
              <a:sym typeface="+mn-lt"/>
            </a:endParaRPr>
          </a:p>
        </p:txBody>
      </p:sp>
      <p:sp>
        <p:nvSpPr>
          <p:cNvPr id="4" name="AutoShape 12">
            <a:extLst>
              <a:ext uri="{FF2B5EF4-FFF2-40B4-BE49-F238E27FC236}">
                <a16:creationId xmlns:a16="http://schemas.microsoft.com/office/drawing/2014/main" id="{AB320863-5509-D2C6-39D5-B78315919373}"/>
              </a:ext>
            </a:extLst>
          </p:cNvPr>
          <p:cNvSpPr>
            <a:spLocks/>
          </p:cNvSpPr>
          <p:nvPr/>
        </p:nvSpPr>
        <p:spPr bwMode="auto">
          <a:xfrm rot="16200000">
            <a:off x="8010219" y="3179485"/>
            <a:ext cx="297838" cy="4338098"/>
          </a:xfrm>
          <a:prstGeom prst="leftBrace">
            <a:avLst>
              <a:gd name="adj1" fmla="val 79039"/>
              <a:gd name="adj2" fmla="val 50000"/>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2pPr>
            <a:lvl3pPr marL="1143000" indent="-22860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3pPr>
            <a:lvl4pPr marL="1600200" indent="-22860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9pPr>
          </a:lstStyle>
          <a:p>
            <a:pPr>
              <a:spcBef>
                <a:spcPct val="0"/>
              </a:spcBef>
              <a:buFontTx/>
              <a:buNone/>
            </a:pPr>
            <a:endParaRPr lang="zh-CN" altLang="en-US" sz="2400" b="1">
              <a:solidFill>
                <a:srgbClr val="000000"/>
              </a:solidFill>
              <a:latin typeface="+mn-lt"/>
              <a:cs typeface="+mn-ea"/>
              <a:sym typeface="+mn-lt"/>
            </a:endParaRPr>
          </a:p>
        </p:txBody>
      </p:sp>
      <p:sp>
        <p:nvSpPr>
          <p:cNvPr id="5" name="Text Box 8">
            <a:extLst>
              <a:ext uri="{FF2B5EF4-FFF2-40B4-BE49-F238E27FC236}">
                <a16:creationId xmlns:a16="http://schemas.microsoft.com/office/drawing/2014/main" id="{EE305764-242C-AE27-9E49-4357BE1218A8}"/>
              </a:ext>
            </a:extLst>
          </p:cNvPr>
          <p:cNvSpPr txBox="1">
            <a:spLocks noChangeArrowheads="1"/>
          </p:cNvSpPr>
          <p:nvPr/>
        </p:nvSpPr>
        <p:spPr bwMode="auto">
          <a:xfrm>
            <a:off x="4998292" y="4360526"/>
            <a:ext cx="1905165" cy="698717"/>
          </a:xfrm>
          <a:prstGeom prst="rect">
            <a:avLst/>
          </a:prstGeom>
          <a:solidFill>
            <a:schemeClr val="accent4">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zh-CN"/>
            </a:defPPr>
            <a:lvl1pPr algn="l" rtl="0" eaLnBrk="0" fontAlgn="base" hangingPunct="0">
              <a:spcBef>
                <a:spcPct val="0"/>
              </a:spcBef>
              <a:spcAft>
                <a:spcPct val="0"/>
              </a:spcAft>
              <a:defRPr sz="2200" b="1" kern="1200">
                <a:solidFill>
                  <a:schemeClr val="tx1"/>
                </a:solidFill>
                <a:latin typeface="楷体_GB2312" pitchFamily="49" charset="-122"/>
                <a:ea typeface="楷体_GB2312" pitchFamily="49" charset="-122"/>
                <a:cs typeface="+mn-cs"/>
              </a:defRPr>
            </a:lvl1pPr>
            <a:lvl2pPr marL="457200" algn="l" rtl="0" eaLnBrk="0" fontAlgn="base" hangingPunct="0">
              <a:spcBef>
                <a:spcPct val="0"/>
              </a:spcBef>
              <a:spcAft>
                <a:spcPct val="0"/>
              </a:spcAft>
              <a:defRPr sz="2200" b="1" kern="1200">
                <a:solidFill>
                  <a:schemeClr val="tx1"/>
                </a:solidFill>
                <a:latin typeface="楷体_GB2312" pitchFamily="49" charset="-122"/>
                <a:ea typeface="楷体_GB2312" pitchFamily="49" charset="-122"/>
                <a:cs typeface="+mn-cs"/>
              </a:defRPr>
            </a:lvl2pPr>
            <a:lvl3pPr marL="914400" algn="l" rtl="0" eaLnBrk="0" fontAlgn="base" hangingPunct="0">
              <a:spcBef>
                <a:spcPct val="0"/>
              </a:spcBef>
              <a:spcAft>
                <a:spcPct val="0"/>
              </a:spcAft>
              <a:defRPr sz="2200" b="1" kern="1200">
                <a:solidFill>
                  <a:schemeClr val="tx1"/>
                </a:solidFill>
                <a:latin typeface="楷体_GB2312" pitchFamily="49" charset="-122"/>
                <a:ea typeface="楷体_GB2312" pitchFamily="49" charset="-122"/>
                <a:cs typeface="+mn-cs"/>
              </a:defRPr>
            </a:lvl3pPr>
            <a:lvl4pPr marL="1371600" algn="l" rtl="0" eaLnBrk="0" fontAlgn="base" hangingPunct="0">
              <a:spcBef>
                <a:spcPct val="0"/>
              </a:spcBef>
              <a:spcAft>
                <a:spcPct val="0"/>
              </a:spcAft>
              <a:defRPr sz="2200" b="1" kern="1200">
                <a:solidFill>
                  <a:schemeClr val="tx1"/>
                </a:solidFill>
                <a:latin typeface="楷体_GB2312" pitchFamily="49" charset="-122"/>
                <a:ea typeface="楷体_GB2312" pitchFamily="49" charset="-122"/>
                <a:cs typeface="+mn-cs"/>
              </a:defRPr>
            </a:lvl4pPr>
            <a:lvl5pPr marL="1828800" algn="l" rtl="0" eaLnBrk="0" fontAlgn="base" hangingPunct="0">
              <a:spcBef>
                <a:spcPct val="0"/>
              </a:spcBef>
              <a:spcAft>
                <a:spcPct val="0"/>
              </a:spcAft>
              <a:defRPr sz="2200" b="1" kern="1200">
                <a:solidFill>
                  <a:schemeClr val="tx1"/>
                </a:solidFill>
                <a:latin typeface="楷体_GB2312" pitchFamily="49" charset="-122"/>
                <a:ea typeface="楷体_GB2312" pitchFamily="49" charset="-122"/>
                <a:cs typeface="+mn-cs"/>
              </a:defRPr>
            </a:lvl5pPr>
            <a:lvl6pPr marL="2286000" algn="l" defTabSz="914400" rtl="0" eaLnBrk="1" latinLnBrk="0" hangingPunct="1">
              <a:defRPr sz="2200" b="1" kern="1200">
                <a:solidFill>
                  <a:schemeClr val="tx1"/>
                </a:solidFill>
                <a:latin typeface="楷体_GB2312" pitchFamily="49" charset="-122"/>
                <a:ea typeface="楷体_GB2312" pitchFamily="49" charset="-122"/>
                <a:cs typeface="+mn-cs"/>
              </a:defRPr>
            </a:lvl6pPr>
            <a:lvl7pPr marL="2743200" algn="l" defTabSz="914400" rtl="0" eaLnBrk="1" latinLnBrk="0" hangingPunct="1">
              <a:defRPr sz="2200" b="1" kern="1200">
                <a:solidFill>
                  <a:schemeClr val="tx1"/>
                </a:solidFill>
                <a:latin typeface="楷体_GB2312" pitchFamily="49" charset="-122"/>
                <a:ea typeface="楷体_GB2312" pitchFamily="49" charset="-122"/>
                <a:cs typeface="+mn-cs"/>
              </a:defRPr>
            </a:lvl7pPr>
            <a:lvl8pPr marL="3200400" algn="l" defTabSz="914400" rtl="0" eaLnBrk="1" latinLnBrk="0" hangingPunct="1">
              <a:defRPr sz="2200" b="1" kern="1200">
                <a:solidFill>
                  <a:schemeClr val="tx1"/>
                </a:solidFill>
                <a:latin typeface="楷体_GB2312" pitchFamily="49" charset="-122"/>
                <a:ea typeface="楷体_GB2312" pitchFamily="49" charset="-122"/>
                <a:cs typeface="+mn-cs"/>
              </a:defRPr>
            </a:lvl8pPr>
            <a:lvl9pPr marL="3657600" algn="l" defTabSz="914400" rtl="0" eaLnBrk="1" latinLnBrk="0" hangingPunct="1">
              <a:defRPr sz="2200" b="1" kern="1200">
                <a:solidFill>
                  <a:schemeClr val="tx1"/>
                </a:solidFill>
                <a:latin typeface="楷体_GB2312" pitchFamily="49" charset="-122"/>
                <a:ea typeface="楷体_GB2312" pitchFamily="49" charset="-122"/>
                <a:cs typeface="+mn-cs"/>
              </a:defRPr>
            </a:lvl9pPr>
          </a:lstStyle>
          <a:p>
            <a:pPr algn="ctr">
              <a:lnSpc>
                <a:spcPct val="150000"/>
              </a:lnSpc>
              <a:spcBef>
                <a:spcPts val="0"/>
              </a:spcBef>
              <a:defRPr/>
            </a:pPr>
            <a:r>
              <a:rPr lang="en-US" altLang="zh-CN" sz="1400" kern="0" dirty="0">
                <a:solidFill>
                  <a:srgbClr val="000000"/>
                </a:solidFill>
                <a:latin typeface="+mn-lt"/>
                <a:ea typeface="+mn-ea"/>
                <a:cs typeface="+mn-ea"/>
                <a:sym typeface="+mn-lt"/>
              </a:rPr>
              <a:t>Porous-flow region</a:t>
            </a:r>
          </a:p>
          <a:p>
            <a:pPr algn="ctr">
              <a:lnSpc>
                <a:spcPct val="150000"/>
              </a:lnSpc>
              <a:spcBef>
                <a:spcPts val="0"/>
              </a:spcBef>
              <a:defRPr/>
            </a:pPr>
            <a:r>
              <a:rPr lang="en-US" altLang="zh-CN" sz="1400" kern="0" dirty="0">
                <a:solidFill>
                  <a:srgbClr val="0000FF"/>
                </a:solidFill>
                <a:latin typeface="+mn-lt"/>
                <a:ea typeface="+mn-ea"/>
                <a:cs typeface="+mn-ea"/>
                <a:sym typeface="+mn-lt"/>
              </a:rPr>
              <a:t>Darcy equation</a:t>
            </a:r>
            <a:endParaRPr lang="zh-CN" altLang="en-US" sz="1400" kern="0" dirty="0">
              <a:solidFill>
                <a:srgbClr val="0000FF"/>
              </a:solidFill>
              <a:latin typeface="+mn-lt"/>
              <a:ea typeface="+mn-ea"/>
              <a:cs typeface="+mn-ea"/>
              <a:sym typeface="+mn-lt"/>
            </a:endParaRPr>
          </a:p>
        </p:txBody>
      </p:sp>
      <p:sp>
        <p:nvSpPr>
          <p:cNvPr id="6" name="Text Box 9">
            <a:extLst>
              <a:ext uri="{FF2B5EF4-FFF2-40B4-BE49-F238E27FC236}">
                <a16:creationId xmlns:a16="http://schemas.microsoft.com/office/drawing/2014/main" id="{B9059679-E5EF-453C-6695-BCB82A06FA80}"/>
              </a:ext>
            </a:extLst>
          </p:cNvPr>
          <p:cNvSpPr txBox="1">
            <a:spLocks noChangeArrowheads="1"/>
          </p:cNvSpPr>
          <p:nvPr/>
        </p:nvSpPr>
        <p:spPr bwMode="auto">
          <a:xfrm>
            <a:off x="9390367" y="4360526"/>
            <a:ext cx="2579245" cy="698717"/>
          </a:xfrm>
          <a:prstGeom prst="rect">
            <a:avLst/>
          </a:prstGeom>
          <a:solidFill>
            <a:schemeClr val="accent4">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lgn="l" rtl="0" eaLnBrk="0" fontAlgn="base" hangingPunct="0">
              <a:spcBef>
                <a:spcPct val="0"/>
              </a:spcBef>
              <a:spcAft>
                <a:spcPct val="0"/>
              </a:spcAft>
              <a:defRPr sz="2200" b="1" kern="1200">
                <a:solidFill>
                  <a:schemeClr val="tx1"/>
                </a:solidFill>
                <a:latin typeface="楷体_GB2312" pitchFamily="49" charset="-122"/>
                <a:ea typeface="楷体_GB2312" pitchFamily="49" charset="-122"/>
                <a:cs typeface="+mn-cs"/>
              </a:defRPr>
            </a:lvl1pPr>
            <a:lvl2pPr marL="457200" algn="l" rtl="0" eaLnBrk="0" fontAlgn="base" hangingPunct="0">
              <a:spcBef>
                <a:spcPct val="0"/>
              </a:spcBef>
              <a:spcAft>
                <a:spcPct val="0"/>
              </a:spcAft>
              <a:defRPr sz="2200" b="1" kern="1200">
                <a:solidFill>
                  <a:schemeClr val="tx1"/>
                </a:solidFill>
                <a:latin typeface="楷体_GB2312" pitchFamily="49" charset="-122"/>
                <a:ea typeface="楷体_GB2312" pitchFamily="49" charset="-122"/>
                <a:cs typeface="+mn-cs"/>
              </a:defRPr>
            </a:lvl2pPr>
            <a:lvl3pPr marL="914400" algn="l" rtl="0" eaLnBrk="0" fontAlgn="base" hangingPunct="0">
              <a:spcBef>
                <a:spcPct val="0"/>
              </a:spcBef>
              <a:spcAft>
                <a:spcPct val="0"/>
              </a:spcAft>
              <a:defRPr sz="2200" b="1" kern="1200">
                <a:solidFill>
                  <a:schemeClr val="tx1"/>
                </a:solidFill>
                <a:latin typeface="楷体_GB2312" pitchFamily="49" charset="-122"/>
                <a:ea typeface="楷体_GB2312" pitchFamily="49" charset="-122"/>
                <a:cs typeface="+mn-cs"/>
              </a:defRPr>
            </a:lvl3pPr>
            <a:lvl4pPr marL="1371600" algn="l" rtl="0" eaLnBrk="0" fontAlgn="base" hangingPunct="0">
              <a:spcBef>
                <a:spcPct val="0"/>
              </a:spcBef>
              <a:spcAft>
                <a:spcPct val="0"/>
              </a:spcAft>
              <a:defRPr sz="2200" b="1" kern="1200">
                <a:solidFill>
                  <a:schemeClr val="tx1"/>
                </a:solidFill>
                <a:latin typeface="楷体_GB2312" pitchFamily="49" charset="-122"/>
                <a:ea typeface="楷体_GB2312" pitchFamily="49" charset="-122"/>
                <a:cs typeface="+mn-cs"/>
              </a:defRPr>
            </a:lvl4pPr>
            <a:lvl5pPr marL="1828800" algn="l" rtl="0" eaLnBrk="0" fontAlgn="base" hangingPunct="0">
              <a:spcBef>
                <a:spcPct val="0"/>
              </a:spcBef>
              <a:spcAft>
                <a:spcPct val="0"/>
              </a:spcAft>
              <a:defRPr sz="2200" b="1" kern="1200">
                <a:solidFill>
                  <a:schemeClr val="tx1"/>
                </a:solidFill>
                <a:latin typeface="楷体_GB2312" pitchFamily="49" charset="-122"/>
                <a:ea typeface="楷体_GB2312" pitchFamily="49" charset="-122"/>
                <a:cs typeface="+mn-cs"/>
              </a:defRPr>
            </a:lvl5pPr>
            <a:lvl6pPr marL="2286000" algn="l" defTabSz="914400" rtl="0" eaLnBrk="1" latinLnBrk="0" hangingPunct="1">
              <a:defRPr sz="2200" b="1" kern="1200">
                <a:solidFill>
                  <a:schemeClr val="tx1"/>
                </a:solidFill>
                <a:latin typeface="楷体_GB2312" pitchFamily="49" charset="-122"/>
                <a:ea typeface="楷体_GB2312" pitchFamily="49" charset="-122"/>
                <a:cs typeface="+mn-cs"/>
              </a:defRPr>
            </a:lvl6pPr>
            <a:lvl7pPr marL="2743200" algn="l" defTabSz="914400" rtl="0" eaLnBrk="1" latinLnBrk="0" hangingPunct="1">
              <a:defRPr sz="2200" b="1" kern="1200">
                <a:solidFill>
                  <a:schemeClr val="tx1"/>
                </a:solidFill>
                <a:latin typeface="楷体_GB2312" pitchFamily="49" charset="-122"/>
                <a:ea typeface="楷体_GB2312" pitchFamily="49" charset="-122"/>
                <a:cs typeface="+mn-cs"/>
              </a:defRPr>
            </a:lvl7pPr>
            <a:lvl8pPr marL="3200400" algn="l" defTabSz="914400" rtl="0" eaLnBrk="1" latinLnBrk="0" hangingPunct="1">
              <a:defRPr sz="2200" b="1" kern="1200">
                <a:solidFill>
                  <a:schemeClr val="tx1"/>
                </a:solidFill>
                <a:latin typeface="楷体_GB2312" pitchFamily="49" charset="-122"/>
                <a:ea typeface="楷体_GB2312" pitchFamily="49" charset="-122"/>
                <a:cs typeface="+mn-cs"/>
              </a:defRPr>
            </a:lvl8pPr>
            <a:lvl9pPr marL="3657600" algn="l" defTabSz="914400" rtl="0" eaLnBrk="1" latinLnBrk="0" hangingPunct="1">
              <a:defRPr sz="2200" b="1" kern="1200">
                <a:solidFill>
                  <a:schemeClr val="tx1"/>
                </a:solidFill>
                <a:latin typeface="楷体_GB2312" pitchFamily="49" charset="-122"/>
                <a:ea typeface="楷体_GB2312" pitchFamily="49" charset="-122"/>
                <a:cs typeface="+mn-cs"/>
              </a:defRPr>
            </a:lvl9pPr>
          </a:lstStyle>
          <a:p>
            <a:pPr algn="ctr">
              <a:lnSpc>
                <a:spcPct val="150000"/>
              </a:lnSpc>
              <a:defRPr/>
            </a:pPr>
            <a:r>
              <a:rPr lang="en-US" altLang="zh-CN" sz="1400" kern="0" dirty="0">
                <a:solidFill>
                  <a:srgbClr val="000000"/>
                </a:solidFill>
                <a:latin typeface="+mn-lt"/>
                <a:ea typeface="+mn-ea"/>
                <a:cs typeface="+mn-ea"/>
                <a:sym typeface="+mn-lt"/>
              </a:rPr>
              <a:t>Free-flow region</a:t>
            </a:r>
          </a:p>
          <a:p>
            <a:pPr algn="ctr">
              <a:lnSpc>
                <a:spcPct val="150000"/>
              </a:lnSpc>
              <a:defRPr/>
            </a:pPr>
            <a:r>
              <a:rPr lang="en-US" altLang="zh-CN" sz="1400" kern="0" dirty="0">
                <a:solidFill>
                  <a:srgbClr val="0000FF"/>
                </a:solidFill>
                <a:latin typeface="+mn-lt"/>
                <a:ea typeface="+mn-ea"/>
                <a:cs typeface="+mn-ea"/>
                <a:sym typeface="+mn-lt"/>
              </a:rPr>
              <a:t>Navier-Stokes equation</a:t>
            </a:r>
            <a:endParaRPr lang="zh-CN" altLang="en-US" sz="1400" kern="0" dirty="0">
              <a:solidFill>
                <a:srgbClr val="0000FF"/>
              </a:solidFill>
              <a:latin typeface="+mn-lt"/>
              <a:ea typeface="+mn-ea"/>
              <a:cs typeface="+mn-ea"/>
              <a:sym typeface="+mn-lt"/>
            </a:endParaRPr>
          </a:p>
        </p:txBody>
      </p:sp>
      <p:cxnSp>
        <p:nvCxnSpPr>
          <p:cNvPr id="7" name="直接箭头连接符 12">
            <a:extLst>
              <a:ext uri="{FF2B5EF4-FFF2-40B4-BE49-F238E27FC236}">
                <a16:creationId xmlns:a16="http://schemas.microsoft.com/office/drawing/2014/main" id="{34D9120A-CB48-7EA7-72B4-20B19A85347C}"/>
              </a:ext>
            </a:extLst>
          </p:cNvPr>
          <p:cNvCxnSpPr>
            <a:cxnSpLocks noChangeShapeType="1"/>
            <a:stCxn id="5" idx="3"/>
            <a:endCxn id="6" idx="1"/>
          </p:cNvCxnSpPr>
          <p:nvPr/>
        </p:nvCxnSpPr>
        <p:spPr bwMode="auto">
          <a:xfrm>
            <a:off x="6903457" y="4709885"/>
            <a:ext cx="2486910" cy="0"/>
          </a:xfrm>
          <a:prstGeom prst="straightConnector1">
            <a:avLst/>
          </a:prstGeom>
          <a:noFill/>
          <a:ln w="9525" algn="ctr">
            <a:solidFill>
              <a:srgbClr val="00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27">
            <a:extLst>
              <a:ext uri="{FF2B5EF4-FFF2-40B4-BE49-F238E27FC236}">
                <a16:creationId xmlns:a16="http://schemas.microsoft.com/office/drawing/2014/main" id="{27CA0978-AC2D-05C5-A392-2AEB92B74F20}"/>
              </a:ext>
            </a:extLst>
          </p:cNvPr>
          <p:cNvSpPr txBox="1"/>
          <p:nvPr/>
        </p:nvSpPr>
        <p:spPr bwMode="auto">
          <a:xfrm>
            <a:off x="7215321" y="4360526"/>
            <a:ext cx="1835196" cy="698717"/>
          </a:xfrm>
          <a:prstGeom prst="rect">
            <a:avLst/>
          </a:prstGeom>
          <a:solidFill>
            <a:schemeClr val="accent4">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zh-CN"/>
            </a:defPPr>
            <a:lvl1pPr algn="l" rtl="0" eaLnBrk="0" fontAlgn="base" hangingPunct="0">
              <a:spcBef>
                <a:spcPct val="0"/>
              </a:spcBef>
              <a:spcAft>
                <a:spcPct val="0"/>
              </a:spcAft>
              <a:defRPr sz="2200" b="1" kern="1200">
                <a:solidFill>
                  <a:schemeClr val="tx1"/>
                </a:solidFill>
                <a:latin typeface="楷体_GB2312" pitchFamily="49" charset="-122"/>
                <a:ea typeface="楷体_GB2312" pitchFamily="49" charset="-122"/>
                <a:cs typeface="+mn-cs"/>
              </a:defRPr>
            </a:lvl1pPr>
            <a:lvl2pPr marL="457200" algn="l" rtl="0" eaLnBrk="0" fontAlgn="base" hangingPunct="0">
              <a:spcBef>
                <a:spcPct val="0"/>
              </a:spcBef>
              <a:spcAft>
                <a:spcPct val="0"/>
              </a:spcAft>
              <a:defRPr sz="2200" b="1" kern="1200">
                <a:solidFill>
                  <a:schemeClr val="tx1"/>
                </a:solidFill>
                <a:latin typeface="楷体_GB2312" pitchFamily="49" charset="-122"/>
                <a:ea typeface="楷体_GB2312" pitchFamily="49" charset="-122"/>
                <a:cs typeface="+mn-cs"/>
              </a:defRPr>
            </a:lvl2pPr>
            <a:lvl3pPr marL="914400" algn="l" rtl="0" eaLnBrk="0" fontAlgn="base" hangingPunct="0">
              <a:spcBef>
                <a:spcPct val="0"/>
              </a:spcBef>
              <a:spcAft>
                <a:spcPct val="0"/>
              </a:spcAft>
              <a:defRPr sz="2200" b="1" kern="1200">
                <a:solidFill>
                  <a:schemeClr val="tx1"/>
                </a:solidFill>
                <a:latin typeface="楷体_GB2312" pitchFamily="49" charset="-122"/>
                <a:ea typeface="楷体_GB2312" pitchFamily="49" charset="-122"/>
                <a:cs typeface="+mn-cs"/>
              </a:defRPr>
            </a:lvl3pPr>
            <a:lvl4pPr marL="1371600" algn="l" rtl="0" eaLnBrk="0" fontAlgn="base" hangingPunct="0">
              <a:spcBef>
                <a:spcPct val="0"/>
              </a:spcBef>
              <a:spcAft>
                <a:spcPct val="0"/>
              </a:spcAft>
              <a:defRPr sz="2200" b="1" kern="1200">
                <a:solidFill>
                  <a:schemeClr val="tx1"/>
                </a:solidFill>
                <a:latin typeface="楷体_GB2312" pitchFamily="49" charset="-122"/>
                <a:ea typeface="楷体_GB2312" pitchFamily="49" charset="-122"/>
                <a:cs typeface="+mn-cs"/>
              </a:defRPr>
            </a:lvl4pPr>
            <a:lvl5pPr marL="1828800" algn="l" rtl="0" eaLnBrk="0" fontAlgn="base" hangingPunct="0">
              <a:spcBef>
                <a:spcPct val="0"/>
              </a:spcBef>
              <a:spcAft>
                <a:spcPct val="0"/>
              </a:spcAft>
              <a:defRPr sz="2200" b="1" kern="1200">
                <a:solidFill>
                  <a:schemeClr val="tx1"/>
                </a:solidFill>
                <a:latin typeface="楷体_GB2312" pitchFamily="49" charset="-122"/>
                <a:ea typeface="楷体_GB2312" pitchFamily="49" charset="-122"/>
                <a:cs typeface="+mn-cs"/>
              </a:defRPr>
            </a:lvl5pPr>
            <a:lvl6pPr marL="2286000" algn="l" defTabSz="914400" rtl="0" eaLnBrk="1" latinLnBrk="0" hangingPunct="1">
              <a:defRPr sz="2200" b="1" kern="1200">
                <a:solidFill>
                  <a:schemeClr val="tx1"/>
                </a:solidFill>
                <a:latin typeface="楷体_GB2312" pitchFamily="49" charset="-122"/>
                <a:ea typeface="楷体_GB2312" pitchFamily="49" charset="-122"/>
                <a:cs typeface="+mn-cs"/>
              </a:defRPr>
            </a:lvl6pPr>
            <a:lvl7pPr marL="2743200" algn="l" defTabSz="914400" rtl="0" eaLnBrk="1" latinLnBrk="0" hangingPunct="1">
              <a:defRPr sz="2200" b="1" kern="1200">
                <a:solidFill>
                  <a:schemeClr val="tx1"/>
                </a:solidFill>
                <a:latin typeface="楷体_GB2312" pitchFamily="49" charset="-122"/>
                <a:ea typeface="楷体_GB2312" pitchFamily="49" charset="-122"/>
                <a:cs typeface="+mn-cs"/>
              </a:defRPr>
            </a:lvl7pPr>
            <a:lvl8pPr marL="3200400" algn="l" defTabSz="914400" rtl="0" eaLnBrk="1" latinLnBrk="0" hangingPunct="1">
              <a:defRPr sz="2200" b="1" kern="1200">
                <a:solidFill>
                  <a:schemeClr val="tx1"/>
                </a:solidFill>
                <a:latin typeface="楷体_GB2312" pitchFamily="49" charset="-122"/>
                <a:ea typeface="楷体_GB2312" pitchFamily="49" charset="-122"/>
                <a:cs typeface="+mn-cs"/>
              </a:defRPr>
            </a:lvl8pPr>
            <a:lvl9pPr marL="3657600" algn="l" defTabSz="914400" rtl="0" eaLnBrk="1" latinLnBrk="0" hangingPunct="1">
              <a:defRPr sz="2200" b="1" kern="1200">
                <a:solidFill>
                  <a:schemeClr val="tx1"/>
                </a:solidFill>
                <a:latin typeface="楷体_GB2312" pitchFamily="49" charset="-122"/>
                <a:ea typeface="楷体_GB2312" pitchFamily="49" charset="-122"/>
                <a:cs typeface="+mn-cs"/>
              </a:defRPr>
            </a:lvl9pPr>
          </a:lstStyle>
          <a:p>
            <a:pPr algn="ctr">
              <a:lnSpc>
                <a:spcPct val="150000"/>
              </a:lnSpc>
              <a:spcBef>
                <a:spcPct val="50000"/>
              </a:spcBef>
              <a:defRPr/>
            </a:pPr>
            <a:r>
              <a:rPr lang="en-US" altLang="zh-CN" sz="1400" kern="0" dirty="0">
                <a:solidFill>
                  <a:srgbClr val="000000"/>
                </a:solidFill>
                <a:latin typeface="+mn-lt"/>
                <a:ea typeface="+mn-ea"/>
                <a:cs typeface="+mn-ea"/>
                <a:sym typeface="+mn-lt"/>
              </a:rPr>
              <a:t>Coupling interface conditions</a:t>
            </a:r>
            <a:endParaRPr lang="zh-CN" altLang="en-US" sz="1400" kern="0" dirty="0">
              <a:solidFill>
                <a:srgbClr val="000000"/>
              </a:solidFill>
              <a:latin typeface="+mn-lt"/>
              <a:ea typeface="+mn-ea"/>
              <a:cs typeface="+mn-ea"/>
              <a:sym typeface="+mn-lt"/>
            </a:endParaRPr>
          </a:p>
        </p:txBody>
      </p:sp>
      <p:pic>
        <p:nvPicPr>
          <p:cNvPr id="9" name="Picture 20">
            <a:extLst>
              <a:ext uri="{FF2B5EF4-FFF2-40B4-BE49-F238E27FC236}">
                <a16:creationId xmlns:a16="http://schemas.microsoft.com/office/drawing/2014/main" id="{1143A494-B2C3-723C-BE8F-46D57408A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810" y="1574884"/>
            <a:ext cx="2037108" cy="2072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2">
            <a:extLst>
              <a:ext uri="{FF2B5EF4-FFF2-40B4-BE49-F238E27FC236}">
                <a16:creationId xmlns:a16="http://schemas.microsoft.com/office/drawing/2014/main" id="{3F4EF8E7-1EAF-E7FE-2642-1529E51C3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341" y="1571296"/>
            <a:ext cx="2077090" cy="210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5">
            <a:extLst>
              <a:ext uri="{FF2B5EF4-FFF2-40B4-BE49-F238E27FC236}">
                <a16:creationId xmlns:a16="http://schemas.microsoft.com/office/drawing/2014/main" id="{4CE58011-EC7C-8A0A-D4DA-2703027361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0599" y="1738158"/>
            <a:ext cx="2255012" cy="1950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下箭头 17">
            <a:extLst>
              <a:ext uri="{FF2B5EF4-FFF2-40B4-BE49-F238E27FC236}">
                <a16:creationId xmlns:a16="http://schemas.microsoft.com/office/drawing/2014/main" id="{C57375B7-AE3F-0A77-29D8-A053834F42FE}"/>
              </a:ext>
            </a:extLst>
          </p:cNvPr>
          <p:cNvSpPr/>
          <p:nvPr/>
        </p:nvSpPr>
        <p:spPr>
          <a:xfrm>
            <a:off x="5919887" y="3719273"/>
            <a:ext cx="266003" cy="318225"/>
          </a:xfrm>
          <a:prstGeom prst="downArrow">
            <a:avLst/>
          </a:prstGeom>
          <a:solidFill>
            <a:schemeClr val="accent2">
              <a:lumMod val="20000"/>
              <a:lumOff val="80000"/>
            </a:schemeClr>
          </a:solidFill>
          <a:ln w="6350" cap="flat" cmpd="sng" algn="ctr">
            <a:solidFill>
              <a:schemeClr val="tx1"/>
            </a:solidFill>
            <a:prstDash val="solid"/>
          </a:ln>
          <a:effectLst/>
        </p:spPr>
        <p:txBody>
          <a:bodyPr anchor="ctr"/>
          <a:lstStyle>
            <a:defPPr>
              <a:defRPr lang="zh-CN"/>
            </a:defPPr>
            <a:lvl1pPr algn="l" rtl="0" eaLnBrk="0" fontAlgn="base" hangingPunct="0">
              <a:spcBef>
                <a:spcPct val="0"/>
              </a:spcBef>
              <a:spcAft>
                <a:spcPct val="0"/>
              </a:spcAft>
              <a:defRPr sz="2200" b="1" kern="1200">
                <a:solidFill>
                  <a:schemeClr val="lt1"/>
                </a:solidFill>
                <a:latin typeface="+mn-lt"/>
                <a:ea typeface="+mn-ea"/>
                <a:cs typeface="+mn-cs"/>
              </a:defRPr>
            </a:lvl1pPr>
            <a:lvl2pPr marL="457200" algn="l" rtl="0" eaLnBrk="0" fontAlgn="base" hangingPunct="0">
              <a:spcBef>
                <a:spcPct val="0"/>
              </a:spcBef>
              <a:spcAft>
                <a:spcPct val="0"/>
              </a:spcAft>
              <a:defRPr sz="2200" b="1" kern="1200">
                <a:solidFill>
                  <a:schemeClr val="lt1"/>
                </a:solidFill>
                <a:latin typeface="+mn-lt"/>
                <a:ea typeface="+mn-ea"/>
                <a:cs typeface="+mn-cs"/>
              </a:defRPr>
            </a:lvl2pPr>
            <a:lvl3pPr marL="914400" algn="l" rtl="0" eaLnBrk="0" fontAlgn="base" hangingPunct="0">
              <a:spcBef>
                <a:spcPct val="0"/>
              </a:spcBef>
              <a:spcAft>
                <a:spcPct val="0"/>
              </a:spcAft>
              <a:defRPr sz="2200" b="1" kern="1200">
                <a:solidFill>
                  <a:schemeClr val="lt1"/>
                </a:solidFill>
                <a:latin typeface="+mn-lt"/>
                <a:ea typeface="+mn-ea"/>
                <a:cs typeface="+mn-cs"/>
              </a:defRPr>
            </a:lvl3pPr>
            <a:lvl4pPr marL="1371600" algn="l" rtl="0" eaLnBrk="0" fontAlgn="base" hangingPunct="0">
              <a:spcBef>
                <a:spcPct val="0"/>
              </a:spcBef>
              <a:spcAft>
                <a:spcPct val="0"/>
              </a:spcAft>
              <a:defRPr sz="2200" b="1" kern="1200">
                <a:solidFill>
                  <a:schemeClr val="lt1"/>
                </a:solidFill>
                <a:latin typeface="+mn-lt"/>
                <a:ea typeface="+mn-ea"/>
                <a:cs typeface="+mn-cs"/>
              </a:defRPr>
            </a:lvl4pPr>
            <a:lvl5pPr marL="1828800" algn="l" rtl="0" eaLnBrk="0" fontAlgn="base" hangingPunct="0">
              <a:spcBef>
                <a:spcPct val="0"/>
              </a:spcBef>
              <a:spcAft>
                <a:spcPct val="0"/>
              </a:spcAft>
              <a:defRPr sz="2200" b="1" kern="1200">
                <a:solidFill>
                  <a:schemeClr val="lt1"/>
                </a:solidFill>
                <a:latin typeface="+mn-lt"/>
                <a:ea typeface="+mn-ea"/>
                <a:cs typeface="+mn-cs"/>
              </a:defRPr>
            </a:lvl5pPr>
            <a:lvl6pPr marL="2286000" algn="l" defTabSz="914400" rtl="0" eaLnBrk="1" latinLnBrk="0" hangingPunct="1">
              <a:defRPr sz="2200" b="1" kern="1200">
                <a:solidFill>
                  <a:schemeClr val="lt1"/>
                </a:solidFill>
                <a:latin typeface="+mn-lt"/>
                <a:ea typeface="+mn-ea"/>
                <a:cs typeface="+mn-cs"/>
              </a:defRPr>
            </a:lvl6pPr>
            <a:lvl7pPr marL="2743200" algn="l" defTabSz="914400" rtl="0" eaLnBrk="1" latinLnBrk="0" hangingPunct="1">
              <a:defRPr sz="2200" b="1" kern="1200">
                <a:solidFill>
                  <a:schemeClr val="lt1"/>
                </a:solidFill>
                <a:latin typeface="+mn-lt"/>
                <a:ea typeface="+mn-ea"/>
                <a:cs typeface="+mn-cs"/>
              </a:defRPr>
            </a:lvl7pPr>
            <a:lvl8pPr marL="3200400" algn="l" defTabSz="914400" rtl="0" eaLnBrk="1" latinLnBrk="0" hangingPunct="1">
              <a:defRPr sz="2200" b="1" kern="1200">
                <a:solidFill>
                  <a:schemeClr val="lt1"/>
                </a:solidFill>
                <a:latin typeface="+mn-lt"/>
                <a:ea typeface="+mn-ea"/>
                <a:cs typeface="+mn-cs"/>
              </a:defRPr>
            </a:lvl8pPr>
            <a:lvl9pPr marL="3657600" algn="l" defTabSz="914400" rtl="0" eaLnBrk="1" latinLnBrk="0" hangingPunct="1">
              <a:defRPr sz="2200" b="1"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400" i="0" u="none" strike="noStrike" kern="1200" cap="none" spc="0" normalizeH="0" baseline="0" noProof="0">
              <a:ln>
                <a:noFill/>
              </a:ln>
              <a:solidFill>
                <a:prstClr val="white"/>
              </a:solidFill>
              <a:effectLst/>
              <a:uLnTx/>
              <a:uFillTx/>
              <a:cs typeface="+mn-ea"/>
              <a:sym typeface="+mn-lt"/>
            </a:endParaRPr>
          </a:p>
        </p:txBody>
      </p:sp>
      <p:sp>
        <p:nvSpPr>
          <p:cNvPr id="13" name="Text Box 8">
            <a:extLst>
              <a:ext uri="{FF2B5EF4-FFF2-40B4-BE49-F238E27FC236}">
                <a16:creationId xmlns:a16="http://schemas.microsoft.com/office/drawing/2014/main" id="{139D0295-8FA6-981B-2315-26A1621EDC68}"/>
              </a:ext>
            </a:extLst>
          </p:cNvPr>
          <p:cNvSpPr txBox="1">
            <a:spLocks noChangeArrowheads="1"/>
          </p:cNvSpPr>
          <p:nvPr/>
        </p:nvSpPr>
        <p:spPr bwMode="auto">
          <a:xfrm>
            <a:off x="5941102" y="5568615"/>
            <a:ext cx="4845531" cy="873765"/>
          </a:xfrm>
          <a:prstGeom prst="rect">
            <a:avLst/>
          </a:prstGeom>
          <a:solidFill>
            <a:schemeClr val="accent4">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lgn="l" rtl="0" eaLnBrk="0" fontAlgn="base" hangingPunct="0">
              <a:spcBef>
                <a:spcPct val="0"/>
              </a:spcBef>
              <a:spcAft>
                <a:spcPct val="0"/>
              </a:spcAft>
              <a:defRPr sz="2200" b="1" kern="1200">
                <a:solidFill>
                  <a:schemeClr val="tx1"/>
                </a:solidFill>
                <a:latin typeface="楷体_GB2312" pitchFamily="49" charset="-122"/>
                <a:ea typeface="楷体_GB2312" pitchFamily="49" charset="-122"/>
                <a:cs typeface="+mn-cs"/>
              </a:defRPr>
            </a:lvl1pPr>
            <a:lvl2pPr marL="457200" algn="l" rtl="0" eaLnBrk="0" fontAlgn="base" hangingPunct="0">
              <a:spcBef>
                <a:spcPct val="0"/>
              </a:spcBef>
              <a:spcAft>
                <a:spcPct val="0"/>
              </a:spcAft>
              <a:defRPr sz="2200" b="1" kern="1200">
                <a:solidFill>
                  <a:schemeClr val="tx1"/>
                </a:solidFill>
                <a:latin typeface="楷体_GB2312" pitchFamily="49" charset="-122"/>
                <a:ea typeface="楷体_GB2312" pitchFamily="49" charset="-122"/>
                <a:cs typeface="+mn-cs"/>
              </a:defRPr>
            </a:lvl2pPr>
            <a:lvl3pPr marL="914400" algn="l" rtl="0" eaLnBrk="0" fontAlgn="base" hangingPunct="0">
              <a:spcBef>
                <a:spcPct val="0"/>
              </a:spcBef>
              <a:spcAft>
                <a:spcPct val="0"/>
              </a:spcAft>
              <a:defRPr sz="2200" b="1" kern="1200">
                <a:solidFill>
                  <a:schemeClr val="tx1"/>
                </a:solidFill>
                <a:latin typeface="楷体_GB2312" pitchFamily="49" charset="-122"/>
                <a:ea typeface="楷体_GB2312" pitchFamily="49" charset="-122"/>
                <a:cs typeface="+mn-cs"/>
              </a:defRPr>
            </a:lvl3pPr>
            <a:lvl4pPr marL="1371600" algn="l" rtl="0" eaLnBrk="0" fontAlgn="base" hangingPunct="0">
              <a:spcBef>
                <a:spcPct val="0"/>
              </a:spcBef>
              <a:spcAft>
                <a:spcPct val="0"/>
              </a:spcAft>
              <a:defRPr sz="2200" b="1" kern="1200">
                <a:solidFill>
                  <a:schemeClr val="tx1"/>
                </a:solidFill>
                <a:latin typeface="楷体_GB2312" pitchFamily="49" charset="-122"/>
                <a:ea typeface="楷体_GB2312" pitchFamily="49" charset="-122"/>
                <a:cs typeface="+mn-cs"/>
              </a:defRPr>
            </a:lvl4pPr>
            <a:lvl5pPr marL="1828800" algn="l" rtl="0" eaLnBrk="0" fontAlgn="base" hangingPunct="0">
              <a:spcBef>
                <a:spcPct val="0"/>
              </a:spcBef>
              <a:spcAft>
                <a:spcPct val="0"/>
              </a:spcAft>
              <a:defRPr sz="2200" b="1" kern="1200">
                <a:solidFill>
                  <a:schemeClr val="tx1"/>
                </a:solidFill>
                <a:latin typeface="楷体_GB2312" pitchFamily="49" charset="-122"/>
                <a:ea typeface="楷体_GB2312" pitchFamily="49" charset="-122"/>
                <a:cs typeface="+mn-cs"/>
              </a:defRPr>
            </a:lvl5pPr>
            <a:lvl6pPr marL="2286000" algn="l" defTabSz="914400" rtl="0" eaLnBrk="1" latinLnBrk="0" hangingPunct="1">
              <a:defRPr sz="2200" b="1" kern="1200">
                <a:solidFill>
                  <a:schemeClr val="tx1"/>
                </a:solidFill>
                <a:latin typeface="楷体_GB2312" pitchFamily="49" charset="-122"/>
                <a:ea typeface="楷体_GB2312" pitchFamily="49" charset="-122"/>
                <a:cs typeface="+mn-cs"/>
              </a:defRPr>
            </a:lvl6pPr>
            <a:lvl7pPr marL="2743200" algn="l" defTabSz="914400" rtl="0" eaLnBrk="1" latinLnBrk="0" hangingPunct="1">
              <a:defRPr sz="2200" b="1" kern="1200">
                <a:solidFill>
                  <a:schemeClr val="tx1"/>
                </a:solidFill>
                <a:latin typeface="楷体_GB2312" pitchFamily="49" charset="-122"/>
                <a:ea typeface="楷体_GB2312" pitchFamily="49" charset="-122"/>
                <a:cs typeface="+mn-cs"/>
              </a:defRPr>
            </a:lvl7pPr>
            <a:lvl8pPr marL="3200400" algn="l" defTabSz="914400" rtl="0" eaLnBrk="1" latinLnBrk="0" hangingPunct="1">
              <a:defRPr sz="2200" b="1" kern="1200">
                <a:solidFill>
                  <a:schemeClr val="tx1"/>
                </a:solidFill>
                <a:latin typeface="楷体_GB2312" pitchFamily="49" charset="-122"/>
                <a:ea typeface="楷体_GB2312" pitchFamily="49" charset="-122"/>
                <a:cs typeface="+mn-cs"/>
              </a:defRPr>
            </a:lvl8pPr>
            <a:lvl9pPr marL="3657600" algn="l" defTabSz="914400" rtl="0" eaLnBrk="1" latinLnBrk="0" hangingPunct="1">
              <a:defRPr sz="2200" b="1" kern="1200">
                <a:solidFill>
                  <a:schemeClr val="tx1"/>
                </a:solidFill>
                <a:latin typeface="楷体_GB2312" pitchFamily="49" charset="-122"/>
                <a:ea typeface="楷体_GB2312" pitchFamily="49" charset="-122"/>
                <a:cs typeface="+mn-cs"/>
              </a:defRPr>
            </a:lvl9pPr>
          </a:lstStyle>
          <a:p>
            <a:pPr algn="ctr">
              <a:lnSpc>
                <a:spcPct val="125000"/>
              </a:lnSpc>
              <a:defRPr/>
            </a:pPr>
            <a:r>
              <a:rPr lang="en-US" altLang="zh-CN" sz="1400" kern="0" dirty="0">
                <a:solidFill>
                  <a:srgbClr val="000000"/>
                </a:solidFill>
                <a:latin typeface="+mn-lt"/>
                <a:ea typeface="+mn-ea"/>
                <a:cs typeface="+mn-ea"/>
                <a:sym typeface="+mn-lt"/>
              </a:rPr>
              <a:t>coupling Darcy-Stokes model</a:t>
            </a:r>
          </a:p>
          <a:p>
            <a:pPr algn="ctr">
              <a:lnSpc>
                <a:spcPct val="125000"/>
              </a:lnSpc>
              <a:defRPr/>
            </a:pPr>
            <a:r>
              <a:rPr lang="en-US" altLang="zh-CN" sz="1400" kern="0" dirty="0">
                <a:solidFill>
                  <a:srgbClr val="000000"/>
                </a:solidFill>
                <a:latin typeface="+mn-lt"/>
                <a:ea typeface="+mn-ea"/>
                <a:cs typeface="+mn-ea"/>
                <a:sym typeface="+mn-lt"/>
              </a:rPr>
              <a:t>multi-scale characteristic</a:t>
            </a:r>
          </a:p>
          <a:p>
            <a:pPr algn="ctr">
              <a:lnSpc>
                <a:spcPct val="125000"/>
              </a:lnSpc>
              <a:defRPr/>
            </a:pPr>
            <a:r>
              <a:rPr lang="en-US" altLang="zh-CN" sz="1400" kern="0" dirty="0">
                <a:solidFill>
                  <a:srgbClr val="000000"/>
                </a:solidFill>
                <a:latin typeface="+mn-lt"/>
                <a:ea typeface="+mn-ea"/>
                <a:cs typeface="+mn-ea"/>
                <a:sym typeface="+mn-lt"/>
              </a:rPr>
              <a:t>coupling porous-flow &amp; free-flow characteristic</a:t>
            </a:r>
          </a:p>
        </p:txBody>
      </p:sp>
      <p:sp>
        <p:nvSpPr>
          <p:cNvPr id="14" name="TextBox 4">
            <a:extLst>
              <a:ext uri="{FF2B5EF4-FFF2-40B4-BE49-F238E27FC236}">
                <a16:creationId xmlns:a16="http://schemas.microsoft.com/office/drawing/2014/main" id="{90195197-39BA-6AF0-A46E-15CCB3770F38}"/>
              </a:ext>
            </a:extLst>
          </p:cNvPr>
          <p:cNvSpPr txBox="1">
            <a:spLocks noChangeArrowheads="1"/>
          </p:cNvSpPr>
          <p:nvPr/>
        </p:nvSpPr>
        <p:spPr bwMode="auto">
          <a:xfrm>
            <a:off x="2008601" y="3371656"/>
            <a:ext cx="903604" cy="276999"/>
          </a:xfrm>
          <a:prstGeom prst="rect">
            <a:avLst/>
          </a:prstGeom>
          <a:solidFill>
            <a:sysClr val="window" lastClr="FFFFFF"/>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2pPr>
            <a:lvl3pPr marL="1143000" indent="-22860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3pPr>
            <a:lvl4pPr marL="1600200" indent="-22860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mn-lt"/>
                <a:cs typeface="+mn-ea"/>
                <a:sym typeface="+mn-lt"/>
              </a:rPr>
              <a:t> DFVN</a:t>
            </a:r>
            <a:endParaRPr kumimoji="0" lang="zh-CN" altLang="en-US" sz="1200" b="1" i="0" u="none" strike="noStrike" kern="0" cap="none" spc="0" normalizeH="0" baseline="0" noProof="0" dirty="0">
              <a:ln>
                <a:noFill/>
              </a:ln>
              <a:solidFill>
                <a:prstClr val="black"/>
              </a:solidFill>
              <a:effectLst/>
              <a:uLnTx/>
              <a:uFillTx/>
              <a:latin typeface="+mn-lt"/>
              <a:cs typeface="+mn-ea"/>
              <a:sym typeface="+mn-lt"/>
            </a:endParaRPr>
          </a:p>
        </p:txBody>
      </p:sp>
      <p:sp>
        <p:nvSpPr>
          <p:cNvPr id="15" name="TextBox 37">
            <a:extLst>
              <a:ext uri="{FF2B5EF4-FFF2-40B4-BE49-F238E27FC236}">
                <a16:creationId xmlns:a16="http://schemas.microsoft.com/office/drawing/2014/main" id="{C4F5B11E-8287-C821-5A26-F6D271E50F8B}"/>
              </a:ext>
            </a:extLst>
          </p:cNvPr>
          <p:cNvSpPr txBox="1">
            <a:spLocks noChangeArrowheads="1"/>
          </p:cNvSpPr>
          <p:nvPr/>
        </p:nvSpPr>
        <p:spPr bwMode="auto">
          <a:xfrm>
            <a:off x="4683430" y="3378833"/>
            <a:ext cx="2472915" cy="276999"/>
          </a:xfrm>
          <a:prstGeom prst="rect">
            <a:avLst/>
          </a:prstGeom>
          <a:solidFill>
            <a:sysClr val="window" lastClr="FFFFFF"/>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2pPr>
            <a:lvl3pPr marL="1143000" indent="-22860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3pPr>
            <a:lvl4pPr marL="1600200" indent="-22860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1200" b="1" i="0" u="none" strike="noStrike" kern="0" cap="none" spc="0" normalizeH="0" baseline="0" noProof="0">
                <a:ln>
                  <a:noFill/>
                </a:ln>
                <a:solidFill>
                  <a:prstClr val="black"/>
                </a:solidFill>
                <a:effectLst/>
                <a:uLnTx/>
                <a:uFillTx/>
                <a:latin typeface="+mn-lt"/>
                <a:cs typeface="+mn-ea"/>
                <a:sym typeface="+mn-lt"/>
              </a:rPr>
              <a:t>DFN</a:t>
            </a:r>
            <a:r>
              <a:rPr kumimoji="0" lang="zh-CN" altLang="en-US" sz="1200" b="1" i="0" u="none" strike="noStrike" kern="0" cap="none" spc="0" normalizeH="0" baseline="0" noProof="0">
                <a:ln>
                  <a:noFill/>
                </a:ln>
                <a:solidFill>
                  <a:prstClr val="black"/>
                </a:solidFill>
                <a:effectLst/>
                <a:uLnTx/>
                <a:uFillTx/>
                <a:latin typeface="+mn-lt"/>
                <a:cs typeface="+mn-ea"/>
                <a:sym typeface="+mn-lt"/>
              </a:rPr>
              <a:t>（</a:t>
            </a:r>
            <a:r>
              <a:rPr kumimoji="0" lang="en-US" altLang="zh-CN" sz="1200" b="1" i="0" u="none" strike="noStrike" kern="0" cap="none" spc="0" normalizeH="0" baseline="0" noProof="0">
                <a:ln>
                  <a:noFill/>
                </a:ln>
                <a:solidFill>
                  <a:prstClr val="black"/>
                </a:solidFill>
                <a:effectLst/>
                <a:uLnTx/>
                <a:uFillTx/>
                <a:latin typeface="+mn-lt"/>
                <a:cs typeface="+mn-ea"/>
                <a:sym typeface="+mn-lt"/>
              </a:rPr>
              <a:t>porous-flow region</a:t>
            </a:r>
            <a:r>
              <a:rPr kumimoji="0" lang="zh-CN" altLang="en-US" sz="1200" b="1" i="0" u="none" strike="noStrike" kern="0" cap="none" spc="0" normalizeH="0" baseline="0" noProof="0">
                <a:ln>
                  <a:noFill/>
                </a:ln>
                <a:solidFill>
                  <a:prstClr val="black"/>
                </a:solidFill>
                <a:effectLst/>
                <a:uLnTx/>
                <a:uFillTx/>
                <a:latin typeface="+mn-lt"/>
                <a:cs typeface="+mn-ea"/>
                <a:sym typeface="+mn-lt"/>
              </a:rPr>
              <a:t>）</a:t>
            </a:r>
          </a:p>
        </p:txBody>
      </p:sp>
      <p:sp>
        <p:nvSpPr>
          <p:cNvPr id="16" name="TextBox 38">
            <a:extLst>
              <a:ext uri="{FF2B5EF4-FFF2-40B4-BE49-F238E27FC236}">
                <a16:creationId xmlns:a16="http://schemas.microsoft.com/office/drawing/2014/main" id="{6A972F65-C23A-DB98-3922-8CCFD08343FD}"/>
              </a:ext>
            </a:extLst>
          </p:cNvPr>
          <p:cNvSpPr txBox="1">
            <a:spLocks noChangeArrowheads="1"/>
          </p:cNvSpPr>
          <p:nvPr/>
        </p:nvSpPr>
        <p:spPr bwMode="auto">
          <a:xfrm>
            <a:off x="8679677" y="3386009"/>
            <a:ext cx="2818764" cy="276999"/>
          </a:xfrm>
          <a:prstGeom prst="rect">
            <a:avLst/>
          </a:prstGeom>
          <a:solidFill>
            <a:sysClr val="window" lastClr="FFFFFF"/>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2pPr>
            <a:lvl3pPr marL="1143000" indent="-22860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3pPr>
            <a:lvl4pPr marL="1600200" indent="-22860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1200" b="1" i="0" u="none" strike="noStrike" kern="0" cap="none" spc="0" normalizeH="0" baseline="0" noProof="0">
                <a:ln>
                  <a:noFill/>
                </a:ln>
                <a:solidFill>
                  <a:prstClr val="black"/>
                </a:solidFill>
                <a:effectLst/>
                <a:uLnTx/>
                <a:uFillTx/>
                <a:latin typeface="+mn-lt"/>
                <a:cs typeface="+mn-ea"/>
                <a:sym typeface="+mn-lt"/>
              </a:rPr>
              <a:t>Vug System</a:t>
            </a:r>
            <a:r>
              <a:rPr kumimoji="0" lang="zh-CN" altLang="en-US" sz="1200" b="1" i="0" u="none" strike="noStrike" kern="0" cap="none" spc="0" normalizeH="0" baseline="0" noProof="0">
                <a:ln>
                  <a:noFill/>
                </a:ln>
                <a:solidFill>
                  <a:prstClr val="black"/>
                </a:solidFill>
                <a:effectLst/>
                <a:uLnTx/>
                <a:uFillTx/>
                <a:latin typeface="+mn-lt"/>
                <a:cs typeface="+mn-ea"/>
                <a:sym typeface="+mn-lt"/>
              </a:rPr>
              <a:t>（</a:t>
            </a:r>
            <a:r>
              <a:rPr kumimoji="0" lang="en-US" altLang="zh-CN" sz="1200" b="1" i="0" u="none" strike="noStrike" kern="0" cap="none" spc="0" normalizeH="0" baseline="0" noProof="0">
                <a:ln>
                  <a:noFill/>
                </a:ln>
                <a:solidFill>
                  <a:prstClr val="black"/>
                </a:solidFill>
                <a:effectLst/>
                <a:uLnTx/>
                <a:uFillTx/>
                <a:latin typeface="+mn-lt"/>
                <a:cs typeface="+mn-ea"/>
                <a:sym typeface="+mn-lt"/>
              </a:rPr>
              <a:t>free-flow region</a:t>
            </a:r>
            <a:r>
              <a:rPr kumimoji="0" lang="zh-CN" altLang="en-US" sz="1200" b="1" i="0" u="none" strike="noStrike" kern="0" cap="none" spc="0" normalizeH="0" baseline="0" noProof="0">
                <a:ln>
                  <a:noFill/>
                </a:ln>
                <a:solidFill>
                  <a:prstClr val="black"/>
                </a:solidFill>
                <a:effectLst/>
                <a:uLnTx/>
                <a:uFillTx/>
                <a:latin typeface="+mn-lt"/>
                <a:cs typeface="+mn-ea"/>
                <a:sym typeface="+mn-lt"/>
              </a:rPr>
              <a:t>）</a:t>
            </a:r>
          </a:p>
        </p:txBody>
      </p:sp>
      <p:sp>
        <p:nvSpPr>
          <p:cNvPr id="28" name="下箭头 33">
            <a:extLst>
              <a:ext uri="{FF2B5EF4-FFF2-40B4-BE49-F238E27FC236}">
                <a16:creationId xmlns:a16="http://schemas.microsoft.com/office/drawing/2014/main" id="{25E8ECD5-F92F-53FC-DE6A-42B6ABC22F98}"/>
              </a:ext>
            </a:extLst>
          </p:cNvPr>
          <p:cNvSpPr/>
          <p:nvPr/>
        </p:nvSpPr>
        <p:spPr>
          <a:xfrm>
            <a:off x="10060073" y="3719275"/>
            <a:ext cx="268114" cy="318224"/>
          </a:xfrm>
          <a:prstGeom prst="downArrow">
            <a:avLst/>
          </a:prstGeom>
          <a:solidFill>
            <a:schemeClr val="accent2">
              <a:lumMod val="20000"/>
              <a:lumOff val="80000"/>
            </a:schemeClr>
          </a:solidFill>
          <a:ln w="6350" cap="flat" cmpd="sng" algn="ctr">
            <a:solidFill>
              <a:schemeClr val="tx1"/>
            </a:solidFill>
            <a:prstDash val="solid"/>
          </a:ln>
          <a:effectLst/>
        </p:spPr>
        <p:txBody>
          <a:bodyPr anchor="ctr"/>
          <a:lstStyle>
            <a:defPPr>
              <a:defRPr lang="zh-CN"/>
            </a:defPPr>
            <a:lvl1pPr algn="l" rtl="0" eaLnBrk="0" fontAlgn="base" hangingPunct="0">
              <a:spcBef>
                <a:spcPct val="0"/>
              </a:spcBef>
              <a:spcAft>
                <a:spcPct val="0"/>
              </a:spcAft>
              <a:defRPr sz="2200" b="1" kern="1200">
                <a:solidFill>
                  <a:schemeClr val="lt1"/>
                </a:solidFill>
                <a:latin typeface="+mn-lt"/>
                <a:ea typeface="+mn-ea"/>
                <a:cs typeface="+mn-cs"/>
              </a:defRPr>
            </a:lvl1pPr>
            <a:lvl2pPr marL="457200" algn="l" rtl="0" eaLnBrk="0" fontAlgn="base" hangingPunct="0">
              <a:spcBef>
                <a:spcPct val="0"/>
              </a:spcBef>
              <a:spcAft>
                <a:spcPct val="0"/>
              </a:spcAft>
              <a:defRPr sz="2200" b="1" kern="1200">
                <a:solidFill>
                  <a:schemeClr val="lt1"/>
                </a:solidFill>
                <a:latin typeface="+mn-lt"/>
                <a:ea typeface="+mn-ea"/>
                <a:cs typeface="+mn-cs"/>
              </a:defRPr>
            </a:lvl2pPr>
            <a:lvl3pPr marL="914400" algn="l" rtl="0" eaLnBrk="0" fontAlgn="base" hangingPunct="0">
              <a:spcBef>
                <a:spcPct val="0"/>
              </a:spcBef>
              <a:spcAft>
                <a:spcPct val="0"/>
              </a:spcAft>
              <a:defRPr sz="2200" b="1" kern="1200">
                <a:solidFill>
                  <a:schemeClr val="lt1"/>
                </a:solidFill>
                <a:latin typeface="+mn-lt"/>
                <a:ea typeface="+mn-ea"/>
                <a:cs typeface="+mn-cs"/>
              </a:defRPr>
            </a:lvl3pPr>
            <a:lvl4pPr marL="1371600" algn="l" rtl="0" eaLnBrk="0" fontAlgn="base" hangingPunct="0">
              <a:spcBef>
                <a:spcPct val="0"/>
              </a:spcBef>
              <a:spcAft>
                <a:spcPct val="0"/>
              </a:spcAft>
              <a:defRPr sz="2200" b="1" kern="1200">
                <a:solidFill>
                  <a:schemeClr val="lt1"/>
                </a:solidFill>
                <a:latin typeface="+mn-lt"/>
                <a:ea typeface="+mn-ea"/>
                <a:cs typeface="+mn-cs"/>
              </a:defRPr>
            </a:lvl4pPr>
            <a:lvl5pPr marL="1828800" algn="l" rtl="0" eaLnBrk="0" fontAlgn="base" hangingPunct="0">
              <a:spcBef>
                <a:spcPct val="0"/>
              </a:spcBef>
              <a:spcAft>
                <a:spcPct val="0"/>
              </a:spcAft>
              <a:defRPr sz="2200" b="1" kern="1200">
                <a:solidFill>
                  <a:schemeClr val="lt1"/>
                </a:solidFill>
                <a:latin typeface="+mn-lt"/>
                <a:ea typeface="+mn-ea"/>
                <a:cs typeface="+mn-cs"/>
              </a:defRPr>
            </a:lvl5pPr>
            <a:lvl6pPr marL="2286000" algn="l" defTabSz="914400" rtl="0" eaLnBrk="1" latinLnBrk="0" hangingPunct="1">
              <a:defRPr sz="2200" b="1" kern="1200">
                <a:solidFill>
                  <a:schemeClr val="lt1"/>
                </a:solidFill>
                <a:latin typeface="+mn-lt"/>
                <a:ea typeface="+mn-ea"/>
                <a:cs typeface="+mn-cs"/>
              </a:defRPr>
            </a:lvl6pPr>
            <a:lvl7pPr marL="2743200" algn="l" defTabSz="914400" rtl="0" eaLnBrk="1" latinLnBrk="0" hangingPunct="1">
              <a:defRPr sz="2200" b="1" kern="1200">
                <a:solidFill>
                  <a:schemeClr val="lt1"/>
                </a:solidFill>
                <a:latin typeface="+mn-lt"/>
                <a:ea typeface="+mn-ea"/>
                <a:cs typeface="+mn-cs"/>
              </a:defRPr>
            </a:lvl7pPr>
            <a:lvl8pPr marL="3200400" algn="l" defTabSz="914400" rtl="0" eaLnBrk="1" latinLnBrk="0" hangingPunct="1">
              <a:defRPr sz="2200" b="1" kern="1200">
                <a:solidFill>
                  <a:schemeClr val="lt1"/>
                </a:solidFill>
                <a:latin typeface="+mn-lt"/>
                <a:ea typeface="+mn-ea"/>
                <a:cs typeface="+mn-cs"/>
              </a:defRPr>
            </a:lvl8pPr>
            <a:lvl9pPr marL="3657600" algn="l" defTabSz="914400" rtl="0" eaLnBrk="1" latinLnBrk="0" hangingPunct="1">
              <a:defRPr sz="2200" b="1"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400" i="0" u="none" strike="noStrike" kern="1200" cap="none" spc="0" normalizeH="0" baseline="0" noProof="0">
              <a:ln>
                <a:noFill/>
              </a:ln>
              <a:solidFill>
                <a:prstClr val="white"/>
              </a:solidFill>
              <a:effectLst/>
              <a:uLnTx/>
              <a:uFillTx/>
              <a:cs typeface="+mn-ea"/>
              <a:sym typeface="+mn-lt"/>
            </a:endParaRPr>
          </a:p>
        </p:txBody>
      </p:sp>
      <p:sp>
        <p:nvSpPr>
          <p:cNvPr id="29" name="TextBox 1">
            <a:extLst>
              <a:ext uri="{FF2B5EF4-FFF2-40B4-BE49-F238E27FC236}">
                <a16:creationId xmlns:a16="http://schemas.microsoft.com/office/drawing/2014/main" id="{BF83B500-724D-BF0A-8B20-792FD22EF47A}"/>
              </a:ext>
            </a:extLst>
          </p:cNvPr>
          <p:cNvSpPr txBox="1">
            <a:spLocks noChangeArrowheads="1"/>
          </p:cNvSpPr>
          <p:nvPr/>
        </p:nvSpPr>
        <p:spPr bwMode="auto">
          <a:xfrm>
            <a:off x="7749086" y="2217210"/>
            <a:ext cx="597739" cy="646331"/>
          </a:xfrm>
          <a:prstGeom prst="rect">
            <a:avLst/>
          </a:prstGeom>
          <a:noFill/>
          <a:ln w="28575">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2pPr>
            <a:lvl3pPr marL="1143000" indent="-22860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3pPr>
            <a:lvl4pPr marL="1600200" indent="-22860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mn-lt"/>
                <a:cs typeface="+mn-ea"/>
                <a:sym typeface="+mn-lt"/>
              </a:rPr>
              <a:t>+</a:t>
            </a:r>
            <a:endParaRPr kumimoji="0" lang="zh-CN" altLang="en-US" sz="3600" b="1" i="0" u="none" strike="noStrike" kern="0" cap="none" spc="0" normalizeH="0" baseline="0" noProof="0">
              <a:ln>
                <a:noFill/>
              </a:ln>
              <a:solidFill>
                <a:prstClr val="black"/>
              </a:solidFill>
              <a:effectLst/>
              <a:uLnTx/>
              <a:uFillTx/>
              <a:latin typeface="+mn-lt"/>
              <a:cs typeface="+mn-ea"/>
              <a:sym typeface="+mn-lt"/>
            </a:endParaRPr>
          </a:p>
        </p:txBody>
      </p:sp>
      <p:sp>
        <p:nvSpPr>
          <p:cNvPr id="30" name="TextBox 32">
            <a:extLst>
              <a:ext uri="{FF2B5EF4-FFF2-40B4-BE49-F238E27FC236}">
                <a16:creationId xmlns:a16="http://schemas.microsoft.com/office/drawing/2014/main" id="{D60741D6-B80B-52D5-75FA-4E67D31C4B42}"/>
              </a:ext>
            </a:extLst>
          </p:cNvPr>
          <p:cNvSpPr txBox="1">
            <a:spLocks noChangeArrowheads="1"/>
          </p:cNvSpPr>
          <p:nvPr/>
        </p:nvSpPr>
        <p:spPr bwMode="auto">
          <a:xfrm>
            <a:off x="4012724" y="2226182"/>
            <a:ext cx="553757" cy="584775"/>
          </a:xfrm>
          <a:prstGeom prst="rect">
            <a:avLst/>
          </a:prstGeom>
          <a:noFill/>
          <a:ln w="28575">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2pPr>
            <a:lvl3pPr marL="1143000" indent="-22860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3pPr>
            <a:lvl4pPr marL="1600200" indent="-22860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3200" b="1" i="0" u="none" strike="noStrike" kern="0" cap="none" spc="0" normalizeH="0" baseline="0" noProof="0">
                <a:ln>
                  <a:noFill/>
                </a:ln>
                <a:solidFill>
                  <a:prstClr val="black"/>
                </a:solidFill>
                <a:effectLst/>
                <a:uLnTx/>
                <a:uFillTx/>
                <a:latin typeface="+mn-lt"/>
                <a:cs typeface="+mn-ea"/>
                <a:sym typeface="+mn-lt"/>
              </a:rPr>
              <a:t>=</a:t>
            </a:r>
            <a:endParaRPr kumimoji="0" lang="zh-CN" altLang="en-US" sz="3200" b="1" i="0" u="none" strike="noStrike" kern="0" cap="none" spc="0" normalizeH="0" baseline="0" noProof="0">
              <a:ln>
                <a:noFill/>
              </a:ln>
              <a:solidFill>
                <a:prstClr val="black"/>
              </a:solidFill>
              <a:effectLst/>
              <a:uLnTx/>
              <a:uFillTx/>
              <a:latin typeface="+mn-lt"/>
              <a:cs typeface="+mn-ea"/>
              <a:sym typeface="+mn-lt"/>
            </a:endParaRPr>
          </a:p>
        </p:txBody>
      </p:sp>
      <p:sp>
        <p:nvSpPr>
          <p:cNvPr id="32" name="文本框 24">
            <a:extLst>
              <a:ext uri="{FF2B5EF4-FFF2-40B4-BE49-F238E27FC236}">
                <a16:creationId xmlns:a16="http://schemas.microsoft.com/office/drawing/2014/main" id="{AE111C8D-200F-F7EE-662D-1735BE1C7E55}"/>
              </a:ext>
            </a:extLst>
          </p:cNvPr>
          <p:cNvSpPr txBox="1">
            <a:spLocks noChangeArrowheads="1"/>
          </p:cNvSpPr>
          <p:nvPr/>
        </p:nvSpPr>
        <p:spPr bwMode="auto">
          <a:xfrm>
            <a:off x="4006870" y="6593869"/>
            <a:ext cx="45959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1pPr>
            <a:lvl2pPr marL="742950" indent="-285750" defTabSz="45720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2pPr>
            <a:lvl3pPr marL="1143000" indent="-228600" defTabSz="45720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3pPr>
            <a:lvl4pPr marL="1600200" indent="-228600" defTabSz="45720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4pPr>
            <a:lvl5pPr marL="2057400" indent="-228600" defTabSz="457200">
              <a:spcBef>
                <a:spcPct val="20000"/>
              </a:spcBef>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Tahoma" panose="020B0604030504040204" pitchFamily="34" charset="0"/>
                <a:cs typeface="Tahoma" panose="020B0604030504040204" pitchFamily="34" charset="0"/>
              </a:defRPr>
            </a:lvl9pPr>
          </a:lstStyle>
          <a:p>
            <a:pPr algn="ctr">
              <a:spcBef>
                <a:spcPct val="0"/>
              </a:spcBef>
              <a:buFontTx/>
              <a:buNone/>
            </a:pPr>
            <a:r>
              <a:rPr lang="en-US" altLang="zh-CN" sz="1200" dirty="0">
                <a:solidFill>
                  <a:srgbClr val="0000FF"/>
                </a:solidFill>
                <a:latin typeface="+mn-lt"/>
                <a:cs typeface="+mn-ea"/>
                <a:sym typeface="+mn-lt"/>
              </a:rPr>
              <a:t>Yao and Huang, SPE &amp; </a:t>
            </a:r>
            <a:r>
              <a:rPr lang="en-US" altLang="zh-CN" sz="1200" dirty="0" err="1">
                <a:solidFill>
                  <a:srgbClr val="0000FF"/>
                </a:solidFill>
                <a:latin typeface="+mn-lt"/>
                <a:cs typeface="+mn-ea"/>
                <a:sym typeface="+mn-lt"/>
              </a:rPr>
              <a:t>CiCP</a:t>
            </a:r>
            <a:r>
              <a:rPr lang="en-US" altLang="zh-CN" sz="1200" dirty="0">
                <a:solidFill>
                  <a:srgbClr val="0000FF"/>
                </a:solidFill>
                <a:latin typeface="+mn-lt"/>
                <a:cs typeface="+mn-ea"/>
                <a:sym typeface="+mn-lt"/>
              </a:rPr>
              <a:t>, 2010, 2011</a:t>
            </a:r>
            <a:endParaRPr lang="zh-CN" altLang="en-US" sz="1200" dirty="0">
              <a:solidFill>
                <a:srgbClr val="0000FF"/>
              </a:solidFill>
              <a:latin typeface="+mn-lt"/>
              <a:cs typeface="+mn-ea"/>
              <a:sym typeface="+mn-lt"/>
            </a:endParaRPr>
          </a:p>
        </p:txBody>
      </p:sp>
      <p:sp>
        <p:nvSpPr>
          <p:cNvPr id="45" name="Rectangle 1">
            <a:extLst>
              <a:ext uri="{FF2B5EF4-FFF2-40B4-BE49-F238E27FC236}">
                <a16:creationId xmlns:a16="http://schemas.microsoft.com/office/drawing/2014/main" id="{947089ED-DB38-6144-D69E-ACA52632C01B}"/>
              </a:ext>
            </a:extLst>
          </p:cNvPr>
          <p:cNvSpPr>
            <a:spLocks noChangeArrowheads="1"/>
          </p:cNvSpPr>
          <p:nvPr/>
        </p:nvSpPr>
        <p:spPr bwMode="auto">
          <a:xfrm>
            <a:off x="162629" y="959809"/>
            <a:ext cx="69937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defTabSz="914400" rtl="0" eaLnBrk="0" fontAlgn="base" latinLnBrk="0" hangingPunct="0">
              <a:spcBef>
                <a:spcPct val="0"/>
              </a:spcBef>
              <a:spcAft>
                <a:spcPct val="0"/>
              </a:spcAft>
              <a:buClr>
                <a:srgbClr val="FF0000"/>
              </a:buClr>
              <a:buSzTx/>
              <a:buFont typeface="Wingdings" panose="05000000000000000000" pitchFamily="2" charset="2"/>
              <a:buChar char="Ø"/>
              <a:tabLst/>
            </a:pPr>
            <a:r>
              <a:rPr lang="en-US" altLang="zh-CN" b="1" dirty="0">
                <a:solidFill>
                  <a:srgbClr val="C00000"/>
                </a:solidFill>
                <a:cs typeface="+mn-ea"/>
                <a:sym typeface="+mn-lt"/>
              </a:rPr>
              <a:t>The Discrete Fracture-Vug Network (DFVN) model</a:t>
            </a:r>
            <a:endParaRPr kumimoji="0" lang="en-US" altLang="zh-CN" b="1" i="0" u="none" strike="noStrike" cap="none" normalizeH="0" baseline="0" dirty="0">
              <a:ln>
                <a:noFill/>
              </a:ln>
              <a:solidFill>
                <a:srgbClr val="C00000"/>
              </a:solidFill>
              <a:effectLst/>
              <a:cs typeface="+mn-ea"/>
              <a:sym typeface="+mn-lt"/>
            </a:endParaRPr>
          </a:p>
        </p:txBody>
      </p:sp>
      <p:graphicFrame>
        <p:nvGraphicFramePr>
          <p:cNvPr id="47" name="对象 36">
            <a:extLst>
              <a:ext uri="{FF2B5EF4-FFF2-40B4-BE49-F238E27FC236}">
                <a16:creationId xmlns:a16="http://schemas.microsoft.com/office/drawing/2014/main" id="{A2C90B1D-D33F-5404-381E-88FF124EA259}"/>
              </a:ext>
            </a:extLst>
          </p:cNvPr>
          <p:cNvGraphicFramePr>
            <a:graphicFrameLocks noChangeAspect="1"/>
          </p:cNvGraphicFramePr>
          <p:nvPr>
            <p:extLst>
              <p:ext uri="{D42A27DB-BD31-4B8C-83A1-F6EECF244321}">
                <p14:modId xmlns:p14="http://schemas.microsoft.com/office/powerpoint/2010/main" val="1392790148"/>
              </p:ext>
            </p:extLst>
          </p:nvPr>
        </p:nvGraphicFramePr>
        <p:xfrm>
          <a:off x="958459" y="4116094"/>
          <a:ext cx="3191809" cy="2616274"/>
        </p:xfrm>
        <a:graphic>
          <a:graphicData uri="http://schemas.openxmlformats.org/presentationml/2006/ole">
            <mc:AlternateContent xmlns:mc="http://schemas.openxmlformats.org/markup-compatibility/2006">
              <mc:Choice xmlns:v="urn:schemas-microsoft-com:vml" Requires="v">
                <p:oleObj name="Visio" r:id="rId5" imgW="2212929" imgH="1811970" progId="Visio.Drawing.11">
                  <p:embed/>
                </p:oleObj>
              </mc:Choice>
              <mc:Fallback>
                <p:oleObj name="Visio" r:id="rId5" imgW="2212929" imgH="1811970" progId="Visio.Drawing.11">
                  <p:embed/>
                  <p:pic>
                    <p:nvPicPr>
                      <p:cNvPr id="18450" name="对象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459" y="4116094"/>
                        <a:ext cx="3191809" cy="2616274"/>
                      </a:xfrm>
                      <a:prstGeom prst="rect">
                        <a:avLst/>
                      </a:prstGeom>
                      <a:noFill/>
                      <a:ln>
                        <a:noFill/>
                      </a:ln>
                    </p:spPr>
                  </p:pic>
                </p:oleObj>
              </mc:Fallback>
            </mc:AlternateContent>
          </a:graphicData>
        </a:graphic>
      </p:graphicFrame>
      <p:sp>
        <p:nvSpPr>
          <p:cNvPr id="48" name="下箭头 17">
            <a:extLst>
              <a:ext uri="{FF2B5EF4-FFF2-40B4-BE49-F238E27FC236}">
                <a16:creationId xmlns:a16="http://schemas.microsoft.com/office/drawing/2014/main" id="{9E8D7C29-2BFF-9A99-6F47-B06E1962E5CF}"/>
              </a:ext>
            </a:extLst>
          </p:cNvPr>
          <p:cNvSpPr/>
          <p:nvPr/>
        </p:nvSpPr>
        <p:spPr>
          <a:xfrm flipH="1" flipV="1">
            <a:off x="2327400" y="3719273"/>
            <a:ext cx="266003" cy="318225"/>
          </a:xfrm>
          <a:prstGeom prst="downArrow">
            <a:avLst/>
          </a:prstGeom>
          <a:solidFill>
            <a:schemeClr val="accent2">
              <a:lumMod val="20000"/>
              <a:lumOff val="80000"/>
            </a:schemeClr>
          </a:solidFill>
          <a:ln w="6350" cap="flat" cmpd="sng" algn="ctr">
            <a:solidFill>
              <a:schemeClr val="tx1"/>
            </a:solidFill>
            <a:prstDash val="solid"/>
          </a:ln>
          <a:effectLst/>
        </p:spPr>
        <p:txBody>
          <a:bodyPr anchor="ctr"/>
          <a:lstStyle>
            <a:defPPr>
              <a:defRPr lang="zh-CN"/>
            </a:defPPr>
            <a:lvl1pPr algn="l" rtl="0" eaLnBrk="0" fontAlgn="base" hangingPunct="0">
              <a:spcBef>
                <a:spcPct val="0"/>
              </a:spcBef>
              <a:spcAft>
                <a:spcPct val="0"/>
              </a:spcAft>
              <a:defRPr sz="2200" b="1" kern="1200">
                <a:solidFill>
                  <a:schemeClr val="lt1"/>
                </a:solidFill>
                <a:latin typeface="+mn-lt"/>
                <a:ea typeface="+mn-ea"/>
                <a:cs typeface="+mn-cs"/>
              </a:defRPr>
            </a:lvl1pPr>
            <a:lvl2pPr marL="457200" algn="l" rtl="0" eaLnBrk="0" fontAlgn="base" hangingPunct="0">
              <a:spcBef>
                <a:spcPct val="0"/>
              </a:spcBef>
              <a:spcAft>
                <a:spcPct val="0"/>
              </a:spcAft>
              <a:defRPr sz="2200" b="1" kern="1200">
                <a:solidFill>
                  <a:schemeClr val="lt1"/>
                </a:solidFill>
                <a:latin typeface="+mn-lt"/>
                <a:ea typeface="+mn-ea"/>
                <a:cs typeface="+mn-cs"/>
              </a:defRPr>
            </a:lvl2pPr>
            <a:lvl3pPr marL="914400" algn="l" rtl="0" eaLnBrk="0" fontAlgn="base" hangingPunct="0">
              <a:spcBef>
                <a:spcPct val="0"/>
              </a:spcBef>
              <a:spcAft>
                <a:spcPct val="0"/>
              </a:spcAft>
              <a:defRPr sz="2200" b="1" kern="1200">
                <a:solidFill>
                  <a:schemeClr val="lt1"/>
                </a:solidFill>
                <a:latin typeface="+mn-lt"/>
                <a:ea typeface="+mn-ea"/>
                <a:cs typeface="+mn-cs"/>
              </a:defRPr>
            </a:lvl3pPr>
            <a:lvl4pPr marL="1371600" algn="l" rtl="0" eaLnBrk="0" fontAlgn="base" hangingPunct="0">
              <a:spcBef>
                <a:spcPct val="0"/>
              </a:spcBef>
              <a:spcAft>
                <a:spcPct val="0"/>
              </a:spcAft>
              <a:defRPr sz="2200" b="1" kern="1200">
                <a:solidFill>
                  <a:schemeClr val="lt1"/>
                </a:solidFill>
                <a:latin typeface="+mn-lt"/>
                <a:ea typeface="+mn-ea"/>
                <a:cs typeface="+mn-cs"/>
              </a:defRPr>
            </a:lvl4pPr>
            <a:lvl5pPr marL="1828800" algn="l" rtl="0" eaLnBrk="0" fontAlgn="base" hangingPunct="0">
              <a:spcBef>
                <a:spcPct val="0"/>
              </a:spcBef>
              <a:spcAft>
                <a:spcPct val="0"/>
              </a:spcAft>
              <a:defRPr sz="2200" b="1" kern="1200">
                <a:solidFill>
                  <a:schemeClr val="lt1"/>
                </a:solidFill>
                <a:latin typeface="+mn-lt"/>
                <a:ea typeface="+mn-ea"/>
                <a:cs typeface="+mn-cs"/>
              </a:defRPr>
            </a:lvl5pPr>
            <a:lvl6pPr marL="2286000" algn="l" defTabSz="914400" rtl="0" eaLnBrk="1" latinLnBrk="0" hangingPunct="1">
              <a:defRPr sz="2200" b="1" kern="1200">
                <a:solidFill>
                  <a:schemeClr val="lt1"/>
                </a:solidFill>
                <a:latin typeface="+mn-lt"/>
                <a:ea typeface="+mn-ea"/>
                <a:cs typeface="+mn-cs"/>
              </a:defRPr>
            </a:lvl6pPr>
            <a:lvl7pPr marL="2743200" algn="l" defTabSz="914400" rtl="0" eaLnBrk="1" latinLnBrk="0" hangingPunct="1">
              <a:defRPr sz="2200" b="1" kern="1200">
                <a:solidFill>
                  <a:schemeClr val="lt1"/>
                </a:solidFill>
                <a:latin typeface="+mn-lt"/>
                <a:ea typeface="+mn-ea"/>
                <a:cs typeface="+mn-cs"/>
              </a:defRPr>
            </a:lvl7pPr>
            <a:lvl8pPr marL="3200400" algn="l" defTabSz="914400" rtl="0" eaLnBrk="1" latinLnBrk="0" hangingPunct="1">
              <a:defRPr sz="2200" b="1" kern="1200">
                <a:solidFill>
                  <a:schemeClr val="lt1"/>
                </a:solidFill>
                <a:latin typeface="+mn-lt"/>
                <a:ea typeface="+mn-ea"/>
                <a:cs typeface="+mn-cs"/>
              </a:defRPr>
            </a:lvl8pPr>
            <a:lvl9pPr marL="3657600" algn="l" defTabSz="914400" rtl="0" eaLnBrk="1" latinLnBrk="0" hangingPunct="1">
              <a:defRPr sz="2200" b="1"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400" i="0" u="none" strike="noStrike" kern="1200" cap="none" spc="0" normalizeH="0" baseline="0" noProof="0">
              <a:ln>
                <a:noFill/>
              </a:ln>
              <a:solidFill>
                <a:prstClr val="white"/>
              </a:solidFill>
              <a:effectLst/>
              <a:uLnTx/>
              <a:uFillTx/>
              <a:cs typeface="+mn-ea"/>
              <a:sym typeface="+mn-lt"/>
            </a:endParaRPr>
          </a:p>
        </p:txBody>
      </p:sp>
    </p:spTree>
    <p:extLst>
      <p:ext uri="{BB962C8B-B14F-4D97-AF65-F5344CB8AC3E}">
        <p14:creationId xmlns:p14="http://schemas.microsoft.com/office/powerpoint/2010/main" val="545711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表格 54">
            <a:extLst>
              <a:ext uri="{FF2B5EF4-FFF2-40B4-BE49-F238E27FC236}">
                <a16:creationId xmlns:a16="http://schemas.microsoft.com/office/drawing/2014/main" id="{7ABA0588-40D4-F296-AF73-C83BC516F67C}"/>
              </a:ext>
            </a:extLst>
          </p:cNvPr>
          <p:cNvGraphicFramePr>
            <a:graphicFrameLocks noGrp="1"/>
          </p:cNvGraphicFramePr>
          <p:nvPr>
            <p:extLst>
              <p:ext uri="{D42A27DB-BD31-4B8C-83A1-F6EECF244321}">
                <p14:modId xmlns:p14="http://schemas.microsoft.com/office/powerpoint/2010/main" val="2041194387"/>
              </p:ext>
            </p:extLst>
          </p:nvPr>
        </p:nvGraphicFramePr>
        <p:xfrm>
          <a:off x="175942" y="1133441"/>
          <a:ext cx="11643059" cy="2776407"/>
        </p:xfrm>
        <a:graphic>
          <a:graphicData uri="http://schemas.openxmlformats.org/drawingml/2006/table">
            <a:tbl>
              <a:tblPr firstRow="1" bandRow="1">
                <a:tableStyleId>{5940675A-B579-460E-94D1-54222C63F5DA}</a:tableStyleId>
              </a:tblPr>
              <a:tblGrid>
                <a:gridCol w="2013268">
                  <a:extLst>
                    <a:ext uri="{9D8B030D-6E8A-4147-A177-3AD203B41FA5}">
                      <a16:colId xmlns:a16="http://schemas.microsoft.com/office/drawing/2014/main" val="194593908"/>
                    </a:ext>
                  </a:extLst>
                </a:gridCol>
                <a:gridCol w="4807744">
                  <a:extLst>
                    <a:ext uri="{9D8B030D-6E8A-4147-A177-3AD203B41FA5}">
                      <a16:colId xmlns:a16="http://schemas.microsoft.com/office/drawing/2014/main" val="3784693323"/>
                    </a:ext>
                  </a:extLst>
                </a:gridCol>
                <a:gridCol w="4822047">
                  <a:extLst>
                    <a:ext uri="{9D8B030D-6E8A-4147-A177-3AD203B41FA5}">
                      <a16:colId xmlns:a16="http://schemas.microsoft.com/office/drawing/2014/main" val="2645049459"/>
                    </a:ext>
                  </a:extLst>
                </a:gridCol>
              </a:tblGrid>
              <a:tr h="4405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200" dirty="0">
                          <a:solidFill>
                            <a:srgbClr val="0000FF"/>
                          </a:solidFill>
                          <a:latin typeface="+mn-lt"/>
                          <a:ea typeface="+mn-ea"/>
                          <a:cs typeface="+mn-ea"/>
                          <a:sym typeface="+mn-lt"/>
                        </a:rPr>
                        <a:t>Porous media</a:t>
                      </a:r>
                      <a:endParaRPr lang="zh-CN" altLang="en-US" sz="1400" b="1" kern="1200" dirty="0">
                        <a:solidFill>
                          <a:srgbClr val="0000FF"/>
                        </a:solidFill>
                        <a:latin typeface="+mn-lt"/>
                        <a:ea typeface="+mn-ea"/>
                        <a:cs typeface="+mn-ea"/>
                        <a:sym typeface="+mn-lt"/>
                      </a:endParaRPr>
                    </a:p>
                  </a:txBody>
                  <a:tcPr anchor="ctr"/>
                </a:tc>
                <a:tc>
                  <a:txBody>
                    <a:bodyPr/>
                    <a:lstStyle/>
                    <a:p>
                      <a:pPr algn="ctr"/>
                      <a:r>
                        <a:rPr lang="en-US" altLang="zh-CN" sz="1600" b="1" dirty="0">
                          <a:solidFill>
                            <a:srgbClr val="0000FF"/>
                          </a:solidFill>
                          <a:latin typeface="+mn-lt"/>
                          <a:ea typeface="+mn-ea"/>
                          <a:cs typeface="+mn-ea"/>
                          <a:sym typeface="+mn-lt"/>
                        </a:rPr>
                        <a:t>Matrix</a:t>
                      </a:r>
                      <a:endParaRPr lang="zh-CN" altLang="en-US" sz="1600" b="1" dirty="0">
                        <a:solidFill>
                          <a:srgbClr val="0000FF"/>
                        </a:solidFill>
                        <a:latin typeface="+mn-lt"/>
                        <a:ea typeface="+mn-ea"/>
                        <a:cs typeface="+mn-ea"/>
                        <a:sym typeface="+mn-lt"/>
                      </a:endParaRPr>
                    </a:p>
                  </a:txBody>
                  <a:tcPr anchor="ctr"/>
                </a:tc>
                <a:tc>
                  <a:txBody>
                    <a:bodyPr/>
                    <a:lstStyle/>
                    <a:p>
                      <a:pPr algn="ctr"/>
                      <a:r>
                        <a:rPr lang="en-US" altLang="zh-CN" sz="1600" b="1" dirty="0">
                          <a:solidFill>
                            <a:srgbClr val="0000FF"/>
                          </a:solidFill>
                          <a:latin typeface="+mn-lt"/>
                          <a:ea typeface="+mn-ea"/>
                          <a:cs typeface="+mn-ea"/>
                          <a:sym typeface="+mn-lt"/>
                        </a:rPr>
                        <a:t>Fractures</a:t>
                      </a:r>
                      <a:endParaRPr lang="zh-CN" altLang="en-US" sz="1600" b="1" dirty="0">
                        <a:solidFill>
                          <a:srgbClr val="0000FF"/>
                        </a:solidFill>
                        <a:latin typeface="+mn-lt"/>
                        <a:ea typeface="+mn-ea"/>
                        <a:cs typeface="+mn-ea"/>
                        <a:sym typeface="+mn-lt"/>
                      </a:endParaRPr>
                    </a:p>
                  </a:txBody>
                  <a:tcPr anchor="ctr"/>
                </a:tc>
                <a:extLst>
                  <a:ext uri="{0D108BD9-81ED-4DB2-BD59-A6C34878D82A}">
                    <a16:rowId xmlns:a16="http://schemas.microsoft.com/office/drawing/2014/main" val="380965970"/>
                  </a:ext>
                </a:extLst>
              </a:tr>
              <a:tr h="8797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srgbClr val="0070C0"/>
                          </a:solidFill>
                          <a:latin typeface="+mn-lt"/>
                          <a:ea typeface="+mn-ea"/>
                          <a:cs typeface="+mn-ea"/>
                          <a:sym typeface="+mn-lt"/>
                        </a:rPr>
                        <a:t>Solute transport</a:t>
                      </a:r>
                      <a:endParaRPr lang="zh-CN" altLang="en-US" sz="1400" b="1" dirty="0">
                        <a:solidFill>
                          <a:srgbClr val="0070C0"/>
                        </a:solidFill>
                        <a:latin typeface="+mn-lt"/>
                        <a:ea typeface="+mn-ea"/>
                        <a:cs typeface="+mn-ea"/>
                        <a:sym typeface="+mn-lt"/>
                      </a:endParaRPr>
                    </a:p>
                  </a:txBody>
                  <a:tcPr anchor="ctr"/>
                </a:tc>
                <a:tc>
                  <a:txBody>
                    <a:bodyPr/>
                    <a:lstStyle/>
                    <a:p>
                      <a:pPr algn="ctr"/>
                      <a:endParaRPr lang="zh-CN" altLang="en-US" sz="1600" b="0" dirty="0">
                        <a:latin typeface="+mn-lt"/>
                        <a:ea typeface="+mn-ea"/>
                        <a:cs typeface="+mn-ea"/>
                        <a:sym typeface="+mn-lt"/>
                      </a:endParaRPr>
                    </a:p>
                  </a:txBody>
                  <a:tcPr anchor="ctr"/>
                </a:tc>
                <a:tc>
                  <a:txBody>
                    <a:bodyPr/>
                    <a:lstStyle/>
                    <a:p>
                      <a:pPr algn="ctr"/>
                      <a:endParaRPr lang="zh-CN" altLang="en-US" sz="1600" b="0">
                        <a:latin typeface="+mn-lt"/>
                        <a:ea typeface="+mn-ea"/>
                        <a:cs typeface="+mn-ea"/>
                        <a:sym typeface="+mn-lt"/>
                      </a:endParaRPr>
                    </a:p>
                  </a:txBody>
                  <a:tcPr anchor="ctr"/>
                </a:tc>
                <a:extLst>
                  <a:ext uri="{0D108BD9-81ED-4DB2-BD59-A6C34878D82A}">
                    <a16:rowId xmlns:a16="http://schemas.microsoft.com/office/drawing/2014/main" val="2757615636"/>
                  </a:ext>
                </a:extLst>
              </a:tr>
              <a:tr h="728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srgbClr val="0070C0"/>
                          </a:solidFill>
                          <a:latin typeface="+mn-lt"/>
                          <a:ea typeface="+mn-ea"/>
                          <a:cs typeface="+mn-ea"/>
                          <a:sym typeface="+mn-lt"/>
                        </a:rPr>
                        <a:t>Solute exchange</a:t>
                      </a:r>
                      <a:endParaRPr lang="zh-CN" altLang="en-US" sz="1400" b="1" dirty="0">
                        <a:solidFill>
                          <a:srgbClr val="0070C0"/>
                        </a:solidFill>
                        <a:latin typeface="+mn-lt"/>
                        <a:ea typeface="+mn-ea"/>
                        <a:cs typeface="+mn-ea"/>
                        <a:sym typeface="+mn-lt"/>
                      </a:endParaRPr>
                    </a:p>
                  </a:txBody>
                  <a:tcPr anchor="ctr"/>
                </a:tc>
                <a:tc>
                  <a:txBody>
                    <a:bodyPr/>
                    <a:lstStyle/>
                    <a:p>
                      <a:pPr algn="ctr"/>
                      <a:endParaRPr lang="zh-CN" altLang="en-US" sz="1600" b="0">
                        <a:latin typeface="+mn-lt"/>
                        <a:ea typeface="+mn-ea"/>
                        <a:cs typeface="+mn-ea"/>
                        <a:sym typeface="+mn-lt"/>
                      </a:endParaRPr>
                    </a:p>
                  </a:txBody>
                  <a:tcPr anchor="ctr"/>
                </a:tc>
                <a:tc>
                  <a:txBody>
                    <a:bodyPr/>
                    <a:lstStyle/>
                    <a:p>
                      <a:pPr algn="ctr"/>
                      <a:endParaRPr lang="zh-CN" altLang="en-US" sz="1600" b="0" dirty="0">
                        <a:latin typeface="+mn-lt"/>
                        <a:ea typeface="+mn-ea"/>
                        <a:cs typeface="+mn-ea"/>
                        <a:sym typeface="+mn-lt"/>
                      </a:endParaRPr>
                    </a:p>
                  </a:txBody>
                  <a:tcPr anchor="ctr"/>
                </a:tc>
                <a:extLst>
                  <a:ext uri="{0D108BD9-81ED-4DB2-BD59-A6C34878D82A}">
                    <a16:rowId xmlns:a16="http://schemas.microsoft.com/office/drawing/2014/main" val="3336447324"/>
                  </a:ext>
                </a:extLst>
              </a:tr>
              <a:tr h="728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srgbClr val="0070C0"/>
                          </a:solidFill>
                          <a:latin typeface="+mn-lt"/>
                          <a:ea typeface="+mn-ea"/>
                          <a:cs typeface="+mn-ea"/>
                          <a:sym typeface="+mn-lt"/>
                        </a:rPr>
                        <a:t>Chemical dissolution</a:t>
                      </a:r>
                      <a:endParaRPr lang="zh-CN" altLang="en-US" sz="1400" b="1" dirty="0">
                        <a:solidFill>
                          <a:srgbClr val="0070C0"/>
                        </a:solidFill>
                        <a:latin typeface="+mn-lt"/>
                        <a:ea typeface="+mn-ea"/>
                        <a:cs typeface="+mn-ea"/>
                        <a:sym typeface="+mn-lt"/>
                      </a:endParaRPr>
                    </a:p>
                  </a:txBody>
                  <a:tcPr anchor="ctr"/>
                </a:tc>
                <a:tc>
                  <a:txBody>
                    <a:bodyPr/>
                    <a:lstStyle/>
                    <a:p>
                      <a:pPr algn="ctr"/>
                      <a:endParaRPr lang="zh-CN" altLang="en-US" sz="1600" b="0" dirty="0">
                        <a:latin typeface="+mn-lt"/>
                        <a:ea typeface="+mn-ea"/>
                        <a:cs typeface="+mn-ea"/>
                        <a:sym typeface="+mn-lt"/>
                      </a:endParaRPr>
                    </a:p>
                  </a:txBody>
                  <a:tcPr anchor="ctr"/>
                </a:tc>
                <a:tc>
                  <a:txBody>
                    <a:bodyPr/>
                    <a:lstStyle/>
                    <a:p>
                      <a:pPr algn="ctr"/>
                      <a:endParaRPr lang="zh-CN" altLang="en-US" sz="1600" b="0" dirty="0">
                        <a:latin typeface="+mn-lt"/>
                        <a:ea typeface="+mn-ea"/>
                        <a:cs typeface="+mn-ea"/>
                        <a:sym typeface="+mn-lt"/>
                      </a:endParaRPr>
                    </a:p>
                  </a:txBody>
                  <a:tcPr anchor="ctr"/>
                </a:tc>
                <a:extLst>
                  <a:ext uri="{0D108BD9-81ED-4DB2-BD59-A6C34878D82A}">
                    <a16:rowId xmlns:a16="http://schemas.microsoft.com/office/drawing/2014/main" val="1121846378"/>
                  </a:ext>
                </a:extLst>
              </a:tr>
            </a:tbl>
          </a:graphicData>
        </a:graphic>
      </p:graphicFrame>
      <p:sp>
        <p:nvSpPr>
          <p:cNvPr id="2" name="灯片编号占位符 1">
            <a:extLst>
              <a:ext uri="{FF2B5EF4-FFF2-40B4-BE49-F238E27FC236}">
                <a16:creationId xmlns:a16="http://schemas.microsoft.com/office/drawing/2014/main" id="{4C02AF63-4232-04CA-0762-E8666E9232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11</a:t>
            </a:fld>
            <a:r>
              <a:rPr kumimoji="0" lang="en-US" altLang="zh-CN" sz="1200" b="0" i="0" u="none" strike="noStrike" kern="1200" cap="none" spc="0" normalizeH="0" baseline="0" noProof="0" dirty="0">
                <a:ln>
                  <a:noFill/>
                </a:ln>
                <a:solidFill>
                  <a:prstClr val="black">
                    <a:tint val="75000"/>
                  </a:prstClr>
                </a:solidFill>
                <a:effectLst/>
                <a:uLnTx/>
                <a:uFillTx/>
                <a:cs typeface="+mn-ea"/>
                <a:sym typeface="+mn-lt"/>
              </a:rPr>
              <a:t>/24</a:t>
            </a:r>
          </a:p>
        </p:txBody>
      </p:sp>
      <p:graphicFrame>
        <p:nvGraphicFramePr>
          <p:cNvPr id="4" name="对象 3">
            <a:extLst>
              <a:ext uri="{FF2B5EF4-FFF2-40B4-BE49-F238E27FC236}">
                <a16:creationId xmlns:a16="http://schemas.microsoft.com/office/drawing/2014/main" id="{14C643D8-062B-B967-5F46-96D7FB10949D}"/>
              </a:ext>
            </a:extLst>
          </p:cNvPr>
          <p:cNvGraphicFramePr>
            <a:graphicFrameLocks noChangeAspect="1"/>
          </p:cNvGraphicFramePr>
          <p:nvPr>
            <p:extLst>
              <p:ext uri="{D42A27DB-BD31-4B8C-83A1-F6EECF244321}">
                <p14:modId xmlns:p14="http://schemas.microsoft.com/office/powerpoint/2010/main" val="797068324"/>
              </p:ext>
            </p:extLst>
          </p:nvPr>
        </p:nvGraphicFramePr>
        <p:xfrm>
          <a:off x="7111899" y="1785364"/>
          <a:ext cx="4587875" cy="454025"/>
        </p:xfrm>
        <a:graphic>
          <a:graphicData uri="http://schemas.openxmlformats.org/presentationml/2006/ole">
            <mc:AlternateContent xmlns:mc="http://schemas.openxmlformats.org/markup-compatibility/2006">
              <mc:Choice xmlns:v="urn:schemas-microsoft-com:vml" Requires="v">
                <p:oleObj name="Equation" r:id="rId3" imgW="5397480" imgH="533160" progId="Equation.DSMT4">
                  <p:embed/>
                </p:oleObj>
              </mc:Choice>
              <mc:Fallback>
                <p:oleObj name="Equation" r:id="rId3" imgW="5397480" imgH="533160" progId="Equation.DSMT4">
                  <p:embed/>
                  <p:pic>
                    <p:nvPicPr>
                      <p:cNvPr id="5" name="对象 4"/>
                      <p:cNvPicPr/>
                      <p:nvPr/>
                    </p:nvPicPr>
                    <p:blipFill>
                      <a:blip r:embed="rId4"/>
                      <a:stretch>
                        <a:fillRect/>
                      </a:stretch>
                    </p:blipFill>
                    <p:spPr>
                      <a:xfrm>
                        <a:off x="7111899" y="1785364"/>
                        <a:ext cx="4587875" cy="454025"/>
                      </a:xfrm>
                      <a:prstGeom prst="rect">
                        <a:avLst/>
                      </a:prstGeom>
                    </p:spPr>
                  </p:pic>
                </p:oleObj>
              </mc:Fallback>
            </mc:AlternateContent>
          </a:graphicData>
        </a:graphic>
      </p:graphicFrame>
      <p:graphicFrame>
        <p:nvGraphicFramePr>
          <p:cNvPr id="5" name="对象 4">
            <a:extLst>
              <a:ext uri="{FF2B5EF4-FFF2-40B4-BE49-F238E27FC236}">
                <a16:creationId xmlns:a16="http://schemas.microsoft.com/office/drawing/2014/main" id="{AD7E36DF-7C06-199E-CA5A-71C50931F25C}"/>
              </a:ext>
            </a:extLst>
          </p:cNvPr>
          <p:cNvGraphicFramePr>
            <a:graphicFrameLocks noChangeAspect="1"/>
          </p:cNvGraphicFramePr>
          <p:nvPr>
            <p:extLst>
              <p:ext uri="{D42A27DB-BD31-4B8C-83A1-F6EECF244321}">
                <p14:modId xmlns:p14="http://schemas.microsoft.com/office/powerpoint/2010/main" val="3110363977"/>
              </p:ext>
            </p:extLst>
          </p:nvPr>
        </p:nvGraphicFramePr>
        <p:xfrm>
          <a:off x="7698105" y="2690099"/>
          <a:ext cx="3184236" cy="280602"/>
        </p:xfrm>
        <a:graphic>
          <a:graphicData uri="http://schemas.openxmlformats.org/presentationml/2006/ole">
            <mc:AlternateContent xmlns:mc="http://schemas.openxmlformats.org/markup-compatibility/2006">
              <mc:Choice xmlns:v="urn:schemas-microsoft-com:vml" Requires="v">
                <p:oleObj name="Equation" r:id="rId5" imgW="3746160" imgH="330120" progId="Equation.DSMT4">
                  <p:embed/>
                </p:oleObj>
              </mc:Choice>
              <mc:Fallback>
                <p:oleObj name="Equation" r:id="rId5" imgW="3746160" imgH="330120" progId="Equation.DSMT4">
                  <p:embed/>
                  <p:pic>
                    <p:nvPicPr>
                      <p:cNvPr id="6" name="对象 5"/>
                      <p:cNvPicPr/>
                      <p:nvPr/>
                    </p:nvPicPr>
                    <p:blipFill>
                      <a:blip r:embed="rId6"/>
                      <a:stretch>
                        <a:fillRect/>
                      </a:stretch>
                    </p:blipFill>
                    <p:spPr>
                      <a:xfrm>
                        <a:off x="7698105" y="2690099"/>
                        <a:ext cx="3184236" cy="280602"/>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58847678-3192-1441-27C4-D79A33A98F41}"/>
              </a:ext>
            </a:extLst>
          </p:cNvPr>
          <p:cNvGraphicFramePr>
            <a:graphicFrameLocks noChangeAspect="1"/>
          </p:cNvGraphicFramePr>
          <p:nvPr>
            <p:extLst>
              <p:ext uri="{D42A27DB-BD31-4B8C-83A1-F6EECF244321}">
                <p14:modId xmlns:p14="http://schemas.microsoft.com/office/powerpoint/2010/main" val="3909020869"/>
              </p:ext>
            </p:extLst>
          </p:nvPr>
        </p:nvGraphicFramePr>
        <p:xfrm>
          <a:off x="8520731" y="3374181"/>
          <a:ext cx="1770210" cy="507348"/>
        </p:xfrm>
        <a:graphic>
          <a:graphicData uri="http://schemas.openxmlformats.org/presentationml/2006/ole">
            <mc:AlternateContent xmlns:mc="http://schemas.openxmlformats.org/markup-compatibility/2006">
              <mc:Choice xmlns:v="urn:schemas-microsoft-com:vml" Requires="v">
                <p:oleObj name="Equation" r:id="rId7" imgW="2082600" imgH="596880" progId="Equation.DSMT4">
                  <p:embed/>
                </p:oleObj>
              </mc:Choice>
              <mc:Fallback>
                <p:oleObj name="Equation" r:id="rId7" imgW="2082600" imgH="596880" progId="Equation.DSMT4">
                  <p:embed/>
                  <p:pic>
                    <p:nvPicPr>
                      <p:cNvPr id="13" name="对象 12"/>
                      <p:cNvPicPr/>
                      <p:nvPr/>
                    </p:nvPicPr>
                    <p:blipFill>
                      <a:blip r:embed="rId8"/>
                      <a:stretch>
                        <a:fillRect/>
                      </a:stretch>
                    </p:blipFill>
                    <p:spPr>
                      <a:xfrm>
                        <a:off x="8520731" y="3374181"/>
                        <a:ext cx="1770210" cy="507348"/>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AB4BF11E-DC43-8438-C4EE-A59FF8BE668A}"/>
              </a:ext>
            </a:extLst>
          </p:cNvPr>
          <p:cNvGraphicFramePr>
            <a:graphicFrameLocks noChangeAspect="1"/>
          </p:cNvGraphicFramePr>
          <p:nvPr>
            <p:extLst>
              <p:ext uri="{D42A27DB-BD31-4B8C-83A1-F6EECF244321}">
                <p14:modId xmlns:p14="http://schemas.microsoft.com/office/powerpoint/2010/main" val="494885570"/>
              </p:ext>
            </p:extLst>
          </p:nvPr>
        </p:nvGraphicFramePr>
        <p:xfrm>
          <a:off x="2279704" y="1771845"/>
          <a:ext cx="4556125" cy="454025"/>
        </p:xfrm>
        <a:graphic>
          <a:graphicData uri="http://schemas.openxmlformats.org/presentationml/2006/ole">
            <mc:AlternateContent xmlns:mc="http://schemas.openxmlformats.org/markup-compatibility/2006">
              <mc:Choice xmlns:v="urn:schemas-microsoft-com:vml" Requires="v">
                <p:oleObj name="Equation" r:id="rId9" imgW="5359320" imgH="533160" progId="Equation.DSMT4">
                  <p:embed/>
                </p:oleObj>
              </mc:Choice>
              <mc:Fallback>
                <p:oleObj name="Equation" r:id="rId9" imgW="5359320" imgH="533160" progId="Equation.DSMT4">
                  <p:embed/>
                  <p:pic>
                    <p:nvPicPr>
                      <p:cNvPr id="8" name="对象 7"/>
                      <p:cNvPicPr/>
                      <p:nvPr/>
                    </p:nvPicPr>
                    <p:blipFill>
                      <a:blip r:embed="rId10"/>
                      <a:stretch>
                        <a:fillRect/>
                      </a:stretch>
                    </p:blipFill>
                    <p:spPr>
                      <a:xfrm>
                        <a:off x="2279704" y="1771845"/>
                        <a:ext cx="4556125" cy="454025"/>
                      </a:xfrm>
                      <a:prstGeom prst="rect">
                        <a:avLst/>
                      </a:prstGeom>
                    </p:spPr>
                  </p:pic>
                </p:oleObj>
              </mc:Fallback>
            </mc:AlternateContent>
          </a:graphicData>
        </a:graphic>
      </p:graphicFrame>
      <p:graphicFrame>
        <p:nvGraphicFramePr>
          <p:cNvPr id="9" name="对象 8">
            <a:extLst>
              <a:ext uri="{FF2B5EF4-FFF2-40B4-BE49-F238E27FC236}">
                <a16:creationId xmlns:a16="http://schemas.microsoft.com/office/drawing/2014/main" id="{4F9712BD-7E45-181A-F0D1-B5234598668A}"/>
              </a:ext>
            </a:extLst>
          </p:cNvPr>
          <p:cNvGraphicFramePr>
            <a:graphicFrameLocks noChangeAspect="1"/>
          </p:cNvGraphicFramePr>
          <p:nvPr>
            <p:extLst>
              <p:ext uri="{D42A27DB-BD31-4B8C-83A1-F6EECF244321}">
                <p14:modId xmlns:p14="http://schemas.microsoft.com/office/powerpoint/2010/main" val="2329457535"/>
              </p:ext>
            </p:extLst>
          </p:nvPr>
        </p:nvGraphicFramePr>
        <p:xfrm>
          <a:off x="2849927" y="2690099"/>
          <a:ext cx="2968506" cy="280602"/>
        </p:xfrm>
        <a:graphic>
          <a:graphicData uri="http://schemas.openxmlformats.org/presentationml/2006/ole">
            <mc:AlternateContent xmlns:mc="http://schemas.openxmlformats.org/markup-compatibility/2006">
              <mc:Choice xmlns:v="urn:schemas-microsoft-com:vml" Requires="v">
                <p:oleObj name="Equation" r:id="rId11" imgW="3492360" imgH="330120" progId="Equation.DSMT4">
                  <p:embed/>
                </p:oleObj>
              </mc:Choice>
              <mc:Fallback>
                <p:oleObj name="Equation" r:id="rId11" imgW="3492360" imgH="330120" progId="Equation.DSMT4">
                  <p:embed/>
                  <p:pic>
                    <p:nvPicPr>
                      <p:cNvPr id="9" name="对象 8"/>
                      <p:cNvPicPr/>
                      <p:nvPr/>
                    </p:nvPicPr>
                    <p:blipFill>
                      <a:blip r:embed="rId12"/>
                      <a:stretch>
                        <a:fillRect/>
                      </a:stretch>
                    </p:blipFill>
                    <p:spPr>
                      <a:xfrm>
                        <a:off x="2849927" y="2690099"/>
                        <a:ext cx="2968506" cy="280602"/>
                      </a:xfrm>
                      <a:prstGeom prst="rect">
                        <a:avLst/>
                      </a:prstGeom>
                    </p:spPr>
                  </p:pic>
                </p:oleObj>
              </mc:Fallback>
            </mc:AlternateContent>
          </a:graphicData>
        </a:graphic>
      </p:graphicFrame>
      <p:graphicFrame>
        <p:nvGraphicFramePr>
          <p:cNvPr id="11" name="对象 10">
            <a:extLst>
              <a:ext uri="{FF2B5EF4-FFF2-40B4-BE49-F238E27FC236}">
                <a16:creationId xmlns:a16="http://schemas.microsoft.com/office/drawing/2014/main" id="{8C684A1F-B0D6-403E-7030-A59053A3D419}"/>
              </a:ext>
            </a:extLst>
          </p:cNvPr>
          <p:cNvGraphicFramePr>
            <a:graphicFrameLocks noChangeAspect="1"/>
          </p:cNvGraphicFramePr>
          <p:nvPr>
            <p:extLst>
              <p:ext uri="{D42A27DB-BD31-4B8C-83A1-F6EECF244321}">
                <p14:modId xmlns:p14="http://schemas.microsoft.com/office/powerpoint/2010/main" val="4228757302"/>
              </p:ext>
            </p:extLst>
          </p:nvPr>
        </p:nvGraphicFramePr>
        <p:xfrm>
          <a:off x="3832519" y="3341422"/>
          <a:ext cx="1209006" cy="496332"/>
        </p:xfrm>
        <a:graphic>
          <a:graphicData uri="http://schemas.openxmlformats.org/presentationml/2006/ole">
            <mc:AlternateContent xmlns:mc="http://schemas.openxmlformats.org/markup-compatibility/2006">
              <mc:Choice xmlns:v="urn:schemas-microsoft-com:vml" Requires="v">
                <p:oleObj name="Equation" r:id="rId13" imgW="1422360" imgH="583920" progId="Equation.DSMT4">
                  <p:embed/>
                </p:oleObj>
              </mc:Choice>
              <mc:Fallback>
                <p:oleObj name="Equation" r:id="rId13" imgW="1422360" imgH="583920" progId="Equation.DSMT4">
                  <p:embed/>
                  <p:pic>
                    <p:nvPicPr>
                      <p:cNvPr id="16" name="对象 15"/>
                      <p:cNvPicPr/>
                      <p:nvPr/>
                    </p:nvPicPr>
                    <p:blipFill>
                      <a:blip r:embed="rId14"/>
                      <a:stretch>
                        <a:fillRect/>
                      </a:stretch>
                    </p:blipFill>
                    <p:spPr>
                      <a:xfrm>
                        <a:off x="3832519" y="3341422"/>
                        <a:ext cx="1209006" cy="496332"/>
                      </a:xfrm>
                      <a:prstGeom prst="rect">
                        <a:avLst/>
                      </a:prstGeom>
                    </p:spPr>
                  </p:pic>
                </p:oleObj>
              </mc:Fallback>
            </mc:AlternateContent>
          </a:graphicData>
        </a:graphic>
      </p:graphicFrame>
      <p:sp>
        <p:nvSpPr>
          <p:cNvPr id="15" name="文本框 6">
            <a:extLst>
              <a:ext uri="{FF2B5EF4-FFF2-40B4-BE49-F238E27FC236}">
                <a16:creationId xmlns:a16="http://schemas.microsoft.com/office/drawing/2014/main" id="{D962ADF9-2C98-8D32-C8BF-B74C6296A9A0}"/>
              </a:ext>
            </a:extLst>
          </p:cNvPr>
          <p:cNvSpPr txBox="1">
            <a:spLocks noChangeArrowheads="1"/>
          </p:cNvSpPr>
          <p:nvPr/>
        </p:nvSpPr>
        <p:spPr bwMode="auto">
          <a:xfrm>
            <a:off x="0" y="163251"/>
            <a:ext cx="12192000" cy="523220"/>
          </a:xfrm>
          <a:prstGeom prst="rect">
            <a:avLst/>
          </a:prstGeom>
          <a:noFill/>
        </p:spPr>
        <p:txBody>
          <a:bodyPr wrap="square" rtlCol="0">
            <a:spAutoFit/>
          </a:bodyPr>
          <a:lstStyle>
            <a:defPPr>
              <a:defRPr lang="zh-CN"/>
            </a:defPPr>
            <a:lvl1pPr algn="ctr">
              <a:defRPr sz="3200" b="1">
                <a:solidFill>
                  <a:srgbClr val="0070C0"/>
                </a:solidFill>
                <a:latin typeface="Arial Black" panose="020B0A04020102020204" pitchFamily="34" charset="0"/>
                <a:cs typeface="+mn-ea"/>
              </a:defRPr>
            </a:lvl1pPr>
          </a:lstStyle>
          <a:p>
            <a:r>
              <a:rPr lang="en-US" altLang="zh-CN" sz="2800" dirty="0">
                <a:sym typeface="+mn-lt"/>
              </a:rPr>
              <a:t>2.2 The chemical reaction and solute transport models</a:t>
            </a:r>
          </a:p>
        </p:txBody>
      </p:sp>
      <p:sp>
        <p:nvSpPr>
          <p:cNvPr id="44" name="文本框 43">
            <a:extLst>
              <a:ext uri="{FF2B5EF4-FFF2-40B4-BE49-F238E27FC236}">
                <a16:creationId xmlns:a16="http://schemas.microsoft.com/office/drawing/2014/main" id="{B98F95E7-D3DA-5B63-6C89-4F7EA0EDCA41}"/>
              </a:ext>
            </a:extLst>
          </p:cNvPr>
          <p:cNvSpPr txBox="1"/>
          <p:nvPr/>
        </p:nvSpPr>
        <p:spPr>
          <a:xfrm>
            <a:off x="906238" y="4299912"/>
            <a:ext cx="1737510" cy="338554"/>
          </a:xfrm>
          <a:prstGeom prst="rect">
            <a:avLst/>
          </a:prstGeom>
          <a:noFill/>
        </p:spPr>
        <p:txBody>
          <a:bodyPr wrap="square" rtlCol="0">
            <a:spAutoFit/>
          </a:bodyPr>
          <a:lstStyle/>
          <a:p>
            <a:pPr algn="ctr"/>
            <a:r>
              <a:rPr lang="en-US" altLang="zh-CN" sz="1600" dirty="0">
                <a:solidFill>
                  <a:srgbClr val="0000FF"/>
                </a:solidFill>
                <a:cs typeface="+mn-ea"/>
                <a:sym typeface="+mn-lt"/>
              </a:rPr>
              <a:t>Darcy scale</a:t>
            </a:r>
            <a:endParaRPr lang="zh-CN" altLang="en-US" sz="1600" dirty="0">
              <a:solidFill>
                <a:srgbClr val="0000FF"/>
              </a:solidFill>
              <a:cs typeface="+mn-ea"/>
              <a:sym typeface="+mn-lt"/>
            </a:endParaRPr>
          </a:p>
        </p:txBody>
      </p:sp>
      <p:sp>
        <p:nvSpPr>
          <p:cNvPr id="47" name="文本框 46">
            <a:extLst>
              <a:ext uri="{FF2B5EF4-FFF2-40B4-BE49-F238E27FC236}">
                <a16:creationId xmlns:a16="http://schemas.microsoft.com/office/drawing/2014/main" id="{BF01B42A-0E20-C863-B88C-F083A8D315EF}"/>
              </a:ext>
            </a:extLst>
          </p:cNvPr>
          <p:cNvSpPr txBox="1"/>
          <p:nvPr/>
        </p:nvSpPr>
        <p:spPr>
          <a:xfrm>
            <a:off x="3904576" y="4299912"/>
            <a:ext cx="1256964" cy="338554"/>
          </a:xfrm>
          <a:prstGeom prst="rect">
            <a:avLst/>
          </a:prstGeom>
          <a:noFill/>
        </p:spPr>
        <p:txBody>
          <a:bodyPr wrap="square" rtlCol="0">
            <a:spAutoFit/>
          </a:bodyPr>
          <a:lstStyle/>
          <a:p>
            <a:pPr algn="ctr"/>
            <a:r>
              <a:rPr lang="en-US" altLang="zh-CN" sz="1600" dirty="0">
                <a:solidFill>
                  <a:srgbClr val="0000FF"/>
                </a:solidFill>
                <a:cs typeface="+mn-ea"/>
                <a:sym typeface="+mn-lt"/>
              </a:rPr>
              <a:t>pore scale</a:t>
            </a:r>
            <a:endParaRPr lang="zh-CN" altLang="en-US" sz="1600" dirty="0">
              <a:solidFill>
                <a:srgbClr val="0000FF"/>
              </a:solidFill>
              <a:cs typeface="+mn-ea"/>
              <a:sym typeface="+mn-lt"/>
            </a:endParaRPr>
          </a:p>
        </p:txBody>
      </p:sp>
      <p:grpSp>
        <p:nvGrpSpPr>
          <p:cNvPr id="10" name="组合 9">
            <a:extLst>
              <a:ext uri="{FF2B5EF4-FFF2-40B4-BE49-F238E27FC236}">
                <a16:creationId xmlns:a16="http://schemas.microsoft.com/office/drawing/2014/main" id="{C3C3694B-D6FF-1892-8306-7CA37A51D413}"/>
              </a:ext>
            </a:extLst>
          </p:cNvPr>
          <p:cNvGrpSpPr/>
          <p:nvPr/>
        </p:nvGrpSpPr>
        <p:grpSpPr>
          <a:xfrm>
            <a:off x="337453" y="4687930"/>
            <a:ext cx="4922974" cy="1549994"/>
            <a:chOff x="516129" y="4672163"/>
            <a:chExt cx="4732077" cy="1390088"/>
          </a:xfrm>
        </p:grpSpPr>
        <p:pic>
          <p:nvPicPr>
            <p:cNvPr id="50" name="图片 49">
              <a:extLst>
                <a:ext uri="{FF2B5EF4-FFF2-40B4-BE49-F238E27FC236}">
                  <a16:creationId xmlns:a16="http://schemas.microsoft.com/office/drawing/2014/main" id="{E280B754-B8DC-12C3-3DD7-96194D521962}"/>
                </a:ext>
              </a:extLst>
            </p:cNvPr>
            <p:cNvPicPr>
              <a:picLocks noChangeAspect="1"/>
            </p:cNvPicPr>
            <p:nvPr/>
          </p:nvPicPr>
          <p:blipFill>
            <a:blip r:embed="rId15"/>
            <a:stretch>
              <a:fillRect/>
            </a:stretch>
          </p:blipFill>
          <p:spPr>
            <a:xfrm>
              <a:off x="3876487" y="4672163"/>
              <a:ext cx="1371719" cy="1383912"/>
            </a:xfrm>
            <a:prstGeom prst="rect">
              <a:avLst/>
            </a:prstGeom>
          </p:spPr>
        </p:pic>
        <p:pic>
          <p:nvPicPr>
            <p:cNvPr id="42" name="图片 41">
              <a:extLst>
                <a:ext uri="{FF2B5EF4-FFF2-40B4-BE49-F238E27FC236}">
                  <a16:creationId xmlns:a16="http://schemas.microsoft.com/office/drawing/2014/main" id="{5A672590-9A62-82F9-66D8-595B77DA3172}"/>
                </a:ext>
              </a:extLst>
            </p:cNvPr>
            <p:cNvPicPr>
              <a:picLocks noChangeAspect="1"/>
            </p:cNvPicPr>
            <p:nvPr/>
          </p:nvPicPr>
          <p:blipFill>
            <a:blip r:embed="rId16"/>
            <a:stretch>
              <a:fillRect/>
            </a:stretch>
          </p:blipFill>
          <p:spPr>
            <a:xfrm rot="16200000">
              <a:off x="1042451" y="4146654"/>
              <a:ext cx="1389275" cy="2441919"/>
            </a:xfrm>
            <a:prstGeom prst="rect">
              <a:avLst/>
            </a:prstGeom>
          </p:spPr>
        </p:pic>
        <p:sp>
          <p:nvSpPr>
            <p:cNvPr id="43" name="流程图: 接点 42">
              <a:extLst>
                <a:ext uri="{FF2B5EF4-FFF2-40B4-BE49-F238E27FC236}">
                  <a16:creationId xmlns:a16="http://schemas.microsoft.com/office/drawing/2014/main" id="{FDCC3416-21AB-D0EF-E788-0FE3C3EDDEFB}"/>
                </a:ext>
              </a:extLst>
            </p:cNvPr>
            <p:cNvSpPr/>
            <p:nvPr/>
          </p:nvSpPr>
          <p:spPr>
            <a:xfrm>
              <a:off x="2306929" y="5223598"/>
              <a:ext cx="288032" cy="288032"/>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46" name="直接箭头连接符 45">
              <a:extLst>
                <a:ext uri="{FF2B5EF4-FFF2-40B4-BE49-F238E27FC236}">
                  <a16:creationId xmlns:a16="http://schemas.microsoft.com/office/drawing/2014/main" id="{F1042999-7B36-4804-B3BC-A6E5FC0AD8E0}"/>
                </a:ext>
              </a:extLst>
            </p:cNvPr>
            <p:cNvCxnSpPr>
              <a:cxnSpLocks/>
            </p:cNvCxnSpPr>
            <p:nvPr/>
          </p:nvCxnSpPr>
          <p:spPr>
            <a:xfrm flipV="1">
              <a:off x="2433158" y="4733956"/>
              <a:ext cx="1558084" cy="500544"/>
            </a:xfrm>
            <a:prstGeom prst="straightConnector1">
              <a:avLst/>
            </a:prstGeom>
            <a:ln w="127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53" name="直接箭头连接符 52">
              <a:extLst>
                <a:ext uri="{FF2B5EF4-FFF2-40B4-BE49-F238E27FC236}">
                  <a16:creationId xmlns:a16="http://schemas.microsoft.com/office/drawing/2014/main" id="{ACCD6BE9-654E-6A37-AC19-E07C28E79E2D}"/>
                </a:ext>
              </a:extLst>
            </p:cNvPr>
            <p:cNvCxnSpPr>
              <a:cxnSpLocks/>
            </p:cNvCxnSpPr>
            <p:nvPr/>
          </p:nvCxnSpPr>
          <p:spPr>
            <a:xfrm>
              <a:off x="2433158" y="5508724"/>
              <a:ext cx="1471418" cy="319691"/>
            </a:xfrm>
            <a:prstGeom prst="straightConnector1">
              <a:avLst/>
            </a:prstGeom>
            <a:ln w="1270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aphicFrame>
        <p:nvGraphicFramePr>
          <p:cNvPr id="57" name="对象 56">
            <a:extLst>
              <a:ext uri="{FF2B5EF4-FFF2-40B4-BE49-F238E27FC236}">
                <a16:creationId xmlns:a16="http://schemas.microsoft.com/office/drawing/2014/main" id="{95910407-7DEB-F646-779B-922C49B11459}"/>
              </a:ext>
            </a:extLst>
          </p:cNvPr>
          <p:cNvGraphicFramePr>
            <a:graphicFrameLocks noChangeAspect="1"/>
          </p:cNvGraphicFramePr>
          <p:nvPr>
            <p:extLst>
              <p:ext uri="{D42A27DB-BD31-4B8C-83A1-F6EECF244321}">
                <p14:modId xmlns:p14="http://schemas.microsoft.com/office/powerpoint/2010/main" val="3028415962"/>
              </p:ext>
            </p:extLst>
          </p:nvPr>
        </p:nvGraphicFramePr>
        <p:xfrm>
          <a:off x="5660825" y="4010114"/>
          <a:ext cx="6494388" cy="2708010"/>
        </p:xfrm>
        <a:graphic>
          <a:graphicData uri="http://schemas.openxmlformats.org/presentationml/2006/ole">
            <mc:AlternateContent xmlns:mc="http://schemas.openxmlformats.org/markup-compatibility/2006">
              <mc:Choice xmlns:v="urn:schemas-microsoft-com:vml" Requires="v">
                <p:oleObj name="Visio" r:id="rId17" imgW="4714761" imgH="1966836" progId="Visio.Drawing.15">
                  <p:embed/>
                </p:oleObj>
              </mc:Choice>
              <mc:Fallback>
                <p:oleObj name="Visio" r:id="rId17" imgW="4714761" imgH="1966836" progId="Visio.Drawing.15">
                  <p:embed/>
                  <p:pic>
                    <p:nvPicPr>
                      <p:cNvPr id="5" name="对象 4">
                        <a:extLst>
                          <a:ext uri="{FF2B5EF4-FFF2-40B4-BE49-F238E27FC236}">
                            <a16:creationId xmlns:a16="http://schemas.microsoft.com/office/drawing/2014/main" id="{09E644C9-7F21-46DC-976F-F0F900981B2C}"/>
                          </a:ext>
                        </a:extLst>
                      </p:cNvPr>
                      <p:cNvPicPr>
                        <a:picLocks noChangeAspect="1" noChangeArrowheads="1"/>
                      </p:cNvPicPr>
                      <p:nvPr/>
                    </p:nvPicPr>
                    <p:blipFill>
                      <a:blip r:embed="rId18"/>
                      <a:srcRect/>
                      <a:stretch>
                        <a:fillRect/>
                      </a:stretch>
                    </p:blipFill>
                    <p:spPr bwMode="auto">
                      <a:xfrm>
                        <a:off x="5660825" y="4010114"/>
                        <a:ext cx="6494388" cy="2708010"/>
                      </a:xfrm>
                      <a:prstGeom prst="rect">
                        <a:avLst/>
                      </a:prstGeom>
                      <a:noFill/>
                    </p:spPr>
                  </p:pic>
                </p:oleObj>
              </mc:Fallback>
            </mc:AlternateContent>
          </a:graphicData>
        </a:graphic>
      </p:graphicFrame>
      <p:sp>
        <p:nvSpPr>
          <p:cNvPr id="3" name="文本框 2">
            <a:extLst>
              <a:ext uri="{FF2B5EF4-FFF2-40B4-BE49-F238E27FC236}">
                <a16:creationId xmlns:a16="http://schemas.microsoft.com/office/drawing/2014/main" id="{C31E1CF0-A43D-A523-6FED-A8E064AA6CFE}"/>
              </a:ext>
            </a:extLst>
          </p:cNvPr>
          <p:cNvSpPr txBox="1"/>
          <p:nvPr/>
        </p:nvSpPr>
        <p:spPr>
          <a:xfrm>
            <a:off x="6680980" y="6416795"/>
            <a:ext cx="4976078" cy="338554"/>
          </a:xfrm>
          <a:prstGeom prst="rect">
            <a:avLst/>
          </a:prstGeom>
          <a:noFill/>
        </p:spPr>
        <p:txBody>
          <a:bodyPr wrap="square" rtlCol="0">
            <a:spAutoFit/>
          </a:bodyPr>
          <a:lstStyle/>
          <a:p>
            <a:pPr algn="ctr"/>
            <a:r>
              <a:rPr lang="en-US" altLang="zh-CN" sz="1600" b="1" dirty="0">
                <a:solidFill>
                  <a:srgbClr val="0070C0"/>
                </a:solidFill>
                <a:cs typeface="+mn-ea"/>
                <a:sym typeface="+mn-lt"/>
              </a:rPr>
              <a:t>Dimension-reduction fracture model</a:t>
            </a:r>
            <a:endParaRPr lang="zh-CN" altLang="en-US" sz="1600" b="1" dirty="0">
              <a:solidFill>
                <a:srgbClr val="0070C0"/>
              </a:solidFill>
              <a:cs typeface="+mn-ea"/>
              <a:sym typeface="+mn-lt"/>
            </a:endParaRPr>
          </a:p>
        </p:txBody>
      </p:sp>
      <p:sp>
        <p:nvSpPr>
          <p:cNvPr id="7" name="文本框 6">
            <a:extLst>
              <a:ext uri="{FF2B5EF4-FFF2-40B4-BE49-F238E27FC236}">
                <a16:creationId xmlns:a16="http://schemas.microsoft.com/office/drawing/2014/main" id="{EA6B690E-D4EE-BB82-8055-91F43A5A41A7}"/>
              </a:ext>
            </a:extLst>
          </p:cNvPr>
          <p:cNvSpPr txBox="1"/>
          <p:nvPr/>
        </p:nvSpPr>
        <p:spPr>
          <a:xfrm>
            <a:off x="804042" y="6416795"/>
            <a:ext cx="3947862" cy="338554"/>
          </a:xfrm>
          <a:prstGeom prst="rect">
            <a:avLst/>
          </a:prstGeom>
          <a:noFill/>
        </p:spPr>
        <p:txBody>
          <a:bodyPr wrap="square" rtlCol="0">
            <a:spAutoFit/>
          </a:bodyPr>
          <a:lstStyle/>
          <a:p>
            <a:pPr algn="ctr"/>
            <a:r>
              <a:rPr lang="en-US" altLang="zh-CN" sz="1600" b="1" dirty="0">
                <a:solidFill>
                  <a:srgbClr val="0070C0"/>
                </a:solidFill>
                <a:cs typeface="+mn-ea"/>
                <a:sym typeface="+mn-lt"/>
              </a:rPr>
              <a:t>Modified two-scale continuum model  </a:t>
            </a:r>
            <a:endParaRPr lang="zh-CN" altLang="en-US" sz="1600" b="1" dirty="0">
              <a:solidFill>
                <a:srgbClr val="0070C0"/>
              </a:solidFill>
              <a:cs typeface="+mn-ea"/>
              <a:sym typeface="+mn-lt"/>
            </a:endParaRPr>
          </a:p>
        </p:txBody>
      </p:sp>
      <p:sp>
        <p:nvSpPr>
          <p:cNvPr id="13" name="文本框 12">
            <a:extLst>
              <a:ext uri="{FF2B5EF4-FFF2-40B4-BE49-F238E27FC236}">
                <a16:creationId xmlns:a16="http://schemas.microsoft.com/office/drawing/2014/main" id="{9A569A05-63EF-2DBE-1A65-5A580F085672}"/>
              </a:ext>
            </a:extLst>
          </p:cNvPr>
          <p:cNvSpPr txBox="1"/>
          <p:nvPr/>
        </p:nvSpPr>
        <p:spPr>
          <a:xfrm>
            <a:off x="3641834" y="3926221"/>
            <a:ext cx="5924676" cy="307777"/>
          </a:xfrm>
          <a:prstGeom prst="rect">
            <a:avLst/>
          </a:prstGeom>
          <a:noFill/>
        </p:spPr>
        <p:txBody>
          <a:bodyPr wrap="square">
            <a:spAutoFit/>
          </a:bodyPr>
          <a:lstStyle/>
          <a:p>
            <a:pPr algn="ctr"/>
            <a:r>
              <a:rPr lang="en-US" altLang="zh-CN" sz="1400" b="0" i="0" dirty="0">
                <a:solidFill>
                  <a:srgbClr val="C00000"/>
                </a:solidFill>
                <a:effectLst/>
              </a:rPr>
              <a:t>hydrochloric acid (HCl) and calcite carbonate rock (CaCO</a:t>
            </a:r>
            <a:r>
              <a:rPr lang="en-US" altLang="zh-CN" sz="1400" b="0" i="0" baseline="-25000" dirty="0">
                <a:solidFill>
                  <a:srgbClr val="C00000"/>
                </a:solidFill>
                <a:effectLst/>
              </a:rPr>
              <a:t>3</a:t>
            </a:r>
            <a:r>
              <a:rPr lang="en-US" altLang="zh-CN" sz="1400" b="0" i="0" dirty="0">
                <a:solidFill>
                  <a:srgbClr val="C00000"/>
                </a:solidFill>
                <a:effectLst/>
              </a:rPr>
              <a:t>)</a:t>
            </a:r>
            <a:endParaRPr lang="zh-CN" altLang="en-US" sz="1400" dirty="0">
              <a:solidFill>
                <a:srgbClr val="C00000"/>
              </a:solidFill>
            </a:endParaRPr>
          </a:p>
        </p:txBody>
      </p:sp>
    </p:spTree>
    <p:extLst>
      <p:ext uri="{BB962C8B-B14F-4D97-AF65-F5344CB8AC3E}">
        <p14:creationId xmlns:p14="http://schemas.microsoft.com/office/powerpoint/2010/main" val="3732492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00BE886-BDE6-F52D-BDF3-3274D2FE1B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12</a:t>
            </a:fld>
            <a:r>
              <a:rPr kumimoji="0" lang="en-US" altLang="zh-CN" sz="1200" b="0" i="0" u="none" strike="noStrike" kern="1200" cap="none" spc="0" normalizeH="0" baseline="0" noProof="0" dirty="0">
                <a:ln>
                  <a:noFill/>
                </a:ln>
                <a:solidFill>
                  <a:prstClr val="black">
                    <a:tint val="75000"/>
                  </a:prstClr>
                </a:solidFill>
                <a:effectLst/>
                <a:uLnTx/>
                <a:uFillTx/>
                <a:cs typeface="+mn-ea"/>
                <a:sym typeface="+mn-lt"/>
              </a:rPr>
              <a:t>/24</a:t>
            </a:r>
          </a:p>
        </p:txBody>
      </p:sp>
      <p:sp>
        <p:nvSpPr>
          <p:cNvPr id="3" name="文本框 6">
            <a:extLst>
              <a:ext uri="{FF2B5EF4-FFF2-40B4-BE49-F238E27FC236}">
                <a16:creationId xmlns:a16="http://schemas.microsoft.com/office/drawing/2014/main" id="{4F031777-3309-44F1-9656-8F9879B169BB}"/>
              </a:ext>
            </a:extLst>
          </p:cNvPr>
          <p:cNvSpPr txBox="1">
            <a:spLocks noChangeArrowheads="1"/>
          </p:cNvSpPr>
          <p:nvPr/>
        </p:nvSpPr>
        <p:spPr bwMode="auto">
          <a:xfrm>
            <a:off x="0" y="163251"/>
            <a:ext cx="12192000" cy="523220"/>
          </a:xfrm>
          <a:prstGeom prst="rect">
            <a:avLst/>
          </a:prstGeom>
          <a:noFill/>
        </p:spPr>
        <p:txBody>
          <a:bodyPr wrap="square" rtlCol="0">
            <a:spAutoFit/>
          </a:bodyPr>
          <a:lstStyle>
            <a:defPPr>
              <a:defRPr lang="zh-CN"/>
            </a:defPPr>
            <a:lvl1pPr algn="ctr">
              <a:defRPr sz="3200" b="1">
                <a:solidFill>
                  <a:srgbClr val="0070C0"/>
                </a:solidFill>
                <a:latin typeface="Arial Black" panose="020B0A04020102020204" pitchFamily="34" charset="0"/>
                <a:cs typeface="+mn-ea"/>
              </a:defRPr>
            </a:lvl1pPr>
          </a:lstStyle>
          <a:p>
            <a:r>
              <a:rPr lang="en-US" altLang="zh-CN" sz="2800" dirty="0">
                <a:sym typeface="+mn-lt"/>
              </a:rPr>
              <a:t>2.3 H-M-C coupling model of fractured vuggy rocks</a:t>
            </a:r>
          </a:p>
        </p:txBody>
      </p:sp>
      <p:graphicFrame>
        <p:nvGraphicFramePr>
          <p:cNvPr id="5" name="对象 4">
            <a:extLst>
              <a:ext uri="{FF2B5EF4-FFF2-40B4-BE49-F238E27FC236}">
                <a16:creationId xmlns:a16="http://schemas.microsoft.com/office/drawing/2014/main" id="{5BAEBB8A-FD8D-CF33-9375-7EB993803583}"/>
              </a:ext>
            </a:extLst>
          </p:cNvPr>
          <p:cNvGraphicFramePr>
            <a:graphicFrameLocks noChangeAspect="1"/>
          </p:cNvGraphicFramePr>
          <p:nvPr>
            <p:extLst>
              <p:ext uri="{D42A27DB-BD31-4B8C-83A1-F6EECF244321}">
                <p14:modId xmlns:p14="http://schemas.microsoft.com/office/powerpoint/2010/main" val="2086214999"/>
              </p:ext>
            </p:extLst>
          </p:nvPr>
        </p:nvGraphicFramePr>
        <p:xfrm>
          <a:off x="19098" y="1215318"/>
          <a:ext cx="2863545" cy="2863545"/>
        </p:xfrm>
        <a:graphic>
          <a:graphicData uri="http://schemas.openxmlformats.org/presentationml/2006/ole">
            <mc:AlternateContent xmlns:mc="http://schemas.openxmlformats.org/markup-compatibility/2006">
              <mc:Choice xmlns:v="urn:schemas-microsoft-com:vml" Requires="v">
                <p:oleObj name="Visio" r:id="rId2" imgW="2290836" imgH="2290836" progId="Visio.Drawing.15">
                  <p:embed/>
                </p:oleObj>
              </mc:Choice>
              <mc:Fallback>
                <p:oleObj name="Visio" r:id="rId2" imgW="2290836" imgH="2290836" progId="Visio.Drawing.15">
                  <p:embed/>
                  <p:pic>
                    <p:nvPicPr>
                      <p:cNvPr id="5" name="对象 4">
                        <a:extLst>
                          <a:ext uri="{FF2B5EF4-FFF2-40B4-BE49-F238E27FC236}">
                            <a16:creationId xmlns:a16="http://schemas.microsoft.com/office/drawing/2014/main" id="{AF4FB5CA-4134-4E64-BF25-0033CFDB38C3}"/>
                          </a:ext>
                        </a:extLst>
                      </p:cNvPr>
                      <p:cNvPicPr>
                        <a:picLocks noChangeAspect="1" noChangeArrowheads="1"/>
                      </p:cNvPicPr>
                      <p:nvPr/>
                    </p:nvPicPr>
                    <p:blipFill>
                      <a:blip r:embed="rId3"/>
                      <a:srcRect/>
                      <a:stretch>
                        <a:fillRect/>
                      </a:stretch>
                    </p:blipFill>
                    <p:spPr bwMode="auto">
                      <a:xfrm>
                        <a:off x="19098" y="1215318"/>
                        <a:ext cx="2863545" cy="2863545"/>
                      </a:xfrm>
                      <a:prstGeom prst="rect">
                        <a:avLst/>
                      </a:prstGeom>
                      <a:noFill/>
                    </p:spPr>
                  </p:pic>
                </p:oleObj>
              </mc:Fallback>
            </mc:AlternateContent>
          </a:graphicData>
        </a:graphic>
      </p:graphicFrame>
      <p:sp>
        <p:nvSpPr>
          <p:cNvPr id="7" name="TextBox 6">
            <a:extLst>
              <a:ext uri="{FF2B5EF4-FFF2-40B4-BE49-F238E27FC236}">
                <a16:creationId xmlns:a16="http://schemas.microsoft.com/office/drawing/2014/main" id="{141B252F-502B-0D82-D2F8-F7666E9A6EF8}"/>
              </a:ext>
            </a:extLst>
          </p:cNvPr>
          <p:cNvSpPr txBox="1"/>
          <p:nvPr/>
        </p:nvSpPr>
        <p:spPr>
          <a:xfrm>
            <a:off x="284203" y="1094313"/>
            <a:ext cx="2378954" cy="338554"/>
          </a:xfrm>
          <a:prstGeom prst="rect">
            <a:avLst/>
          </a:prstGeom>
          <a:noFill/>
        </p:spPr>
        <p:txBody>
          <a:bodyPr wrap="square" rtlCol="0">
            <a:spAutoFit/>
          </a:bodyPr>
          <a:lstStyle/>
          <a:p>
            <a:pPr algn="ctr"/>
            <a:r>
              <a:rPr lang="en-US" altLang="zh-CN" sz="1600" b="1" dirty="0">
                <a:solidFill>
                  <a:srgbClr val="0000FF"/>
                </a:solidFill>
                <a:cs typeface="+mn-ea"/>
                <a:sym typeface="+mn-lt"/>
              </a:rPr>
              <a:t>outcrops</a:t>
            </a:r>
            <a:endParaRPr lang="zh-CN" altLang="en-US" sz="1600" b="1" dirty="0">
              <a:solidFill>
                <a:srgbClr val="0000FF"/>
              </a:solidFill>
              <a:cs typeface="+mn-ea"/>
              <a:sym typeface="+mn-lt"/>
            </a:endParaRPr>
          </a:p>
        </p:txBody>
      </p:sp>
      <p:sp>
        <p:nvSpPr>
          <p:cNvPr id="8" name="TextBox 14">
            <a:extLst>
              <a:ext uri="{FF2B5EF4-FFF2-40B4-BE49-F238E27FC236}">
                <a16:creationId xmlns:a16="http://schemas.microsoft.com/office/drawing/2014/main" id="{B5348F28-F8D9-D96E-BFD0-A9AC623EE5DC}"/>
              </a:ext>
            </a:extLst>
          </p:cNvPr>
          <p:cNvSpPr txBox="1"/>
          <p:nvPr/>
        </p:nvSpPr>
        <p:spPr>
          <a:xfrm>
            <a:off x="33534" y="4348393"/>
            <a:ext cx="3158481" cy="307777"/>
          </a:xfrm>
          <a:prstGeom prst="rect">
            <a:avLst/>
          </a:prstGeom>
          <a:noFill/>
        </p:spPr>
        <p:txBody>
          <a:bodyPr wrap="square" rtlCol="0">
            <a:spAutoFit/>
          </a:bodyPr>
          <a:lstStyle/>
          <a:p>
            <a:r>
              <a:rPr lang="en-US" altLang="zh-CN" sz="1400" b="1" dirty="0">
                <a:solidFill>
                  <a:srgbClr val="0000FF"/>
                </a:solidFill>
                <a:cs typeface="+mn-ea"/>
                <a:sym typeface="+mn-lt"/>
              </a:rPr>
              <a:t>1. Porous media</a:t>
            </a:r>
            <a:r>
              <a:rPr lang="zh-CN" altLang="en-US" sz="1400" b="1" dirty="0">
                <a:solidFill>
                  <a:srgbClr val="0000FF"/>
                </a:solidFill>
                <a:cs typeface="+mn-ea"/>
                <a:sym typeface="+mn-lt"/>
              </a:rPr>
              <a:t>：</a:t>
            </a:r>
            <a:r>
              <a:rPr lang="en-US" altLang="zh-CN" sz="1400" b="1" dirty="0" err="1">
                <a:solidFill>
                  <a:srgbClr val="0000FF"/>
                </a:solidFill>
                <a:cs typeface="+mn-ea"/>
                <a:sym typeface="+mn-lt"/>
              </a:rPr>
              <a:t>Biot</a:t>
            </a:r>
            <a:r>
              <a:rPr lang="en-US" altLang="zh-CN" sz="1400" b="1" dirty="0">
                <a:solidFill>
                  <a:srgbClr val="0000FF"/>
                </a:solidFill>
                <a:cs typeface="+mn-ea"/>
                <a:sym typeface="+mn-lt"/>
              </a:rPr>
              <a:t> equations</a:t>
            </a:r>
            <a:endParaRPr lang="zh-CN" altLang="en-US" sz="1400" b="1" dirty="0">
              <a:solidFill>
                <a:srgbClr val="0000FF"/>
              </a:solidFill>
              <a:cs typeface="+mn-ea"/>
              <a:sym typeface="+mn-lt"/>
            </a:endParaRPr>
          </a:p>
        </p:txBody>
      </p:sp>
      <p:sp>
        <p:nvSpPr>
          <p:cNvPr id="9" name="TextBox 15">
            <a:extLst>
              <a:ext uri="{FF2B5EF4-FFF2-40B4-BE49-F238E27FC236}">
                <a16:creationId xmlns:a16="http://schemas.microsoft.com/office/drawing/2014/main" id="{4AEE2D08-4ADA-DD0A-AA5C-E02676CA6020}"/>
              </a:ext>
            </a:extLst>
          </p:cNvPr>
          <p:cNvSpPr txBox="1"/>
          <p:nvPr/>
        </p:nvSpPr>
        <p:spPr>
          <a:xfrm>
            <a:off x="3160045" y="4353735"/>
            <a:ext cx="2481191" cy="307777"/>
          </a:xfrm>
          <a:prstGeom prst="rect">
            <a:avLst/>
          </a:prstGeom>
          <a:noFill/>
        </p:spPr>
        <p:txBody>
          <a:bodyPr wrap="square" rtlCol="0">
            <a:spAutoFit/>
          </a:bodyPr>
          <a:lstStyle/>
          <a:p>
            <a:r>
              <a:rPr lang="en-US" altLang="zh-CN" sz="1400" b="1" dirty="0">
                <a:solidFill>
                  <a:srgbClr val="0000FF"/>
                </a:solidFill>
                <a:cs typeface="+mn-ea"/>
                <a:sym typeface="+mn-lt"/>
              </a:rPr>
              <a:t>2. Vug</a:t>
            </a:r>
            <a:r>
              <a:rPr lang="zh-CN" altLang="en-US" sz="1400" b="1" dirty="0">
                <a:solidFill>
                  <a:srgbClr val="0000FF"/>
                </a:solidFill>
                <a:cs typeface="+mn-ea"/>
                <a:sym typeface="+mn-lt"/>
              </a:rPr>
              <a:t>：</a:t>
            </a:r>
            <a:r>
              <a:rPr lang="en-US" altLang="zh-CN" sz="1400" b="1" dirty="0">
                <a:solidFill>
                  <a:srgbClr val="0000FF"/>
                </a:solidFill>
                <a:cs typeface="+mn-ea"/>
                <a:sym typeface="+mn-lt"/>
              </a:rPr>
              <a:t>Stokes equations</a:t>
            </a:r>
            <a:endParaRPr lang="zh-CN" altLang="en-US" sz="1400" b="1" dirty="0">
              <a:solidFill>
                <a:srgbClr val="0000FF"/>
              </a:solidFill>
              <a:cs typeface="+mn-ea"/>
              <a:sym typeface="+mn-lt"/>
            </a:endParaRPr>
          </a:p>
        </p:txBody>
      </p:sp>
      <p:sp>
        <p:nvSpPr>
          <p:cNvPr id="10" name="TextBox 23">
            <a:extLst>
              <a:ext uri="{FF2B5EF4-FFF2-40B4-BE49-F238E27FC236}">
                <a16:creationId xmlns:a16="http://schemas.microsoft.com/office/drawing/2014/main" id="{9A1D4A8F-EBC2-8C07-E7B9-D05D35A15946}"/>
              </a:ext>
            </a:extLst>
          </p:cNvPr>
          <p:cNvSpPr txBox="1"/>
          <p:nvPr/>
        </p:nvSpPr>
        <p:spPr>
          <a:xfrm>
            <a:off x="8739864" y="4348393"/>
            <a:ext cx="3494062" cy="307777"/>
          </a:xfrm>
          <a:prstGeom prst="rect">
            <a:avLst/>
          </a:prstGeom>
          <a:noFill/>
        </p:spPr>
        <p:txBody>
          <a:bodyPr wrap="square" rtlCol="0">
            <a:spAutoFit/>
          </a:bodyPr>
          <a:lstStyle/>
          <a:p>
            <a:r>
              <a:rPr lang="en-US" altLang="zh-CN" sz="1400" b="1" dirty="0">
                <a:solidFill>
                  <a:srgbClr val="0000FF"/>
                </a:solidFill>
                <a:cs typeface="+mn-ea"/>
                <a:sym typeface="+mn-lt"/>
              </a:rPr>
              <a:t>4. Interface</a:t>
            </a:r>
            <a:r>
              <a:rPr lang="zh-CN" altLang="en-US" sz="1400" b="1" dirty="0">
                <a:solidFill>
                  <a:srgbClr val="0000FF"/>
                </a:solidFill>
                <a:cs typeface="+mn-ea"/>
                <a:sym typeface="+mn-lt"/>
              </a:rPr>
              <a:t>：</a:t>
            </a:r>
            <a:r>
              <a:rPr lang="en-US" altLang="zh-CN" sz="1400" b="1" dirty="0">
                <a:solidFill>
                  <a:srgbClr val="0000FF"/>
                </a:solidFill>
                <a:cs typeface="+mn-ea"/>
                <a:sym typeface="+mn-lt"/>
              </a:rPr>
              <a:t>extended BJS conditions</a:t>
            </a:r>
            <a:endParaRPr lang="zh-CN" altLang="en-US" sz="1400" b="1" dirty="0">
              <a:solidFill>
                <a:srgbClr val="0000FF"/>
              </a:solidFill>
              <a:cs typeface="+mn-ea"/>
              <a:sym typeface="+mn-lt"/>
            </a:endParaRPr>
          </a:p>
        </p:txBody>
      </p:sp>
      <p:graphicFrame>
        <p:nvGraphicFramePr>
          <p:cNvPr id="11" name="Object 9">
            <a:extLst>
              <a:ext uri="{FF2B5EF4-FFF2-40B4-BE49-F238E27FC236}">
                <a16:creationId xmlns:a16="http://schemas.microsoft.com/office/drawing/2014/main" id="{7387152F-9AD9-ECCA-246B-6054D7FBD5B3}"/>
              </a:ext>
            </a:extLst>
          </p:cNvPr>
          <p:cNvGraphicFramePr>
            <a:graphicFrameLocks noChangeAspect="1"/>
          </p:cNvGraphicFramePr>
          <p:nvPr>
            <p:extLst>
              <p:ext uri="{D42A27DB-BD31-4B8C-83A1-F6EECF244321}">
                <p14:modId xmlns:p14="http://schemas.microsoft.com/office/powerpoint/2010/main" val="1100861255"/>
              </p:ext>
            </p:extLst>
          </p:nvPr>
        </p:nvGraphicFramePr>
        <p:xfrm>
          <a:off x="287875" y="4975718"/>
          <a:ext cx="2290762" cy="1789112"/>
        </p:xfrm>
        <a:graphic>
          <a:graphicData uri="http://schemas.openxmlformats.org/presentationml/2006/ole">
            <mc:AlternateContent xmlns:mc="http://schemas.openxmlformats.org/markup-compatibility/2006">
              <mc:Choice xmlns:v="urn:schemas-microsoft-com:vml" Requires="v">
                <p:oleObj name="Equation" r:id="rId4" imgW="2082600" imgH="1625400" progId="Equation.DSMT4">
                  <p:embed/>
                </p:oleObj>
              </mc:Choice>
              <mc:Fallback>
                <p:oleObj name="Equation" r:id="rId4" imgW="2082600" imgH="1625400" progId="Equation.DSMT4">
                  <p:embed/>
                  <p:pic>
                    <p:nvPicPr>
                      <p:cNvPr id="10" name="Object 9"/>
                      <p:cNvPicPr>
                        <a:picLocks noChangeAspect="1" noChangeArrowheads="1"/>
                      </p:cNvPicPr>
                      <p:nvPr/>
                    </p:nvPicPr>
                    <p:blipFill>
                      <a:blip r:embed="rId5"/>
                      <a:srcRect/>
                      <a:stretch>
                        <a:fillRect/>
                      </a:stretch>
                    </p:blipFill>
                    <p:spPr bwMode="auto">
                      <a:xfrm>
                        <a:off x="287875" y="4975718"/>
                        <a:ext cx="2290762" cy="1789112"/>
                      </a:xfrm>
                      <a:prstGeom prst="rect">
                        <a:avLst/>
                      </a:prstGeom>
                      <a:noFill/>
                    </p:spPr>
                  </p:pic>
                </p:oleObj>
              </mc:Fallback>
            </mc:AlternateContent>
          </a:graphicData>
        </a:graphic>
      </p:graphicFrame>
      <p:graphicFrame>
        <p:nvGraphicFramePr>
          <p:cNvPr id="13" name="Object 13">
            <a:extLst>
              <a:ext uri="{FF2B5EF4-FFF2-40B4-BE49-F238E27FC236}">
                <a16:creationId xmlns:a16="http://schemas.microsoft.com/office/drawing/2014/main" id="{05FDEB34-A772-4FE7-1980-EEC0369CA828}"/>
              </a:ext>
            </a:extLst>
          </p:cNvPr>
          <p:cNvGraphicFramePr>
            <a:graphicFrameLocks noChangeAspect="1"/>
          </p:cNvGraphicFramePr>
          <p:nvPr>
            <p:extLst>
              <p:ext uri="{D42A27DB-BD31-4B8C-83A1-F6EECF244321}">
                <p14:modId xmlns:p14="http://schemas.microsoft.com/office/powerpoint/2010/main" val="869393584"/>
              </p:ext>
            </p:extLst>
          </p:nvPr>
        </p:nvGraphicFramePr>
        <p:xfrm>
          <a:off x="3127182" y="4975718"/>
          <a:ext cx="2626272" cy="1480644"/>
        </p:xfrm>
        <a:graphic>
          <a:graphicData uri="http://schemas.openxmlformats.org/presentationml/2006/ole">
            <mc:AlternateContent xmlns:mc="http://schemas.openxmlformats.org/markup-compatibility/2006">
              <mc:Choice xmlns:v="urn:schemas-microsoft-com:vml" Requires="v">
                <p:oleObj name="Equation" r:id="rId6" imgW="2387520" imgH="1346040" progId="Equation.DSMT4">
                  <p:embed/>
                </p:oleObj>
              </mc:Choice>
              <mc:Fallback>
                <p:oleObj name="Equation" r:id="rId6" imgW="2387520" imgH="1346040" progId="Equation.DSMT4">
                  <p:embed/>
                  <p:pic>
                    <p:nvPicPr>
                      <p:cNvPr id="14" name="Object 13"/>
                      <p:cNvPicPr>
                        <a:picLocks noChangeAspect="1" noChangeArrowheads="1"/>
                      </p:cNvPicPr>
                      <p:nvPr/>
                    </p:nvPicPr>
                    <p:blipFill>
                      <a:blip r:embed="rId7"/>
                      <a:srcRect/>
                      <a:stretch>
                        <a:fillRect/>
                      </a:stretch>
                    </p:blipFill>
                    <p:spPr bwMode="auto">
                      <a:xfrm>
                        <a:off x="3127182" y="4975718"/>
                        <a:ext cx="2626272" cy="1480644"/>
                      </a:xfrm>
                      <a:prstGeom prst="rect">
                        <a:avLst/>
                      </a:prstGeom>
                      <a:noFill/>
                    </p:spPr>
                  </p:pic>
                </p:oleObj>
              </mc:Fallback>
            </mc:AlternateContent>
          </a:graphicData>
        </a:graphic>
      </p:graphicFrame>
      <p:graphicFrame>
        <p:nvGraphicFramePr>
          <p:cNvPr id="15" name="Object 22">
            <a:extLst>
              <a:ext uri="{FF2B5EF4-FFF2-40B4-BE49-F238E27FC236}">
                <a16:creationId xmlns:a16="http://schemas.microsoft.com/office/drawing/2014/main" id="{0036663F-7F21-5A3F-4485-AC8C99F25A14}"/>
              </a:ext>
            </a:extLst>
          </p:cNvPr>
          <p:cNvGraphicFramePr>
            <a:graphicFrameLocks noChangeAspect="1"/>
          </p:cNvGraphicFramePr>
          <p:nvPr>
            <p:extLst>
              <p:ext uri="{D42A27DB-BD31-4B8C-83A1-F6EECF244321}">
                <p14:modId xmlns:p14="http://schemas.microsoft.com/office/powerpoint/2010/main" val="969336467"/>
              </p:ext>
            </p:extLst>
          </p:nvPr>
        </p:nvGraphicFramePr>
        <p:xfrm>
          <a:off x="9094980" y="4974053"/>
          <a:ext cx="2695968" cy="1313136"/>
        </p:xfrm>
        <a:graphic>
          <a:graphicData uri="http://schemas.openxmlformats.org/presentationml/2006/ole">
            <mc:AlternateContent xmlns:mc="http://schemas.openxmlformats.org/markup-compatibility/2006">
              <mc:Choice xmlns:v="urn:schemas-microsoft-com:vml" Requires="v">
                <p:oleObj name="Equation" r:id="rId8" imgW="2450880" imgH="1193760" progId="Equation.DSMT4">
                  <p:embed/>
                </p:oleObj>
              </mc:Choice>
              <mc:Fallback>
                <p:oleObj name="Equation" r:id="rId8" imgW="2450880" imgH="1193760" progId="Equation.DSMT4">
                  <p:embed/>
                  <p:pic>
                    <p:nvPicPr>
                      <p:cNvPr id="23" name="Object 22"/>
                      <p:cNvPicPr>
                        <a:picLocks noChangeAspect="1" noChangeArrowheads="1"/>
                      </p:cNvPicPr>
                      <p:nvPr/>
                    </p:nvPicPr>
                    <p:blipFill>
                      <a:blip r:embed="rId9"/>
                      <a:srcRect/>
                      <a:stretch>
                        <a:fillRect/>
                      </a:stretch>
                    </p:blipFill>
                    <p:spPr bwMode="auto">
                      <a:xfrm>
                        <a:off x="9094980" y="4974053"/>
                        <a:ext cx="2695968" cy="1313136"/>
                      </a:xfrm>
                      <a:prstGeom prst="rect">
                        <a:avLst/>
                      </a:prstGeom>
                      <a:noFill/>
                    </p:spPr>
                  </p:pic>
                </p:oleObj>
              </mc:Fallback>
            </mc:AlternateContent>
          </a:graphicData>
        </a:graphic>
      </p:graphicFrame>
      <p:graphicFrame>
        <p:nvGraphicFramePr>
          <p:cNvPr id="4" name="对象 3">
            <a:extLst>
              <a:ext uri="{FF2B5EF4-FFF2-40B4-BE49-F238E27FC236}">
                <a16:creationId xmlns:a16="http://schemas.microsoft.com/office/drawing/2014/main" id="{E0810FA1-03E3-871E-84C1-4BEA2EA9777C}"/>
              </a:ext>
            </a:extLst>
          </p:cNvPr>
          <p:cNvGraphicFramePr>
            <a:graphicFrameLocks noChangeAspect="1"/>
          </p:cNvGraphicFramePr>
          <p:nvPr>
            <p:extLst>
              <p:ext uri="{D42A27DB-BD31-4B8C-83A1-F6EECF244321}">
                <p14:modId xmlns:p14="http://schemas.microsoft.com/office/powerpoint/2010/main" val="4078367624"/>
              </p:ext>
            </p:extLst>
          </p:nvPr>
        </p:nvGraphicFramePr>
        <p:xfrm>
          <a:off x="3075608" y="1166968"/>
          <a:ext cx="2869590" cy="2869590"/>
        </p:xfrm>
        <a:graphic>
          <a:graphicData uri="http://schemas.openxmlformats.org/presentationml/2006/ole">
            <mc:AlternateContent xmlns:mc="http://schemas.openxmlformats.org/markup-compatibility/2006">
              <mc:Choice xmlns:v="urn:schemas-microsoft-com:vml" Requires="v">
                <p:oleObj name="Visio" r:id="rId10" imgW="2295672" imgH="2295672" progId="Visio.Drawing.15">
                  <p:embed/>
                </p:oleObj>
              </mc:Choice>
              <mc:Fallback>
                <p:oleObj name="Visio" r:id="rId10" imgW="2295672" imgH="2295672" progId="Visio.Drawing.15">
                  <p:embed/>
                  <p:pic>
                    <p:nvPicPr>
                      <p:cNvPr id="47" name="对象 46">
                        <a:extLst>
                          <a:ext uri="{FF2B5EF4-FFF2-40B4-BE49-F238E27FC236}">
                            <a16:creationId xmlns:a16="http://schemas.microsoft.com/office/drawing/2014/main" id="{605ACDE5-64FD-4AC0-B4E6-BF8AC37B4A1D}"/>
                          </a:ext>
                        </a:extLst>
                      </p:cNvPr>
                      <p:cNvPicPr>
                        <a:picLocks noChangeAspect="1" noChangeArrowheads="1"/>
                      </p:cNvPicPr>
                      <p:nvPr/>
                    </p:nvPicPr>
                    <p:blipFill>
                      <a:blip r:embed="rId11"/>
                      <a:srcRect/>
                      <a:stretch>
                        <a:fillRect/>
                      </a:stretch>
                    </p:blipFill>
                    <p:spPr bwMode="auto">
                      <a:xfrm>
                        <a:off x="3075608" y="1166968"/>
                        <a:ext cx="2869590" cy="2869590"/>
                      </a:xfrm>
                      <a:prstGeom prst="rect">
                        <a:avLst/>
                      </a:prstGeom>
                      <a:noFill/>
                    </p:spPr>
                  </p:pic>
                </p:oleObj>
              </mc:Fallback>
            </mc:AlternateContent>
          </a:graphicData>
        </a:graphic>
      </p:graphicFrame>
      <p:pic>
        <p:nvPicPr>
          <p:cNvPr id="24" name="图片 23">
            <a:extLst>
              <a:ext uri="{FF2B5EF4-FFF2-40B4-BE49-F238E27FC236}">
                <a16:creationId xmlns:a16="http://schemas.microsoft.com/office/drawing/2014/main" id="{043DE811-291F-2278-DACF-A6FB60D55C99}"/>
              </a:ext>
            </a:extLst>
          </p:cNvPr>
          <p:cNvPicPr>
            <a:picLocks noChangeAspect="1"/>
          </p:cNvPicPr>
          <p:nvPr/>
        </p:nvPicPr>
        <p:blipFill>
          <a:blip r:embed="rId12"/>
          <a:srcRect l="9766" r="11171"/>
          <a:stretch/>
        </p:blipFill>
        <p:spPr>
          <a:xfrm>
            <a:off x="6122894" y="1444136"/>
            <a:ext cx="3438916" cy="2702685"/>
          </a:xfrm>
          <a:prstGeom prst="rect">
            <a:avLst/>
          </a:prstGeom>
        </p:spPr>
      </p:pic>
      <p:sp>
        <p:nvSpPr>
          <p:cNvPr id="25" name="TextBox 6">
            <a:extLst>
              <a:ext uri="{FF2B5EF4-FFF2-40B4-BE49-F238E27FC236}">
                <a16:creationId xmlns:a16="http://schemas.microsoft.com/office/drawing/2014/main" id="{79231277-F445-8066-C0AF-44DBE5646196}"/>
              </a:ext>
            </a:extLst>
          </p:cNvPr>
          <p:cNvSpPr txBox="1"/>
          <p:nvPr/>
        </p:nvSpPr>
        <p:spPr>
          <a:xfrm>
            <a:off x="3788807" y="1094313"/>
            <a:ext cx="1691741" cy="338554"/>
          </a:xfrm>
          <a:prstGeom prst="rect">
            <a:avLst/>
          </a:prstGeom>
          <a:noFill/>
        </p:spPr>
        <p:txBody>
          <a:bodyPr wrap="square" rtlCol="0">
            <a:spAutoFit/>
          </a:bodyPr>
          <a:lstStyle/>
          <a:p>
            <a:pPr algn="ctr"/>
            <a:r>
              <a:rPr lang="en-US" altLang="zh-CN" sz="1600" b="1" dirty="0">
                <a:solidFill>
                  <a:srgbClr val="0000FF"/>
                </a:solidFill>
                <a:cs typeface="+mn-ea"/>
                <a:sym typeface="+mn-lt"/>
              </a:rPr>
              <a:t>DFVN model</a:t>
            </a:r>
            <a:endParaRPr lang="zh-CN" altLang="en-US" sz="1600" b="1" dirty="0">
              <a:solidFill>
                <a:srgbClr val="0000FF"/>
              </a:solidFill>
              <a:cs typeface="+mn-ea"/>
              <a:sym typeface="+mn-lt"/>
            </a:endParaRPr>
          </a:p>
        </p:txBody>
      </p:sp>
      <p:sp>
        <p:nvSpPr>
          <p:cNvPr id="26" name="TextBox 6">
            <a:extLst>
              <a:ext uri="{FF2B5EF4-FFF2-40B4-BE49-F238E27FC236}">
                <a16:creationId xmlns:a16="http://schemas.microsoft.com/office/drawing/2014/main" id="{3A1EEC5F-0959-7A25-7156-D8DED7622CB5}"/>
              </a:ext>
            </a:extLst>
          </p:cNvPr>
          <p:cNvSpPr txBox="1"/>
          <p:nvPr/>
        </p:nvSpPr>
        <p:spPr>
          <a:xfrm>
            <a:off x="7878940" y="1094313"/>
            <a:ext cx="3024946" cy="338554"/>
          </a:xfrm>
          <a:prstGeom prst="rect">
            <a:avLst/>
          </a:prstGeom>
          <a:noFill/>
        </p:spPr>
        <p:txBody>
          <a:bodyPr wrap="square" rtlCol="0">
            <a:spAutoFit/>
          </a:bodyPr>
          <a:lstStyle/>
          <a:p>
            <a:pPr algn="ctr"/>
            <a:r>
              <a:rPr lang="en-US" altLang="zh-CN" sz="1600" b="1" dirty="0">
                <a:solidFill>
                  <a:srgbClr val="0000FF"/>
                </a:solidFill>
                <a:cs typeface="+mn-ea"/>
                <a:sym typeface="+mn-lt"/>
              </a:rPr>
              <a:t>Hydro-mechanical model</a:t>
            </a:r>
            <a:endParaRPr lang="zh-CN" altLang="en-US" sz="1600" b="1" dirty="0">
              <a:solidFill>
                <a:srgbClr val="0000FF"/>
              </a:solidFill>
              <a:cs typeface="+mn-ea"/>
              <a:sym typeface="+mn-lt"/>
            </a:endParaRPr>
          </a:p>
        </p:txBody>
      </p:sp>
      <p:sp>
        <p:nvSpPr>
          <p:cNvPr id="27" name="箭头: 右 26">
            <a:extLst>
              <a:ext uri="{FF2B5EF4-FFF2-40B4-BE49-F238E27FC236}">
                <a16:creationId xmlns:a16="http://schemas.microsoft.com/office/drawing/2014/main" id="{C2EBD3EB-B92D-1AF6-6A5E-402A784A2FE1}"/>
              </a:ext>
            </a:extLst>
          </p:cNvPr>
          <p:cNvSpPr/>
          <p:nvPr/>
        </p:nvSpPr>
        <p:spPr>
          <a:xfrm>
            <a:off x="2688399" y="2436225"/>
            <a:ext cx="497186" cy="331076"/>
          </a:xfrm>
          <a:prstGeom prst="rightArrow">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0000FF"/>
              </a:solidFill>
              <a:cs typeface="+mn-ea"/>
              <a:sym typeface="+mn-lt"/>
            </a:endParaRPr>
          </a:p>
        </p:txBody>
      </p:sp>
      <p:sp>
        <p:nvSpPr>
          <p:cNvPr id="28" name="箭头: 右 27">
            <a:extLst>
              <a:ext uri="{FF2B5EF4-FFF2-40B4-BE49-F238E27FC236}">
                <a16:creationId xmlns:a16="http://schemas.microsoft.com/office/drawing/2014/main" id="{C3EFAFA6-626A-8842-CBD7-CFEDFF768996}"/>
              </a:ext>
            </a:extLst>
          </p:cNvPr>
          <p:cNvSpPr/>
          <p:nvPr/>
        </p:nvSpPr>
        <p:spPr>
          <a:xfrm>
            <a:off x="5775888" y="2418387"/>
            <a:ext cx="497186" cy="331076"/>
          </a:xfrm>
          <a:prstGeom prst="rightArrow">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0000FF"/>
              </a:solidFill>
              <a:cs typeface="+mn-ea"/>
              <a:sym typeface="+mn-lt"/>
            </a:endParaRPr>
          </a:p>
        </p:txBody>
      </p:sp>
      <p:graphicFrame>
        <p:nvGraphicFramePr>
          <p:cNvPr id="29" name="对象 28">
            <a:extLst>
              <a:ext uri="{FF2B5EF4-FFF2-40B4-BE49-F238E27FC236}">
                <a16:creationId xmlns:a16="http://schemas.microsoft.com/office/drawing/2014/main" id="{7EA91F60-531C-D609-7BD5-208500A4C238}"/>
              </a:ext>
            </a:extLst>
          </p:cNvPr>
          <p:cNvGraphicFramePr>
            <a:graphicFrameLocks noChangeAspect="1"/>
          </p:cNvGraphicFramePr>
          <p:nvPr>
            <p:extLst>
              <p:ext uri="{D42A27DB-BD31-4B8C-83A1-F6EECF244321}">
                <p14:modId xmlns:p14="http://schemas.microsoft.com/office/powerpoint/2010/main" val="2841548792"/>
              </p:ext>
            </p:extLst>
          </p:nvPr>
        </p:nvGraphicFramePr>
        <p:xfrm>
          <a:off x="6013132" y="4967886"/>
          <a:ext cx="2640132" cy="1480644"/>
        </p:xfrm>
        <a:graphic>
          <a:graphicData uri="http://schemas.openxmlformats.org/presentationml/2006/ole">
            <mc:AlternateContent xmlns:mc="http://schemas.openxmlformats.org/markup-compatibility/2006">
              <mc:Choice xmlns:v="urn:schemas-microsoft-com:vml" Requires="v">
                <p:oleObj name="Equation" r:id="rId13" imgW="2400120" imgH="1346040" progId="Equation.DSMT4">
                  <p:embed/>
                </p:oleObj>
              </mc:Choice>
              <mc:Fallback>
                <p:oleObj name="Equation" r:id="rId13" imgW="2400120" imgH="1346040" progId="Equation.DSMT4">
                  <p:embed/>
                  <p:pic>
                    <p:nvPicPr>
                      <p:cNvPr id="0" name=""/>
                      <p:cNvPicPr/>
                      <p:nvPr/>
                    </p:nvPicPr>
                    <p:blipFill>
                      <a:blip r:embed="rId14"/>
                      <a:stretch>
                        <a:fillRect/>
                      </a:stretch>
                    </p:blipFill>
                    <p:spPr>
                      <a:xfrm>
                        <a:off x="6013132" y="4967886"/>
                        <a:ext cx="2640132" cy="1480644"/>
                      </a:xfrm>
                      <a:prstGeom prst="rect">
                        <a:avLst/>
                      </a:prstGeom>
                    </p:spPr>
                  </p:pic>
                </p:oleObj>
              </mc:Fallback>
            </mc:AlternateContent>
          </a:graphicData>
        </a:graphic>
      </p:graphicFrame>
      <p:sp>
        <p:nvSpPr>
          <p:cNvPr id="30" name="TextBox 15">
            <a:extLst>
              <a:ext uri="{FF2B5EF4-FFF2-40B4-BE49-F238E27FC236}">
                <a16:creationId xmlns:a16="http://schemas.microsoft.com/office/drawing/2014/main" id="{AEEC6417-9BF5-650B-4388-23F261A7B76C}"/>
              </a:ext>
            </a:extLst>
          </p:cNvPr>
          <p:cNvSpPr txBox="1"/>
          <p:nvPr/>
        </p:nvSpPr>
        <p:spPr>
          <a:xfrm>
            <a:off x="5753454" y="4348393"/>
            <a:ext cx="2946286" cy="307777"/>
          </a:xfrm>
          <a:prstGeom prst="rect">
            <a:avLst/>
          </a:prstGeom>
          <a:noFill/>
        </p:spPr>
        <p:txBody>
          <a:bodyPr wrap="square" rtlCol="0">
            <a:spAutoFit/>
          </a:bodyPr>
          <a:lstStyle/>
          <a:p>
            <a:r>
              <a:rPr lang="en-US" altLang="zh-CN" sz="1400" b="1" dirty="0">
                <a:solidFill>
                  <a:srgbClr val="0000FF"/>
                </a:solidFill>
                <a:cs typeface="+mn-ea"/>
                <a:sym typeface="+mn-lt"/>
              </a:rPr>
              <a:t>3. Vug</a:t>
            </a:r>
            <a:r>
              <a:rPr lang="zh-CN" altLang="en-US" sz="1400" b="1" dirty="0">
                <a:solidFill>
                  <a:srgbClr val="0000FF"/>
                </a:solidFill>
                <a:cs typeface="+mn-ea"/>
                <a:sym typeface="+mn-lt"/>
              </a:rPr>
              <a:t>：</a:t>
            </a:r>
            <a:r>
              <a:rPr lang="en-US" altLang="zh-CN" sz="1400" b="1" dirty="0">
                <a:solidFill>
                  <a:srgbClr val="0000FF"/>
                </a:solidFill>
                <a:cs typeface="+mn-ea"/>
                <a:sym typeface="+mn-lt"/>
              </a:rPr>
              <a:t>Reactive acid transport</a:t>
            </a:r>
            <a:endParaRPr lang="zh-CN" altLang="en-US" sz="1400" b="1" dirty="0">
              <a:solidFill>
                <a:srgbClr val="0000FF"/>
              </a:solidFill>
              <a:cs typeface="+mn-ea"/>
              <a:sym typeface="+mn-lt"/>
            </a:endParaRPr>
          </a:p>
        </p:txBody>
      </p:sp>
      <p:graphicFrame>
        <p:nvGraphicFramePr>
          <p:cNvPr id="31" name="对象 30">
            <a:extLst>
              <a:ext uri="{FF2B5EF4-FFF2-40B4-BE49-F238E27FC236}">
                <a16:creationId xmlns:a16="http://schemas.microsoft.com/office/drawing/2014/main" id="{E8CD1CA3-16D4-27D1-1F63-473D7E349B90}"/>
              </a:ext>
            </a:extLst>
          </p:cNvPr>
          <p:cNvGraphicFramePr>
            <a:graphicFrameLocks noChangeAspect="1"/>
          </p:cNvGraphicFramePr>
          <p:nvPr>
            <p:extLst>
              <p:ext uri="{D42A27DB-BD31-4B8C-83A1-F6EECF244321}">
                <p14:modId xmlns:p14="http://schemas.microsoft.com/office/powerpoint/2010/main" val="151975712"/>
              </p:ext>
            </p:extLst>
          </p:nvPr>
        </p:nvGraphicFramePr>
        <p:xfrm>
          <a:off x="9839145" y="1938907"/>
          <a:ext cx="1913868" cy="279180"/>
        </p:xfrm>
        <a:graphic>
          <a:graphicData uri="http://schemas.openxmlformats.org/presentationml/2006/ole">
            <mc:AlternateContent xmlns:mc="http://schemas.openxmlformats.org/markup-compatibility/2006">
              <mc:Choice xmlns:v="urn:schemas-microsoft-com:vml" Requires="v">
                <p:oleObj name="Equation" r:id="rId15" imgW="1739880" imgH="253800" progId="Equation.DSMT4">
                  <p:embed/>
                </p:oleObj>
              </mc:Choice>
              <mc:Fallback>
                <p:oleObj name="Equation" r:id="rId15" imgW="1739880" imgH="253800" progId="Equation.DSMT4">
                  <p:embed/>
                  <p:pic>
                    <p:nvPicPr>
                      <p:cNvPr id="11" name="对象 10"/>
                      <p:cNvPicPr/>
                      <p:nvPr/>
                    </p:nvPicPr>
                    <p:blipFill>
                      <a:blip r:embed="rId16"/>
                      <a:stretch>
                        <a:fillRect/>
                      </a:stretch>
                    </p:blipFill>
                    <p:spPr>
                      <a:xfrm>
                        <a:off x="9839145" y="1938907"/>
                        <a:ext cx="1913868" cy="279180"/>
                      </a:xfrm>
                      <a:prstGeom prst="rect">
                        <a:avLst/>
                      </a:prstGeom>
                    </p:spPr>
                  </p:pic>
                </p:oleObj>
              </mc:Fallback>
            </mc:AlternateContent>
          </a:graphicData>
        </a:graphic>
      </p:graphicFrame>
      <p:sp>
        <p:nvSpPr>
          <p:cNvPr id="32" name="文本框 31">
            <a:extLst>
              <a:ext uri="{FF2B5EF4-FFF2-40B4-BE49-F238E27FC236}">
                <a16:creationId xmlns:a16="http://schemas.microsoft.com/office/drawing/2014/main" id="{CC078F58-94A7-61BE-ACAE-878658F0B5F7}"/>
              </a:ext>
            </a:extLst>
          </p:cNvPr>
          <p:cNvSpPr txBox="1"/>
          <p:nvPr/>
        </p:nvSpPr>
        <p:spPr>
          <a:xfrm>
            <a:off x="9513325" y="1571219"/>
            <a:ext cx="1660291" cy="307777"/>
          </a:xfrm>
          <a:prstGeom prst="rect">
            <a:avLst/>
          </a:prstGeom>
          <a:noFill/>
        </p:spPr>
        <p:txBody>
          <a:bodyPr wrap="square" rtlCol="0">
            <a:spAutoFit/>
          </a:bodyPr>
          <a:lstStyle/>
          <a:p>
            <a:r>
              <a:rPr lang="en-US" altLang="zh-CN" sz="1400" dirty="0">
                <a:cs typeface="+mn-ea"/>
                <a:sym typeface="+mn-lt"/>
              </a:rPr>
              <a:t>Matrix: porosity</a:t>
            </a:r>
            <a:endParaRPr lang="zh-CN" altLang="en-US" sz="1400" dirty="0">
              <a:cs typeface="+mn-ea"/>
              <a:sym typeface="+mn-lt"/>
            </a:endParaRPr>
          </a:p>
        </p:txBody>
      </p:sp>
      <p:graphicFrame>
        <p:nvGraphicFramePr>
          <p:cNvPr id="33" name="对象 32">
            <a:extLst>
              <a:ext uri="{FF2B5EF4-FFF2-40B4-BE49-F238E27FC236}">
                <a16:creationId xmlns:a16="http://schemas.microsoft.com/office/drawing/2014/main" id="{E194B8BF-883B-0413-7965-42ECD26EB339}"/>
              </a:ext>
            </a:extLst>
          </p:cNvPr>
          <p:cNvGraphicFramePr>
            <a:graphicFrameLocks noChangeAspect="1"/>
          </p:cNvGraphicFramePr>
          <p:nvPr>
            <p:extLst>
              <p:ext uri="{D42A27DB-BD31-4B8C-83A1-F6EECF244321}">
                <p14:modId xmlns:p14="http://schemas.microsoft.com/office/powerpoint/2010/main" val="3003619362"/>
              </p:ext>
            </p:extLst>
          </p:nvPr>
        </p:nvGraphicFramePr>
        <p:xfrm>
          <a:off x="9839145" y="2643836"/>
          <a:ext cx="1427163" cy="531812"/>
        </p:xfrm>
        <a:graphic>
          <a:graphicData uri="http://schemas.openxmlformats.org/presentationml/2006/ole">
            <mc:AlternateContent xmlns:mc="http://schemas.openxmlformats.org/markup-compatibility/2006">
              <mc:Choice xmlns:v="urn:schemas-microsoft-com:vml" Requires="v">
                <p:oleObj name="Equation" r:id="rId17" imgW="1295280" imgH="482400" progId="Equation.DSMT4">
                  <p:embed/>
                </p:oleObj>
              </mc:Choice>
              <mc:Fallback>
                <p:oleObj name="Equation" r:id="rId17" imgW="1295280" imgH="482400" progId="Equation.DSMT4">
                  <p:embed/>
                  <p:pic>
                    <p:nvPicPr>
                      <p:cNvPr id="18" name="对象 17"/>
                      <p:cNvPicPr/>
                      <p:nvPr/>
                    </p:nvPicPr>
                    <p:blipFill>
                      <a:blip r:embed="rId18"/>
                      <a:stretch>
                        <a:fillRect/>
                      </a:stretch>
                    </p:blipFill>
                    <p:spPr>
                      <a:xfrm>
                        <a:off x="9839145" y="2643836"/>
                        <a:ext cx="1427163" cy="531812"/>
                      </a:xfrm>
                      <a:prstGeom prst="rect">
                        <a:avLst/>
                      </a:prstGeom>
                    </p:spPr>
                  </p:pic>
                </p:oleObj>
              </mc:Fallback>
            </mc:AlternateContent>
          </a:graphicData>
        </a:graphic>
      </p:graphicFrame>
      <p:graphicFrame>
        <p:nvGraphicFramePr>
          <p:cNvPr id="34" name="对象 33">
            <a:extLst>
              <a:ext uri="{FF2B5EF4-FFF2-40B4-BE49-F238E27FC236}">
                <a16:creationId xmlns:a16="http://schemas.microsoft.com/office/drawing/2014/main" id="{05C5BE96-9080-AB85-BBA2-EFF0096CC1EC}"/>
              </a:ext>
            </a:extLst>
          </p:cNvPr>
          <p:cNvGraphicFramePr>
            <a:graphicFrameLocks noChangeAspect="1"/>
          </p:cNvGraphicFramePr>
          <p:nvPr>
            <p:extLst>
              <p:ext uri="{D42A27DB-BD31-4B8C-83A1-F6EECF244321}">
                <p14:modId xmlns:p14="http://schemas.microsoft.com/office/powerpoint/2010/main" val="1675922141"/>
              </p:ext>
            </p:extLst>
          </p:nvPr>
        </p:nvGraphicFramePr>
        <p:xfrm>
          <a:off x="9839145" y="3601397"/>
          <a:ext cx="1117512" cy="251460"/>
        </p:xfrm>
        <a:graphic>
          <a:graphicData uri="http://schemas.openxmlformats.org/presentationml/2006/ole">
            <mc:AlternateContent xmlns:mc="http://schemas.openxmlformats.org/markup-compatibility/2006">
              <mc:Choice xmlns:v="urn:schemas-microsoft-com:vml" Requires="v">
                <p:oleObj name="Equation" r:id="rId19" imgW="1015920" imgH="228600" progId="Equation.DSMT4">
                  <p:embed/>
                </p:oleObj>
              </mc:Choice>
              <mc:Fallback>
                <p:oleObj name="Equation" r:id="rId19" imgW="1015920" imgH="228600" progId="Equation.DSMT4">
                  <p:embed/>
                  <p:pic>
                    <p:nvPicPr>
                      <p:cNvPr id="19" name="对象 18"/>
                      <p:cNvPicPr/>
                      <p:nvPr/>
                    </p:nvPicPr>
                    <p:blipFill>
                      <a:blip r:embed="rId20"/>
                      <a:stretch>
                        <a:fillRect/>
                      </a:stretch>
                    </p:blipFill>
                    <p:spPr>
                      <a:xfrm>
                        <a:off x="9839145" y="3601397"/>
                        <a:ext cx="1117512" cy="251460"/>
                      </a:xfrm>
                      <a:prstGeom prst="rect">
                        <a:avLst/>
                      </a:prstGeom>
                    </p:spPr>
                  </p:pic>
                </p:oleObj>
              </mc:Fallback>
            </mc:AlternateContent>
          </a:graphicData>
        </a:graphic>
      </p:graphicFrame>
      <p:sp>
        <p:nvSpPr>
          <p:cNvPr id="37" name="文本框 36">
            <a:extLst>
              <a:ext uri="{FF2B5EF4-FFF2-40B4-BE49-F238E27FC236}">
                <a16:creationId xmlns:a16="http://schemas.microsoft.com/office/drawing/2014/main" id="{974A52A1-CFC0-A488-4F25-10D40D106FF8}"/>
              </a:ext>
            </a:extLst>
          </p:cNvPr>
          <p:cNvSpPr txBox="1"/>
          <p:nvPr/>
        </p:nvSpPr>
        <p:spPr>
          <a:xfrm>
            <a:off x="9513325" y="2276148"/>
            <a:ext cx="2166664" cy="307777"/>
          </a:xfrm>
          <a:prstGeom prst="rect">
            <a:avLst/>
          </a:prstGeom>
          <a:noFill/>
        </p:spPr>
        <p:txBody>
          <a:bodyPr wrap="square" rtlCol="0">
            <a:spAutoFit/>
          </a:bodyPr>
          <a:lstStyle/>
          <a:p>
            <a:r>
              <a:rPr lang="en-US" altLang="zh-CN" sz="1400" dirty="0">
                <a:cs typeface="+mn-ea"/>
                <a:sym typeface="+mn-lt"/>
              </a:rPr>
              <a:t>fracture: normal stress</a:t>
            </a:r>
            <a:endParaRPr lang="zh-CN" altLang="en-US" sz="1400" dirty="0">
              <a:cs typeface="+mn-ea"/>
              <a:sym typeface="+mn-lt"/>
            </a:endParaRPr>
          </a:p>
        </p:txBody>
      </p:sp>
      <p:sp>
        <p:nvSpPr>
          <p:cNvPr id="38" name="文本框 37">
            <a:extLst>
              <a:ext uri="{FF2B5EF4-FFF2-40B4-BE49-F238E27FC236}">
                <a16:creationId xmlns:a16="http://schemas.microsoft.com/office/drawing/2014/main" id="{2B56CEF1-9404-4834-F3F7-1631A5F926B8}"/>
              </a:ext>
            </a:extLst>
          </p:cNvPr>
          <p:cNvSpPr txBox="1"/>
          <p:nvPr/>
        </p:nvSpPr>
        <p:spPr>
          <a:xfrm>
            <a:off x="9513325" y="3233709"/>
            <a:ext cx="2323553" cy="307777"/>
          </a:xfrm>
          <a:prstGeom prst="rect">
            <a:avLst/>
          </a:prstGeom>
          <a:noFill/>
        </p:spPr>
        <p:txBody>
          <a:bodyPr wrap="square" rtlCol="0">
            <a:spAutoFit/>
          </a:bodyPr>
          <a:lstStyle/>
          <a:p>
            <a:r>
              <a:rPr lang="en-US" altLang="zh-CN" sz="1400" dirty="0">
                <a:cs typeface="+mn-ea"/>
                <a:sym typeface="+mn-lt"/>
              </a:rPr>
              <a:t>fracture: stress compaction</a:t>
            </a:r>
            <a:endParaRPr lang="zh-CN" altLang="en-US" sz="1400" dirty="0">
              <a:cs typeface="+mn-ea"/>
              <a:sym typeface="+mn-lt"/>
            </a:endParaRPr>
          </a:p>
        </p:txBody>
      </p:sp>
    </p:spTree>
    <p:extLst>
      <p:ext uri="{BB962C8B-B14F-4D97-AF65-F5344CB8AC3E}">
        <p14:creationId xmlns:p14="http://schemas.microsoft.com/office/powerpoint/2010/main" val="3014280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B4ADA7F-2C2B-4963-B59E-97D7ECB3BA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13</a:t>
            </a:fld>
            <a:r>
              <a:rPr kumimoji="0" lang="en-US" altLang="zh-CN" sz="1200" b="0" i="0" u="none" strike="noStrike" kern="1200" cap="none" spc="0" normalizeH="0" baseline="0" noProof="0" dirty="0">
                <a:ln>
                  <a:noFill/>
                </a:ln>
                <a:solidFill>
                  <a:prstClr val="black">
                    <a:tint val="75000"/>
                  </a:prstClr>
                </a:solidFill>
                <a:effectLst/>
                <a:uLnTx/>
                <a:uFillTx/>
                <a:cs typeface="+mn-ea"/>
                <a:sym typeface="+mn-lt"/>
              </a:rPr>
              <a:t>/24</a:t>
            </a:r>
          </a:p>
        </p:txBody>
      </p:sp>
      <p:sp>
        <p:nvSpPr>
          <p:cNvPr id="13" name="Text Box 3">
            <a:extLst>
              <a:ext uri="{FF2B5EF4-FFF2-40B4-BE49-F238E27FC236}">
                <a16:creationId xmlns:a16="http://schemas.microsoft.com/office/drawing/2014/main" id="{C0FDBFB4-70F1-B98C-589F-4B567DA69EAC}"/>
              </a:ext>
            </a:extLst>
          </p:cNvPr>
          <p:cNvSpPr txBox="1">
            <a:spLocks noChangeArrowheads="1"/>
          </p:cNvSpPr>
          <p:nvPr/>
        </p:nvSpPr>
        <p:spPr bwMode="auto">
          <a:xfrm>
            <a:off x="2358779" y="1070698"/>
            <a:ext cx="9122979" cy="48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720725" indent="-720725" eaLnBrk="1" hangingPunct="1">
              <a:lnSpc>
                <a:spcPct val="250000"/>
              </a:lnSpc>
              <a:spcBef>
                <a:spcPct val="50000"/>
              </a:spcBef>
              <a:buSzPct val="120000"/>
              <a:buFont typeface="Wingdings" panose="05000000000000000000" pitchFamily="2" charset="2"/>
              <a:buChar char="0"/>
            </a:pPr>
            <a:r>
              <a:rPr lang="en-US" altLang="zh-CN" sz="2800" b="1" dirty="0">
                <a:latin typeface="Arial Black" panose="020B0A04020102020204" pitchFamily="34" charset="0"/>
                <a:ea typeface="+mn-ea"/>
                <a:cs typeface="+mn-ea"/>
                <a:sym typeface="+mn-lt"/>
              </a:rPr>
              <a:t>1. Background and motivation</a:t>
            </a:r>
          </a:p>
          <a:p>
            <a:pPr marL="720725" indent="-720725">
              <a:lnSpc>
                <a:spcPct val="250000"/>
              </a:lnSpc>
              <a:spcBef>
                <a:spcPct val="50000"/>
              </a:spcBef>
              <a:buSzPct val="120000"/>
              <a:buFont typeface="Wingdings" panose="05000000000000000000" pitchFamily="2" charset="2"/>
              <a:buChar char="0"/>
            </a:pPr>
            <a:r>
              <a:rPr lang="en-US" altLang="zh-CN" sz="2800" b="1" dirty="0">
                <a:latin typeface="Arial Black" panose="020B0A04020102020204" pitchFamily="34" charset="0"/>
                <a:ea typeface="+mn-ea"/>
                <a:cs typeface="+mn-ea"/>
                <a:sym typeface="+mn-lt"/>
              </a:rPr>
              <a:t>2. The hydro-mechanical-chemical model</a:t>
            </a:r>
          </a:p>
          <a:p>
            <a:pPr marL="720725" indent="-720725">
              <a:lnSpc>
                <a:spcPct val="250000"/>
              </a:lnSpc>
              <a:spcBef>
                <a:spcPct val="50000"/>
              </a:spcBef>
              <a:buSzPct val="120000"/>
              <a:buFont typeface="Wingdings" panose="05000000000000000000" pitchFamily="2" charset="2"/>
              <a:buChar char="0"/>
            </a:pPr>
            <a:r>
              <a:rPr lang="en-US" altLang="zh-CN" sz="2800" b="1" dirty="0">
                <a:solidFill>
                  <a:srgbClr val="C00000"/>
                </a:solidFill>
                <a:latin typeface="Arial Black" panose="020B0A04020102020204" pitchFamily="34" charset="0"/>
                <a:ea typeface="+mn-ea"/>
                <a:cs typeface="+mn-ea"/>
                <a:sym typeface="+mn-lt"/>
              </a:rPr>
              <a:t>3. Numerical scheme and examples</a:t>
            </a:r>
          </a:p>
          <a:p>
            <a:pPr marL="720725" indent="-720725" eaLnBrk="1" hangingPunct="1">
              <a:lnSpc>
                <a:spcPct val="250000"/>
              </a:lnSpc>
              <a:spcBef>
                <a:spcPct val="50000"/>
              </a:spcBef>
              <a:buSzPct val="120000"/>
              <a:buFont typeface="Wingdings" panose="05000000000000000000" pitchFamily="2" charset="2"/>
              <a:buChar char="0"/>
            </a:pPr>
            <a:r>
              <a:rPr lang="en-US" altLang="zh-CN" sz="2800" b="1" dirty="0">
                <a:latin typeface="Arial Black" panose="020B0A04020102020204" pitchFamily="34" charset="0"/>
                <a:ea typeface="+mn-ea"/>
                <a:cs typeface="+mn-ea"/>
                <a:sym typeface="+mn-lt"/>
              </a:rPr>
              <a:t>4. Remarks and future works</a:t>
            </a:r>
          </a:p>
        </p:txBody>
      </p:sp>
      <p:sp>
        <p:nvSpPr>
          <p:cNvPr id="14" name="文本框 6">
            <a:extLst>
              <a:ext uri="{FF2B5EF4-FFF2-40B4-BE49-F238E27FC236}">
                <a16:creationId xmlns:a16="http://schemas.microsoft.com/office/drawing/2014/main" id="{7D9CE323-97D8-67F9-F48D-83E350BB9ACD}"/>
              </a:ext>
            </a:extLst>
          </p:cNvPr>
          <p:cNvSpPr txBox="1">
            <a:spLocks noChangeArrowheads="1"/>
          </p:cNvSpPr>
          <p:nvPr/>
        </p:nvSpPr>
        <p:spPr bwMode="auto">
          <a:xfrm>
            <a:off x="0" y="94662"/>
            <a:ext cx="12192000" cy="584775"/>
          </a:xfrm>
          <a:prstGeom prst="rect">
            <a:avLst/>
          </a:prstGeom>
          <a:noFill/>
        </p:spPr>
        <p:txBody>
          <a:bodyPr wrap="square" rtlCol="0">
            <a:spAutoFit/>
          </a:bodyPr>
          <a:lstStyle>
            <a:defPPr>
              <a:defRPr lang="zh-CN"/>
            </a:defPPr>
            <a:lvl1pPr algn="ctr">
              <a:defRPr sz="3200" b="1">
                <a:solidFill>
                  <a:srgbClr val="0070C0"/>
                </a:solidFill>
                <a:latin typeface="Arial Black" panose="020B0A04020102020204" pitchFamily="34" charset="0"/>
                <a:cs typeface="+mn-ea"/>
              </a:defRPr>
            </a:lvl1pPr>
          </a:lstStyle>
          <a:p>
            <a:r>
              <a:rPr lang="en-US" altLang="zh-CN" dirty="0">
                <a:sym typeface="+mn-lt"/>
              </a:rPr>
              <a:t>Outline</a:t>
            </a:r>
            <a:endParaRPr lang="zh-CN" altLang="en-US" dirty="0">
              <a:sym typeface="+mn-lt"/>
            </a:endParaRPr>
          </a:p>
        </p:txBody>
      </p:sp>
    </p:spTree>
    <p:extLst>
      <p:ext uri="{BB962C8B-B14F-4D97-AF65-F5344CB8AC3E}">
        <p14:creationId xmlns:p14="http://schemas.microsoft.com/office/powerpoint/2010/main" val="3591855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97054C3-E0E9-4877-9C31-8D5B3EC8FB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14</a:t>
            </a:fld>
            <a:r>
              <a:rPr kumimoji="0" lang="en-US" altLang="zh-CN" sz="1200" b="0" i="0" u="none" strike="noStrike" kern="1200" cap="none" spc="0" normalizeH="0" baseline="0" noProof="0" dirty="0">
                <a:ln>
                  <a:noFill/>
                </a:ln>
                <a:solidFill>
                  <a:prstClr val="black">
                    <a:tint val="75000"/>
                  </a:prstClr>
                </a:solidFill>
                <a:effectLst/>
                <a:uLnTx/>
                <a:uFillTx/>
                <a:cs typeface="+mn-ea"/>
                <a:sym typeface="+mn-lt"/>
              </a:rPr>
              <a:t>/24</a:t>
            </a:r>
          </a:p>
        </p:txBody>
      </p:sp>
      <p:sp>
        <p:nvSpPr>
          <p:cNvPr id="5" name="文本框 6">
            <a:extLst>
              <a:ext uri="{FF2B5EF4-FFF2-40B4-BE49-F238E27FC236}">
                <a16:creationId xmlns:a16="http://schemas.microsoft.com/office/drawing/2014/main" id="{6771424B-607D-8EC9-B15C-2385D8B2864F}"/>
              </a:ext>
            </a:extLst>
          </p:cNvPr>
          <p:cNvSpPr txBox="1">
            <a:spLocks noChangeArrowheads="1"/>
          </p:cNvSpPr>
          <p:nvPr/>
        </p:nvSpPr>
        <p:spPr bwMode="auto">
          <a:xfrm>
            <a:off x="0" y="180022"/>
            <a:ext cx="12192000" cy="523220"/>
          </a:xfrm>
          <a:prstGeom prst="rect">
            <a:avLst/>
          </a:prstGeom>
          <a:noFill/>
        </p:spPr>
        <p:txBody>
          <a:bodyPr wrap="square" rtlCol="0">
            <a:spAutoFit/>
          </a:bodyPr>
          <a:lstStyle>
            <a:defPPr>
              <a:defRPr lang="zh-CN"/>
            </a:defPPr>
            <a:lvl1pPr algn="ctr">
              <a:defRPr sz="3200" b="1">
                <a:solidFill>
                  <a:srgbClr val="0070C0"/>
                </a:solidFill>
                <a:latin typeface="Arial Black" panose="020B0A04020102020204" pitchFamily="34" charset="0"/>
                <a:cs typeface="+mn-ea"/>
              </a:defRPr>
            </a:lvl1pPr>
          </a:lstStyle>
          <a:p>
            <a:r>
              <a:rPr lang="en-US" altLang="zh-CN" sz="2800" dirty="0">
                <a:sym typeface="+mn-lt"/>
              </a:rPr>
              <a:t>3.1 Numerical scheme</a:t>
            </a:r>
          </a:p>
        </p:txBody>
      </p:sp>
      <p:graphicFrame>
        <p:nvGraphicFramePr>
          <p:cNvPr id="7" name="对象 6">
            <a:extLst>
              <a:ext uri="{FF2B5EF4-FFF2-40B4-BE49-F238E27FC236}">
                <a16:creationId xmlns:a16="http://schemas.microsoft.com/office/drawing/2014/main" id="{31B0D4EF-DD5E-992E-205B-CF9DF318BB64}"/>
              </a:ext>
            </a:extLst>
          </p:cNvPr>
          <p:cNvGraphicFramePr>
            <a:graphicFrameLocks noChangeAspect="1"/>
          </p:cNvGraphicFramePr>
          <p:nvPr>
            <p:extLst>
              <p:ext uri="{D42A27DB-BD31-4B8C-83A1-F6EECF244321}">
                <p14:modId xmlns:p14="http://schemas.microsoft.com/office/powerpoint/2010/main" val="664914183"/>
              </p:ext>
            </p:extLst>
          </p:nvPr>
        </p:nvGraphicFramePr>
        <p:xfrm>
          <a:off x="1160507" y="2832423"/>
          <a:ext cx="4389120" cy="457056"/>
        </p:xfrm>
        <a:graphic>
          <a:graphicData uri="http://schemas.openxmlformats.org/presentationml/2006/ole">
            <mc:AlternateContent xmlns:mc="http://schemas.openxmlformats.org/markup-compatibility/2006">
              <mc:Choice xmlns:v="urn:schemas-microsoft-com:vml" Requires="v">
                <p:oleObj name="Equation" r:id="rId2" imgW="3657600" imgH="380880" progId="Equation.DSMT4">
                  <p:embed/>
                </p:oleObj>
              </mc:Choice>
              <mc:Fallback>
                <p:oleObj name="Equation" r:id="rId2" imgW="3657600" imgH="380880" progId="Equation.DSMT4">
                  <p:embed/>
                  <p:pic>
                    <p:nvPicPr>
                      <p:cNvPr id="0" name=""/>
                      <p:cNvPicPr/>
                      <p:nvPr/>
                    </p:nvPicPr>
                    <p:blipFill>
                      <a:blip r:embed="rId3"/>
                      <a:stretch>
                        <a:fillRect/>
                      </a:stretch>
                    </p:blipFill>
                    <p:spPr>
                      <a:xfrm>
                        <a:off x="1160507" y="2832423"/>
                        <a:ext cx="4389120" cy="457056"/>
                      </a:xfrm>
                      <a:prstGeom prst="rect">
                        <a:avLst/>
                      </a:prstGeom>
                    </p:spPr>
                  </p:pic>
                </p:oleObj>
              </mc:Fallback>
            </mc:AlternateContent>
          </a:graphicData>
        </a:graphic>
      </p:graphicFrame>
      <p:sp>
        <p:nvSpPr>
          <p:cNvPr id="9" name="文本框 8">
            <a:extLst>
              <a:ext uri="{FF2B5EF4-FFF2-40B4-BE49-F238E27FC236}">
                <a16:creationId xmlns:a16="http://schemas.microsoft.com/office/drawing/2014/main" id="{2735BD58-8614-FE5E-DF75-7C99E9623EF9}"/>
              </a:ext>
            </a:extLst>
          </p:cNvPr>
          <p:cNvSpPr txBox="1"/>
          <p:nvPr/>
        </p:nvSpPr>
        <p:spPr>
          <a:xfrm>
            <a:off x="92498" y="2596061"/>
            <a:ext cx="2756648" cy="338554"/>
          </a:xfrm>
          <a:prstGeom prst="rect">
            <a:avLst/>
          </a:prstGeom>
          <a:noFill/>
        </p:spPr>
        <p:txBody>
          <a:bodyPr wrap="square">
            <a:spAutoFit/>
          </a:bodyPr>
          <a:lstStyle/>
          <a:p>
            <a:r>
              <a:rPr lang="en-US" altLang="zh-CN" sz="1600" dirty="0">
                <a:solidFill>
                  <a:srgbClr val="0000FF"/>
                </a:solidFill>
                <a:cs typeface="+mn-ea"/>
                <a:sym typeface="+mn-lt"/>
              </a:rPr>
              <a:t>(1) Fluid flow discretization</a:t>
            </a:r>
            <a:endParaRPr lang="zh-CN" altLang="en-US" sz="1600" dirty="0">
              <a:solidFill>
                <a:srgbClr val="0000FF"/>
              </a:solidFill>
              <a:cs typeface="+mn-ea"/>
              <a:sym typeface="+mn-lt"/>
            </a:endParaRPr>
          </a:p>
        </p:txBody>
      </p:sp>
      <p:graphicFrame>
        <p:nvGraphicFramePr>
          <p:cNvPr id="12" name="对象 11">
            <a:extLst>
              <a:ext uri="{FF2B5EF4-FFF2-40B4-BE49-F238E27FC236}">
                <a16:creationId xmlns:a16="http://schemas.microsoft.com/office/drawing/2014/main" id="{94F0BD79-8F80-BC82-6F5E-287DAF867068}"/>
              </a:ext>
            </a:extLst>
          </p:cNvPr>
          <p:cNvGraphicFramePr>
            <a:graphicFrameLocks noChangeAspect="1"/>
          </p:cNvGraphicFramePr>
          <p:nvPr>
            <p:extLst>
              <p:ext uri="{D42A27DB-BD31-4B8C-83A1-F6EECF244321}">
                <p14:modId xmlns:p14="http://schemas.microsoft.com/office/powerpoint/2010/main" val="553913672"/>
              </p:ext>
            </p:extLst>
          </p:nvPr>
        </p:nvGraphicFramePr>
        <p:xfrm>
          <a:off x="1160507" y="3333387"/>
          <a:ext cx="6644592" cy="502848"/>
        </p:xfrm>
        <a:graphic>
          <a:graphicData uri="http://schemas.openxmlformats.org/presentationml/2006/ole">
            <mc:AlternateContent xmlns:mc="http://schemas.openxmlformats.org/markup-compatibility/2006">
              <mc:Choice xmlns:v="urn:schemas-microsoft-com:vml" Requires="v">
                <p:oleObj name="Equation" r:id="rId4" imgW="5537160" imgH="419040" progId="Equation.DSMT4">
                  <p:embed/>
                </p:oleObj>
              </mc:Choice>
              <mc:Fallback>
                <p:oleObj name="Equation" r:id="rId4" imgW="5537160" imgH="419040" progId="Equation.DSMT4">
                  <p:embed/>
                  <p:pic>
                    <p:nvPicPr>
                      <p:cNvPr id="0" name=""/>
                      <p:cNvPicPr/>
                      <p:nvPr/>
                    </p:nvPicPr>
                    <p:blipFill>
                      <a:blip r:embed="rId5"/>
                      <a:stretch>
                        <a:fillRect/>
                      </a:stretch>
                    </p:blipFill>
                    <p:spPr>
                      <a:xfrm>
                        <a:off x="1160507" y="3333387"/>
                        <a:ext cx="6644592" cy="502848"/>
                      </a:xfrm>
                      <a:prstGeom prst="rect">
                        <a:avLst/>
                      </a:prstGeom>
                    </p:spPr>
                  </p:pic>
                </p:oleObj>
              </mc:Fallback>
            </mc:AlternateContent>
          </a:graphicData>
        </a:graphic>
      </p:graphicFrame>
      <p:sp>
        <p:nvSpPr>
          <p:cNvPr id="16" name="文本框 15">
            <a:extLst>
              <a:ext uri="{FF2B5EF4-FFF2-40B4-BE49-F238E27FC236}">
                <a16:creationId xmlns:a16="http://schemas.microsoft.com/office/drawing/2014/main" id="{3F2066ED-B820-3E6D-49E2-78A16FC6F706}"/>
              </a:ext>
            </a:extLst>
          </p:cNvPr>
          <p:cNvSpPr txBox="1"/>
          <p:nvPr/>
        </p:nvSpPr>
        <p:spPr>
          <a:xfrm>
            <a:off x="92498" y="3970173"/>
            <a:ext cx="4632216" cy="338554"/>
          </a:xfrm>
          <a:prstGeom prst="rect">
            <a:avLst/>
          </a:prstGeom>
          <a:noFill/>
        </p:spPr>
        <p:txBody>
          <a:bodyPr wrap="square">
            <a:spAutoFit/>
          </a:bodyPr>
          <a:lstStyle/>
          <a:p>
            <a:r>
              <a:rPr lang="en-US" altLang="zh-CN" sz="1600" dirty="0">
                <a:solidFill>
                  <a:srgbClr val="0000FF"/>
                </a:solidFill>
                <a:cs typeface="+mn-ea"/>
                <a:sym typeface="+mn-lt"/>
              </a:rPr>
              <a:t>(2) Acid transport and reaction discretization</a:t>
            </a:r>
            <a:endParaRPr lang="zh-CN" altLang="en-US" sz="1600" dirty="0">
              <a:solidFill>
                <a:srgbClr val="0000FF"/>
              </a:solidFill>
              <a:cs typeface="+mn-ea"/>
              <a:sym typeface="+mn-lt"/>
            </a:endParaRPr>
          </a:p>
        </p:txBody>
      </p:sp>
      <p:graphicFrame>
        <p:nvGraphicFramePr>
          <p:cNvPr id="17" name="对象 16">
            <a:extLst>
              <a:ext uri="{FF2B5EF4-FFF2-40B4-BE49-F238E27FC236}">
                <a16:creationId xmlns:a16="http://schemas.microsoft.com/office/drawing/2014/main" id="{5693B179-BB6B-2FC7-F294-A15B1ED26BEA}"/>
              </a:ext>
            </a:extLst>
          </p:cNvPr>
          <p:cNvGraphicFramePr>
            <a:graphicFrameLocks noChangeAspect="1"/>
          </p:cNvGraphicFramePr>
          <p:nvPr>
            <p:extLst>
              <p:ext uri="{D42A27DB-BD31-4B8C-83A1-F6EECF244321}">
                <p14:modId xmlns:p14="http://schemas.microsoft.com/office/powerpoint/2010/main" val="1037098473"/>
              </p:ext>
            </p:extLst>
          </p:nvPr>
        </p:nvGraphicFramePr>
        <p:xfrm>
          <a:off x="8266387" y="3843949"/>
          <a:ext cx="101600" cy="152400"/>
        </p:xfrm>
        <a:graphic>
          <a:graphicData uri="http://schemas.openxmlformats.org/presentationml/2006/ole">
            <mc:AlternateContent xmlns:mc="http://schemas.openxmlformats.org/markup-compatibility/2006">
              <mc:Choice xmlns:v="urn:schemas-microsoft-com:vml" Requires="v">
                <p:oleObj name="Equation" r:id="rId6" imgW="101520" imgH="152280" progId="Equation.DSMT4">
                  <p:embed/>
                </p:oleObj>
              </mc:Choice>
              <mc:Fallback>
                <p:oleObj name="Equation" r:id="rId6" imgW="101520" imgH="152280" progId="Equation.DSMT4">
                  <p:embed/>
                  <p:pic>
                    <p:nvPicPr>
                      <p:cNvPr id="0" name=""/>
                      <p:cNvPicPr/>
                      <p:nvPr/>
                    </p:nvPicPr>
                    <p:blipFill>
                      <a:blip r:embed="rId7"/>
                      <a:stretch>
                        <a:fillRect/>
                      </a:stretch>
                    </p:blipFill>
                    <p:spPr>
                      <a:xfrm>
                        <a:off x="8266387" y="3843949"/>
                        <a:ext cx="101600" cy="152400"/>
                      </a:xfrm>
                      <a:prstGeom prst="rect">
                        <a:avLst/>
                      </a:prstGeom>
                    </p:spPr>
                  </p:pic>
                </p:oleObj>
              </mc:Fallback>
            </mc:AlternateContent>
          </a:graphicData>
        </a:graphic>
      </p:graphicFrame>
      <p:graphicFrame>
        <p:nvGraphicFramePr>
          <p:cNvPr id="19" name="对象 18">
            <a:extLst>
              <a:ext uri="{FF2B5EF4-FFF2-40B4-BE49-F238E27FC236}">
                <a16:creationId xmlns:a16="http://schemas.microsoft.com/office/drawing/2014/main" id="{30E9E94D-BBED-5C3D-690C-0A7F5F1A4D2C}"/>
              </a:ext>
            </a:extLst>
          </p:cNvPr>
          <p:cNvGraphicFramePr>
            <a:graphicFrameLocks noChangeAspect="1"/>
          </p:cNvGraphicFramePr>
          <p:nvPr>
            <p:extLst>
              <p:ext uri="{D42A27DB-BD31-4B8C-83A1-F6EECF244321}">
                <p14:modId xmlns:p14="http://schemas.microsoft.com/office/powerpoint/2010/main" val="329455272"/>
              </p:ext>
            </p:extLst>
          </p:nvPr>
        </p:nvGraphicFramePr>
        <p:xfrm>
          <a:off x="1037677" y="4358603"/>
          <a:ext cx="11080750" cy="488950"/>
        </p:xfrm>
        <a:graphic>
          <a:graphicData uri="http://schemas.openxmlformats.org/presentationml/2006/ole">
            <mc:AlternateContent xmlns:mc="http://schemas.openxmlformats.org/markup-compatibility/2006">
              <mc:Choice xmlns:v="urn:schemas-microsoft-com:vml" Requires="v">
                <p:oleObj name="Equation" r:id="rId8" imgW="9232560" imgH="406080" progId="Equation.DSMT4">
                  <p:embed/>
                </p:oleObj>
              </mc:Choice>
              <mc:Fallback>
                <p:oleObj name="Equation" r:id="rId8" imgW="9232560" imgH="406080" progId="Equation.DSMT4">
                  <p:embed/>
                  <p:pic>
                    <p:nvPicPr>
                      <p:cNvPr id="0" name=""/>
                      <p:cNvPicPr/>
                      <p:nvPr/>
                    </p:nvPicPr>
                    <p:blipFill>
                      <a:blip r:embed="rId9"/>
                      <a:stretch>
                        <a:fillRect/>
                      </a:stretch>
                    </p:blipFill>
                    <p:spPr>
                      <a:xfrm>
                        <a:off x="1037677" y="4358603"/>
                        <a:ext cx="11080750" cy="488950"/>
                      </a:xfrm>
                      <a:prstGeom prst="rect">
                        <a:avLst/>
                      </a:prstGeom>
                    </p:spPr>
                  </p:pic>
                </p:oleObj>
              </mc:Fallback>
            </mc:AlternateContent>
          </a:graphicData>
        </a:graphic>
      </p:graphicFrame>
      <p:graphicFrame>
        <p:nvGraphicFramePr>
          <p:cNvPr id="20" name="对象 19">
            <a:extLst>
              <a:ext uri="{FF2B5EF4-FFF2-40B4-BE49-F238E27FC236}">
                <a16:creationId xmlns:a16="http://schemas.microsoft.com/office/drawing/2014/main" id="{90704097-CC6B-B4E1-B7CC-F34278C2BE41}"/>
              </a:ext>
            </a:extLst>
          </p:cNvPr>
          <p:cNvGraphicFramePr>
            <a:graphicFrameLocks noChangeAspect="1"/>
          </p:cNvGraphicFramePr>
          <p:nvPr>
            <p:extLst>
              <p:ext uri="{D42A27DB-BD31-4B8C-83A1-F6EECF244321}">
                <p14:modId xmlns:p14="http://schemas.microsoft.com/office/powerpoint/2010/main" val="1607626261"/>
              </p:ext>
            </p:extLst>
          </p:nvPr>
        </p:nvGraphicFramePr>
        <p:xfrm>
          <a:off x="375963" y="5070426"/>
          <a:ext cx="11779250" cy="533400"/>
        </p:xfrm>
        <a:graphic>
          <a:graphicData uri="http://schemas.openxmlformats.org/presentationml/2006/ole">
            <mc:AlternateContent xmlns:mc="http://schemas.openxmlformats.org/markup-compatibility/2006">
              <mc:Choice xmlns:v="urn:schemas-microsoft-com:vml" Requires="v">
                <p:oleObj name="Equation" r:id="rId10" imgW="9816840" imgH="444240" progId="Equation.DSMT4">
                  <p:embed/>
                </p:oleObj>
              </mc:Choice>
              <mc:Fallback>
                <p:oleObj name="Equation" r:id="rId10" imgW="9816840" imgH="444240" progId="Equation.DSMT4">
                  <p:embed/>
                  <p:pic>
                    <p:nvPicPr>
                      <p:cNvPr id="0" name=""/>
                      <p:cNvPicPr/>
                      <p:nvPr/>
                    </p:nvPicPr>
                    <p:blipFill>
                      <a:blip r:embed="rId11"/>
                      <a:stretch>
                        <a:fillRect/>
                      </a:stretch>
                    </p:blipFill>
                    <p:spPr>
                      <a:xfrm>
                        <a:off x="375963" y="5070426"/>
                        <a:ext cx="11779250" cy="533400"/>
                      </a:xfrm>
                      <a:prstGeom prst="rect">
                        <a:avLst/>
                      </a:prstGeom>
                    </p:spPr>
                  </p:pic>
                </p:oleObj>
              </mc:Fallback>
            </mc:AlternateContent>
          </a:graphicData>
        </a:graphic>
      </p:graphicFrame>
      <p:graphicFrame>
        <p:nvGraphicFramePr>
          <p:cNvPr id="21" name="对象 20">
            <a:extLst>
              <a:ext uri="{FF2B5EF4-FFF2-40B4-BE49-F238E27FC236}">
                <a16:creationId xmlns:a16="http://schemas.microsoft.com/office/drawing/2014/main" id="{A4C84058-92D2-A351-E8AE-5E5321476022}"/>
              </a:ext>
            </a:extLst>
          </p:cNvPr>
          <p:cNvGraphicFramePr>
            <a:graphicFrameLocks noChangeAspect="1"/>
          </p:cNvGraphicFramePr>
          <p:nvPr>
            <p:extLst>
              <p:ext uri="{D42A27DB-BD31-4B8C-83A1-F6EECF244321}">
                <p14:modId xmlns:p14="http://schemas.microsoft.com/office/powerpoint/2010/main" val="1385843040"/>
              </p:ext>
            </p:extLst>
          </p:nvPr>
        </p:nvGraphicFramePr>
        <p:xfrm>
          <a:off x="1037677" y="5648448"/>
          <a:ext cx="6537325" cy="503238"/>
        </p:xfrm>
        <a:graphic>
          <a:graphicData uri="http://schemas.openxmlformats.org/presentationml/2006/ole">
            <mc:AlternateContent xmlns:mc="http://schemas.openxmlformats.org/markup-compatibility/2006">
              <mc:Choice xmlns:v="urn:schemas-microsoft-com:vml" Requires="v">
                <p:oleObj name="Equation" r:id="rId12" imgW="5448240" imgH="419040" progId="Equation.DSMT4">
                  <p:embed/>
                </p:oleObj>
              </mc:Choice>
              <mc:Fallback>
                <p:oleObj name="Equation" r:id="rId12" imgW="5448240" imgH="419040" progId="Equation.DSMT4">
                  <p:embed/>
                  <p:pic>
                    <p:nvPicPr>
                      <p:cNvPr id="0" name=""/>
                      <p:cNvPicPr/>
                      <p:nvPr/>
                    </p:nvPicPr>
                    <p:blipFill>
                      <a:blip r:embed="rId13"/>
                      <a:stretch>
                        <a:fillRect/>
                      </a:stretch>
                    </p:blipFill>
                    <p:spPr>
                      <a:xfrm>
                        <a:off x="1037677" y="5648448"/>
                        <a:ext cx="6537325" cy="503238"/>
                      </a:xfrm>
                      <a:prstGeom prst="rect">
                        <a:avLst/>
                      </a:prstGeom>
                    </p:spPr>
                  </p:pic>
                </p:oleObj>
              </mc:Fallback>
            </mc:AlternateContent>
          </a:graphicData>
        </a:graphic>
      </p:graphicFrame>
      <p:graphicFrame>
        <p:nvGraphicFramePr>
          <p:cNvPr id="25" name="对象 24">
            <a:extLst>
              <a:ext uri="{FF2B5EF4-FFF2-40B4-BE49-F238E27FC236}">
                <a16:creationId xmlns:a16="http://schemas.microsoft.com/office/drawing/2014/main" id="{EB02D8BF-BD47-D4E3-3A19-5619D00FC9EA}"/>
              </a:ext>
            </a:extLst>
          </p:cNvPr>
          <p:cNvGraphicFramePr>
            <a:graphicFrameLocks noChangeAspect="1"/>
          </p:cNvGraphicFramePr>
          <p:nvPr>
            <p:extLst>
              <p:ext uri="{D42A27DB-BD31-4B8C-83A1-F6EECF244321}">
                <p14:modId xmlns:p14="http://schemas.microsoft.com/office/powerpoint/2010/main" val="2417719874"/>
              </p:ext>
            </p:extLst>
          </p:nvPr>
        </p:nvGraphicFramePr>
        <p:xfrm>
          <a:off x="6531294" y="2843675"/>
          <a:ext cx="5257440" cy="457056"/>
        </p:xfrm>
        <a:graphic>
          <a:graphicData uri="http://schemas.openxmlformats.org/presentationml/2006/ole">
            <mc:AlternateContent xmlns:mc="http://schemas.openxmlformats.org/markup-compatibility/2006">
              <mc:Choice xmlns:v="urn:schemas-microsoft-com:vml" Requires="v">
                <p:oleObj name="Equation" r:id="rId14" imgW="4381200" imgH="380880" progId="Equation.DSMT4">
                  <p:embed/>
                </p:oleObj>
              </mc:Choice>
              <mc:Fallback>
                <p:oleObj name="Equation" r:id="rId14" imgW="4381200" imgH="380880" progId="Equation.DSMT4">
                  <p:embed/>
                  <p:pic>
                    <p:nvPicPr>
                      <p:cNvPr id="0" name=""/>
                      <p:cNvPicPr/>
                      <p:nvPr/>
                    </p:nvPicPr>
                    <p:blipFill>
                      <a:blip r:embed="rId15"/>
                      <a:stretch>
                        <a:fillRect/>
                      </a:stretch>
                    </p:blipFill>
                    <p:spPr>
                      <a:xfrm>
                        <a:off x="6531294" y="2843675"/>
                        <a:ext cx="5257440" cy="457056"/>
                      </a:xfrm>
                      <a:prstGeom prst="rect">
                        <a:avLst/>
                      </a:prstGeom>
                    </p:spPr>
                  </p:pic>
                </p:oleObj>
              </mc:Fallback>
            </mc:AlternateContent>
          </a:graphicData>
        </a:graphic>
      </p:graphicFrame>
      <p:sp>
        <p:nvSpPr>
          <p:cNvPr id="26" name="文本框 25">
            <a:extLst>
              <a:ext uri="{FF2B5EF4-FFF2-40B4-BE49-F238E27FC236}">
                <a16:creationId xmlns:a16="http://schemas.microsoft.com/office/drawing/2014/main" id="{F7571977-FF07-2F1E-746C-93375FC010C5}"/>
              </a:ext>
            </a:extLst>
          </p:cNvPr>
          <p:cNvSpPr txBox="1"/>
          <p:nvPr/>
        </p:nvSpPr>
        <p:spPr>
          <a:xfrm>
            <a:off x="281824" y="2907063"/>
            <a:ext cx="811252" cy="307777"/>
          </a:xfrm>
          <a:prstGeom prst="rect">
            <a:avLst/>
          </a:prstGeom>
          <a:noFill/>
        </p:spPr>
        <p:txBody>
          <a:bodyPr wrap="square">
            <a:spAutoFit/>
          </a:bodyPr>
          <a:lstStyle/>
          <a:p>
            <a:r>
              <a:rPr lang="en-US" altLang="zh-CN" sz="1400" b="1" dirty="0">
                <a:cs typeface="+mn-ea"/>
                <a:sym typeface="+mn-lt"/>
              </a:rPr>
              <a:t>matrix</a:t>
            </a:r>
            <a:endParaRPr lang="zh-CN" altLang="en-US" sz="1400" b="1" dirty="0">
              <a:cs typeface="+mn-ea"/>
              <a:sym typeface="+mn-lt"/>
            </a:endParaRPr>
          </a:p>
        </p:txBody>
      </p:sp>
      <p:sp>
        <p:nvSpPr>
          <p:cNvPr id="27" name="文本框 26">
            <a:extLst>
              <a:ext uri="{FF2B5EF4-FFF2-40B4-BE49-F238E27FC236}">
                <a16:creationId xmlns:a16="http://schemas.microsoft.com/office/drawing/2014/main" id="{A84E6E88-5F1C-4080-F60B-681C897F0457}"/>
              </a:ext>
            </a:extLst>
          </p:cNvPr>
          <p:cNvSpPr txBox="1"/>
          <p:nvPr/>
        </p:nvSpPr>
        <p:spPr>
          <a:xfrm>
            <a:off x="281824" y="3430923"/>
            <a:ext cx="992947" cy="307777"/>
          </a:xfrm>
          <a:prstGeom prst="rect">
            <a:avLst/>
          </a:prstGeom>
          <a:noFill/>
        </p:spPr>
        <p:txBody>
          <a:bodyPr wrap="square">
            <a:spAutoFit/>
          </a:bodyPr>
          <a:lstStyle/>
          <a:p>
            <a:r>
              <a:rPr lang="en-US" altLang="zh-CN" sz="1400" b="1" dirty="0">
                <a:cs typeface="+mn-ea"/>
                <a:sym typeface="+mn-lt"/>
              </a:rPr>
              <a:t>fracture</a:t>
            </a:r>
            <a:endParaRPr lang="zh-CN" altLang="en-US" sz="1400" b="1" dirty="0">
              <a:cs typeface="+mn-ea"/>
              <a:sym typeface="+mn-lt"/>
            </a:endParaRPr>
          </a:p>
        </p:txBody>
      </p:sp>
      <p:sp>
        <p:nvSpPr>
          <p:cNvPr id="28" name="文本框 27">
            <a:extLst>
              <a:ext uri="{FF2B5EF4-FFF2-40B4-BE49-F238E27FC236}">
                <a16:creationId xmlns:a16="http://schemas.microsoft.com/office/drawing/2014/main" id="{8A912282-2E68-E2DD-9608-3BF4BB91C553}"/>
              </a:ext>
            </a:extLst>
          </p:cNvPr>
          <p:cNvSpPr txBox="1"/>
          <p:nvPr/>
        </p:nvSpPr>
        <p:spPr>
          <a:xfrm>
            <a:off x="5920624" y="2907063"/>
            <a:ext cx="659306" cy="307777"/>
          </a:xfrm>
          <a:prstGeom prst="rect">
            <a:avLst/>
          </a:prstGeom>
          <a:noFill/>
        </p:spPr>
        <p:txBody>
          <a:bodyPr wrap="square">
            <a:spAutoFit/>
          </a:bodyPr>
          <a:lstStyle/>
          <a:p>
            <a:r>
              <a:rPr lang="en-US" altLang="zh-CN" sz="1400" b="1" dirty="0" err="1">
                <a:cs typeface="+mn-ea"/>
                <a:sym typeface="+mn-lt"/>
              </a:rPr>
              <a:t>vug</a:t>
            </a:r>
            <a:endParaRPr lang="zh-CN" altLang="en-US" sz="1400" b="1" dirty="0">
              <a:cs typeface="+mn-ea"/>
              <a:sym typeface="+mn-lt"/>
            </a:endParaRPr>
          </a:p>
        </p:txBody>
      </p:sp>
      <p:sp>
        <p:nvSpPr>
          <p:cNvPr id="29" name="文本框 28">
            <a:extLst>
              <a:ext uri="{FF2B5EF4-FFF2-40B4-BE49-F238E27FC236}">
                <a16:creationId xmlns:a16="http://schemas.microsoft.com/office/drawing/2014/main" id="{A5786629-554A-358F-24CC-883112EEF6B3}"/>
              </a:ext>
            </a:extLst>
          </p:cNvPr>
          <p:cNvSpPr txBox="1"/>
          <p:nvPr/>
        </p:nvSpPr>
        <p:spPr>
          <a:xfrm>
            <a:off x="281824" y="4438056"/>
            <a:ext cx="849562" cy="307777"/>
          </a:xfrm>
          <a:prstGeom prst="rect">
            <a:avLst/>
          </a:prstGeom>
          <a:noFill/>
        </p:spPr>
        <p:txBody>
          <a:bodyPr wrap="square">
            <a:spAutoFit/>
          </a:bodyPr>
          <a:lstStyle/>
          <a:p>
            <a:r>
              <a:rPr lang="en-US" altLang="zh-CN" sz="1400" b="1" dirty="0">
                <a:cs typeface="+mn-ea"/>
                <a:sym typeface="+mn-lt"/>
              </a:rPr>
              <a:t>matrix</a:t>
            </a:r>
            <a:endParaRPr lang="zh-CN" altLang="en-US" sz="1400" b="1" dirty="0">
              <a:cs typeface="+mn-ea"/>
              <a:sym typeface="+mn-lt"/>
            </a:endParaRPr>
          </a:p>
        </p:txBody>
      </p:sp>
      <p:sp>
        <p:nvSpPr>
          <p:cNvPr id="30" name="文本框 29">
            <a:extLst>
              <a:ext uri="{FF2B5EF4-FFF2-40B4-BE49-F238E27FC236}">
                <a16:creationId xmlns:a16="http://schemas.microsoft.com/office/drawing/2014/main" id="{D9B15EFE-8D1D-B4DD-7FBF-BF9FDE5A09A1}"/>
              </a:ext>
            </a:extLst>
          </p:cNvPr>
          <p:cNvSpPr txBox="1"/>
          <p:nvPr/>
        </p:nvSpPr>
        <p:spPr>
          <a:xfrm>
            <a:off x="281824" y="4863059"/>
            <a:ext cx="992947" cy="307777"/>
          </a:xfrm>
          <a:prstGeom prst="rect">
            <a:avLst/>
          </a:prstGeom>
          <a:noFill/>
        </p:spPr>
        <p:txBody>
          <a:bodyPr wrap="square">
            <a:spAutoFit/>
          </a:bodyPr>
          <a:lstStyle/>
          <a:p>
            <a:r>
              <a:rPr lang="en-US" altLang="zh-CN" sz="1400" b="1" dirty="0">
                <a:cs typeface="+mn-ea"/>
                <a:sym typeface="+mn-lt"/>
              </a:rPr>
              <a:t>fracture</a:t>
            </a:r>
            <a:endParaRPr lang="zh-CN" altLang="en-US" sz="1400" b="1" dirty="0">
              <a:cs typeface="+mn-ea"/>
              <a:sym typeface="+mn-lt"/>
            </a:endParaRPr>
          </a:p>
        </p:txBody>
      </p:sp>
      <p:sp>
        <p:nvSpPr>
          <p:cNvPr id="31" name="文本框 30">
            <a:extLst>
              <a:ext uri="{FF2B5EF4-FFF2-40B4-BE49-F238E27FC236}">
                <a16:creationId xmlns:a16="http://schemas.microsoft.com/office/drawing/2014/main" id="{C4ADF5CB-A691-6502-28C0-82ADBAB51637}"/>
              </a:ext>
            </a:extLst>
          </p:cNvPr>
          <p:cNvSpPr txBox="1"/>
          <p:nvPr/>
        </p:nvSpPr>
        <p:spPr>
          <a:xfrm>
            <a:off x="281824" y="5746179"/>
            <a:ext cx="672661" cy="307777"/>
          </a:xfrm>
          <a:prstGeom prst="rect">
            <a:avLst/>
          </a:prstGeom>
          <a:noFill/>
        </p:spPr>
        <p:txBody>
          <a:bodyPr wrap="square">
            <a:spAutoFit/>
          </a:bodyPr>
          <a:lstStyle/>
          <a:p>
            <a:r>
              <a:rPr lang="en-US" altLang="zh-CN" sz="1400" b="1" dirty="0" err="1">
                <a:cs typeface="+mn-ea"/>
                <a:sym typeface="+mn-lt"/>
              </a:rPr>
              <a:t>vug</a:t>
            </a:r>
            <a:endParaRPr lang="zh-CN" altLang="en-US" sz="1400" b="1" dirty="0">
              <a:cs typeface="+mn-ea"/>
              <a:sym typeface="+mn-lt"/>
            </a:endParaRPr>
          </a:p>
        </p:txBody>
      </p:sp>
      <p:sp>
        <p:nvSpPr>
          <p:cNvPr id="32" name="TextBox 6">
            <a:extLst>
              <a:ext uri="{FF2B5EF4-FFF2-40B4-BE49-F238E27FC236}">
                <a16:creationId xmlns:a16="http://schemas.microsoft.com/office/drawing/2014/main" id="{96018C07-5595-4B18-D35A-F51E6DC9C6D7}"/>
              </a:ext>
            </a:extLst>
          </p:cNvPr>
          <p:cNvSpPr txBox="1"/>
          <p:nvPr/>
        </p:nvSpPr>
        <p:spPr>
          <a:xfrm>
            <a:off x="41640" y="876058"/>
            <a:ext cx="12108719" cy="1631216"/>
          </a:xfrm>
          <a:prstGeom prst="rect">
            <a:avLst/>
          </a:prstGeom>
          <a:noFill/>
          <a:ln w="12700">
            <a:noFill/>
          </a:ln>
        </p:spPr>
        <p:txBody>
          <a:bodyPr wrap="square" rtlCol="0" anchor="ctr">
            <a:spAutoFit/>
          </a:bodyPr>
          <a:lstStyle/>
          <a:p>
            <a:pPr marL="342900" indent="-342900" algn="just">
              <a:spcAft>
                <a:spcPts val="600"/>
              </a:spcAft>
              <a:buClr>
                <a:srgbClr val="FF0000"/>
              </a:buClr>
              <a:buFont typeface="Wingdings" panose="05000000000000000000" pitchFamily="2" charset="2"/>
              <a:buChar char="Ø"/>
            </a:pPr>
            <a:r>
              <a:rPr lang="en-US" altLang="zh-CN" b="1" dirty="0">
                <a:solidFill>
                  <a:srgbClr val="C00000"/>
                </a:solidFill>
                <a:cs typeface="+mn-ea"/>
                <a:sym typeface="+mn-lt"/>
              </a:rPr>
              <a:t>Fluid flow region</a:t>
            </a:r>
            <a:r>
              <a:rPr lang="en-US" altLang="zh-CN" b="1" dirty="0">
                <a:cs typeface="+mn-ea"/>
                <a:sym typeface="+mn-lt"/>
              </a:rPr>
              <a:t>: The FEM has been used to discretely solve the flow, solute transport and stress equations. Quadratic Taylor-Hood element is used for the velocity and linear elements for the pressure in the porous flow equations.</a:t>
            </a:r>
          </a:p>
          <a:p>
            <a:pPr marL="342900" indent="-342900" algn="just">
              <a:spcAft>
                <a:spcPts val="600"/>
              </a:spcAft>
              <a:buClr>
                <a:srgbClr val="FF0000"/>
              </a:buClr>
              <a:buFont typeface="Wingdings" panose="05000000000000000000" pitchFamily="2" charset="2"/>
              <a:buChar char="Ø"/>
            </a:pPr>
            <a:r>
              <a:rPr lang="en-US" altLang="zh-CN" b="1" dirty="0">
                <a:solidFill>
                  <a:srgbClr val="C00000"/>
                </a:solidFill>
                <a:cs typeface="+mn-ea"/>
                <a:sym typeface="+mn-lt"/>
              </a:rPr>
              <a:t>Reactive acid transport</a:t>
            </a:r>
            <a:r>
              <a:rPr lang="en-US" altLang="zh-CN" b="1" dirty="0">
                <a:cs typeface="+mn-ea"/>
                <a:sym typeface="+mn-lt"/>
              </a:rPr>
              <a:t>: Linear elements are used for the solute transport equations</a:t>
            </a:r>
          </a:p>
          <a:p>
            <a:pPr marL="342900" indent="-342900" algn="just">
              <a:spcAft>
                <a:spcPts val="600"/>
              </a:spcAft>
              <a:buClr>
                <a:srgbClr val="FF0000"/>
              </a:buClr>
              <a:buFont typeface="Wingdings" panose="05000000000000000000" pitchFamily="2" charset="2"/>
              <a:buChar char="Ø"/>
            </a:pPr>
            <a:r>
              <a:rPr lang="en-US" altLang="zh-CN" b="1" dirty="0">
                <a:solidFill>
                  <a:srgbClr val="C00000"/>
                </a:solidFill>
                <a:cs typeface="+mn-ea"/>
                <a:sym typeface="+mn-lt"/>
              </a:rPr>
              <a:t>Stress field</a:t>
            </a:r>
            <a:r>
              <a:rPr lang="en-US" altLang="zh-CN" b="1" dirty="0">
                <a:cs typeface="+mn-ea"/>
                <a:sym typeface="+mn-lt"/>
              </a:rPr>
              <a:t>: classical quadratic nodal elements are used in the displacement field.</a:t>
            </a:r>
            <a:endParaRPr lang="zh-CN" altLang="en-US" b="1" dirty="0">
              <a:cs typeface="+mn-ea"/>
              <a:sym typeface="+mn-lt"/>
            </a:endParaRPr>
          </a:p>
        </p:txBody>
      </p:sp>
      <p:graphicFrame>
        <p:nvGraphicFramePr>
          <p:cNvPr id="4" name="对象 3">
            <a:extLst>
              <a:ext uri="{FF2B5EF4-FFF2-40B4-BE49-F238E27FC236}">
                <a16:creationId xmlns:a16="http://schemas.microsoft.com/office/drawing/2014/main" id="{210CA878-65EA-D9C5-E561-233F2E27FA2C}"/>
              </a:ext>
            </a:extLst>
          </p:cNvPr>
          <p:cNvGraphicFramePr>
            <a:graphicFrameLocks noChangeAspect="1"/>
          </p:cNvGraphicFramePr>
          <p:nvPr>
            <p:extLst>
              <p:ext uri="{D42A27DB-BD31-4B8C-83A1-F6EECF244321}">
                <p14:modId xmlns:p14="http://schemas.microsoft.com/office/powerpoint/2010/main" val="1939634254"/>
              </p:ext>
            </p:extLst>
          </p:nvPr>
        </p:nvGraphicFramePr>
        <p:xfrm>
          <a:off x="2951354" y="6371868"/>
          <a:ext cx="7816850" cy="365125"/>
        </p:xfrm>
        <a:graphic>
          <a:graphicData uri="http://schemas.openxmlformats.org/presentationml/2006/ole">
            <mc:AlternateContent xmlns:mc="http://schemas.openxmlformats.org/markup-compatibility/2006">
              <mc:Choice xmlns:v="urn:schemas-microsoft-com:vml" Requires="v">
                <p:oleObj name="Equation" r:id="rId16" imgW="7816903" imgH="365773" progId="Equation.DSMT4">
                  <p:embed/>
                </p:oleObj>
              </mc:Choice>
              <mc:Fallback>
                <p:oleObj name="Equation" r:id="rId16" imgW="7816903" imgH="365773" progId="Equation.DSMT4">
                  <p:embed/>
                  <p:pic>
                    <p:nvPicPr>
                      <p:cNvPr id="0" name=""/>
                      <p:cNvPicPr/>
                      <p:nvPr/>
                    </p:nvPicPr>
                    <p:blipFill>
                      <a:blip r:embed="rId17"/>
                      <a:stretch>
                        <a:fillRect/>
                      </a:stretch>
                    </p:blipFill>
                    <p:spPr>
                      <a:xfrm>
                        <a:off x="2951354" y="6371868"/>
                        <a:ext cx="7816850" cy="365125"/>
                      </a:xfrm>
                      <a:prstGeom prst="rect">
                        <a:avLst/>
                      </a:prstGeom>
                    </p:spPr>
                  </p:pic>
                </p:oleObj>
              </mc:Fallback>
            </mc:AlternateContent>
          </a:graphicData>
        </a:graphic>
      </p:graphicFrame>
      <p:sp>
        <p:nvSpPr>
          <p:cNvPr id="8" name="文本框 7">
            <a:extLst>
              <a:ext uri="{FF2B5EF4-FFF2-40B4-BE49-F238E27FC236}">
                <a16:creationId xmlns:a16="http://schemas.microsoft.com/office/drawing/2014/main" id="{25D8AF54-D4E7-EBAA-0FA4-24B7BA329439}"/>
              </a:ext>
            </a:extLst>
          </p:cNvPr>
          <p:cNvSpPr txBox="1"/>
          <p:nvPr/>
        </p:nvSpPr>
        <p:spPr>
          <a:xfrm>
            <a:off x="131021" y="6324556"/>
            <a:ext cx="2756648" cy="338554"/>
          </a:xfrm>
          <a:prstGeom prst="rect">
            <a:avLst/>
          </a:prstGeom>
          <a:noFill/>
        </p:spPr>
        <p:txBody>
          <a:bodyPr wrap="square">
            <a:spAutoFit/>
          </a:bodyPr>
          <a:lstStyle/>
          <a:p>
            <a:r>
              <a:rPr lang="en-US" altLang="zh-CN" sz="1600" dirty="0">
                <a:solidFill>
                  <a:srgbClr val="0000FF"/>
                </a:solidFill>
                <a:cs typeface="+mn-ea"/>
                <a:sym typeface="+mn-lt"/>
              </a:rPr>
              <a:t>(3) Stress field discretization</a:t>
            </a:r>
            <a:endParaRPr lang="zh-CN" altLang="en-US" sz="1600" dirty="0">
              <a:solidFill>
                <a:srgbClr val="0000FF"/>
              </a:solidFill>
              <a:cs typeface="+mn-ea"/>
              <a:sym typeface="+mn-lt"/>
            </a:endParaRPr>
          </a:p>
        </p:txBody>
      </p:sp>
    </p:spTree>
    <p:extLst>
      <p:ext uri="{BB962C8B-B14F-4D97-AF65-F5344CB8AC3E}">
        <p14:creationId xmlns:p14="http://schemas.microsoft.com/office/powerpoint/2010/main" val="1261261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EC7816E-7BE0-9566-50B7-11B1ADFF61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15</a:t>
            </a:fld>
            <a:r>
              <a:rPr kumimoji="0" lang="en-US" altLang="zh-CN" sz="1200" b="0" i="0" u="none" strike="noStrike" kern="1200" cap="none" spc="0" normalizeH="0" baseline="0" noProof="0" dirty="0">
                <a:ln>
                  <a:noFill/>
                </a:ln>
                <a:solidFill>
                  <a:prstClr val="black">
                    <a:tint val="75000"/>
                  </a:prstClr>
                </a:solidFill>
                <a:effectLst/>
                <a:uLnTx/>
                <a:uFillTx/>
                <a:cs typeface="+mn-ea"/>
                <a:sym typeface="+mn-lt"/>
              </a:rPr>
              <a:t>/24</a:t>
            </a:r>
          </a:p>
        </p:txBody>
      </p:sp>
      <p:pic>
        <p:nvPicPr>
          <p:cNvPr id="3" name="图片 2">
            <a:extLst>
              <a:ext uri="{FF2B5EF4-FFF2-40B4-BE49-F238E27FC236}">
                <a16:creationId xmlns:a16="http://schemas.microsoft.com/office/drawing/2014/main" id="{4D752FEF-E564-CE4F-9FCA-EAEC081E791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77173" y="2028497"/>
            <a:ext cx="5478344" cy="4826147"/>
          </a:xfrm>
          <a:prstGeom prst="rect">
            <a:avLst/>
          </a:prstGeom>
        </p:spPr>
      </p:pic>
      <p:sp>
        <p:nvSpPr>
          <p:cNvPr id="4" name="文本框 6">
            <a:extLst>
              <a:ext uri="{FF2B5EF4-FFF2-40B4-BE49-F238E27FC236}">
                <a16:creationId xmlns:a16="http://schemas.microsoft.com/office/drawing/2014/main" id="{FC3D3889-6429-E2D4-C61B-9750712CCA5E}"/>
              </a:ext>
            </a:extLst>
          </p:cNvPr>
          <p:cNvSpPr txBox="1">
            <a:spLocks noChangeArrowheads="1"/>
          </p:cNvSpPr>
          <p:nvPr/>
        </p:nvSpPr>
        <p:spPr bwMode="auto">
          <a:xfrm>
            <a:off x="0" y="180022"/>
            <a:ext cx="12192000" cy="523220"/>
          </a:xfrm>
          <a:prstGeom prst="rect">
            <a:avLst/>
          </a:prstGeom>
          <a:noFill/>
        </p:spPr>
        <p:txBody>
          <a:bodyPr wrap="square" rtlCol="0">
            <a:spAutoFit/>
          </a:bodyPr>
          <a:lstStyle>
            <a:defPPr>
              <a:defRPr lang="zh-CN"/>
            </a:defPPr>
            <a:lvl1pPr algn="ctr">
              <a:defRPr sz="3200" b="1">
                <a:solidFill>
                  <a:srgbClr val="0070C0"/>
                </a:solidFill>
                <a:latin typeface="Arial Black" panose="020B0A04020102020204" pitchFamily="34" charset="0"/>
                <a:cs typeface="+mn-ea"/>
              </a:defRPr>
            </a:lvl1pPr>
          </a:lstStyle>
          <a:p>
            <a:r>
              <a:rPr lang="en-US" altLang="zh-CN" sz="2800">
                <a:sym typeface="+mn-lt"/>
              </a:rPr>
              <a:t>3.1 Numerical scheme</a:t>
            </a:r>
            <a:endParaRPr lang="en-US" altLang="zh-CN" sz="2800" dirty="0">
              <a:sym typeface="+mn-lt"/>
            </a:endParaRPr>
          </a:p>
        </p:txBody>
      </p:sp>
      <p:graphicFrame>
        <p:nvGraphicFramePr>
          <p:cNvPr id="8" name="对象 7">
            <a:extLst>
              <a:ext uri="{FF2B5EF4-FFF2-40B4-BE49-F238E27FC236}">
                <a16:creationId xmlns:a16="http://schemas.microsoft.com/office/drawing/2014/main" id="{653A36F1-BD65-4788-8CE8-CF92306C754E}"/>
              </a:ext>
            </a:extLst>
          </p:cNvPr>
          <p:cNvGraphicFramePr>
            <a:graphicFrameLocks noChangeAspect="1"/>
          </p:cNvGraphicFramePr>
          <p:nvPr>
            <p:extLst>
              <p:ext uri="{D42A27DB-BD31-4B8C-83A1-F6EECF244321}">
                <p14:modId xmlns:p14="http://schemas.microsoft.com/office/powerpoint/2010/main" val="4252427495"/>
              </p:ext>
            </p:extLst>
          </p:nvPr>
        </p:nvGraphicFramePr>
        <p:xfrm>
          <a:off x="0" y="4744332"/>
          <a:ext cx="6521450" cy="2273300"/>
        </p:xfrm>
        <a:graphic>
          <a:graphicData uri="http://schemas.openxmlformats.org/presentationml/2006/ole">
            <mc:AlternateContent xmlns:mc="http://schemas.openxmlformats.org/markup-compatibility/2006">
              <mc:Choice xmlns:v="urn:schemas-microsoft-com:vml" Requires="v">
                <p:oleObj name="Visio" r:id="rId3" imgW="5433936" imgH="1895513" progId="Visio.Drawing.15">
                  <p:embed/>
                </p:oleObj>
              </mc:Choice>
              <mc:Fallback>
                <p:oleObj name="Visio" r:id="rId3" imgW="5433936" imgH="1895513" progId="Visio.Drawing.15">
                  <p:embed/>
                  <p:pic>
                    <p:nvPicPr>
                      <p:cNvPr id="8" name="对象 7">
                        <a:extLst>
                          <a:ext uri="{FF2B5EF4-FFF2-40B4-BE49-F238E27FC236}">
                            <a16:creationId xmlns:a16="http://schemas.microsoft.com/office/drawing/2014/main" id="{653A36F1-BD65-4788-8CE8-CF92306C754E}"/>
                          </a:ext>
                        </a:extLst>
                      </p:cNvPr>
                      <p:cNvPicPr>
                        <a:picLocks noChangeAspect="1" noChangeArrowheads="1"/>
                      </p:cNvPicPr>
                      <p:nvPr/>
                    </p:nvPicPr>
                    <p:blipFill>
                      <a:blip r:embed="rId4"/>
                      <a:srcRect/>
                      <a:stretch>
                        <a:fillRect/>
                      </a:stretch>
                    </p:blipFill>
                    <p:spPr bwMode="auto">
                      <a:xfrm>
                        <a:off x="0" y="4744332"/>
                        <a:ext cx="6521450" cy="227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对象 10">
            <a:extLst>
              <a:ext uri="{FF2B5EF4-FFF2-40B4-BE49-F238E27FC236}">
                <a16:creationId xmlns:a16="http://schemas.microsoft.com/office/drawing/2014/main" id="{CC50C69C-8D6F-4210-9A2E-494CD54CA215}"/>
              </a:ext>
            </a:extLst>
          </p:cNvPr>
          <p:cNvGraphicFramePr>
            <a:graphicFrameLocks noChangeAspect="1"/>
          </p:cNvGraphicFramePr>
          <p:nvPr>
            <p:extLst>
              <p:ext uri="{D42A27DB-BD31-4B8C-83A1-F6EECF244321}">
                <p14:modId xmlns:p14="http://schemas.microsoft.com/office/powerpoint/2010/main" val="2922631848"/>
              </p:ext>
            </p:extLst>
          </p:nvPr>
        </p:nvGraphicFramePr>
        <p:xfrm>
          <a:off x="275010" y="2318779"/>
          <a:ext cx="4679156" cy="2548121"/>
        </p:xfrm>
        <a:graphic>
          <a:graphicData uri="http://schemas.openxmlformats.org/presentationml/2006/ole">
            <mc:AlternateContent xmlns:mc="http://schemas.openxmlformats.org/markup-compatibility/2006">
              <mc:Choice xmlns:v="urn:schemas-microsoft-com:vml" Requires="v">
                <p:oleObj name="Visio" r:id="rId5" imgW="3743325" imgH="2038497" progId="Visio.Drawing.15">
                  <p:embed/>
                </p:oleObj>
              </mc:Choice>
              <mc:Fallback>
                <p:oleObj name="Visio" r:id="rId5" imgW="3743325" imgH="2038497" progId="Visio.Drawing.15">
                  <p:embed/>
                  <p:pic>
                    <p:nvPicPr>
                      <p:cNvPr id="11" name="对象 10">
                        <a:extLst>
                          <a:ext uri="{FF2B5EF4-FFF2-40B4-BE49-F238E27FC236}">
                            <a16:creationId xmlns:a16="http://schemas.microsoft.com/office/drawing/2014/main" id="{CC50C69C-8D6F-4210-9A2E-494CD54CA215}"/>
                          </a:ext>
                        </a:extLst>
                      </p:cNvPr>
                      <p:cNvPicPr>
                        <a:picLocks noChangeAspect="1" noChangeArrowheads="1"/>
                      </p:cNvPicPr>
                      <p:nvPr/>
                    </p:nvPicPr>
                    <p:blipFill>
                      <a:blip r:embed="rId6"/>
                      <a:srcRect/>
                      <a:stretch>
                        <a:fillRect/>
                      </a:stretch>
                    </p:blipFill>
                    <p:spPr bwMode="auto">
                      <a:xfrm>
                        <a:off x="275010" y="2318779"/>
                        <a:ext cx="4679156" cy="2548121"/>
                      </a:xfrm>
                      <a:prstGeom prst="rect">
                        <a:avLst/>
                      </a:prstGeom>
                      <a:noFill/>
                    </p:spPr>
                  </p:pic>
                </p:oleObj>
              </mc:Fallback>
            </mc:AlternateContent>
          </a:graphicData>
        </a:graphic>
      </p:graphicFrame>
      <p:sp>
        <p:nvSpPr>
          <p:cNvPr id="5" name="箭头: 右弧形 4">
            <a:extLst>
              <a:ext uri="{FF2B5EF4-FFF2-40B4-BE49-F238E27FC236}">
                <a16:creationId xmlns:a16="http://schemas.microsoft.com/office/drawing/2014/main" id="{D19FE9A7-F192-4721-AD6C-B68E51E7E665}"/>
              </a:ext>
            </a:extLst>
          </p:cNvPr>
          <p:cNvSpPr/>
          <p:nvPr/>
        </p:nvSpPr>
        <p:spPr>
          <a:xfrm>
            <a:off x="5305246" y="3646913"/>
            <a:ext cx="626226" cy="1440094"/>
          </a:xfrm>
          <a:prstGeom prst="curved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15" name="Rectangle 4">
            <a:extLst>
              <a:ext uri="{FF2B5EF4-FFF2-40B4-BE49-F238E27FC236}">
                <a16:creationId xmlns:a16="http://schemas.microsoft.com/office/drawing/2014/main" id="{E495854A-2756-44E2-8F76-9B8E158EACC2}"/>
              </a:ext>
            </a:extLst>
          </p:cNvPr>
          <p:cNvSpPr/>
          <p:nvPr/>
        </p:nvSpPr>
        <p:spPr>
          <a:xfrm>
            <a:off x="4893809" y="2872723"/>
            <a:ext cx="1300670" cy="698717"/>
          </a:xfrm>
          <a:prstGeom prst="rect">
            <a:avLst/>
          </a:prstGeom>
        </p:spPr>
        <p:txBody>
          <a:bodyPr wrap="square">
            <a:spAutoFit/>
          </a:bodyPr>
          <a:lstStyle/>
          <a:p>
            <a:pPr algn="ctr">
              <a:lnSpc>
                <a:spcPct val="150000"/>
              </a:lnSpc>
            </a:pPr>
            <a:r>
              <a:rPr lang="en-US" altLang="zh-CN" sz="1400" b="1" kern="100" dirty="0">
                <a:solidFill>
                  <a:srgbClr val="0000FF"/>
                </a:solidFill>
                <a:cs typeface="+mn-ea"/>
                <a:sym typeface="+mn-lt"/>
              </a:rPr>
              <a:t>thin elastic </a:t>
            </a:r>
          </a:p>
          <a:p>
            <a:pPr algn="ctr">
              <a:lnSpc>
                <a:spcPct val="150000"/>
              </a:lnSpc>
            </a:pPr>
            <a:r>
              <a:rPr lang="en-US" altLang="zh-CN" sz="1400" b="1" kern="100" dirty="0">
                <a:solidFill>
                  <a:srgbClr val="0000FF"/>
                </a:solidFill>
                <a:cs typeface="+mn-ea"/>
                <a:sym typeface="+mn-lt"/>
              </a:rPr>
              <a:t>layer model</a:t>
            </a:r>
            <a:endParaRPr lang="zh-CN" altLang="en-US" sz="1400" b="1" dirty="0">
              <a:solidFill>
                <a:srgbClr val="0000FF"/>
              </a:solidFill>
              <a:cs typeface="+mn-ea"/>
              <a:sym typeface="+mn-lt"/>
            </a:endParaRPr>
          </a:p>
        </p:txBody>
      </p:sp>
      <p:sp>
        <p:nvSpPr>
          <p:cNvPr id="6" name="Rectangle 4">
            <a:extLst>
              <a:ext uri="{FF2B5EF4-FFF2-40B4-BE49-F238E27FC236}">
                <a16:creationId xmlns:a16="http://schemas.microsoft.com/office/drawing/2014/main" id="{145F9B23-546C-42AD-2309-322BB342BE44}"/>
              </a:ext>
            </a:extLst>
          </p:cNvPr>
          <p:cNvSpPr/>
          <p:nvPr/>
        </p:nvSpPr>
        <p:spPr>
          <a:xfrm>
            <a:off x="178723" y="813092"/>
            <a:ext cx="11818449" cy="1287532"/>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altLang="zh-CN" b="1" kern="100" dirty="0">
                <a:solidFill>
                  <a:srgbClr val="C00000"/>
                </a:solidFill>
                <a:cs typeface="+mn-ea"/>
                <a:sym typeface="+mn-lt"/>
              </a:rPr>
              <a:t>The real fractures: </a:t>
            </a:r>
            <a:r>
              <a:rPr lang="en-US" altLang="zh-CN" b="1" kern="100" dirty="0">
                <a:cs typeface="+mn-ea"/>
                <a:sym typeface="+mn-lt"/>
              </a:rPr>
              <a:t>are some narrow high permeable regions with small width. </a:t>
            </a:r>
          </a:p>
          <a:p>
            <a:pPr marL="285750" indent="-285750">
              <a:lnSpc>
                <a:spcPct val="150000"/>
              </a:lnSpc>
              <a:buFont typeface="Wingdings" panose="05000000000000000000" pitchFamily="2" charset="2"/>
              <a:buChar char="Ø"/>
            </a:pPr>
            <a:r>
              <a:rPr lang="en-US" altLang="zh-CN" b="1" kern="100" dirty="0">
                <a:solidFill>
                  <a:srgbClr val="C00000"/>
                </a:solidFill>
                <a:cs typeface="+mn-ea"/>
                <a:sym typeface="+mn-lt"/>
              </a:rPr>
              <a:t>Simplified fracture model: </a:t>
            </a:r>
            <a:r>
              <a:rPr lang="en-US" altLang="zh-CN" b="1" kern="100" dirty="0">
                <a:cs typeface="+mn-ea"/>
                <a:sym typeface="+mn-lt"/>
              </a:rPr>
              <a:t>we use the discrete fracture model, which is a dimension-reduction model, to reduce the number of local refined fracture mesh.</a:t>
            </a:r>
            <a:endParaRPr lang="zh-CN" altLang="en-US" b="1" dirty="0">
              <a:cs typeface="+mn-ea"/>
              <a:sym typeface="+mn-lt"/>
            </a:endParaRPr>
          </a:p>
        </p:txBody>
      </p:sp>
    </p:spTree>
    <p:extLst>
      <p:ext uri="{BB962C8B-B14F-4D97-AF65-F5344CB8AC3E}">
        <p14:creationId xmlns:p14="http://schemas.microsoft.com/office/powerpoint/2010/main" val="2736183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F762820-A631-14FF-5802-60C76E5140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16</a:t>
            </a:fld>
            <a:r>
              <a:rPr kumimoji="0" lang="en-US" altLang="zh-CN" sz="1200" b="0" i="0" u="none" strike="noStrike" kern="1200" cap="none" spc="0" normalizeH="0" baseline="0" noProof="0" dirty="0">
                <a:ln>
                  <a:noFill/>
                </a:ln>
                <a:solidFill>
                  <a:prstClr val="black">
                    <a:tint val="75000"/>
                  </a:prstClr>
                </a:solidFill>
                <a:effectLst/>
                <a:uLnTx/>
                <a:uFillTx/>
                <a:cs typeface="+mn-ea"/>
                <a:sym typeface="+mn-lt"/>
              </a:rPr>
              <a:t>/24</a:t>
            </a:r>
          </a:p>
        </p:txBody>
      </p:sp>
      <p:sp>
        <p:nvSpPr>
          <p:cNvPr id="3" name="文本框 6">
            <a:extLst>
              <a:ext uri="{FF2B5EF4-FFF2-40B4-BE49-F238E27FC236}">
                <a16:creationId xmlns:a16="http://schemas.microsoft.com/office/drawing/2014/main" id="{40E00519-6BC8-0C77-059A-D7BF6306EF80}"/>
              </a:ext>
            </a:extLst>
          </p:cNvPr>
          <p:cNvSpPr txBox="1">
            <a:spLocks noChangeArrowheads="1"/>
          </p:cNvSpPr>
          <p:nvPr/>
        </p:nvSpPr>
        <p:spPr bwMode="auto">
          <a:xfrm>
            <a:off x="0" y="180022"/>
            <a:ext cx="12192000" cy="523220"/>
          </a:xfrm>
          <a:prstGeom prst="rect">
            <a:avLst/>
          </a:prstGeom>
          <a:noFill/>
        </p:spPr>
        <p:txBody>
          <a:bodyPr wrap="square" rtlCol="0">
            <a:spAutoFit/>
          </a:bodyPr>
          <a:lstStyle>
            <a:defPPr>
              <a:defRPr lang="zh-CN"/>
            </a:defPPr>
            <a:lvl1pPr algn="ctr">
              <a:defRPr sz="2800" b="1">
                <a:solidFill>
                  <a:srgbClr val="0070C0"/>
                </a:solidFill>
                <a:latin typeface="Arial Black" panose="020B0A04020102020204" pitchFamily="34" charset="0"/>
                <a:cs typeface="+mn-ea"/>
              </a:defRPr>
            </a:lvl1pPr>
          </a:lstStyle>
          <a:p>
            <a:r>
              <a:rPr lang="en-US" altLang="zh-CN" dirty="0">
                <a:sym typeface="+mn-lt"/>
              </a:rPr>
              <a:t>3.2 Model Validations</a:t>
            </a:r>
          </a:p>
        </p:txBody>
      </p:sp>
      <p:sp>
        <p:nvSpPr>
          <p:cNvPr id="4" name="矩形 1">
            <a:extLst>
              <a:ext uri="{FF2B5EF4-FFF2-40B4-BE49-F238E27FC236}">
                <a16:creationId xmlns:a16="http://schemas.microsoft.com/office/drawing/2014/main" id="{CADBF4C2-C453-6AA6-0C0F-456B07642AA7}"/>
              </a:ext>
            </a:extLst>
          </p:cNvPr>
          <p:cNvSpPr>
            <a:spLocks noChangeArrowheads="1"/>
          </p:cNvSpPr>
          <p:nvPr/>
        </p:nvSpPr>
        <p:spPr bwMode="auto">
          <a:xfrm>
            <a:off x="110008" y="942052"/>
            <a:ext cx="11630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Arial" panose="020B0604020202020204" pitchFamily="34" charset="0"/>
                <a:ea typeface="宋体" panose="02010600030101010101" pitchFamily="2" charset="-122"/>
              </a:defRPr>
            </a:lvl1pPr>
            <a:lvl2pPr marL="742950" indent="-285750">
              <a:defRPr sz="1900">
                <a:solidFill>
                  <a:schemeClr val="tx1"/>
                </a:solidFill>
                <a:latin typeface="Arial" panose="020B0604020202020204" pitchFamily="34" charset="0"/>
                <a:ea typeface="宋体" panose="02010600030101010101" pitchFamily="2" charset="-122"/>
              </a:defRPr>
            </a:lvl2pPr>
            <a:lvl3pPr marL="1143000" indent="-228600">
              <a:defRPr sz="1900">
                <a:solidFill>
                  <a:schemeClr val="tx1"/>
                </a:solidFill>
                <a:latin typeface="Arial" panose="020B0604020202020204" pitchFamily="34" charset="0"/>
                <a:ea typeface="宋体" panose="02010600030101010101" pitchFamily="2" charset="-122"/>
              </a:defRPr>
            </a:lvl3pPr>
            <a:lvl4pPr marL="1600200" indent="-228600">
              <a:defRPr sz="1900">
                <a:solidFill>
                  <a:schemeClr val="tx1"/>
                </a:solidFill>
                <a:latin typeface="Arial" panose="020B0604020202020204" pitchFamily="34" charset="0"/>
                <a:ea typeface="宋体" panose="02010600030101010101" pitchFamily="2" charset="-122"/>
              </a:defRPr>
            </a:lvl4pPr>
            <a:lvl5pPr marL="2057400" indent="-22860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宋体" panose="02010600030101010101" pitchFamily="2" charset="-122"/>
              </a:defRPr>
            </a:lvl9pPr>
          </a:lstStyle>
          <a:p>
            <a:pPr marL="342900" indent="-342900">
              <a:buFont typeface="Wingdings" panose="05000000000000000000" pitchFamily="2" charset="2"/>
              <a:buChar char="Ø"/>
            </a:pPr>
            <a:r>
              <a:rPr lang="en-US" altLang="zh-CN" sz="1800" b="1" dirty="0">
                <a:solidFill>
                  <a:srgbClr val="C00000"/>
                </a:solidFill>
                <a:latin typeface="+mn-lt"/>
                <a:ea typeface="+mn-ea"/>
                <a:cs typeface="+mn-ea"/>
                <a:sym typeface="+mn-lt"/>
              </a:rPr>
              <a:t>Comparison of dissolution patterns between physical experiment and numerical simulation results</a:t>
            </a:r>
          </a:p>
        </p:txBody>
      </p:sp>
      <p:sp>
        <p:nvSpPr>
          <p:cNvPr id="6" name="矩形 5">
            <a:extLst>
              <a:ext uri="{FF2B5EF4-FFF2-40B4-BE49-F238E27FC236}">
                <a16:creationId xmlns:a16="http://schemas.microsoft.com/office/drawing/2014/main" id="{388041C5-6572-975E-E990-B5685B97A9FF}"/>
              </a:ext>
            </a:extLst>
          </p:cNvPr>
          <p:cNvSpPr/>
          <p:nvPr/>
        </p:nvSpPr>
        <p:spPr>
          <a:xfrm>
            <a:off x="155003" y="1209994"/>
            <a:ext cx="12036996" cy="872034"/>
          </a:xfrm>
          <a:prstGeom prst="rect">
            <a:avLst/>
          </a:prstGeom>
        </p:spPr>
        <p:txBody>
          <a:bodyPr wrap="square">
            <a:spAutoFit/>
          </a:bodyPr>
          <a:lstStyle/>
          <a:p>
            <a:pPr marL="342900" indent="-342900">
              <a:lnSpc>
                <a:spcPct val="150000"/>
              </a:lnSpc>
              <a:buClr>
                <a:srgbClr val="C00000"/>
              </a:buClr>
              <a:buFont typeface="Wingdings" panose="05000000000000000000" pitchFamily="2" charset="2"/>
              <a:buChar char="l"/>
            </a:pPr>
            <a:r>
              <a:rPr lang="en-US" altLang="zh-CN" b="1" dirty="0">
                <a:cs typeface="+mn-ea"/>
                <a:sym typeface="+mn-lt"/>
              </a:rPr>
              <a:t>The accuracy of the acid–rock reactive flow module was verified by comparing the simulation results with the core acidizing experiments of </a:t>
            </a:r>
            <a:r>
              <a:rPr lang="en-US" altLang="zh-CN" b="1" dirty="0" err="1">
                <a:cs typeface="+mn-ea"/>
                <a:sym typeface="+mn-lt"/>
              </a:rPr>
              <a:t>Hoefner</a:t>
            </a:r>
            <a:r>
              <a:rPr lang="en-US" altLang="zh-CN" b="1" dirty="0">
                <a:cs typeface="+mn-ea"/>
                <a:sym typeface="+mn-lt"/>
              </a:rPr>
              <a:t> and </a:t>
            </a:r>
            <a:r>
              <a:rPr lang="en-US" altLang="zh-CN" b="1" dirty="0" err="1">
                <a:cs typeface="+mn-ea"/>
                <a:sym typeface="+mn-lt"/>
              </a:rPr>
              <a:t>Fogler</a:t>
            </a:r>
            <a:r>
              <a:rPr lang="en-US" altLang="zh-CN" b="1" dirty="0">
                <a:cs typeface="+mn-ea"/>
                <a:sym typeface="+mn-lt"/>
              </a:rPr>
              <a:t> (1988).</a:t>
            </a:r>
            <a:endParaRPr lang="zh-CN" altLang="en-US" b="1" dirty="0">
              <a:cs typeface="+mn-ea"/>
              <a:sym typeface="+mn-lt"/>
            </a:endParaRPr>
          </a:p>
        </p:txBody>
      </p:sp>
      <p:sp>
        <p:nvSpPr>
          <p:cNvPr id="10" name="文本框 9">
            <a:extLst>
              <a:ext uri="{FF2B5EF4-FFF2-40B4-BE49-F238E27FC236}">
                <a16:creationId xmlns:a16="http://schemas.microsoft.com/office/drawing/2014/main" id="{7FFF2034-DEA2-F97C-98E0-C7ECF3C48DE7}"/>
              </a:ext>
            </a:extLst>
          </p:cNvPr>
          <p:cNvSpPr txBox="1"/>
          <p:nvPr/>
        </p:nvSpPr>
        <p:spPr>
          <a:xfrm>
            <a:off x="4174203" y="2158761"/>
            <a:ext cx="3389503" cy="307777"/>
          </a:xfrm>
          <a:prstGeom prst="rect">
            <a:avLst/>
          </a:prstGeom>
          <a:noFill/>
        </p:spPr>
        <p:txBody>
          <a:bodyPr wrap="square" rtlCol="0">
            <a:spAutoFit/>
          </a:bodyPr>
          <a:lstStyle/>
          <a:p>
            <a:pPr algn="ctr"/>
            <a:r>
              <a:rPr lang="en-US" altLang="zh-CN" sz="1400" dirty="0">
                <a:solidFill>
                  <a:srgbClr val="0000FF"/>
                </a:solidFill>
                <a:cs typeface="+mn-ea"/>
                <a:sym typeface="+mn-lt"/>
              </a:rPr>
              <a:t>Experimental literature results</a:t>
            </a:r>
            <a:endParaRPr lang="zh-CN" altLang="en-US" sz="1400" dirty="0">
              <a:solidFill>
                <a:srgbClr val="0000FF"/>
              </a:solidFill>
              <a:cs typeface="+mn-ea"/>
              <a:sym typeface="+mn-lt"/>
            </a:endParaRPr>
          </a:p>
        </p:txBody>
      </p:sp>
      <p:sp>
        <p:nvSpPr>
          <p:cNvPr id="11" name="文本框 10">
            <a:extLst>
              <a:ext uri="{FF2B5EF4-FFF2-40B4-BE49-F238E27FC236}">
                <a16:creationId xmlns:a16="http://schemas.microsoft.com/office/drawing/2014/main" id="{3755BE20-8E0F-8506-5D12-F2A8CD8D568D}"/>
              </a:ext>
            </a:extLst>
          </p:cNvPr>
          <p:cNvSpPr txBox="1"/>
          <p:nvPr/>
        </p:nvSpPr>
        <p:spPr>
          <a:xfrm>
            <a:off x="8074650" y="2158761"/>
            <a:ext cx="3828316" cy="307777"/>
          </a:xfrm>
          <a:prstGeom prst="rect">
            <a:avLst/>
          </a:prstGeom>
          <a:noFill/>
        </p:spPr>
        <p:txBody>
          <a:bodyPr wrap="square" rtlCol="0">
            <a:spAutoFit/>
          </a:bodyPr>
          <a:lstStyle/>
          <a:p>
            <a:pPr algn="ctr"/>
            <a:r>
              <a:rPr lang="en-US" altLang="zh-CN" sz="1400" dirty="0">
                <a:solidFill>
                  <a:srgbClr val="0000FF"/>
                </a:solidFill>
                <a:cs typeface="+mn-ea"/>
                <a:sym typeface="+mn-lt"/>
              </a:rPr>
              <a:t>Numerical simulation results</a:t>
            </a:r>
            <a:endParaRPr lang="zh-CN" altLang="en-US" sz="1400" dirty="0">
              <a:solidFill>
                <a:srgbClr val="0000FF"/>
              </a:solidFill>
              <a:cs typeface="+mn-ea"/>
              <a:sym typeface="+mn-lt"/>
            </a:endParaRPr>
          </a:p>
        </p:txBody>
      </p:sp>
      <p:grpSp>
        <p:nvGrpSpPr>
          <p:cNvPr id="53" name="组合 52">
            <a:extLst>
              <a:ext uri="{FF2B5EF4-FFF2-40B4-BE49-F238E27FC236}">
                <a16:creationId xmlns:a16="http://schemas.microsoft.com/office/drawing/2014/main" id="{C8A36487-6F10-77F0-20BC-7D50BE804B15}"/>
              </a:ext>
            </a:extLst>
          </p:cNvPr>
          <p:cNvGrpSpPr/>
          <p:nvPr/>
        </p:nvGrpSpPr>
        <p:grpSpPr>
          <a:xfrm>
            <a:off x="4054622" y="2421389"/>
            <a:ext cx="3979504" cy="3874827"/>
            <a:chOff x="1514273" y="2565415"/>
            <a:chExt cx="2471535" cy="3305760"/>
          </a:xfrm>
        </p:grpSpPr>
        <p:pic>
          <p:nvPicPr>
            <p:cNvPr id="9" name="图片 8">
              <a:extLst>
                <a:ext uri="{FF2B5EF4-FFF2-40B4-BE49-F238E27FC236}">
                  <a16:creationId xmlns:a16="http://schemas.microsoft.com/office/drawing/2014/main" id="{95F9BDBE-548A-157E-41F4-C788971D35B0}"/>
                </a:ext>
              </a:extLst>
            </p:cNvPr>
            <p:cNvPicPr/>
            <p:nvPr/>
          </p:nvPicPr>
          <p:blipFill rotWithShape="1">
            <a:blip r:embed="rId3"/>
            <a:srcRect l="1" r="70424"/>
            <a:stretch/>
          </p:blipFill>
          <p:spPr>
            <a:xfrm>
              <a:off x="1567810" y="3057161"/>
              <a:ext cx="1707823" cy="2604528"/>
            </a:xfrm>
            <a:prstGeom prst="rect">
              <a:avLst/>
            </a:prstGeom>
          </p:spPr>
        </p:pic>
        <p:grpSp>
          <p:nvGrpSpPr>
            <p:cNvPr id="12" name="组合 11">
              <a:extLst>
                <a:ext uri="{FF2B5EF4-FFF2-40B4-BE49-F238E27FC236}">
                  <a16:creationId xmlns:a16="http://schemas.microsoft.com/office/drawing/2014/main" id="{9B6419E7-962B-15AF-A8D3-42F725B0421A}"/>
                </a:ext>
              </a:extLst>
            </p:cNvPr>
            <p:cNvGrpSpPr/>
            <p:nvPr/>
          </p:nvGrpSpPr>
          <p:grpSpPr>
            <a:xfrm>
              <a:off x="1514273" y="2565415"/>
              <a:ext cx="2471535" cy="3305760"/>
              <a:chOff x="1054561" y="4338624"/>
              <a:chExt cx="2175915" cy="2573209"/>
            </a:xfrm>
          </p:grpSpPr>
          <p:pic>
            <p:nvPicPr>
              <p:cNvPr id="13" name="图片 12">
                <a:extLst>
                  <a:ext uri="{FF2B5EF4-FFF2-40B4-BE49-F238E27FC236}">
                    <a16:creationId xmlns:a16="http://schemas.microsoft.com/office/drawing/2014/main" id="{1198A2BB-8E13-CD4A-1F90-02CEEFE05613}"/>
                  </a:ext>
                </a:extLst>
              </p:cNvPr>
              <p:cNvPicPr/>
              <p:nvPr/>
            </p:nvPicPr>
            <p:blipFill rotWithShape="1">
              <a:blip r:embed="rId3"/>
              <a:srcRect l="39227" r="50425"/>
              <a:stretch/>
            </p:blipFill>
            <p:spPr>
              <a:xfrm>
                <a:off x="2579386" y="4722544"/>
                <a:ext cx="526098" cy="2027369"/>
              </a:xfrm>
              <a:prstGeom prst="rect">
                <a:avLst/>
              </a:prstGeom>
            </p:spPr>
          </p:pic>
          <p:grpSp>
            <p:nvGrpSpPr>
              <p:cNvPr id="14" name="组合 13">
                <a:extLst>
                  <a:ext uri="{FF2B5EF4-FFF2-40B4-BE49-F238E27FC236}">
                    <a16:creationId xmlns:a16="http://schemas.microsoft.com/office/drawing/2014/main" id="{5A86A6A1-C9BF-17CC-3459-38DC66D0900F}"/>
                  </a:ext>
                </a:extLst>
              </p:cNvPr>
              <p:cNvGrpSpPr/>
              <p:nvPr/>
            </p:nvGrpSpPr>
            <p:grpSpPr>
              <a:xfrm>
                <a:off x="2575163" y="4740021"/>
                <a:ext cx="655313" cy="2171812"/>
                <a:chOff x="2592040" y="4269600"/>
                <a:chExt cx="655313" cy="2171812"/>
              </a:xfrm>
            </p:grpSpPr>
            <p:cxnSp>
              <p:nvCxnSpPr>
                <p:cNvPr id="19" name="直接连接符 18">
                  <a:extLst>
                    <a:ext uri="{FF2B5EF4-FFF2-40B4-BE49-F238E27FC236}">
                      <a16:creationId xmlns:a16="http://schemas.microsoft.com/office/drawing/2014/main" id="{FACE3FE6-AB98-4E06-353E-7235C64758F0}"/>
                    </a:ext>
                  </a:extLst>
                </p:cNvPr>
                <p:cNvCxnSpPr/>
                <p:nvPr/>
              </p:nvCxnSpPr>
              <p:spPr>
                <a:xfrm>
                  <a:off x="3060092" y="4269600"/>
                  <a:ext cx="18002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0" name="直接连接符 19">
                  <a:extLst>
                    <a:ext uri="{FF2B5EF4-FFF2-40B4-BE49-F238E27FC236}">
                      <a16:creationId xmlns:a16="http://schemas.microsoft.com/office/drawing/2014/main" id="{F2EA2053-805F-4ED6-E192-858EC13762C5}"/>
                    </a:ext>
                  </a:extLst>
                </p:cNvPr>
                <p:cNvCxnSpPr/>
                <p:nvPr/>
              </p:nvCxnSpPr>
              <p:spPr>
                <a:xfrm>
                  <a:off x="3060092" y="6251357"/>
                  <a:ext cx="18002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1" name="直接箭头连接符 20">
                  <a:extLst>
                    <a:ext uri="{FF2B5EF4-FFF2-40B4-BE49-F238E27FC236}">
                      <a16:creationId xmlns:a16="http://schemas.microsoft.com/office/drawing/2014/main" id="{A864056C-AED4-7B9A-4336-19C131684A99}"/>
                    </a:ext>
                  </a:extLst>
                </p:cNvPr>
                <p:cNvCxnSpPr/>
                <p:nvPr/>
              </p:nvCxnSpPr>
              <p:spPr>
                <a:xfrm>
                  <a:off x="3150102" y="4269600"/>
                  <a:ext cx="0" cy="196790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2" name="文本框 21">
                  <a:extLst>
                    <a:ext uri="{FF2B5EF4-FFF2-40B4-BE49-F238E27FC236}">
                      <a16:creationId xmlns:a16="http://schemas.microsoft.com/office/drawing/2014/main" id="{BC717F84-A8D4-68C0-8840-BEF8FEDA67A5}"/>
                    </a:ext>
                  </a:extLst>
                </p:cNvPr>
                <p:cNvSpPr txBox="1"/>
                <p:nvPr/>
              </p:nvSpPr>
              <p:spPr>
                <a:xfrm rot="5400000">
                  <a:off x="2884787" y="5228046"/>
                  <a:ext cx="627139" cy="97992"/>
                </a:xfrm>
                <a:prstGeom prst="rect">
                  <a:avLst/>
                </a:prstGeom>
                <a:noFill/>
              </p:spPr>
              <p:txBody>
                <a:bodyPr wrap="square" rtlCol="0">
                  <a:spAutoFit/>
                </a:bodyPr>
                <a:lstStyle/>
                <a:p>
                  <a:pPr>
                    <a:lnSpc>
                      <a:spcPct val="50000"/>
                    </a:lnSpc>
                  </a:pPr>
                  <a:r>
                    <a:rPr lang="en-US" altLang="zh-CN" sz="1000" b="1" dirty="0">
                      <a:cs typeface="+mn-ea"/>
                      <a:sym typeface="+mn-lt"/>
                    </a:rPr>
                    <a:t>10.2 cm</a:t>
                  </a:r>
                  <a:endParaRPr lang="zh-CN" altLang="en-US" sz="1000" b="1" dirty="0">
                    <a:cs typeface="+mn-ea"/>
                    <a:sym typeface="+mn-lt"/>
                  </a:endParaRPr>
                </a:p>
              </p:txBody>
            </p:sp>
            <p:cxnSp>
              <p:nvCxnSpPr>
                <p:cNvPr id="23" name="直接连接符 22">
                  <a:extLst>
                    <a:ext uri="{FF2B5EF4-FFF2-40B4-BE49-F238E27FC236}">
                      <a16:creationId xmlns:a16="http://schemas.microsoft.com/office/drawing/2014/main" id="{4A474043-959A-1CFB-54C1-F54340913462}"/>
                    </a:ext>
                  </a:extLst>
                </p:cNvPr>
                <p:cNvCxnSpPr/>
                <p:nvPr/>
              </p:nvCxnSpPr>
              <p:spPr>
                <a:xfrm flipV="1">
                  <a:off x="2592040" y="6211465"/>
                  <a:ext cx="0" cy="180020"/>
                </a:xfrm>
                <a:prstGeom prst="line">
                  <a:avLst/>
                </a:prstGeom>
                <a:ln w="12700"/>
              </p:spPr>
              <p:style>
                <a:lnRef idx="1">
                  <a:schemeClr val="dk1"/>
                </a:lnRef>
                <a:fillRef idx="0">
                  <a:schemeClr val="dk1"/>
                </a:fillRef>
                <a:effectRef idx="0">
                  <a:schemeClr val="dk1"/>
                </a:effectRef>
                <a:fontRef idx="minor">
                  <a:schemeClr val="tx1"/>
                </a:fontRef>
              </p:style>
            </p:cxnSp>
            <p:cxnSp>
              <p:nvCxnSpPr>
                <p:cNvPr id="24" name="直接连接符 23">
                  <a:extLst>
                    <a:ext uri="{FF2B5EF4-FFF2-40B4-BE49-F238E27FC236}">
                      <a16:creationId xmlns:a16="http://schemas.microsoft.com/office/drawing/2014/main" id="{B3F9F697-8C70-A749-6D4D-E4AC05E698ED}"/>
                    </a:ext>
                  </a:extLst>
                </p:cNvPr>
                <p:cNvCxnSpPr/>
                <p:nvPr/>
              </p:nvCxnSpPr>
              <p:spPr>
                <a:xfrm flipV="1">
                  <a:off x="3060092" y="6211465"/>
                  <a:ext cx="0" cy="180020"/>
                </a:xfrm>
                <a:prstGeom prst="line">
                  <a:avLst/>
                </a:prstGeom>
                <a:ln w="12700"/>
              </p:spPr>
              <p:style>
                <a:lnRef idx="1">
                  <a:schemeClr val="dk1"/>
                </a:lnRef>
                <a:fillRef idx="0">
                  <a:schemeClr val="dk1"/>
                </a:fillRef>
                <a:effectRef idx="0">
                  <a:schemeClr val="dk1"/>
                </a:effectRef>
                <a:fontRef idx="minor">
                  <a:schemeClr val="tx1"/>
                </a:fontRef>
              </p:style>
            </p:cxnSp>
            <p:cxnSp>
              <p:nvCxnSpPr>
                <p:cNvPr id="25" name="直接箭头连接符 24">
                  <a:extLst>
                    <a:ext uri="{FF2B5EF4-FFF2-40B4-BE49-F238E27FC236}">
                      <a16:creationId xmlns:a16="http://schemas.microsoft.com/office/drawing/2014/main" id="{CB96F76E-4D6F-43E3-B05B-BBC24DE92CB4}"/>
                    </a:ext>
                  </a:extLst>
                </p:cNvPr>
                <p:cNvCxnSpPr/>
                <p:nvPr/>
              </p:nvCxnSpPr>
              <p:spPr>
                <a:xfrm>
                  <a:off x="2592040" y="6293932"/>
                  <a:ext cx="468052"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6" name="文本框 25">
                  <a:extLst>
                    <a:ext uri="{FF2B5EF4-FFF2-40B4-BE49-F238E27FC236}">
                      <a16:creationId xmlns:a16="http://schemas.microsoft.com/office/drawing/2014/main" id="{C74245A7-464A-BEC4-0BA6-7E6C3592880B}"/>
                    </a:ext>
                  </a:extLst>
                </p:cNvPr>
                <p:cNvSpPr txBox="1"/>
                <p:nvPr/>
              </p:nvSpPr>
              <p:spPr>
                <a:xfrm>
                  <a:off x="2629190" y="6322398"/>
                  <a:ext cx="385512" cy="119014"/>
                </a:xfrm>
                <a:prstGeom prst="rect">
                  <a:avLst/>
                </a:prstGeom>
                <a:noFill/>
              </p:spPr>
              <p:txBody>
                <a:bodyPr wrap="square" rtlCol="0">
                  <a:spAutoFit/>
                </a:bodyPr>
                <a:lstStyle/>
                <a:p>
                  <a:pPr algn="ctr">
                    <a:lnSpc>
                      <a:spcPct val="50000"/>
                    </a:lnSpc>
                  </a:pPr>
                  <a:r>
                    <a:rPr lang="en-US" altLang="zh-CN" sz="1000" b="1" dirty="0">
                      <a:cs typeface="+mn-ea"/>
                      <a:sym typeface="+mn-lt"/>
                    </a:rPr>
                    <a:t>3.8 cm</a:t>
                  </a:r>
                  <a:endParaRPr lang="zh-CN" altLang="en-US" sz="1000" b="1" dirty="0">
                    <a:cs typeface="+mn-ea"/>
                    <a:sym typeface="+mn-lt"/>
                  </a:endParaRPr>
                </a:p>
              </p:txBody>
            </p:sp>
          </p:grpSp>
          <p:sp>
            <p:nvSpPr>
              <p:cNvPr id="15" name="文本框 14">
                <a:extLst>
                  <a:ext uri="{FF2B5EF4-FFF2-40B4-BE49-F238E27FC236}">
                    <a16:creationId xmlns:a16="http://schemas.microsoft.com/office/drawing/2014/main" id="{57386001-384A-8156-5402-0CEEA44F48F8}"/>
                  </a:ext>
                </a:extLst>
              </p:cNvPr>
              <p:cNvSpPr txBox="1"/>
              <p:nvPr/>
            </p:nvSpPr>
            <p:spPr>
              <a:xfrm>
                <a:off x="1054561" y="4421290"/>
                <a:ext cx="594214" cy="265706"/>
              </a:xfrm>
              <a:prstGeom prst="rect">
                <a:avLst/>
              </a:prstGeom>
              <a:noFill/>
            </p:spPr>
            <p:txBody>
              <a:bodyPr wrap="square" rtlCol="0">
                <a:spAutoFit/>
              </a:bodyPr>
              <a:lstStyle/>
              <a:p>
                <a:pPr algn="ctr"/>
                <a:r>
                  <a:rPr lang="en-US" altLang="zh-CN" sz="1000" b="1" dirty="0">
                    <a:cs typeface="+mn-ea"/>
                    <a:sym typeface="+mn-lt"/>
                  </a:rPr>
                  <a:t>Face </a:t>
                </a:r>
              </a:p>
              <a:p>
                <a:pPr algn="ctr"/>
                <a:r>
                  <a:rPr lang="en-US" altLang="zh-CN" sz="1000" b="1" dirty="0">
                    <a:cs typeface="+mn-ea"/>
                    <a:sym typeface="+mn-lt"/>
                  </a:rPr>
                  <a:t>dissolution</a:t>
                </a:r>
                <a:endParaRPr lang="zh-CN" altLang="en-US" sz="1000" b="1" dirty="0">
                  <a:cs typeface="+mn-ea"/>
                  <a:sym typeface="+mn-lt"/>
                </a:endParaRPr>
              </a:p>
            </p:txBody>
          </p:sp>
          <p:sp>
            <p:nvSpPr>
              <p:cNvPr id="16" name="文本框 15">
                <a:extLst>
                  <a:ext uri="{FF2B5EF4-FFF2-40B4-BE49-F238E27FC236}">
                    <a16:creationId xmlns:a16="http://schemas.microsoft.com/office/drawing/2014/main" id="{C8C7C7A5-4962-5A3D-B4C8-ADEAE28DE04B}"/>
                  </a:ext>
                </a:extLst>
              </p:cNvPr>
              <p:cNvSpPr txBox="1"/>
              <p:nvPr/>
            </p:nvSpPr>
            <p:spPr>
              <a:xfrm>
                <a:off x="1521329" y="4338624"/>
                <a:ext cx="676305" cy="367901"/>
              </a:xfrm>
              <a:prstGeom prst="rect">
                <a:avLst/>
              </a:prstGeom>
              <a:noFill/>
            </p:spPr>
            <p:txBody>
              <a:bodyPr wrap="square" rtlCol="0">
                <a:spAutoFit/>
              </a:bodyPr>
              <a:lstStyle/>
              <a:p>
                <a:pPr algn="ctr"/>
                <a:r>
                  <a:rPr lang="en-US" altLang="zh-CN" sz="1000" b="1" dirty="0">
                    <a:cs typeface="+mn-ea"/>
                    <a:sym typeface="+mn-lt"/>
                  </a:rPr>
                  <a:t>Conical wormhole dissolution</a:t>
                </a:r>
                <a:endParaRPr lang="zh-CN" altLang="en-US" sz="1000" b="1" dirty="0">
                  <a:cs typeface="+mn-ea"/>
                  <a:sym typeface="+mn-lt"/>
                </a:endParaRPr>
              </a:p>
            </p:txBody>
          </p:sp>
          <p:sp>
            <p:nvSpPr>
              <p:cNvPr id="17" name="文本框 16">
                <a:extLst>
                  <a:ext uri="{FF2B5EF4-FFF2-40B4-BE49-F238E27FC236}">
                    <a16:creationId xmlns:a16="http://schemas.microsoft.com/office/drawing/2014/main" id="{8A1B887C-3390-EDF9-A060-578D47FC78B1}"/>
                  </a:ext>
                </a:extLst>
              </p:cNvPr>
              <p:cNvSpPr txBox="1"/>
              <p:nvPr/>
            </p:nvSpPr>
            <p:spPr>
              <a:xfrm>
                <a:off x="2013111" y="4399374"/>
                <a:ext cx="676305" cy="265706"/>
              </a:xfrm>
              <a:prstGeom prst="rect">
                <a:avLst/>
              </a:prstGeom>
              <a:noFill/>
            </p:spPr>
            <p:txBody>
              <a:bodyPr wrap="square" rtlCol="0">
                <a:spAutoFit/>
              </a:bodyPr>
              <a:lstStyle/>
              <a:p>
                <a:pPr algn="ctr"/>
                <a:r>
                  <a:rPr lang="en-US" altLang="zh-CN" sz="1000" b="1" dirty="0">
                    <a:cs typeface="+mn-ea"/>
                    <a:sym typeface="+mn-lt"/>
                  </a:rPr>
                  <a:t>Wormhole dissolution</a:t>
                </a:r>
                <a:endParaRPr lang="zh-CN" altLang="en-US" sz="1000" b="1" dirty="0">
                  <a:cs typeface="+mn-ea"/>
                  <a:sym typeface="+mn-lt"/>
                </a:endParaRPr>
              </a:p>
            </p:txBody>
          </p:sp>
          <p:sp>
            <p:nvSpPr>
              <p:cNvPr id="18" name="文本框 17">
                <a:extLst>
                  <a:ext uri="{FF2B5EF4-FFF2-40B4-BE49-F238E27FC236}">
                    <a16:creationId xmlns:a16="http://schemas.microsoft.com/office/drawing/2014/main" id="{D60A1B43-3488-C5B8-E2AB-B99FC1D5FCF5}"/>
                  </a:ext>
                </a:extLst>
              </p:cNvPr>
              <p:cNvSpPr txBox="1"/>
              <p:nvPr/>
            </p:nvSpPr>
            <p:spPr>
              <a:xfrm>
                <a:off x="2525931" y="4404352"/>
                <a:ext cx="625968" cy="265706"/>
              </a:xfrm>
              <a:prstGeom prst="rect">
                <a:avLst/>
              </a:prstGeom>
              <a:noFill/>
            </p:spPr>
            <p:txBody>
              <a:bodyPr wrap="square" rtlCol="0">
                <a:spAutoFit/>
              </a:bodyPr>
              <a:lstStyle/>
              <a:p>
                <a:pPr algn="ctr"/>
                <a:r>
                  <a:rPr lang="en-US" altLang="zh-CN" sz="1000" b="1" dirty="0">
                    <a:cs typeface="+mn-ea"/>
                    <a:sym typeface="+mn-lt"/>
                  </a:rPr>
                  <a:t>Uniform dissolution</a:t>
                </a:r>
                <a:endParaRPr lang="zh-CN" altLang="en-US" sz="1000" b="1" dirty="0">
                  <a:cs typeface="+mn-ea"/>
                  <a:sym typeface="+mn-lt"/>
                </a:endParaRPr>
              </a:p>
            </p:txBody>
          </p:sp>
        </p:grpSp>
      </p:grpSp>
      <p:grpSp>
        <p:nvGrpSpPr>
          <p:cNvPr id="42" name="组合 41">
            <a:extLst>
              <a:ext uri="{FF2B5EF4-FFF2-40B4-BE49-F238E27FC236}">
                <a16:creationId xmlns:a16="http://schemas.microsoft.com/office/drawing/2014/main" id="{D20B564D-B9BA-1ADD-4CEB-C3E8082529DB}"/>
              </a:ext>
            </a:extLst>
          </p:cNvPr>
          <p:cNvGrpSpPr/>
          <p:nvPr/>
        </p:nvGrpSpPr>
        <p:grpSpPr>
          <a:xfrm>
            <a:off x="4140750" y="6444333"/>
            <a:ext cx="3519353" cy="366685"/>
            <a:chOff x="838646" y="6424573"/>
            <a:chExt cx="2528699" cy="366685"/>
          </a:xfrm>
        </p:grpSpPr>
        <p:cxnSp>
          <p:nvCxnSpPr>
            <p:cNvPr id="43" name="直接箭头连接符 42">
              <a:extLst>
                <a:ext uri="{FF2B5EF4-FFF2-40B4-BE49-F238E27FC236}">
                  <a16:creationId xmlns:a16="http://schemas.microsoft.com/office/drawing/2014/main" id="{F86D203A-F9EF-B479-0524-0AAE5F3C2907}"/>
                </a:ext>
              </a:extLst>
            </p:cNvPr>
            <p:cNvCxnSpPr>
              <a:cxnSpLocks/>
            </p:cNvCxnSpPr>
            <p:nvPr/>
          </p:nvCxnSpPr>
          <p:spPr>
            <a:xfrm>
              <a:off x="1055576" y="6424573"/>
              <a:ext cx="2128455" cy="9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53D828CE-C8EC-26E8-C112-86CABDA4E284}"/>
                </a:ext>
              </a:extLst>
            </p:cNvPr>
            <p:cNvSpPr txBox="1"/>
            <p:nvPr/>
          </p:nvSpPr>
          <p:spPr>
            <a:xfrm>
              <a:off x="838646" y="6529648"/>
              <a:ext cx="479356" cy="261610"/>
            </a:xfrm>
            <a:prstGeom prst="rect">
              <a:avLst/>
            </a:prstGeom>
            <a:noFill/>
          </p:spPr>
          <p:txBody>
            <a:bodyPr wrap="square" rtlCol="0">
              <a:spAutoFit/>
            </a:bodyPr>
            <a:lstStyle/>
            <a:p>
              <a:pPr algn="ctr"/>
              <a:r>
                <a:rPr lang="en-US" altLang="zh-CN" sz="1050" b="1" dirty="0">
                  <a:solidFill>
                    <a:srgbClr val="0000FF"/>
                  </a:solidFill>
                  <a:cs typeface="+mn-ea"/>
                  <a:sym typeface="+mn-lt"/>
                </a:rPr>
                <a:t>low</a:t>
              </a:r>
              <a:endParaRPr lang="zh-CN" altLang="en-US" sz="1050" b="1" dirty="0">
                <a:solidFill>
                  <a:srgbClr val="0000FF"/>
                </a:solidFill>
                <a:cs typeface="+mn-ea"/>
                <a:sym typeface="+mn-lt"/>
              </a:endParaRPr>
            </a:p>
          </p:txBody>
        </p:sp>
        <p:sp>
          <p:nvSpPr>
            <p:cNvPr id="45" name="文本框 44">
              <a:extLst>
                <a:ext uri="{FF2B5EF4-FFF2-40B4-BE49-F238E27FC236}">
                  <a16:creationId xmlns:a16="http://schemas.microsoft.com/office/drawing/2014/main" id="{DBEF718B-6C20-3105-AF0C-F3CA04A5CECB}"/>
                </a:ext>
              </a:extLst>
            </p:cNvPr>
            <p:cNvSpPr txBox="1"/>
            <p:nvPr/>
          </p:nvSpPr>
          <p:spPr>
            <a:xfrm>
              <a:off x="2887989" y="6493935"/>
              <a:ext cx="479356" cy="261610"/>
            </a:xfrm>
            <a:prstGeom prst="rect">
              <a:avLst/>
            </a:prstGeom>
            <a:noFill/>
          </p:spPr>
          <p:txBody>
            <a:bodyPr wrap="square" rtlCol="0">
              <a:spAutoFit/>
            </a:bodyPr>
            <a:lstStyle/>
            <a:p>
              <a:pPr algn="ctr"/>
              <a:r>
                <a:rPr lang="en-US" altLang="zh-CN" sz="1050" b="1" dirty="0">
                  <a:solidFill>
                    <a:srgbClr val="0000FF"/>
                  </a:solidFill>
                  <a:cs typeface="+mn-ea"/>
                  <a:sym typeface="+mn-lt"/>
                </a:rPr>
                <a:t>high</a:t>
              </a:r>
              <a:endParaRPr lang="zh-CN" altLang="en-US" sz="1050" b="1" dirty="0">
                <a:solidFill>
                  <a:srgbClr val="0000FF"/>
                </a:solidFill>
                <a:cs typeface="+mn-ea"/>
                <a:sym typeface="+mn-lt"/>
              </a:endParaRPr>
            </a:p>
          </p:txBody>
        </p:sp>
        <p:sp>
          <p:nvSpPr>
            <p:cNvPr id="46" name="文本框 45">
              <a:extLst>
                <a:ext uri="{FF2B5EF4-FFF2-40B4-BE49-F238E27FC236}">
                  <a16:creationId xmlns:a16="http://schemas.microsoft.com/office/drawing/2014/main" id="{DA2C18C0-490F-2586-8F70-D411FFFB3F1E}"/>
                </a:ext>
              </a:extLst>
            </p:cNvPr>
            <p:cNvSpPr txBox="1"/>
            <p:nvPr/>
          </p:nvSpPr>
          <p:spPr>
            <a:xfrm>
              <a:off x="1628970" y="6489114"/>
              <a:ext cx="948524" cy="253916"/>
            </a:xfrm>
            <a:prstGeom prst="rect">
              <a:avLst/>
            </a:prstGeom>
            <a:noFill/>
          </p:spPr>
          <p:txBody>
            <a:bodyPr wrap="square" rtlCol="0">
              <a:spAutoFit/>
            </a:bodyPr>
            <a:lstStyle/>
            <a:p>
              <a:pPr algn="ctr"/>
              <a:r>
                <a:rPr lang="en-US" altLang="zh-CN" sz="1050" b="1" dirty="0">
                  <a:solidFill>
                    <a:srgbClr val="0000FF"/>
                  </a:solidFill>
                  <a:cs typeface="+mn-ea"/>
                  <a:sym typeface="+mn-lt"/>
                </a:rPr>
                <a:t>Injection rate</a:t>
              </a:r>
              <a:endParaRPr lang="zh-CN" altLang="en-US" sz="1050" b="1" dirty="0">
                <a:solidFill>
                  <a:srgbClr val="0000FF"/>
                </a:solidFill>
                <a:cs typeface="+mn-ea"/>
                <a:sym typeface="+mn-lt"/>
              </a:endParaRPr>
            </a:p>
          </p:txBody>
        </p:sp>
      </p:grpSp>
      <p:grpSp>
        <p:nvGrpSpPr>
          <p:cNvPr id="54" name="组合 53">
            <a:extLst>
              <a:ext uri="{FF2B5EF4-FFF2-40B4-BE49-F238E27FC236}">
                <a16:creationId xmlns:a16="http://schemas.microsoft.com/office/drawing/2014/main" id="{61845A0C-D6C0-7F29-449B-15BB789920B9}"/>
              </a:ext>
            </a:extLst>
          </p:cNvPr>
          <p:cNvGrpSpPr/>
          <p:nvPr/>
        </p:nvGrpSpPr>
        <p:grpSpPr>
          <a:xfrm>
            <a:off x="8356580" y="2898287"/>
            <a:ext cx="3665947" cy="3397410"/>
            <a:chOff x="4617161" y="3059539"/>
            <a:chExt cx="2429628" cy="2787955"/>
          </a:xfrm>
        </p:grpSpPr>
        <p:grpSp>
          <p:nvGrpSpPr>
            <p:cNvPr id="27" name="组合 26">
              <a:extLst>
                <a:ext uri="{FF2B5EF4-FFF2-40B4-BE49-F238E27FC236}">
                  <a16:creationId xmlns:a16="http://schemas.microsoft.com/office/drawing/2014/main" id="{A5E40F54-48E0-C394-080F-4D2B4116AD68}"/>
                </a:ext>
              </a:extLst>
            </p:cNvPr>
            <p:cNvGrpSpPr/>
            <p:nvPr/>
          </p:nvGrpSpPr>
          <p:grpSpPr>
            <a:xfrm>
              <a:off x="6287202" y="3059540"/>
              <a:ext cx="759587" cy="2787954"/>
              <a:chOff x="5574930" y="4722544"/>
              <a:chExt cx="695589" cy="2237033"/>
            </a:xfrm>
          </p:grpSpPr>
          <p:pic>
            <p:nvPicPr>
              <p:cNvPr id="28" name="图片 27">
                <a:extLst>
                  <a:ext uri="{FF2B5EF4-FFF2-40B4-BE49-F238E27FC236}">
                    <a16:creationId xmlns:a16="http://schemas.microsoft.com/office/drawing/2014/main" id="{834E7B44-2ECB-424E-A021-2B70113FF581}"/>
                  </a:ext>
                </a:extLst>
              </p:cNvPr>
              <p:cNvPicPr/>
              <p:nvPr/>
            </p:nvPicPr>
            <p:blipFill rotWithShape="1">
              <a:blip r:embed="rId3"/>
              <a:srcRect l="90137"/>
              <a:stretch/>
            </p:blipFill>
            <p:spPr>
              <a:xfrm>
                <a:off x="5574930" y="4722544"/>
                <a:ext cx="501442" cy="2060127"/>
              </a:xfrm>
              <a:prstGeom prst="rect">
                <a:avLst/>
              </a:prstGeom>
            </p:spPr>
          </p:pic>
          <p:grpSp>
            <p:nvGrpSpPr>
              <p:cNvPr id="29" name="组合 28">
                <a:extLst>
                  <a:ext uri="{FF2B5EF4-FFF2-40B4-BE49-F238E27FC236}">
                    <a16:creationId xmlns:a16="http://schemas.microsoft.com/office/drawing/2014/main" id="{175A7FC0-6470-434A-35B4-28D97DD45F04}"/>
                  </a:ext>
                </a:extLst>
              </p:cNvPr>
              <p:cNvGrpSpPr/>
              <p:nvPr/>
            </p:nvGrpSpPr>
            <p:grpSpPr>
              <a:xfrm>
                <a:off x="5576400" y="4740021"/>
                <a:ext cx="694119" cy="2219556"/>
                <a:chOff x="2592040" y="4269600"/>
                <a:chExt cx="694119" cy="2219556"/>
              </a:xfrm>
            </p:grpSpPr>
            <p:cxnSp>
              <p:nvCxnSpPr>
                <p:cNvPr id="34" name="直接连接符 33">
                  <a:extLst>
                    <a:ext uri="{FF2B5EF4-FFF2-40B4-BE49-F238E27FC236}">
                      <a16:creationId xmlns:a16="http://schemas.microsoft.com/office/drawing/2014/main" id="{B7E92ADF-EDDF-3807-1BB3-F8C21AA858C8}"/>
                    </a:ext>
                  </a:extLst>
                </p:cNvPr>
                <p:cNvCxnSpPr/>
                <p:nvPr/>
              </p:nvCxnSpPr>
              <p:spPr>
                <a:xfrm>
                  <a:off x="3060092" y="4269600"/>
                  <a:ext cx="18002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5" name="直接连接符 34">
                  <a:extLst>
                    <a:ext uri="{FF2B5EF4-FFF2-40B4-BE49-F238E27FC236}">
                      <a16:creationId xmlns:a16="http://schemas.microsoft.com/office/drawing/2014/main" id="{8D51210A-00EF-F7F4-8ACE-B88FB7536BCA}"/>
                    </a:ext>
                  </a:extLst>
                </p:cNvPr>
                <p:cNvCxnSpPr/>
                <p:nvPr/>
              </p:nvCxnSpPr>
              <p:spPr>
                <a:xfrm>
                  <a:off x="3060092" y="6283357"/>
                  <a:ext cx="18002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6" name="直接箭头连接符 35">
                  <a:extLst>
                    <a:ext uri="{FF2B5EF4-FFF2-40B4-BE49-F238E27FC236}">
                      <a16:creationId xmlns:a16="http://schemas.microsoft.com/office/drawing/2014/main" id="{CAE7F96B-7EBB-0FDE-5138-9256083198FB}"/>
                    </a:ext>
                  </a:extLst>
                </p:cNvPr>
                <p:cNvCxnSpPr/>
                <p:nvPr/>
              </p:nvCxnSpPr>
              <p:spPr>
                <a:xfrm>
                  <a:off x="3150102" y="4269600"/>
                  <a:ext cx="8385" cy="202836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7" name="文本框 36">
                  <a:extLst>
                    <a:ext uri="{FF2B5EF4-FFF2-40B4-BE49-F238E27FC236}">
                      <a16:creationId xmlns:a16="http://schemas.microsoft.com/office/drawing/2014/main" id="{5035BD60-3560-7272-6A56-39FA6CAF7A94}"/>
                    </a:ext>
                  </a:extLst>
                </p:cNvPr>
                <p:cNvSpPr txBox="1"/>
                <p:nvPr/>
              </p:nvSpPr>
              <p:spPr>
                <a:xfrm rot="5400000">
                  <a:off x="2902656" y="5226206"/>
                  <a:ext cx="655046" cy="111961"/>
                </a:xfrm>
                <a:prstGeom prst="rect">
                  <a:avLst/>
                </a:prstGeom>
                <a:noFill/>
              </p:spPr>
              <p:txBody>
                <a:bodyPr wrap="square" rtlCol="0">
                  <a:spAutoFit/>
                </a:bodyPr>
                <a:lstStyle/>
                <a:p>
                  <a:pPr>
                    <a:lnSpc>
                      <a:spcPct val="50000"/>
                    </a:lnSpc>
                  </a:pPr>
                  <a:r>
                    <a:rPr lang="en-US" altLang="zh-CN" sz="1050" b="1" dirty="0">
                      <a:cs typeface="+mn-ea"/>
                      <a:sym typeface="+mn-lt"/>
                    </a:rPr>
                    <a:t>10.2 cm</a:t>
                  </a:r>
                  <a:endParaRPr lang="zh-CN" altLang="en-US" sz="1050" b="1" dirty="0">
                    <a:cs typeface="+mn-ea"/>
                    <a:sym typeface="+mn-lt"/>
                  </a:endParaRPr>
                </a:p>
              </p:txBody>
            </p:sp>
            <p:cxnSp>
              <p:nvCxnSpPr>
                <p:cNvPr id="38" name="直接连接符 37">
                  <a:extLst>
                    <a:ext uri="{FF2B5EF4-FFF2-40B4-BE49-F238E27FC236}">
                      <a16:creationId xmlns:a16="http://schemas.microsoft.com/office/drawing/2014/main" id="{B7D3E8CF-58CD-F9C9-AF1E-37DE76B613DF}"/>
                    </a:ext>
                  </a:extLst>
                </p:cNvPr>
                <p:cNvCxnSpPr/>
                <p:nvPr/>
              </p:nvCxnSpPr>
              <p:spPr>
                <a:xfrm flipV="1">
                  <a:off x="2592040" y="6250059"/>
                  <a:ext cx="0" cy="180020"/>
                </a:xfrm>
                <a:prstGeom prst="line">
                  <a:avLst/>
                </a:prstGeom>
                <a:ln w="12700"/>
              </p:spPr>
              <p:style>
                <a:lnRef idx="1">
                  <a:schemeClr val="dk1"/>
                </a:lnRef>
                <a:fillRef idx="0">
                  <a:schemeClr val="dk1"/>
                </a:fillRef>
                <a:effectRef idx="0">
                  <a:schemeClr val="dk1"/>
                </a:effectRef>
                <a:fontRef idx="minor">
                  <a:schemeClr val="tx1"/>
                </a:fontRef>
              </p:style>
            </p:cxnSp>
            <p:cxnSp>
              <p:nvCxnSpPr>
                <p:cNvPr id="39" name="直接连接符 38">
                  <a:extLst>
                    <a:ext uri="{FF2B5EF4-FFF2-40B4-BE49-F238E27FC236}">
                      <a16:creationId xmlns:a16="http://schemas.microsoft.com/office/drawing/2014/main" id="{308FFDEA-D498-89B3-09F3-645C2E31F7DF}"/>
                    </a:ext>
                  </a:extLst>
                </p:cNvPr>
                <p:cNvCxnSpPr/>
                <p:nvPr/>
              </p:nvCxnSpPr>
              <p:spPr>
                <a:xfrm flipV="1">
                  <a:off x="3060092" y="6250059"/>
                  <a:ext cx="0" cy="180020"/>
                </a:xfrm>
                <a:prstGeom prst="line">
                  <a:avLst/>
                </a:prstGeom>
                <a:ln w="12700"/>
              </p:spPr>
              <p:style>
                <a:lnRef idx="1">
                  <a:schemeClr val="dk1"/>
                </a:lnRef>
                <a:fillRef idx="0">
                  <a:schemeClr val="dk1"/>
                </a:fillRef>
                <a:effectRef idx="0">
                  <a:schemeClr val="dk1"/>
                </a:effectRef>
                <a:fontRef idx="minor">
                  <a:schemeClr val="tx1"/>
                </a:fontRef>
              </p:style>
            </p:cxnSp>
            <p:cxnSp>
              <p:nvCxnSpPr>
                <p:cNvPr id="40" name="直接箭头连接符 39">
                  <a:extLst>
                    <a:ext uri="{FF2B5EF4-FFF2-40B4-BE49-F238E27FC236}">
                      <a16:creationId xmlns:a16="http://schemas.microsoft.com/office/drawing/2014/main" id="{3132FEA2-04B1-4A36-4805-50FBF05F55D7}"/>
                    </a:ext>
                  </a:extLst>
                </p:cNvPr>
                <p:cNvCxnSpPr/>
                <p:nvPr/>
              </p:nvCxnSpPr>
              <p:spPr>
                <a:xfrm>
                  <a:off x="2592040" y="6312247"/>
                  <a:ext cx="468052"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1" name="文本框 40">
                  <a:extLst>
                    <a:ext uri="{FF2B5EF4-FFF2-40B4-BE49-F238E27FC236}">
                      <a16:creationId xmlns:a16="http://schemas.microsoft.com/office/drawing/2014/main" id="{C55E5713-7534-5452-0D5E-D53E950804B7}"/>
                    </a:ext>
                  </a:extLst>
                </p:cNvPr>
                <p:cNvSpPr txBox="1"/>
                <p:nvPr/>
              </p:nvSpPr>
              <p:spPr>
                <a:xfrm>
                  <a:off x="2629190" y="6341135"/>
                  <a:ext cx="385512" cy="148021"/>
                </a:xfrm>
                <a:prstGeom prst="rect">
                  <a:avLst/>
                </a:prstGeom>
                <a:noFill/>
              </p:spPr>
              <p:txBody>
                <a:bodyPr wrap="square" rtlCol="0">
                  <a:spAutoFit/>
                </a:bodyPr>
                <a:lstStyle/>
                <a:p>
                  <a:pPr algn="ctr">
                    <a:lnSpc>
                      <a:spcPct val="50000"/>
                    </a:lnSpc>
                  </a:pPr>
                  <a:r>
                    <a:rPr lang="en-US" altLang="zh-CN" sz="1050" b="1" dirty="0">
                      <a:cs typeface="+mn-ea"/>
                      <a:sym typeface="+mn-lt"/>
                    </a:rPr>
                    <a:t>3.8 cm</a:t>
                  </a:r>
                  <a:endParaRPr lang="zh-CN" altLang="en-US" sz="1050" b="1" dirty="0">
                    <a:cs typeface="+mn-ea"/>
                    <a:sym typeface="+mn-lt"/>
                  </a:endParaRPr>
                </a:p>
              </p:txBody>
            </p:sp>
          </p:grpSp>
        </p:grpSp>
        <p:pic>
          <p:nvPicPr>
            <p:cNvPr id="52" name="图片 51">
              <a:extLst>
                <a:ext uri="{FF2B5EF4-FFF2-40B4-BE49-F238E27FC236}">
                  <a16:creationId xmlns:a16="http://schemas.microsoft.com/office/drawing/2014/main" id="{24B77036-54E7-618E-5542-56A38871C71A}"/>
                </a:ext>
              </a:extLst>
            </p:cNvPr>
            <p:cNvPicPr/>
            <p:nvPr/>
          </p:nvPicPr>
          <p:blipFill rotWithShape="1">
            <a:blip r:embed="rId3"/>
            <a:srcRect l="50991" r="19088"/>
            <a:stretch/>
          </p:blipFill>
          <p:spPr>
            <a:xfrm>
              <a:off x="4617161" y="3059539"/>
              <a:ext cx="1661085" cy="2567480"/>
            </a:xfrm>
            <a:prstGeom prst="rect">
              <a:avLst/>
            </a:prstGeom>
          </p:spPr>
        </p:pic>
      </p:grpSp>
      <p:grpSp>
        <p:nvGrpSpPr>
          <p:cNvPr id="55" name="组合 54">
            <a:extLst>
              <a:ext uri="{FF2B5EF4-FFF2-40B4-BE49-F238E27FC236}">
                <a16:creationId xmlns:a16="http://schemas.microsoft.com/office/drawing/2014/main" id="{57F7F8DF-793C-726B-130A-0FF54FE85677}"/>
              </a:ext>
            </a:extLst>
          </p:cNvPr>
          <p:cNvGrpSpPr/>
          <p:nvPr/>
        </p:nvGrpSpPr>
        <p:grpSpPr>
          <a:xfrm>
            <a:off x="8179997" y="6435206"/>
            <a:ext cx="3766659" cy="350924"/>
            <a:chOff x="838330" y="6424573"/>
            <a:chExt cx="2529015" cy="350924"/>
          </a:xfrm>
        </p:grpSpPr>
        <p:cxnSp>
          <p:nvCxnSpPr>
            <p:cNvPr id="56" name="直接箭头连接符 55">
              <a:extLst>
                <a:ext uri="{FF2B5EF4-FFF2-40B4-BE49-F238E27FC236}">
                  <a16:creationId xmlns:a16="http://schemas.microsoft.com/office/drawing/2014/main" id="{FCD109C2-F07D-FEA7-EE95-E6028F6D2238}"/>
                </a:ext>
              </a:extLst>
            </p:cNvPr>
            <p:cNvCxnSpPr/>
            <p:nvPr/>
          </p:nvCxnSpPr>
          <p:spPr>
            <a:xfrm>
              <a:off x="1055576" y="6424573"/>
              <a:ext cx="2128455" cy="9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文本框 56">
              <a:extLst>
                <a:ext uri="{FF2B5EF4-FFF2-40B4-BE49-F238E27FC236}">
                  <a16:creationId xmlns:a16="http://schemas.microsoft.com/office/drawing/2014/main" id="{5FE82C3C-E87D-EBF2-5932-1051EEC57A69}"/>
                </a:ext>
              </a:extLst>
            </p:cNvPr>
            <p:cNvSpPr txBox="1"/>
            <p:nvPr/>
          </p:nvSpPr>
          <p:spPr>
            <a:xfrm>
              <a:off x="838330" y="6513887"/>
              <a:ext cx="479356" cy="261610"/>
            </a:xfrm>
            <a:prstGeom prst="rect">
              <a:avLst/>
            </a:prstGeom>
            <a:noFill/>
          </p:spPr>
          <p:txBody>
            <a:bodyPr wrap="square" rtlCol="0">
              <a:spAutoFit/>
            </a:bodyPr>
            <a:lstStyle/>
            <a:p>
              <a:pPr algn="ctr"/>
              <a:r>
                <a:rPr lang="en-US" altLang="zh-CN" sz="1050" b="1" dirty="0">
                  <a:solidFill>
                    <a:srgbClr val="0000FF"/>
                  </a:solidFill>
                  <a:cs typeface="+mn-ea"/>
                  <a:sym typeface="+mn-lt"/>
                </a:rPr>
                <a:t>low</a:t>
              </a:r>
              <a:endParaRPr lang="zh-CN" altLang="en-US" sz="1050" b="1" dirty="0">
                <a:solidFill>
                  <a:srgbClr val="0000FF"/>
                </a:solidFill>
                <a:cs typeface="+mn-ea"/>
                <a:sym typeface="+mn-lt"/>
              </a:endParaRPr>
            </a:p>
          </p:txBody>
        </p:sp>
        <p:sp>
          <p:nvSpPr>
            <p:cNvPr id="58" name="文本框 57">
              <a:extLst>
                <a:ext uri="{FF2B5EF4-FFF2-40B4-BE49-F238E27FC236}">
                  <a16:creationId xmlns:a16="http://schemas.microsoft.com/office/drawing/2014/main" id="{24A21693-BF17-37D8-CAD4-72ECBB232A56}"/>
                </a:ext>
              </a:extLst>
            </p:cNvPr>
            <p:cNvSpPr txBox="1"/>
            <p:nvPr/>
          </p:nvSpPr>
          <p:spPr>
            <a:xfrm>
              <a:off x="2887989" y="6493935"/>
              <a:ext cx="479356" cy="261610"/>
            </a:xfrm>
            <a:prstGeom prst="rect">
              <a:avLst/>
            </a:prstGeom>
            <a:noFill/>
          </p:spPr>
          <p:txBody>
            <a:bodyPr wrap="square" rtlCol="0">
              <a:spAutoFit/>
            </a:bodyPr>
            <a:lstStyle/>
            <a:p>
              <a:pPr algn="ctr"/>
              <a:r>
                <a:rPr lang="en-US" altLang="zh-CN" sz="1050" b="1" dirty="0">
                  <a:solidFill>
                    <a:srgbClr val="0000FF"/>
                  </a:solidFill>
                  <a:cs typeface="+mn-ea"/>
                  <a:sym typeface="+mn-lt"/>
                </a:rPr>
                <a:t>high</a:t>
              </a:r>
              <a:endParaRPr lang="zh-CN" altLang="en-US" sz="1050" b="1" dirty="0">
                <a:solidFill>
                  <a:srgbClr val="0000FF"/>
                </a:solidFill>
                <a:cs typeface="+mn-ea"/>
                <a:sym typeface="+mn-lt"/>
              </a:endParaRPr>
            </a:p>
          </p:txBody>
        </p:sp>
        <p:sp>
          <p:nvSpPr>
            <p:cNvPr id="59" name="文本框 58">
              <a:extLst>
                <a:ext uri="{FF2B5EF4-FFF2-40B4-BE49-F238E27FC236}">
                  <a16:creationId xmlns:a16="http://schemas.microsoft.com/office/drawing/2014/main" id="{B5766A73-D203-940C-A34C-CA3626648FBD}"/>
                </a:ext>
              </a:extLst>
            </p:cNvPr>
            <p:cNvSpPr txBox="1"/>
            <p:nvPr/>
          </p:nvSpPr>
          <p:spPr>
            <a:xfrm>
              <a:off x="1628970" y="6489114"/>
              <a:ext cx="948524" cy="253916"/>
            </a:xfrm>
            <a:prstGeom prst="rect">
              <a:avLst/>
            </a:prstGeom>
            <a:noFill/>
          </p:spPr>
          <p:txBody>
            <a:bodyPr wrap="square" rtlCol="0">
              <a:spAutoFit/>
            </a:bodyPr>
            <a:lstStyle/>
            <a:p>
              <a:pPr algn="ctr"/>
              <a:r>
                <a:rPr lang="en-US" altLang="zh-CN" sz="1050" b="1" dirty="0">
                  <a:solidFill>
                    <a:srgbClr val="0000FF"/>
                  </a:solidFill>
                  <a:cs typeface="+mn-ea"/>
                  <a:sym typeface="+mn-lt"/>
                </a:rPr>
                <a:t>Injection rate</a:t>
              </a:r>
              <a:endParaRPr lang="zh-CN" altLang="en-US" sz="1050" b="1" dirty="0">
                <a:solidFill>
                  <a:srgbClr val="0000FF"/>
                </a:solidFill>
                <a:cs typeface="+mn-ea"/>
                <a:sym typeface="+mn-lt"/>
              </a:endParaRPr>
            </a:p>
          </p:txBody>
        </p:sp>
      </p:grpSp>
      <p:sp>
        <p:nvSpPr>
          <p:cNvPr id="60" name="文本框 59">
            <a:extLst>
              <a:ext uri="{FF2B5EF4-FFF2-40B4-BE49-F238E27FC236}">
                <a16:creationId xmlns:a16="http://schemas.microsoft.com/office/drawing/2014/main" id="{A7343143-E1C7-7B3B-111B-0FECD1A7F0DF}"/>
              </a:ext>
            </a:extLst>
          </p:cNvPr>
          <p:cNvSpPr txBox="1"/>
          <p:nvPr/>
        </p:nvSpPr>
        <p:spPr>
          <a:xfrm>
            <a:off x="8249683" y="2504549"/>
            <a:ext cx="1005140" cy="415498"/>
          </a:xfrm>
          <a:prstGeom prst="rect">
            <a:avLst/>
          </a:prstGeom>
          <a:noFill/>
        </p:spPr>
        <p:txBody>
          <a:bodyPr wrap="square" rtlCol="0">
            <a:spAutoFit/>
          </a:bodyPr>
          <a:lstStyle/>
          <a:p>
            <a:pPr algn="ctr"/>
            <a:r>
              <a:rPr lang="en-US" altLang="zh-CN" sz="1000" b="1" dirty="0">
                <a:cs typeface="+mn-ea"/>
                <a:sym typeface="+mn-lt"/>
              </a:rPr>
              <a:t>Face </a:t>
            </a:r>
          </a:p>
          <a:p>
            <a:pPr algn="ctr"/>
            <a:r>
              <a:rPr lang="en-US" altLang="zh-CN" sz="1000" b="1" dirty="0">
                <a:cs typeface="+mn-ea"/>
                <a:sym typeface="+mn-lt"/>
              </a:rPr>
              <a:t>dissolution</a:t>
            </a:r>
            <a:endParaRPr lang="zh-CN" altLang="en-US" sz="1000" b="1" dirty="0">
              <a:cs typeface="+mn-ea"/>
              <a:sym typeface="+mn-lt"/>
            </a:endParaRPr>
          </a:p>
        </p:txBody>
      </p:sp>
      <p:sp>
        <p:nvSpPr>
          <p:cNvPr id="61" name="文本框 60">
            <a:extLst>
              <a:ext uri="{FF2B5EF4-FFF2-40B4-BE49-F238E27FC236}">
                <a16:creationId xmlns:a16="http://schemas.microsoft.com/office/drawing/2014/main" id="{7204EB14-5B3B-9154-CDA2-B12FB5717F91}"/>
              </a:ext>
            </a:extLst>
          </p:cNvPr>
          <p:cNvSpPr txBox="1"/>
          <p:nvPr/>
        </p:nvSpPr>
        <p:spPr>
          <a:xfrm>
            <a:off x="9039243" y="2398349"/>
            <a:ext cx="1144001" cy="553998"/>
          </a:xfrm>
          <a:prstGeom prst="rect">
            <a:avLst/>
          </a:prstGeom>
          <a:noFill/>
        </p:spPr>
        <p:txBody>
          <a:bodyPr wrap="square" rtlCol="0">
            <a:spAutoFit/>
          </a:bodyPr>
          <a:lstStyle/>
          <a:p>
            <a:pPr algn="ctr"/>
            <a:r>
              <a:rPr lang="en-US" altLang="zh-CN" sz="1000" b="1" dirty="0">
                <a:cs typeface="+mn-ea"/>
                <a:sym typeface="+mn-lt"/>
              </a:rPr>
              <a:t>Conical wormhole dissolution</a:t>
            </a:r>
            <a:endParaRPr lang="zh-CN" altLang="en-US" sz="1000" b="1" dirty="0">
              <a:cs typeface="+mn-ea"/>
              <a:sym typeface="+mn-lt"/>
            </a:endParaRPr>
          </a:p>
        </p:txBody>
      </p:sp>
      <p:sp>
        <p:nvSpPr>
          <p:cNvPr id="62" name="文本框 61">
            <a:extLst>
              <a:ext uri="{FF2B5EF4-FFF2-40B4-BE49-F238E27FC236}">
                <a16:creationId xmlns:a16="http://schemas.microsoft.com/office/drawing/2014/main" id="{BA5128FE-B8B6-E22B-A21C-A7404D483F12}"/>
              </a:ext>
            </a:extLst>
          </p:cNvPr>
          <p:cNvSpPr txBox="1"/>
          <p:nvPr/>
        </p:nvSpPr>
        <p:spPr>
          <a:xfrm>
            <a:off x="9871114" y="2476394"/>
            <a:ext cx="1144001" cy="415498"/>
          </a:xfrm>
          <a:prstGeom prst="rect">
            <a:avLst/>
          </a:prstGeom>
          <a:noFill/>
        </p:spPr>
        <p:txBody>
          <a:bodyPr wrap="square" rtlCol="0">
            <a:spAutoFit/>
          </a:bodyPr>
          <a:lstStyle/>
          <a:p>
            <a:pPr algn="ctr"/>
            <a:r>
              <a:rPr lang="en-US" altLang="zh-CN" sz="1000" b="1" dirty="0">
                <a:cs typeface="+mn-ea"/>
                <a:sym typeface="+mn-lt"/>
              </a:rPr>
              <a:t>Wormhole dissolution</a:t>
            </a:r>
            <a:endParaRPr lang="zh-CN" altLang="en-US" sz="1000" b="1" dirty="0">
              <a:cs typeface="+mn-ea"/>
              <a:sym typeface="+mn-lt"/>
            </a:endParaRPr>
          </a:p>
        </p:txBody>
      </p:sp>
      <p:sp>
        <p:nvSpPr>
          <p:cNvPr id="63" name="文本框 62">
            <a:extLst>
              <a:ext uri="{FF2B5EF4-FFF2-40B4-BE49-F238E27FC236}">
                <a16:creationId xmlns:a16="http://schemas.microsoft.com/office/drawing/2014/main" id="{46C6CC0D-392F-E8E8-982D-2245DE20F8D9}"/>
              </a:ext>
            </a:extLst>
          </p:cNvPr>
          <p:cNvSpPr txBox="1"/>
          <p:nvPr/>
        </p:nvSpPr>
        <p:spPr>
          <a:xfrm>
            <a:off x="10738573" y="2482789"/>
            <a:ext cx="1058854" cy="415498"/>
          </a:xfrm>
          <a:prstGeom prst="rect">
            <a:avLst/>
          </a:prstGeom>
          <a:noFill/>
        </p:spPr>
        <p:txBody>
          <a:bodyPr wrap="square" rtlCol="0">
            <a:spAutoFit/>
          </a:bodyPr>
          <a:lstStyle/>
          <a:p>
            <a:pPr algn="ctr"/>
            <a:r>
              <a:rPr lang="en-US" altLang="zh-CN" sz="1000" b="1" dirty="0">
                <a:cs typeface="+mn-ea"/>
                <a:sym typeface="+mn-lt"/>
              </a:rPr>
              <a:t>Uniform dissolution</a:t>
            </a:r>
            <a:endParaRPr lang="zh-CN" altLang="en-US" sz="1000" b="1" dirty="0">
              <a:cs typeface="+mn-ea"/>
              <a:sym typeface="+mn-lt"/>
            </a:endParaRPr>
          </a:p>
        </p:txBody>
      </p:sp>
      <p:graphicFrame>
        <p:nvGraphicFramePr>
          <p:cNvPr id="5" name="表格 4">
            <a:extLst>
              <a:ext uri="{FF2B5EF4-FFF2-40B4-BE49-F238E27FC236}">
                <a16:creationId xmlns:a16="http://schemas.microsoft.com/office/drawing/2014/main" id="{14E56D63-FCE6-4790-96C3-FB214ED1D883}"/>
              </a:ext>
            </a:extLst>
          </p:cNvPr>
          <p:cNvGraphicFramePr>
            <a:graphicFrameLocks noGrp="1"/>
          </p:cNvGraphicFramePr>
          <p:nvPr>
            <p:extLst>
              <p:ext uri="{D42A27DB-BD31-4B8C-83A1-F6EECF244321}">
                <p14:modId xmlns:p14="http://schemas.microsoft.com/office/powerpoint/2010/main" val="112160224"/>
              </p:ext>
            </p:extLst>
          </p:nvPr>
        </p:nvGraphicFramePr>
        <p:xfrm>
          <a:off x="257903" y="2580290"/>
          <a:ext cx="3413077" cy="4055076"/>
        </p:xfrm>
        <a:graphic>
          <a:graphicData uri="http://schemas.openxmlformats.org/drawingml/2006/table">
            <a:tbl>
              <a:tblPr firstRow="1" firstCol="1" bandRow="1">
                <a:tableStyleId>{5C22544A-7EE6-4342-B048-85BDC9FD1C3A}</a:tableStyleId>
              </a:tblPr>
              <a:tblGrid>
                <a:gridCol w="421779">
                  <a:extLst>
                    <a:ext uri="{9D8B030D-6E8A-4147-A177-3AD203B41FA5}">
                      <a16:colId xmlns:a16="http://schemas.microsoft.com/office/drawing/2014/main" val="4049781436"/>
                    </a:ext>
                  </a:extLst>
                </a:gridCol>
                <a:gridCol w="2412333">
                  <a:extLst>
                    <a:ext uri="{9D8B030D-6E8A-4147-A177-3AD203B41FA5}">
                      <a16:colId xmlns:a16="http://schemas.microsoft.com/office/drawing/2014/main" val="274538453"/>
                    </a:ext>
                  </a:extLst>
                </a:gridCol>
                <a:gridCol w="578965">
                  <a:extLst>
                    <a:ext uri="{9D8B030D-6E8A-4147-A177-3AD203B41FA5}">
                      <a16:colId xmlns:a16="http://schemas.microsoft.com/office/drawing/2014/main" val="3355821810"/>
                    </a:ext>
                  </a:extLst>
                </a:gridCol>
              </a:tblGrid>
              <a:tr h="450564">
                <a:tc>
                  <a:txBody>
                    <a:bodyPr/>
                    <a:lstStyle/>
                    <a:p>
                      <a:pPr marL="0" algn="l" defTabSz="960120" rtl="0" eaLnBrk="1" latinLnBrk="0" hangingPunct="1">
                        <a:spcAft>
                          <a:spcPts val="0"/>
                        </a:spcAft>
                      </a:pPr>
                      <a:endParaRPr lang="zh-CN" sz="1000" b="0" kern="1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0"/>
                        </a:spcAft>
                      </a:pPr>
                      <a:r>
                        <a:rPr lang="en-US" altLang="zh-CN" sz="1000" b="0" kern="100" dirty="0">
                          <a:solidFill>
                            <a:schemeClr val="dk1"/>
                          </a:solidFill>
                          <a:effectLst/>
                          <a:latin typeface="+mn-lt"/>
                          <a:ea typeface="+mn-ea"/>
                          <a:cs typeface="+mn-ea"/>
                          <a:sym typeface="+mn-lt"/>
                        </a:rPr>
                        <a:t>Parameters</a:t>
                      </a:r>
                      <a:endParaRPr lang="zh-CN" sz="1000" b="0" kern="100" dirty="0">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60120" rtl="0" eaLnBrk="1" latinLnBrk="0" hangingPunct="1">
                        <a:spcAft>
                          <a:spcPts val="0"/>
                        </a:spcAft>
                      </a:pPr>
                      <a:r>
                        <a:rPr lang="en-US" altLang="zh-CN" sz="1000" b="0" kern="100" dirty="0">
                          <a:solidFill>
                            <a:schemeClr val="dk1"/>
                          </a:solidFill>
                          <a:effectLst/>
                          <a:latin typeface="+mn-lt"/>
                          <a:ea typeface="+mn-ea"/>
                          <a:cs typeface="+mn-ea"/>
                          <a:sym typeface="+mn-lt"/>
                        </a:rPr>
                        <a:t>Values</a:t>
                      </a:r>
                      <a:endParaRPr lang="zh-CN" sz="1000" b="0" kern="1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0714047"/>
                  </a:ext>
                </a:extLst>
              </a:tr>
              <a:tr h="450564">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US" altLang="zh-CN" sz="1000" b="0" i="1" kern="100" dirty="0">
                          <a:solidFill>
                            <a:schemeClr val="dk1"/>
                          </a:solidFill>
                          <a:effectLst/>
                          <a:latin typeface="+mn-lt"/>
                          <a:ea typeface="+mn-ea"/>
                          <a:cs typeface="+mn-ea"/>
                          <a:sym typeface="+mn-lt"/>
                        </a:rPr>
                        <a:t>ϕ</a:t>
                      </a:r>
                      <a:r>
                        <a:rPr lang="en-US" altLang="zh-CN" sz="1000" b="0" kern="100" baseline="-25000" dirty="0">
                          <a:solidFill>
                            <a:schemeClr val="dk1"/>
                          </a:solidFill>
                          <a:effectLst/>
                          <a:latin typeface="+mn-lt"/>
                          <a:ea typeface="+mn-ea"/>
                          <a:cs typeface="+mn-ea"/>
                          <a:sym typeface="+mn-lt"/>
                        </a:rPr>
                        <a:t>0</a:t>
                      </a:r>
                      <a:endParaRPr lang="zh-CN" altLang="zh-CN" sz="1000" b="0" kern="100" baseline="-250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60120" rtl="0" eaLnBrk="1" latinLnBrk="0" hangingPunct="1">
                        <a:spcAft>
                          <a:spcPts val="0"/>
                        </a:spcAft>
                      </a:pPr>
                      <a:r>
                        <a:rPr lang="en-US" altLang="zh-CN" sz="1000" b="0" kern="100" dirty="0">
                          <a:solidFill>
                            <a:schemeClr val="dk1"/>
                          </a:solidFill>
                          <a:effectLst/>
                          <a:latin typeface="+mn-lt"/>
                          <a:ea typeface="+mn-ea"/>
                          <a:cs typeface="+mn-ea"/>
                          <a:sym typeface="+mn-lt"/>
                        </a:rPr>
                        <a:t>Initial porosity</a:t>
                      </a:r>
                      <a:endParaRPr lang="zh-CN" sz="1000" b="0" kern="1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60120" rtl="0" eaLnBrk="1" latinLnBrk="0" hangingPunct="1">
                        <a:spcAft>
                          <a:spcPts val="0"/>
                        </a:spcAft>
                      </a:pPr>
                      <a:r>
                        <a:rPr lang="en-US" sz="1000" b="0" kern="100" dirty="0">
                          <a:solidFill>
                            <a:schemeClr val="dk1"/>
                          </a:solidFill>
                          <a:effectLst/>
                          <a:latin typeface="+mn-lt"/>
                          <a:ea typeface="+mn-ea"/>
                          <a:cs typeface="+mn-ea"/>
                          <a:sym typeface="+mn-lt"/>
                        </a:rPr>
                        <a:t>0.2</a:t>
                      </a:r>
                      <a:endParaRPr lang="zh-CN" sz="1000" b="0" kern="1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5552700"/>
                  </a:ext>
                </a:extLst>
              </a:tr>
              <a:tr h="450564">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US" altLang="zh-CN" sz="1000" b="0" kern="100" dirty="0" err="1">
                          <a:solidFill>
                            <a:schemeClr val="dk1"/>
                          </a:solidFill>
                          <a:effectLst/>
                          <a:latin typeface="+mn-lt"/>
                          <a:ea typeface="+mn-ea"/>
                          <a:cs typeface="+mn-ea"/>
                          <a:sym typeface="+mn-lt"/>
                        </a:rPr>
                        <a:t>Δ</a:t>
                      </a:r>
                      <a:r>
                        <a:rPr lang="en-US" altLang="zh-CN" sz="1000" b="0" i="1" kern="100" dirty="0" err="1">
                          <a:solidFill>
                            <a:schemeClr val="dk1"/>
                          </a:solidFill>
                          <a:effectLst/>
                          <a:latin typeface="+mn-lt"/>
                          <a:ea typeface="+mn-ea"/>
                          <a:cs typeface="+mn-ea"/>
                          <a:sym typeface="+mn-lt"/>
                        </a:rPr>
                        <a:t>ϕ</a:t>
                      </a:r>
                      <a:endParaRPr lang="zh-CN" altLang="zh-CN" sz="1000" b="0" i="1" kern="1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60120" rtl="0" eaLnBrk="1" latinLnBrk="0" hangingPunct="1">
                        <a:spcAft>
                          <a:spcPts val="0"/>
                        </a:spcAft>
                      </a:pPr>
                      <a:r>
                        <a:rPr lang="en-US" altLang="zh-CN" sz="1000" b="0" kern="100" dirty="0">
                          <a:solidFill>
                            <a:schemeClr val="dk1"/>
                          </a:solidFill>
                          <a:effectLst/>
                          <a:latin typeface="+mn-lt"/>
                          <a:ea typeface="+mn-ea"/>
                          <a:cs typeface="+mn-ea"/>
                          <a:sym typeface="+mn-lt"/>
                        </a:rPr>
                        <a:t>Porosity variation</a:t>
                      </a:r>
                      <a:endParaRPr lang="zh-CN" sz="1000" b="0" kern="1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60120" rtl="0" eaLnBrk="1" latinLnBrk="0" hangingPunct="1">
                        <a:spcAft>
                          <a:spcPts val="0"/>
                        </a:spcAft>
                      </a:pPr>
                      <a:r>
                        <a:rPr lang="en-US" sz="1000" b="0" kern="100" dirty="0">
                          <a:solidFill>
                            <a:schemeClr val="dk1"/>
                          </a:solidFill>
                          <a:effectLst/>
                          <a:latin typeface="+mn-lt"/>
                          <a:ea typeface="+mn-ea"/>
                          <a:cs typeface="+mn-ea"/>
                          <a:sym typeface="+mn-lt"/>
                        </a:rPr>
                        <a:t>0.15</a:t>
                      </a:r>
                      <a:endParaRPr lang="zh-CN" sz="1000" b="0" kern="1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4225722"/>
                  </a:ext>
                </a:extLst>
              </a:tr>
              <a:tr h="450564">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US" altLang="zh-CN" sz="1000" b="0" i="1" kern="100" dirty="0" err="1">
                          <a:solidFill>
                            <a:schemeClr val="dk1"/>
                          </a:solidFill>
                          <a:effectLst/>
                          <a:latin typeface="+mn-lt"/>
                          <a:ea typeface="+mn-ea"/>
                          <a:cs typeface="+mn-ea"/>
                          <a:sym typeface="+mn-lt"/>
                        </a:rPr>
                        <a:t>N</a:t>
                      </a:r>
                      <a:r>
                        <a:rPr lang="en-US" altLang="zh-CN" sz="1000" b="0" kern="100" baseline="-25000" dirty="0" err="1">
                          <a:solidFill>
                            <a:schemeClr val="dk1"/>
                          </a:solidFill>
                          <a:effectLst/>
                          <a:latin typeface="+mn-lt"/>
                          <a:ea typeface="+mn-ea"/>
                          <a:cs typeface="+mn-ea"/>
                          <a:sym typeface="+mn-lt"/>
                        </a:rPr>
                        <a:t>ac</a:t>
                      </a:r>
                      <a:endParaRPr lang="zh-CN" altLang="zh-CN" sz="1000" b="0" kern="100" baseline="-250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60120" rtl="0" eaLnBrk="1" latinLnBrk="0" hangingPunct="1">
                        <a:spcAft>
                          <a:spcPts val="0"/>
                        </a:spcAft>
                      </a:pPr>
                      <a:r>
                        <a:rPr lang="en-US" altLang="zh-CN" sz="1000" b="0" kern="100" dirty="0">
                          <a:solidFill>
                            <a:schemeClr val="dk1"/>
                          </a:solidFill>
                          <a:effectLst/>
                          <a:latin typeface="+mn-lt"/>
                          <a:ea typeface="+mn-ea"/>
                          <a:cs typeface="+mn-ea"/>
                          <a:sym typeface="+mn-lt"/>
                        </a:rPr>
                        <a:t>Acid capacity number</a:t>
                      </a:r>
                      <a:endParaRPr lang="zh-CN" sz="1000" b="0" kern="1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60120" rtl="0" eaLnBrk="1" latinLnBrk="0" hangingPunct="1">
                        <a:spcAft>
                          <a:spcPts val="0"/>
                        </a:spcAft>
                      </a:pPr>
                      <a:r>
                        <a:rPr lang="en-US" sz="1000" b="0" kern="100" dirty="0">
                          <a:solidFill>
                            <a:schemeClr val="dk1"/>
                          </a:solidFill>
                          <a:effectLst/>
                          <a:latin typeface="+mn-lt"/>
                          <a:ea typeface="+mn-ea"/>
                          <a:cs typeface="+mn-ea"/>
                          <a:sym typeface="+mn-lt"/>
                        </a:rPr>
                        <a:t>0.1</a:t>
                      </a:r>
                      <a:endParaRPr lang="zh-CN" sz="1000" b="0" kern="1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0036138"/>
                  </a:ext>
                </a:extLst>
              </a:tr>
              <a:tr h="450564">
                <a:tc>
                  <a:txBody>
                    <a:bodyPr/>
                    <a:lstStyle/>
                    <a:p>
                      <a:pPr marL="0" algn="l" defTabSz="960120" rtl="0" eaLnBrk="1" latinLnBrk="0" hangingPunct="1">
                        <a:spcAft>
                          <a:spcPts val="0"/>
                        </a:spcAft>
                      </a:pPr>
                      <a:r>
                        <a:rPr lang="en-US" altLang="zh-CN" sz="1000" b="0" i="1" kern="100" dirty="0" err="1">
                          <a:solidFill>
                            <a:schemeClr val="dk1"/>
                          </a:solidFill>
                          <a:effectLst/>
                          <a:latin typeface="+mn-lt"/>
                          <a:ea typeface="+mn-ea"/>
                          <a:cs typeface="+mn-ea"/>
                          <a:sym typeface="+mn-lt"/>
                        </a:rPr>
                        <a:t>Sh</a:t>
                      </a:r>
                      <a:r>
                        <a:rPr lang="en-US" altLang="zh-CN" sz="1000" b="0" kern="100" baseline="-25000" dirty="0">
                          <a:solidFill>
                            <a:schemeClr val="dk1"/>
                          </a:solidFill>
                          <a:effectLst/>
                          <a:latin typeface="+mn-lt"/>
                          <a:ea typeface="+mn-ea"/>
                          <a:cs typeface="+mn-ea"/>
                          <a:sym typeface="+mn-lt"/>
                        </a:rPr>
                        <a:t>∞</a:t>
                      </a:r>
                      <a:endParaRPr lang="zh-CN" sz="1000" b="0" kern="100" baseline="-250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60120" rtl="0" eaLnBrk="1" latinLnBrk="0" hangingPunct="1">
                        <a:spcAft>
                          <a:spcPts val="0"/>
                        </a:spcAft>
                      </a:pPr>
                      <a:r>
                        <a:rPr lang="en-US" altLang="zh-CN" sz="1000" b="0" kern="100" dirty="0">
                          <a:solidFill>
                            <a:schemeClr val="dk1"/>
                          </a:solidFill>
                          <a:effectLst/>
                          <a:latin typeface="+mn-lt"/>
                          <a:ea typeface="+mn-ea"/>
                          <a:cs typeface="+mn-ea"/>
                          <a:sym typeface="+mn-lt"/>
                        </a:rPr>
                        <a:t>Asymptotic Sherwood number</a:t>
                      </a:r>
                      <a:endParaRPr lang="zh-CN" sz="1000" b="0" kern="1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60120" rtl="0" eaLnBrk="1" latinLnBrk="0" hangingPunct="1">
                        <a:spcAft>
                          <a:spcPts val="0"/>
                        </a:spcAft>
                      </a:pPr>
                      <a:r>
                        <a:rPr lang="en-US" sz="1000" b="0" kern="100" dirty="0">
                          <a:solidFill>
                            <a:schemeClr val="dk1"/>
                          </a:solidFill>
                          <a:effectLst/>
                          <a:latin typeface="+mn-lt"/>
                          <a:ea typeface="+mn-ea"/>
                          <a:cs typeface="+mn-ea"/>
                          <a:sym typeface="+mn-lt"/>
                        </a:rPr>
                        <a:t>3</a:t>
                      </a:r>
                      <a:endParaRPr lang="zh-CN" sz="1000" b="0" kern="1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7524750"/>
                  </a:ext>
                </a:extLst>
              </a:tr>
              <a:tr h="450564">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US" altLang="zh-CN" sz="1000" b="0" i="1" kern="100" dirty="0" err="1">
                          <a:solidFill>
                            <a:schemeClr val="dk1"/>
                          </a:solidFill>
                          <a:effectLst/>
                          <a:latin typeface="+mn-lt"/>
                          <a:ea typeface="+mn-ea"/>
                          <a:cs typeface="+mn-ea"/>
                          <a:sym typeface="+mn-lt"/>
                        </a:rPr>
                        <a:t>Sc</a:t>
                      </a:r>
                      <a:endParaRPr lang="zh-CN" altLang="zh-CN" sz="1000" b="0" i="1" kern="1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60120" rtl="0" eaLnBrk="1" latinLnBrk="0" hangingPunct="1">
                        <a:spcAft>
                          <a:spcPts val="0"/>
                        </a:spcAft>
                      </a:pPr>
                      <a:r>
                        <a:rPr lang="en-US" sz="1000" b="0" kern="100" dirty="0">
                          <a:solidFill>
                            <a:schemeClr val="dk1"/>
                          </a:solidFill>
                          <a:effectLst/>
                          <a:latin typeface="+mn-lt"/>
                          <a:ea typeface="+mn-ea"/>
                          <a:cs typeface="+mn-ea"/>
                          <a:sym typeface="+mn-lt"/>
                        </a:rPr>
                        <a:t>Schmidt number</a:t>
                      </a:r>
                      <a:endParaRPr lang="zh-CN" sz="1000" b="0" kern="1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60120" rtl="0" eaLnBrk="1" latinLnBrk="0" hangingPunct="1">
                        <a:spcAft>
                          <a:spcPts val="0"/>
                        </a:spcAft>
                      </a:pPr>
                      <a:r>
                        <a:rPr lang="en-US" sz="1000" b="0" kern="100" dirty="0">
                          <a:solidFill>
                            <a:schemeClr val="dk1"/>
                          </a:solidFill>
                          <a:effectLst/>
                          <a:latin typeface="+mn-lt"/>
                          <a:ea typeface="+mn-ea"/>
                          <a:cs typeface="+mn-ea"/>
                          <a:sym typeface="+mn-lt"/>
                        </a:rPr>
                        <a:t>252.53</a:t>
                      </a:r>
                      <a:endParaRPr lang="zh-CN" sz="1000" b="0" kern="1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1488708"/>
                  </a:ext>
                </a:extLst>
              </a:tr>
              <a:tr h="450564">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US" altLang="zh-CN" sz="1000" b="0" i="1" kern="100" dirty="0" err="1">
                          <a:solidFill>
                            <a:schemeClr val="dk1"/>
                          </a:solidFill>
                          <a:effectLst/>
                          <a:latin typeface="+mn-lt"/>
                          <a:ea typeface="+mn-ea"/>
                          <a:cs typeface="+mn-ea"/>
                          <a:sym typeface="+mn-lt"/>
                        </a:rPr>
                        <a:t>λ</a:t>
                      </a:r>
                      <a:r>
                        <a:rPr lang="en-US" altLang="zh-CN" sz="1000" b="0" kern="100" baseline="-25000" dirty="0" err="1">
                          <a:solidFill>
                            <a:schemeClr val="dk1"/>
                          </a:solidFill>
                          <a:effectLst/>
                          <a:latin typeface="+mn-lt"/>
                          <a:ea typeface="+mn-ea"/>
                          <a:cs typeface="+mn-ea"/>
                          <a:sym typeface="+mn-lt"/>
                        </a:rPr>
                        <a:t>X</a:t>
                      </a:r>
                      <a:endParaRPr lang="zh-CN" altLang="zh-CN" sz="1000" b="0" kern="100" baseline="-250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60120" rtl="0" eaLnBrk="1" latinLnBrk="0" hangingPunct="1">
                        <a:spcAft>
                          <a:spcPts val="0"/>
                        </a:spcAft>
                      </a:pPr>
                      <a:r>
                        <a:rPr lang="en-US" altLang="zh-CN" sz="1000" b="0" kern="100" dirty="0">
                          <a:solidFill>
                            <a:schemeClr val="dk1"/>
                          </a:solidFill>
                          <a:effectLst/>
                          <a:latin typeface="+mn-lt"/>
                          <a:ea typeface="+mn-ea"/>
                          <a:cs typeface="+mn-ea"/>
                          <a:sym typeface="+mn-lt"/>
                        </a:rPr>
                        <a:t>Longitudinal pore structure coefficient</a:t>
                      </a:r>
                      <a:endParaRPr lang="zh-CN" sz="1000" b="0" kern="1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60120" rtl="0" eaLnBrk="1" latinLnBrk="0" hangingPunct="1">
                        <a:spcAft>
                          <a:spcPts val="0"/>
                        </a:spcAft>
                      </a:pPr>
                      <a:r>
                        <a:rPr lang="en-US" sz="1000" b="0" kern="100" dirty="0">
                          <a:solidFill>
                            <a:schemeClr val="dk1"/>
                          </a:solidFill>
                          <a:effectLst/>
                          <a:latin typeface="+mn-lt"/>
                          <a:ea typeface="+mn-ea"/>
                          <a:cs typeface="+mn-ea"/>
                          <a:sym typeface="+mn-lt"/>
                        </a:rPr>
                        <a:t>0.5</a:t>
                      </a:r>
                      <a:endParaRPr lang="zh-CN" sz="1000" b="0" kern="1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0992169"/>
                  </a:ext>
                </a:extLst>
              </a:tr>
              <a:tr h="450564">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US" altLang="zh-CN" sz="1000" b="0" i="1" kern="100" dirty="0" err="1">
                          <a:solidFill>
                            <a:schemeClr val="dk1"/>
                          </a:solidFill>
                          <a:effectLst/>
                          <a:latin typeface="+mn-lt"/>
                          <a:ea typeface="+mn-ea"/>
                          <a:cs typeface="+mn-ea"/>
                          <a:sym typeface="+mn-lt"/>
                        </a:rPr>
                        <a:t>λ</a:t>
                      </a:r>
                      <a:r>
                        <a:rPr lang="en-US" altLang="zh-CN" sz="1000" b="0" kern="100" baseline="-25000" dirty="0" err="1">
                          <a:solidFill>
                            <a:schemeClr val="dk1"/>
                          </a:solidFill>
                          <a:effectLst/>
                          <a:latin typeface="+mn-lt"/>
                          <a:ea typeface="+mn-ea"/>
                          <a:cs typeface="+mn-ea"/>
                          <a:sym typeface="+mn-lt"/>
                        </a:rPr>
                        <a:t>T</a:t>
                      </a:r>
                      <a:endParaRPr lang="zh-CN" altLang="zh-CN" sz="1000" b="0" kern="100" baseline="-250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60120" rtl="0" eaLnBrk="1" latinLnBrk="0" hangingPunct="1">
                        <a:spcAft>
                          <a:spcPts val="0"/>
                        </a:spcAft>
                      </a:pPr>
                      <a:r>
                        <a:rPr lang="en-US" altLang="zh-CN" sz="1000" b="0" kern="100" dirty="0">
                          <a:solidFill>
                            <a:schemeClr val="dk1"/>
                          </a:solidFill>
                          <a:effectLst/>
                          <a:latin typeface="+mn-lt"/>
                          <a:ea typeface="+mn-ea"/>
                          <a:cs typeface="+mn-ea"/>
                          <a:sym typeface="+mn-lt"/>
                        </a:rPr>
                        <a:t>Transverse pore structure coefficient</a:t>
                      </a:r>
                      <a:endParaRPr lang="zh-CN" sz="1000" b="0" kern="1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60120" rtl="0" eaLnBrk="1" latinLnBrk="0" hangingPunct="1">
                        <a:spcAft>
                          <a:spcPts val="0"/>
                        </a:spcAft>
                      </a:pPr>
                      <a:r>
                        <a:rPr lang="en-US" sz="1000" b="0" kern="100" dirty="0">
                          <a:solidFill>
                            <a:schemeClr val="dk1"/>
                          </a:solidFill>
                          <a:effectLst/>
                          <a:latin typeface="+mn-lt"/>
                          <a:ea typeface="+mn-ea"/>
                          <a:cs typeface="+mn-ea"/>
                          <a:sym typeface="+mn-lt"/>
                        </a:rPr>
                        <a:t>1</a:t>
                      </a:r>
                      <a:endParaRPr lang="zh-CN" sz="1000" b="0" kern="1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3387079"/>
                  </a:ext>
                </a:extLst>
              </a:tr>
              <a:tr h="450564">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US" altLang="zh-CN" sz="1000" b="0" i="1" kern="100" dirty="0">
                          <a:solidFill>
                            <a:schemeClr val="dk1"/>
                          </a:solidFill>
                          <a:effectLst/>
                          <a:latin typeface="+mn-lt"/>
                          <a:ea typeface="+mn-ea"/>
                          <a:cs typeface="+mn-ea"/>
                          <a:sym typeface="+mn-lt"/>
                        </a:rPr>
                        <a:t>α</a:t>
                      </a:r>
                      <a:r>
                        <a:rPr lang="en-US" altLang="zh-CN" sz="1000" b="0" kern="100" baseline="-25000" dirty="0" err="1">
                          <a:solidFill>
                            <a:schemeClr val="dk1"/>
                          </a:solidFill>
                          <a:effectLst/>
                          <a:latin typeface="+mn-lt"/>
                          <a:ea typeface="+mn-ea"/>
                          <a:cs typeface="+mn-ea"/>
                          <a:sym typeface="+mn-lt"/>
                        </a:rPr>
                        <a:t>os</a:t>
                      </a:r>
                      <a:endParaRPr lang="zh-CN" altLang="zh-CN" sz="1000" b="0" kern="100" baseline="-250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60120" rtl="0" eaLnBrk="1" latinLnBrk="0" hangingPunct="1">
                        <a:spcAft>
                          <a:spcPts val="0"/>
                        </a:spcAft>
                      </a:pPr>
                      <a:r>
                        <a:rPr lang="en-US" altLang="zh-CN" sz="1000" b="0" kern="100" dirty="0">
                          <a:solidFill>
                            <a:schemeClr val="dk1"/>
                          </a:solidFill>
                          <a:effectLst/>
                          <a:latin typeface="+mn-lt"/>
                          <a:ea typeface="+mn-ea"/>
                          <a:cs typeface="+mn-ea"/>
                          <a:sym typeface="+mn-lt"/>
                        </a:rPr>
                        <a:t>Pore structure efficient</a:t>
                      </a:r>
                      <a:endParaRPr lang="zh-CN" sz="1000" b="0" kern="1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60120" rtl="0" eaLnBrk="1" latinLnBrk="0" hangingPunct="1">
                        <a:spcAft>
                          <a:spcPts val="0"/>
                        </a:spcAft>
                      </a:pPr>
                      <a:r>
                        <a:rPr lang="en-US" sz="1000" b="0" kern="100" dirty="0">
                          <a:solidFill>
                            <a:schemeClr val="dk1"/>
                          </a:solidFill>
                          <a:effectLst/>
                          <a:latin typeface="+mn-lt"/>
                          <a:ea typeface="+mn-ea"/>
                          <a:cs typeface="+mn-ea"/>
                          <a:sym typeface="+mn-lt"/>
                        </a:rPr>
                        <a:t>0.5</a:t>
                      </a:r>
                      <a:endParaRPr lang="zh-CN" sz="1000" b="0" kern="100" dirty="0">
                        <a:solidFill>
                          <a:schemeClr val="dk1"/>
                        </a:solidFill>
                        <a:effectLst/>
                        <a:latin typeface="+mn-lt"/>
                        <a:ea typeface="+mn-ea"/>
                        <a:cs typeface="+mn-ea"/>
                        <a:sym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6305376"/>
                  </a:ext>
                </a:extLst>
              </a:tr>
            </a:tbl>
          </a:graphicData>
        </a:graphic>
      </p:graphicFrame>
      <p:sp>
        <p:nvSpPr>
          <p:cNvPr id="8" name="文本框 7">
            <a:extLst>
              <a:ext uri="{FF2B5EF4-FFF2-40B4-BE49-F238E27FC236}">
                <a16:creationId xmlns:a16="http://schemas.microsoft.com/office/drawing/2014/main" id="{59A5738A-E99F-0CBF-892D-617F14A1AD2B}"/>
              </a:ext>
            </a:extLst>
          </p:cNvPr>
          <p:cNvSpPr txBox="1"/>
          <p:nvPr/>
        </p:nvSpPr>
        <p:spPr>
          <a:xfrm>
            <a:off x="155003" y="2158761"/>
            <a:ext cx="3820469" cy="307777"/>
          </a:xfrm>
          <a:prstGeom prst="rect">
            <a:avLst/>
          </a:prstGeom>
          <a:noFill/>
        </p:spPr>
        <p:txBody>
          <a:bodyPr wrap="square" rtlCol="0">
            <a:spAutoFit/>
          </a:bodyPr>
          <a:lstStyle/>
          <a:p>
            <a:pPr algn="ctr"/>
            <a:r>
              <a:rPr lang="en-US" altLang="zh-CN" sz="1400" dirty="0">
                <a:solidFill>
                  <a:srgbClr val="0000FF"/>
                </a:solidFill>
                <a:cs typeface="+mn-ea"/>
                <a:sym typeface="+mn-lt"/>
              </a:rPr>
              <a:t>parameter values used in the simulation</a:t>
            </a:r>
            <a:endParaRPr lang="zh-CN" altLang="en-US" sz="1400" dirty="0">
              <a:solidFill>
                <a:srgbClr val="0000FF"/>
              </a:solidFill>
              <a:cs typeface="+mn-ea"/>
              <a:sym typeface="+mn-lt"/>
            </a:endParaRPr>
          </a:p>
        </p:txBody>
      </p:sp>
    </p:spTree>
    <p:extLst>
      <p:ext uri="{BB962C8B-B14F-4D97-AF65-F5344CB8AC3E}">
        <p14:creationId xmlns:p14="http://schemas.microsoft.com/office/powerpoint/2010/main" val="3944388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F762820-A631-14FF-5802-60C76E5140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17</a:t>
            </a:fld>
            <a:r>
              <a:rPr kumimoji="0" lang="en-US" altLang="zh-CN" sz="1200" b="0" i="0" u="none" strike="noStrike" kern="1200" cap="none" spc="0" normalizeH="0" baseline="0" noProof="0" dirty="0">
                <a:ln>
                  <a:noFill/>
                </a:ln>
                <a:solidFill>
                  <a:prstClr val="black">
                    <a:tint val="75000"/>
                  </a:prstClr>
                </a:solidFill>
                <a:effectLst/>
                <a:uLnTx/>
                <a:uFillTx/>
                <a:cs typeface="+mn-ea"/>
                <a:sym typeface="+mn-lt"/>
              </a:rPr>
              <a:t>/24</a:t>
            </a:r>
          </a:p>
        </p:txBody>
      </p:sp>
      <p:pic>
        <p:nvPicPr>
          <p:cNvPr id="7" name="图片 6">
            <a:extLst>
              <a:ext uri="{FF2B5EF4-FFF2-40B4-BE49-F238E27FC236}">
                <a16:creationId xmlns:a16="http://schemas.microsoft.com/office/drawing/2014/main" id="{2E0DD8F5-77BB-72EA-5D19-CB0704483FA3}"/>
              </a:ext>
            </a:extLst>
          </p:cNvPr>
          <p:cNvPicPr/>
          <p:nvPr/>
        </p:nvPicPr>
        <p:blipFill>
          <a:blip r:embed="rId3"/>
          <a:stretch>
            <a:fillRect/>
          </a:stretch>
        </p:blipFill>
        <p:spPr>
          <a:xfrm>
            <a:off x="2122420" y="2557619"/>
            <a:ext cx="928101" cy="1440000"/>
          </a:xfrm>
          <a:prstGeom prst="rect">
            <a:avLst/>
          </a:prstGeom>
        </p:spPr>
      </p:pic>
      <p:pic>
        <p:nvPicPr>
          <p:cNvPr id="8" name="图片 7">
            <a:extLst>
              <a:ext uri="{FF2B5EF4-FFF2-40B4-BE49-F238E27FC236}">
                <a16:creationId xmlns:a16="http://schemas.microsoft.com/office/drawing/2014/main" id="{BE3EC2C8-CCB0-6963-179E-CC29A481BFFF}"/>
              </a:ext>
            </a:extLst>
          </p:cNvPr>
          <p:cNvPicPr>
            <a:picLocks noChangeAspect="1"/>
          </p:cNvPicPr>
          <p:nvPr/>
        </p:nvPicPr>
        <p:blipFill>
          <a:blip r:embed="rId4"/>
          <a:stretch>
            <a:fillRect/>
          </a:stretch>
        </p:blipFill>
        <p:spPr>
          <a:xfrm>
            <a:off x="3797302" y="2552986"/>
            <a:ext cx="906230" cy="1440000"/>
          </a:xfrm>
          <a:prstGeom prst="rect">
            <a:avLst/>
          </a:prstGeom>
        </p:spPr>
      </p:pic>
      <p:graphicFrame>
        <p:nvGraphicFramePr>
          <p:cNvPr id="9" name="对象 8">
            <a:extLst>
              <a:ext uri="{FF2B5EF4-FFF2-40B4-BE49-F238E27FC236}">
                <a16:creationId xmlns:a16="http://schemas.microsoft.com/office/drawing/2014/main" id="{7BA5078F-B21E-A654-CF4C-005167EDD298}"/>
              </a:ext>
            </a:extLst>
          </p:cNvPr>
          <p:cNvGraphicFramePr>
            <a:graphicFrameLocks noChangeAspect="1"/>
          </p:cNvGraphicFramePr>
          <p:nvPr>
            <p:extLst>
              <p:ext uri="{D42A27DB-BD31-4B8C-83A1-F6EECF244321}">
                <p14:modId xmlns:p14="http://schemas.microsoft.com/office/powerpoint/2010/main" val="1273629505"/>
              </p:ext>
            </p:extLst>
          </p:nvPr>
        </p:nvGraphicFramePr>
        <p:xfrm>
          <a:off x="599753" y="4621867"/>
          <a:ext cx="4320480" cy="2038781"/>
        </p:xfrm>
        <a:graphic>
          <a:graphicData uri="http://schemas.openxmlformats.org/presentationml/2006/ole">
            <mc:AlternateContent xmlns:mc="http://schemas.openxmlformats.org/markup-compatibility/2006">
              <mc:Choice xmlns:v="urn:schemas-microsoft-com:vml" Requires="v">
                <p:oleObj name="Visio" r:id="rId5" imgW="6533992" imgH="3000375" progId="Visio.Drawing.15">
                  <p:embed/>
                </p:oleObj>
              </mc:Choice>
              <mc:Fallback>
                <p:oleObj name="Visio" r:id="rId5" imgW="6533992" imgH="3000375" progId="Visio.Drawing.15">
                  <p:embed/>
                  <p:pic>
                    <p:nvPicPr>
                      <p:cNvPr id="25" name="对象 24"/>
                      <p:cNvPicPr>
                        <a:picLocks noChangeAspect="1" noChangeArrowheads="1"/>
                      </p:cNvPicPr>
                      <p:nvPr/>
                    </p:nvPicPr>
                    <p:blipFill>
                      <a:blip r:embed="rId6"/>
                      <a:srcRect l="4257"/>
                      <a:stretch>
                        <a:fillRect/>
                      </a:stretch>
                    </p:blipFill>
                    <p:spPr bwMode="auto">
                      <a:xfrm>
                        <a:off x="599753" y="4621867"/>
                        <a:ext cx="4320480" cy="2038781"/>
                      </a:xfrm>
                      <a:prstGeom prst="rect">
                        <a:avLst/>
                      </a:prstGeom>
                      <a:noFill/>
                    </p:spPr>
                  </p:pic>
                </p:oleObj>
              </mc:Fallback>
            </mc:AlternateContent>
          </a:graphicData>
        </a:graphic>
      </p:graphicFrame>
      <p:sp>
        <p:nvSpPr>
          <p:cNvPr id="13" name="矩形 12">
            <a:extLst>
              <a:ext uri="{FF2B5EF4-FFF2-40B4-BE49-F238E27FC236}">
                <a16:creationId xmlns:a16="http://schemas.microsoft.com/office/drawing/2014/main" id="{A206D25A-F16C-4009-7904-DC20CE559FF4}"/>
              </a:ext>
            </a:extLst>
          </p:cNvPr>
          <p:cNvSpPr/>
          <p:nvPr/>
        </p:nvSpPr>
        <p:spPr>
          <a:xfrm>
            <a:off x="110009" y="1299784"/>
            <a:ext cx="11830980" cy="923330"/>
          </a:xfrm>
          <a:prstGeom prst="rect">
            <a:avLst/>
          </a:prstGeom>
        </p:spPr>
        <p:txBody>
          <a:bodyPr wrap="square">
            <a:spAutoFit/>
          </a:bodyPr>
          <a:lstStyle/>
          <a:p>
            <a:pPr marL="342900" indent="-342900">
              <a:buClr>
                <a:srgbClr val="C00000"/>
              </a:buClr>
              <a:buFont typeface="Wingdings" panose="05000000000000000000" pitchFamily="2" charset="2"/>
              <a:buChar char="l"/>
            </a:pPr>
            <a:r>
              <a:rPr lang="en-US" altLang="zh-CN" b="1" dirty="0">
                <a:cs typeface="+mn-ea"/>
                <a:sym typeface="+mn-lt"/>
              </a:rPr>
              <a:t>In the continuum model, fractures are treated as mesh elements similar to the </a:t>
            </a:r>
            <a:r>
              <a:rPr lang="en-US" altLang="zh-CN" b="1" dirty="0" err="1">
                <a:cs typeface="+mn-ea"/>
                <a:sym typeface="+mn-lt"/>
              </a:rPr>
              <a:t>porou</a:t>
            </a:r>
            <a:r>
              <a:rPr lang="en-US" altLang="zh-CN" b="1" dirty="0">
                <a:cs typeface="+mn-ea"/>
                <a:sym typeface="+mn-lt"/>
              </a:rPr>
              <a:t> matrix. The highly refined mesh around the fractures guarantees accurately capturing the influence of fractures on fluid flow and mechanical behavior. </a:t>
            </a:r>
            <a:endParaRPr lang="zh-CN" altLang="en-US" b="1" dirty="0">
              <a:cs typeface="+mn-ea"/>
              <a:sym typeface="+mn-lt"/>
            </a:endParaRPr>
          </a:p>
        </p:txBody>
      </p:sp>
      <p:graphicFrame>
        <p:nvGraphicFramePr>
          <p:cNvPr id="14" name="表格 13">
            <a:extLst>
              <a:ext uri="{FF2B5EF4-FFF2-40B4-BE49-F238E27FC236}">
                <a16:creationId xmlns:a16="http://schemas.microsoft.com/office/drawing/2014/main" id="{36C3C6F0-718D-C12B-A8E5-60E2CAC372F0}"/>
              </a:ext>
            </a:extLst>
          </p:cNvPr>
          <p:cNvGraphicFramePr>
            <a:graphicFrameLocks noGrp="1"/>
          </p:cNvGraphicFramePr>
          <p:nvPr>
            <p:extLst>
              <p:ext uri="{D42A27DB-BD31-4B8C-83A1-F6EECF244321}">
                <p14:modId xmlns:p14="http://schemas.microsoft.com/office/powerpoint/2010/main" val="1195139606"/>
              </p:ext>
            </p:extLst>
          </p:nvPr>
        </p:nvGraphicFramePr>
        <p:xfrm>
          <a:off x="5450313" y="2232852"/>
          <a:ext cx="5826705" cy="2081530"/>
        </p:xfrm>
        <a:graphic>
          <a:graphicData uri="http://schemas.openxmlformats.org/drawingml/2006/table">
            <a:tbl>
              <a:tblPr firstRow="1" firstCol="1" bandRow="1"/>
              <a:tblGrid>
                <a:gridCol w="2122424">
                  <a:extLst>
                    <a:ext uri="{9D8B030D-6E8A-4147-A177-3AD203B41FA5}">
                      <a16:colId xmlns:a16="http://schemas.microsoft.com/office/drawing/2014/main" val="560593426"/>
                    </a:ext>
                  </a:extLst>
                </a:gridCol>
                <a:gridCol w="722948">
                  <a:extLst>
                    <a:ext uri="{9D8B030D-6E8A-4147-A177-3AD203B41FA5}">
                      <a16:colId xmlns:a16="http://schemas.microsoft.com/office/drawing/2014/main" val="123651390"/>
                    </a:ext>
                  </a:extLst>
                </a:gridCol>
                <a:gridCol w="2130235">
                  <a:extLst>
                    <a:ext uri="{9D8B030D-6E8A-4147-A177-3AD203B41FA5}">
                      <a16:colId xmlns:a16="http://schemas.microsoft.com/office/drawing/2014/main" val="2136765534"/>
                    </a:ext>
                  </a:extLst>
                </a:gridCol>
                <a:gridCol w="851098">
                  <a:extLst>
                    <a:ext uri="{9D8B030D-6E8A-4147-A177-3AD203B41FA5}">
                      <a16:colId xmlns:a16="http://schemas.microsoft.com/office/drawing/2014/main" val="4118106517"/>
                    </a:ext>
                  </a:extLst>
                </a:gridCol>
              </a:tblGrid>
              <a:tr h="288290">
                <a:tc>
                  <a:txBody>
                    <a:bodyPr/>
                    <a:lstStyle/>
                    <a:p>
                      <a:pPr algn="l">
                        <a:spcAft>
                          <a:spcPts val="0"/>
                        </a:spcAft>
                      </a:pPr>
                      <a:r>
                        <a:rPr lang="en-US" altLang="zh-CN" sz="1050" b="1" kern="100" dirty="0">
                          <a:effectLst/>
                          <a:latin typeface="+mn-lt"/>
                          <a:ea typeface="+mn-ea"/>
                          <a:cs typeface="+mn-ea"/>
                          <a:sym typeface="+mn-lt"/>
                        </a:rPr>
                        <a:t>Parameters</a:t>
                      </a:r>
                      <a:endParaRPr lang="zh-CN" sz="1050" b="1" kern="100" dirty="0">
                        <a:effectLst/>
                        <a:latin typeface="+mn-lt"/>
                        <a:ea typeface="+mn-ea"/>
                        <a:cs typeface="+mn-ea"/>
                        <a:sym typeface="+mn-lt"/>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altLang="zh-CN" sz="1050" b="1" kern="100" dirty="0">
                          <a:effectLst/>
                          <a:latin typeface="+mn-lt"/>
                          <a:ea typeface="+mn-ea"/>
                          <a:cs typeface="+mn-ea"/>
                          <a:sym typeface="+mn-lt"/>
                        </a:rPr>
                        <a:t>Value </a:t>
                      </a:r>
                      <a:endParaRPr lang="zh-CN" sz="1050" b="1" kern="100" dirty="0">
                        <a:effectLst/>
                        <a:latin typeface="+mn-lt"/>
                        <a:ea typeface="+mn-ea"/>
                        <a:cs typeface="+mn-ea"/>
                        <a:sym typeface="+mn-lt"/>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altLang="zh-CN" sz="1050" b="1" kern="100" dirty="0">
                          <a:effectLst/>
                          <a:latin typeface="+mn-lt"/>
                          <a:ea typeface="+mn-ea"/>
                          <a:cs typeface="+mn-ea"/>
                          <a:sym typeface="+mn-lt"/>
                        </a:rPr>
                        <a:t>Parameters</a:t>
                      </a:r>
                      <a:endParaRPr lang="zh-CN" sz="1050" b="1" kern="100" dirty="0">
                        <a:effectLst/>
                        <a:latin typeface="+mn-lt"/>
                        <a:ea typeface="+mn-ea"/>
                        <a:cs typeface="+mn-ea"/>
                        <a:sym typeface="+mn-lt"/>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altLang="zh-CN" sz="1050" b="1" kern="100" dirty="0">
                          <a:effectLst/>
                          <a:latin typeface="+mn-lt"/>
                          <a:ea typeface="+mn-ea"/>
                          <a:cs typeface="+mn-ea"/>
                          <a:sym typeface="+mn-lt"/>
                        </a:rPr>
                        <a:t>Value </a:t>
                      </a:r>
                      <a:endParaRPr lang="zh-CN" sz="1050" b="1" kern="100" dirty="0">
                        <a:effectLst/>
                        <a:latin typeface="+mn-lt"/>
                        <a:ea typeface="+mn-ea"/>
                        <a:cs typeface="+mn-ea"/>
                        <a:sym typeface="+mn-lt"/>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5244308"/>
                  </a:ext>
                </a:extLst>
              </a:tr>
              <a:tr h="288290">
                <a:tc>
                  <a:txBody>
                    <a:bodyPr/>
                    <a:lstStyle/>
                    <a:p>
                      <a:pPr algn="l">
                        <a:spcAft>
                          <a:spcPts val="0"/>
                        </a:spcAft>
                      </a:pPr>
                      <a:r>
                        <a:rPr lang="en-US" altLang="zh-CN" sz="1050" b="1" kern="100" dirty="0">
                          <a:solidFill>
                            <a:srgbClr val="000000"/>
                          </a:solidFill>
                          <a:effectLst/>
                          <a:latin typeface="+mn-lt"/>
                          <a:ea typeface="+mn-ea"/>
                          <a:cs typeface="+mn-ea"/>
                          <a:sym typeface="+mn-lt"/>
                        </a:rPr>
                        <a:t>Young’s modulus of matrix </a:t>
                      </a:r>
                      <a:r>
                        <a:rPr lang="en-US" sz="1050" b="1" i="1" kern="100" dirty="0">
                          <a:solidFill>
                            <a:srgbClr val="000000"/>
                          </a:solidFill>
                          <a:effectLst/>
                          <a:latin typeface="+mn-lt"/>
                          <a:ea typeface="+mn-ea"/>
                          <a:cs typeface="+mn-ea"/>
                          <a:sym typeface="+mn-lt"/>
                        </a:rPr>
                        <a:t>E</a:t>
                      </a:r>
                      <a:r>
                        <a:rPr lang="en-US" sz="1050" b="1" kern="100" dirty="0">
                          <a:solidFill>
                            <a:srgbClr val="000000"/>
                          </a:solidFill>
                          <a:effectLst/>
                          <a:latin typeface="+mn-lt"/>
                          <a:ea typeface="+mn-ea"/>
                          <a:cs typeface="+mn-ea"/>
                          <a:sym typeface="+mn-lt"/>
                        </a:rPr>
                        <a:t>/</a:t>
                      </a:r>
                      <a:r>
                        <a:rPr lang="en-US" sz="1050" b="1" kern="100" dirty="0" err="1">
                          <a:solidFill>
                            <a:srgbClr val="000000"/>
                          </a:solidFill>
                          <a:effectLst/>
                          <a:latin typeface="+mn-lt"/>
                          <a:ea typeface="+mn-ea"/>
                          <a:cs typeface="+mn-ea"/>
                          <a:sym typeface="+mn-lt"/>
                        </a:rPr>
                        <a:t>GPa</a:t>
                      </a:r>
                      <a:endParaRPr lang="zh-CN" sz="1050" b="1" kern="100" dirty="0">
                        <a:effectLst/>
                        <a:latin typeface="+mn-lt"/>
                        <a:ea typeface="+mn-ea"/>
                        <a:cs typeface="+mn-ea"/>
                        <a:sym typeface="+mn-lt"/>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Aft>
                          <a:spcPts val="0"/>
                        </a:spcAft>
                      </a:pPr>
                      <a:r>
                        <a:rPr lang="en-US" sz="1050" b="1" kern="100" dirty="0">
                          <a:effectLst/>
                          <a:latin typeface="+mn-lt"/>
                          <a:ea typeface="+mn-ea"/>
                          <a:cs typeface="+mn-ea"/>
                          <a:sym typeface="+mn-lt"/>
                        </a:rPr>
                        <a:t>40</a:t>
                      </a:r>
                      <a:endParaRPr lang="zh-CN" sz="1050" b="1" kern="100" dirty="0">
                        <a:effectLst/>
                        <a:latin typeface="+mn-lt"/>
                        <a:ea typeface="+mn-ea"/>
                        <a:cs typeface="+mn-ea"/>
                        <a:sym typeface="+mn-lt"/>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Aft>
                          <a:spcPts val="0"/>
                        </a:spcAft>
                      </a:pPr>
                      <a:r>
                        <a:rPr lang="en-US" altLang="zh-CN" sz="1050" b="1" kern="100" dirty="0">
                          <a:effectLst/>
                          <a:latin typeface="+mn-lt"/>
                          <a:ea typeface="+mn-ea"/>
                          <a:cs typeface="+mn-ea"/>
                          <a:sym typeface="+mn-lt"/>
                        </a:rPr>
                        <a:t>Fracture aperture </a:t>
                      </a:r>
                      <a:r>
                        <a:rPr lang="en-US" sz="1050" b="1" i="1" kern="100" dirty="0">
                          <a:effectLst/>
                          <a:latin typeface="+mn-lt"/>
                          <a:ea typeface="+mn-ea"/>
                          <a:cs typeface="+mn-ea"/>
                          <a:sym typeface="+mn-lt"/>
                        </a:rPr>
                        <a:t>b</a:t>
                      </a:r>
                      <a:r>
                        <a:rPr lang="en-US" sz="1050" b="1" kern="100" dirty="0">
                          <a:effectLst/>
                          <a:latin typeface="+mn-lt"/>
                          <a:ea typeface="+mn-ea"/>
                          <a:cs typeface="+mn-ea"/>
                          <a:sym typeface="+mn-lt"/>
                        </a:rPr>
                        <a:t>/mm</a:t>
                      </a:r>
                      <a:endParaRPr lang="zh-CN" sz="1050" b="1" kern="100" dirty="0">
                        <a:effectLst/>
                        <a:latin typeface="+mn-lt"/>
                        <a:ea typeface="+mn-ea"/>
                        <a:cs typeface="+mn-ea"/>
                        <a:sym typeface="+mn-lt"/>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Aft>
                          <a:spcPts val="0"/>
                        </a:spcAft>
                      </a:pPr>
                      <a:r>
                        <a:rPr lang="en-US" sz="1050" b="1" kern="100">
                          <a:effectLst/>
                          <a:latin typeface="+mn-lt"/>
                          <a:ea typeface="+mn-ea"/>
                          <a:cs typeface="+mn-ea"/>
                          <a:sym typeface="+mn-lt"/>
                        </a:rPr>
                        <a:t>1</a:t>
                      </a:r>
                      <a:endParaRPr lang="zh-CN" sz="1050" b="1" kern="100">
                        <a:effectLst/>
                        <a:latin typeface="+mn-lt"/>
                        <a:ea typeface="+mn-ea"/>
                        <a:cs typeface="+mn-ea"/>
                        <a:sym typeface="+mn-lt"/>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703752477"/>
                  </a:ext>
                </a:extLst>
              </a:tr>
              <a:tr h="288290">
                <a:tc>
                  <a:txBody>
                    <a:bodyPr/>
                    <a:lstStyle/>
                    <a:p>
                      <a:pPr algn="l">
                        <a:spcAft>
                          <a:spcPts val="0"/>
                        </a:spcAft>
                      </a:pPr>
                      <a:r>
                        <a:rPr lang="en-US" altLang="zh-CN" sz="1050" b="1" kern="100" dirty="0">
                          <a:effectLst/>
                          <a:latin typeface="+mn-lt"/>
                          <a:ea typeface="+mn-ea"/>
                          <a:cs typeface="+mn-ea"/>
                          <a:sym typeface="+mn-lt"/>
                        </a:rPr>
                        <a:t>Matrix Poisson’s ratio </a:t>
                      </a:r>
                      <a:r>
                        <a:rPr lang="en-US" sz="1050" b="1" i="1" kern="100" dirty="0">
                          <a:effectLst/>
                          <a:latin typeface="+mn-lt"/>
                          <a:ea typeface="+mn-ea"/>
                          <a:cs typeface="+mn-ea"/>
                          <a:sym typeface="+mn-lt"/>
                        </a:rPr>
                        <a:t>ν</a:t>
                      </a:r>
                      <a:endParaRPr lang="zh-CN" sz="1050" b="1" kern="100" dirty="0">
                        <a:effectLst/>
                        <a:latin typeface="+mn-lt"/>
                        <a:ea typeface="+mn-ea"/>
                        <a:cs typeface="+mn-ea"/>
                        <a:sym typeface="+mn-lt"/>
                      </a:endParaRPr>
                    </a:p>
                  </a:txBody>
                  <a:tcPr marL="68580" marR="68580" marT="0" marB="0" anchor="ctr">
                    <a:lnL>
                      <a:noFill/>
                    </a:lnL>
                    <a:lnR>
                      <a:noFill/>
                    </a:lnR>
                    <a:lnT>
                      <a:noFill/>
                    </a:lnT>
                    <a:lnB>
                      <a:noFill/>
                    </a:lnB>
                  </a:tcPr>
                </a:tc>
                <a:tc>
                  <a:txBody>
                    <a:bodyPr/>
                    <a:lstStyle/>
                    <a:p>
                      <a:pPr algn="l">
                        <a:spcAft>
                          <a:spcPts val="0"/>
                        </a:spcAft>
                      </a:pPr>
                      <a:r>
                        <a:rPr lang="en-US" sz="1050" b="1" kern="100">
                          <a:effectLst/>
                          <a:latin typeface="+mn-lt"/>
                          <a:ea typeface="+mn-ea"/>
                          <a:cs typeface="+mn-ea"/>
                          <a:sym typeface="+mn-lt"/>
                        </a:rPr>
                        <a:t>0.25</a:t>
                      </a:r>
                      <a:endParaRPr lang="zh-CN" sz="1050" b="1" kern="100">
                        <a:effectLst/>
                        <a:latin typeface="+mn-lt"/>
                        <a:ea typeface="+mn-ea"/>
                        <a:cs typeface="+mn-ea"/>
                        <a:sym typeface="+mn-lt"/>
                      </a:endParaRPr>
                    </a:p>
                  </a:txBody>
                  <a:tcPr marL="68580" marR="68580" marT="0" marB="0" anchor="ctr">
                    <a:lnL>
                      <a:noFill/>
                    </a:lnL>
                    <a:lnR>
                      <a:noFill/>
                    </a:lnR>
                    <a:lnT>
                      <a:noFill/>
                    </a:lnT>
                    <a:lnB>
                      <a:noFill/>
                    </a:lnB>
                  </a:tcPr>
                </a:tc>
                <a:tc>
                  <a:txBody>
                    <a:bodyPr/>
                    <a:lstStyle/>
                    <a:p>
                      <a:pPr algn="l">
                        <a:spcAft>
                          <a:spcPts val="0"/>
                        </a:spcAft>
                      </a:pPr>
                      <a:r>
                        <a:rPr lang="en-US" altLang="zh-CN" sz="1050" b="1" kern="100" dirty="0">
                          <a:solidFill>
                            <a:srgbClr val="000000"/>
                          </a:solidFill>
                          <a:effectLst/>
                          <a:latin typeface="+mn-lt"/>
                          <a:ea typeface="+mn-ea"/>
                          <a:cs typeface="+mn-ea"/>
                          <a:sym typeface="+mn-lt"/>
                        </a:rPr>
                        <a:t>Normal stiffness </a:t>
                      </a:r>
                      <a:r>
                        <a:rPr lang="en-US" sz="1050" b="1" i="1" kern="100" dirty="0" err="1">
                          <a:solidFill>
                            <a:srgbClr val="000000"/>
                          </a:solidFill>
                          <a:effectLst/>
                          <a:latin typeface="+mn-lt"/>
                          <a:ea typeface="+mn-ea"/>
                          <a:cs typeface="+mn-ea"/>
                          <a:sym typeface="+mn-lt"/>
                        </a:rPr>
                        <a:t>K</a:t>
                      </a:r>
                      <a:r>
                        <a:rPr lang="en-US" sz="1050" b="1" kern="100" baseline="-25000" dirty="0" err="1">
                          <a:solidFill>
                            <a:srgbClr val="000000"/>
                          </a:solidFill>
                          <a:effectLst/>
                          <a:latin typeface="+mn-lt"/>
                          <a:ea typeface="+mn-ea"/>
                          <a:cs typeface="+mn-ea"/>
                          <a:sym typeface="+mn-lt"/>
                        </a:rPr>
                        <a:t>n</a:t>
                      </a:r>
                      <a:r>
                        <a:rPr lang="en-US" sz="1050" b="1" kern="100" dirty="0">
                          <a:solidFill>
                            <a:srgbClr val="000000"/>
                          </a:solidFill>
                          <a:effectLst/>
                          <a:latin typeface="+mn-lt"/>
                          <a:ea typeface="+mn-ea"/>
                          <a:cs typeface="+mn-ea"/>
                          <a:sym typeface="+mn-lt"/>
                        </a:rPr>
                        <a:t>/GPa·m</a:t>
                      </a:r>
                      <a:r>
                        <a:rPr lang="en-US" sz="1050" b="1" kern="100" baseline="30000" dirty="0">
                          <a:solidFill>
                            <a:srgbClr val="000000"/>
                          </a:solidFill>
                          <a:effectLst/>
                          <a:latin typeface="+mn-lt"/>
                          <a:ea typeface="+mn-ea"/>
                          <a:cs typeface="+mn-ea"/>
                          <a:sym typeface="+mn-lt"/>
                        </a:rPr>
                        <a:t>-1</a:t>
                      </a:r>
                      <a:endParaRPr lang="zh-CN" sz="1050" b="1" kern="100" dirty="0">
                        <a:effectLst/>
                        <a:latin typeface="+mn-lt"/>
                        <a:ea typeface="+mn-ea"/>
                        <a:cs typeface="+mn-ea"/>
                        <a:sym typeface="+mn-lt"/>
                      </a:endParaRPr>
                    </a:p>
                  </a:txBody>
                  <a:tcPr marL="68580" marR="68580" marT="0" marB="0" anchor="ctr">
                    <a:lnL>
                      <a:noFill/>
                    </a:lnL>
                    <a:lnR>
                      <a:noFill/>
                    </a:lnR>
                    <a:lnT>
                      <a:noFill/>
                    </a:lnT>
                    <a:lnB>
                      <a:noFill/>
                    </a:lnB>
                  </a:tcPr>
                </a:tc>
                <a:tc>
                  <a:txBody>
                    <a:bodyPr/>
                    <a:lstStyle/>
                    <a:p>
                      <a:pPr algn="l">
                        <a:spcAft>
                          <a:spcPts val="0"/>
                        </a:spcAft>
                      </a:pPr>
                      <a:r>
                        <a:rPr lang="en-US" sz="1050" b="1" kern="100">
                          <a:effectLst/>
                          <a:latin typeface="+mn-lt"/>
                          <a:ea typeface="+mn-ea"/>
                          <a:cs typeface="+mn-ea"/>
                          <a:sym typeface="+mn-lt"/>
                        </a:rPr>
                        <a:t>40.9</a:t>
                      </a:r>
                      <a:endParaRPr lang="zh-CN" sz="1050" b="1" kern="100">
                        <a:effectLst/>
                        <a:latin typeface="+mn-lt"/>
                        <a:ea typeface="+mn-ea"/>
                        <a:cs typeface="+mn-ea"/>
                        <a:sym typeface="+mn-lt"/>
                      </a:endParaRPr>
                    </a:p>
                  </a:txBody>
                  <a:tcPr marL="68580" marR="68580" marT="0" marB="0" anchor="ctr">
                    <a:lnL>
                      <a:noFill/>
                    </a:lnL>
                    <a:lnR>
                      <a:noFill/>
                    </a:lnR>
                    <a:lnT>
                      <a:noFill/>
                    </a:lnT>
                    <a:lnB>
                      <a:noFill/>
                    </a:lnB>
                  </a:tcPr>
                </a:tc>
                <a:extLst>
                  <a:ext uri="{0D108BD9-81ED-4DB2-BD59-A6C34878D82A}">
                    <a16:rowId xmlns:a16="http://schemas.microsoft.com/office/drawing/2014/main" val="2493027167"/>
                  </a:ext>
                </a:extLst>
              </a:tr>
              <a:tr h="288290">
                <a:tc>
                  <a:txBody>
                    <a:bodyPr/>
                    <a:lstStyle/>
                    <a:p>
                      <a:pPr algn="l">
                        <a:spcAft>
                          <a:spcPts val="0"/>
                        </a:spcAft>
                      </a:pPr>
                      <a:r>
                        <a:rPr lang="en-US" altLang="zh-CN" sz="1050" b="1" kern="100" dirty="0">
                          <a:solidFill>
                            <a:srgbClr val="000000"/>
                          </a:solidFill>
                          <a:effectLst/>
                          <a:latin typeface="+mn-lt"/>
                          <a:ea typeface="+mn-ea"/>
                          <a:cs typeface="+mn-ea"/>
                          <a:sym typeface="+mn-lt"/>
                        </a:rPr>
                        <a:t>Matrix Poisson’s ratio </a:t>
                      </a:r>
                      <a:r>
                        <a:rPr lang="en-US" sz="1050" b="1" i="1" kern="100" dirty="0">
                          <a:solidFill>
                            <a:srgbClr val="000000"/>
                          </a:solidFill>
                          <a:effectLst/>
                          <a:latin typeface="+mn-lt"/>
                          <a:ea typeface="+mn-ea"/>
                          <a:cs typeface="+mn-ea"/>
                          <a:sym typeface="+mn-lt"/>
                        </a:rPr>
                        <a:t>E</a:t>
                      </a:r>
                      <a:r>
                        <a:rPr lang="en-US" sz="1050" b="1" kern="100" baseline="-25000" dirty="0">
                          <a:solidFill>
                            <a:srgbClr val="000000"/>
                          </a:solidFill>
                          <a:effectLst/>
                          <a:latin typeface="+mn-lt"/>
                          <a:ea typeface="+mn-ea"/>
                          <a:cs typeface="+mn-ea"/>
                          <a:sym typeface="+mn-lt"/>
                        </a:rPr>
                        <a:t>f</a:t>
                      </a:r>
                      <a:r>
                        <a:rPr lang="en-US" sz="1050" b="1" kern="100" dirty="0">
                          <a:solidFill>
                            <a:srgbClr val="000000"/>
                          </a:solidFill>
                          <a:effectLst/>
                          <a:latin typeface="+mn-lt"/>
                          <a:ea typeface="+mn-ea"/>
                          <a:cs typeface="+mn-ea"/>
                          <a:sym typeface="+mn-lt"/>
                        </a:rPr>
                        <a:t>/</a:t>
                      </a:r>
                      <a:r>
                        <a:rPr lang="en-US" sz="1050" b="1" kern="100" dirty="0" err="1">
                          <a:solidFill>
                            <a:srgbClr val="000000"/>
                          </a:solidFill>
                          <a:effectLst/>
                          <a:latin typeface="+mn-lt"/>
                          <a:ea typeface="+mn-ea"/>
                          <a:cs typeface="+mn-ea"/>
                          <a:sym typeface="+mn-lt"/>
                        </a:rPr>
                        <a:t>GPa</a:t>
                      </a:r>
                      <a:endParaRPr lang="zh-CN" sz="1050" b="1" kern="100" dirty="0">
                        <a:effectLst/>
                        <a:latin typeface="+mn-lt"/>
                        <a:ea typeface="+mn-ea"/>
                        <a:cs typeface="+mn-ea"/>
                        <a:sym typeface="+mn-lt"/>
                      </a:endParaRPr>
                    </a:p>
                  </a:txBody>
                  <a:tcPr marL="68580" marR="68580" marT="0" marB="0" anchor="ctr">
                    <a:lnL>
                      <a:noFill/>
                    </a:lnL>
                    <a:lnR>
                      <a:noFill/>
                    </a:lnR>
                    <a:lnT>
                      <a:noFill/>
                    </a:lnT>
                    <a:lnB>
                      <a:noFill/>
                    </a:lnB>
                  </a:tcPr>
                </a:tc>
                <a:tc>
                  <a:txBody>
                    <a:bodyPr/>
                    <a:lstStyle/>
                    <a:p>
                      <a:pPr algn="l">
                        <a:spcAft>
                          <a:spcPts val="0"/>
                        </a:spcAft>
                      </a:pPr>
                      <a:r>
                        <a:rPr lang="en-US" sz="1050" b="1" kern="100">
                          <a:effectLst/>
                          <a:latin typeface="+mn-lt"/>
                          <a:ea typeface="+mn-ea"/>
                          <a:cs typeface="+mn-ea"/>
                          <a:sym typeface="+mn-lt"/>
                        </a:rPr>
                        <a:t>40</a:t>
                      </a:r>
                      <a:endParaRPr lang="zh-CN" sz="1050" b="1" kern="100">
                        <a:effectLst/>
                        <a:latin typeface="+mn-lt"/>
                        <a:ea typeface="+mn-ea"/>
                        <a:cs typeface="+mn-ea"/>
                        <a:sym typeface="+mn-lt"/>
                      </a:endParaRPr>
                    </a:p>
                  </a:txBody>
                  <a:tcPr marL="68580" marR="68580" marT="0" marB="0" anchor="ctr">
                    <a:lnL>
                      <a:noFill/>
                    </a:lnL>
                    <a:lnR>
                      <a:noFill/>
                    </a:lnR>
                    <a:lnT>
                      <a:noFill/>
                    </a:lnT>
                    <a:lnB>
                      <a:noFill/>
                    </a:lnB>
                  </a:tcPr>
                </a:tc>
                <a:tc>
                  <a:txBody>
                    <a:bodyPr/>
                    <a:lstStyle/>
                    <a:p>
                      <a:pPr algn="l">
                        <a:spcAft>
                          <a:spcPts val="0"/>
                        </a:spcAft>
                      </a:pPr>
                      <a:r>
                        <a:rPr lang="en-US" altLang="zh-CN" sz="1050" b="1" kern="100" dirty="0">
                          <a:effectLst/>
                          <a:latin typeface="+mn-lt"/>
                          <a:ea typeface="+mn-ea"/>
                          <a:cs typeface="+mn-ea"/>
                          <a:sym typeface="+mn-lt"/>
                        </a:rPr>
                        <a:t>Rock density </a:t>
                      </a:r>
                      <a:r>
                        <a:rPr lang="en-US" sz="1050" b="1" i="1" kern="100" dirty="0" err="1">
                          <a:effectLst/>
                          <a:latin typeface="+mn-lt"/>
                          <a:ea typeface="+mn-ea"/>
                          <a:cs typeface="+mn-ea"/>
                          <a:sym typeface="+mn-lt"/>
                        </a:rPr>
                        <a:t>ρ</a:t>
                      </a:r>
                      <a:r>
                        <a:rPr lang="en-US" sz="1050" b="1" kern="100" baseline="-25000" dirty="0" err="1">
                          <a:effectLst/>
                          <a:latin typeface="+mn-lt"/>
                          <a:ea typeface="+mn-ea"/>
                          <a:cs typeface="+mn-ea"/>
                          <a:sym typeface="+mn-lt"/>
                        </a:rPr>
                        <a:t>s</a:t>
                      </a:r>
                      <a:r>
                        <a:rPr lang="en-US" sz="1050" b="1" kern="100" dirty="0">
                          <a:effectLst/>
                          <a:latin typeface="+mn-lt"/>
                          <a:ea typeface="+mn-ea"/>
                          <a:cs typeface="+mn-ea"/>
                          <a:sym typeface="+mn-lt"/>
                        </a:rPr>
                        <a:t>/kg</a:t>
                      </a:r>
                      <a:r>
                        <a:rPr lang="en-US" sz="1050" b="1" kern="100" dirty="0">
                          <a:solidFill>
                            <a:srgbClr val="000000"/>
                          </a:solidFill>
                          <a:effectLst/>
                          <a:latin typeface="+mn-lt"/>
                          <a:ea typeface="+mn-ea"/>
                          <a:cs typeface="+mn-ea"/>
                          <a:sym typeface="+mn-lt"/>
                        </a:rPr>
                        <a:t>·m</a:t>
                      </a:r>
                      <a:r>
                        <a:rPr lang="en-US" sz="1050" b="1" kern="100" baseline="30000" dirty="0">
                          <a:solidFill>
                            <a:srgbClr val="000000"/>
                          </a:solidFill>
                          <a:effectLst/>
                          <a:latin typeface="+mn-lt"/>
                          <a:ea typeface="+mn-ea"/>
                          <a:cs typeface="+mn-ea"/>
                          <a:sym typeface="+mn-lt"/>
                        </a:rPr>
                        <a:t>-3</a:t>
                      </a:r>
                      <a:endParaRPr lang="zh-CN" sz="1050" b="1" kern="100" dirty="0">
                        <a:effectLst/>
                        <a:latin typeface="+mn-lt"/>
                        <a:ea typeface="+mn-ea"/>
                        <a:cs typeface="+mn-ea"/>
                        <a:sym typeface="+mn-lt"/>
                      </a:endParaRPr>
                    </a:p>
                  </a:txBody>
                  <a:tcPr marL="68580" marR="68580" marT="0" marB="0" anchor="ctr">
                    <a:lnL>
                      <a:noFill/>
                    </a:lnL>
                    <a:lnR>
                      <a:noFill/>
                    </a:lnR>
                    <a:lnT>
                      <a:noFill/>
                    </a:lnT>
                    <a:lnB>
                      <a:noFill/>
                    </a:lnB>
                  </a:tcPr>
                </a:tc>
                <a:tc>
                  <a:txBody>
                    <a:bodyPr/>
                    <a:lstStyle/>
                    <a:p>
                      <a:pPr algn="l">
                        <a:spcAft>
                          <a:spcPts val="0"/>
                        </a:spcAft>
                      </a:pPr>
                      <a:r>
                        <a:rPr lang="en-US" sz="1050" b="1" kern="100" dirty="0">
                          <a:effectLst/>
                          <a:latin typeface="+mn-lt"/>
                          <a:ea typeface="+mn-ea"/>
                          <a:cs typeface="+mn-ea"/>
                          <a:sym typeface="+mn-lt"/>
                        </a:rPr>
                        <a:t>2600</a:t>
                      </a:r>
                      <a:endParaRPr lang="zh-CN" sz="1050" b="1" kern="100" dirty="0">
                        <a:effectLst/>
                        <a:latin typeface="+mn-lt"/>
                        <a:ea typeface="+mn-ea"/>
                        <a:cs typeface="+mn-ea"/>
                        <a:sym typeface="+mn-lt"/>
                      </a:endParaRPr>
                    </a:p>
                  </a:txBody>
                  <a:tcPr marL="68580" marR="68580" marT="0" marB="0" anchor="ctr">
                    <a:lnL>
                      <a:noFill/>
                    </a:lnL>
                    <a:lnR>
                      <a:noFill/>
                    </a:lnR>
                    <a:lnT>
                      <a:noFill/>
                    </a:lnT>
                    <a:lnB>
                      <a:noFill/>
                    </a:lnB>
                  </a:tcPr>
                </a:tc>
                <a:extLst>
                  <a:ext uri="{0D108BD9-81ED-4DB2-BD59-A6C34878D82A}">
                    <a16:rowId xmlns:a16="http://schemas.microsoft.com/office/drawing/2014/main" val="500716283"/>
                  </a:ext>
                </a:extLst>
              </a:tr>
              <a:tr h="288290">
                <a:tc>
                  <a:txBody>
                    <a:bodyPr/>
                    <a:lstStyle/>
                    <a:p>
                      <a:pPr algn="l">
                        <a:spcAft>
                          <a:spcPts val="0"/>
                        </a:spcAft>
                      </a:pPr>
                      <a:r>
                        <a:rPr lang="en-US" altLang="zh-CN" sz="1050" b="1" kern="100" dirty="0">
                          <a:solidFill>
                            <a:srgbClr val="000000"/>
                          </a:solidFill>
                          <a:effectLst/>
                          <a:latin typeface="+mn-lt"/>
                          <a:ea typeface="+mn-ea"/>
                          <a:cs typeface="+mn-ea"/>
                          <a:sym typeface="+mn-lt"/>
                        </a:rPr>
                        <a:t>Fracture Poisson’s ratio </a:t>
                      </a:r>
                      <a:r>
                        <a:rPr lang="en-US" sz="1050" b="1" i="1" kern="100" dirty="0" err="1">
                          <a:effectLst/>
                          <a:latin typeface="+mn-lt"/>
                          <a:ea typeface="+mn-ea"/>
                          <a:cs typeface="+mn-ea"/>
                          <a:sym typeface="+mn-lt"/>
                        </a:rPr>
                        <a:t>ν</a:t>
                      </a:r>
                      <a:r>
                        <a:rPr lang="en-US" sz="1050" b="1" kern="100" baseline="-25000" dirty="0" err="1">
                          <a:effectLst/>
                          <a:latin typeface="+mn-lt"/>
                          <a:ea typeface="+mn-ea"/>
                          <a:cs typeface="+mn-ea"/>
                          <a:sym typeface="+mn-lt"/>
                        </a:rPr>
                        <a:t>f</a:t>
                      </a:r>
                      <a:endParaRPr lang="zh-CN" sz="1050" b="1" kern="100" dirty="0">
                        <a:effectLst/>
                        <a:latin typeface="+mn-lt"/>
                        <a:ea typeface="+mn-ea"/>
                        <a:cs typeface="+mn-ea"/>
                        <a:sym typeface="+mn-lt"/>
                      </a:endParaRPr>
                    </a:p>
                  </a:txBody>
                  <a:tcPr marL="68580" marR="68580" marT="0" marB="0" anchor="ctr">
                    <a:lnL>
                      <a:noFill/>
                    </a:lnL>
                    <a:lnR>
                      <a:noFill/>
                    </a:lnR>
                    <a:lnT>
                      <a:noFill/>
                    </a:lnT>
                    <a:lnB>
                      <a:noFill/>
                    </a:lnB>
                  </a:tcPr>
                </a:tc>
                <a:tc>
                  <a:txBody>
                    <a:bodyPr/>
                    <a:lstStyle/>
                    <a:p>
                      <a:pPr algn="l">
                        <a:spcAft>
                          <a:spcPts val="0"/>
                        </a:spcAft>
                      </a:pPr>
                      <a:r>
                        <a:rPr lang="en-US" sz="1050" b="1" kern="100">
                          <a:effectLst/>
                          <a:latin typeface="+mn-lt"/>
                          <a:ea typeface="+mn-ea"/>
                          <a:cs typeface="+mn-ea"/>
                          <a:sym typeface="+mn-lt"/>
                        </a:rPr>
                        <a:t>0.1</a:t>
                      </a:r>
                      <a:endParaRPr lang="zh-CN" sz="1050" b="1" kern="100">
                        <a:effectLst/>
                        <a:latin typeface="+mn-lt"/>
                        <a:ea typeface="+mn-ea"/>
                        <a:cs typeface="+mn-ea"/>
                        <a:sym typeface="+mn-lt"/>
                      </a:endParaRPr>
                    </a:p>
                  </a:txBody>
                  <a:tcPr marL="68580" marR="68580" marT="0" marB="0" anchor="ctr">
                    <a:lnL>
                      <a:noFill/>
                    </a:lnL>
                    <a:lnR>
                      <a:noFill/>
                    </a:lnR>
                    <a:lnT>
                      <a:noFill/>
                    </a:lnT>
                    <a:lnB>
                      <a:noFill/>
                    </a:lnB>
                  </a:tcPr>
                </a:tc>
                <a:tc>
                  <a:txBody>
                    <a:bodyPr/>
                    <a:lstStyle/>
                    <a:p>
                      <a:pPr algn="l">
                        <a:spcAft>
                          <a:spcPts val="0"/>
                        </a:spcAft>
                      </a:pPr>
                      <a:r>
                        <a:rPr lang="en-US" altLang="zh-CN" sz="1050" b="1" kern="100" dirty="0">
                          <a:solidFill>
                            <a:srgbClr val="000000"/>
                          </a:solidFill>
                          <a:effectLst/>
                          <a:latin typeface="+mn-lt"/>
                          <a:ea typeface="+mn-ea"/>
                          <a:cs typeface="+mn-ea"/>
                          <a:sym typeface="+mn-lt"/>
                        </a:rPr>
                        <a:t>Fracture storage coefficient </a:t>
                      </a:r>
                      <a:r>
                        <a:rPr lang="en-US" sz="1050" b="1" i="1" kern="100" dirty="0">
                          <a:solidFill>
                            <a:srgbClr val="000000"/>
                          </a:solidFill>
                          <a:effectLst/>
                          <a:latin typeface="+mn-lt"/>
                          <a:ea typeface="+mn-ea"/>
                          <a:cs typeface="+mn-ea"/>
                          <a:sym typeface="+mn-lt"/>
                        </a:rPr>
                        <a:t>S</a:t>
                      </a:r>
                      <a:r>
                        <a:rPr lang="en-US" sz="1050" b="1" kern="100" baseline="-25000" dirty="0">
                          <a:solidFill>
                            <a:srgbClr val="000000"/>
                          </a:solidFill>
                          <a:effectLst/>
                          <a:latin typeface="+mn-lt"/>
                          <a:ea typeface="+mn-ea"/>
                          <a:cs typeface="+mn-ea"/>
                          <a:sym typeface="+mn-lt"/>
                        </a:rPr>
                        <a:t>f</a:t>
                      </a:r>
                      <a:r>
                        <a:rPr lang="en-US" sz="1050" b="1" kern="100" dirty="0">
                          <a:solidFill>
                            <a:srgbClr val="000000"/>
                          </a:solidFill>
                          <a:effectLst/>
                          <a:latin typeface="+mn-lt"/>
                          <a:ea typeface="+mn-ea"/>
                          <a:cs typeface="+mn-ea"/>
                          <a:sym typeface="+mn-lt"/>
                        </a:rPr>
                        <a:t>/Pa</a:t>
                      </a:r>
                      <a:r>
                        <a:rPr lang="en-US" sz="1050" b="1" kern="100" baseline="30000" dirty="0">
                          <a:solidFill>
                            <a:srgbClr val="000000"/>
                          </a:solidFill>
                          <a:effectLst/>
                          <a:latin typeface="+mn-lt"/>
                          <a:ea typeface="+mn-ea"/>
                          <a:cs typeface="+mn-ea"/>
                          <a:sym typeface="+mn-lt"/>
                        </a:rPr>
                        <a:t>-1</a:t>
                      </a:r>
                      <a:endParaRPr lang="zh-CN" sz="1050" b="1" kern="100" dirty="0">
                        <a:effectLst/>
                        <a:latin typeface="+mn-lt"/>
                        <a:ea typeface="+mn-ea"/>
                        <a:cs typeface="+mn-ea"/>
                        <a:sym typeface="+mn-lt"/>
                      </a:endParaRPr>
                    </a:p>
                  </a:txBody>
                  <a:tcPr marL="68580" marR="68580" marT="0" marB="0" anchor="ctr">
                    <a:lnL>
                      <a:noFill/>
                    </a:lnL>
                    <a:lnR>
                      <a:noFill/>
                    </a:lnR>
                    <a:lnT>
                      <a:noFill/>
                    </a:lnT>
                    <a:lnB>
                      <a:noFill/>
                    </a:lnB>
                  </a:tcPr>
                </a:tc>
                <a:tc>
                  <a:txBody>
                    <a:bodyPr/>
                    <a:lstStyle/>
                    <a:p>
                      <a:pPr algn="l">
                        <a:spcAft>
                          <a:spcPts val="0"/>
                        </a:spcAft>
                      </a:pPr>
                      <a:r>
                        <a:rPr lang="en-US" sz="1050" b="1" kern="100" dirty="0">
                          <a:effectLst/>
                          <a:latin typeface="+mn-lt"/>
                          <a:ea typeface="+mn-ea"/>
                          <a:cs typeface="+mn-ea"/>
                          <a:sym typeface="+mn-lt"/>
                        </a:rPr>
                        <a:t>1.0</a:t>
                      </a:r>
                      <a:r>
                        <a:rPr lang="zh-CN" sz="1050" b="1" kern="100" dirty="0">
                          <a:effectLst/>
                          <a:latin typeface="+mn-lt"/>
                          <a:ea typeface="+mn-ea"/>
                          <a:cs typeface="+mn-ea"/>
                          <a:sym typeface="+mn-lt"/>
                        </a:rPr>
                        <a:t>×</a:t>
                      </a:r>
                      <a:r>
                        <a:rPr lang="en-US" sz="1050" b="1" kern="100" dirty="0">
                          <a:effectLst/>
                          <a:latin typeface="+mn-lt"/>
                          <a:ea typeface="+mn-ea"/>
                          <a:cs typeface="+mn-ea"/>
                          <a:sym typeface="+mn-lt"/>
                        </a:rPr>
                        <a:t>10</a:t>
                      </a:r>
                      <a:r>
                        <a:rPr lang="en-US" sz="1050" b="1" kern="100" baseline="30000" dirty="0">
                          <a:effectLst/>
                          <a:latin typeface="+mn-lt"/>
                          <a:ea typeface="+mn-ea"/>
                          <a:cs typeface="+mn-ea"/>
                          <a:sym typeface="+mn-lt"/>
                        </a:rPr>
                        <a:t>-15</a:t>
                      </a:r>
                      <a:endParaRPr lang="zh-CN" sz="1050" b="1" kern="100" dirty="0">
                        <a:effectLst/>
                        <a:latin typeface="+mn-lt"/>
                        <a:ea typeface="+mn-ea"/>
                        <a:cs typeface="+mn-ea"/>
                        <a:sym typeface="+mn-lt"/>
                      </a:endParaRPr>
                    </a:p>
                  </a:txBody>
                  <a:tcPr marL="68580" marR="68580" marT="0" marB="0" anchor="ctr">
                    <a:lnL>
                      <a:noFill/>
                    </a:lnL>
                    <a:lnR>
                      <a:noFill/>
                    </a:lnR>
                    <a:lnT>
                      <a:noFill/>
                    </a:lnT>
                    <a:lnB>
                      <a:noFill/>
                    </a:lnB>
                  </a:tcPr>
                </a:tc>
                <a:extLst>
                  <a:ext uri="{0D108BD9-81ED-4DB2-BD59-A6C34878D82A}">
                    <a16:rowId xmlns:a16="http://schemas.microsoft.com/office/drawing/2014/main" val="1455269266"/>
                  </a:ext>
                </a:extLst>
              </a:tr>
              <a:tr h="288290">
                <a:tc>
                  <a:txBody>
                    <a:bodyPr/>
                    <a:lstStyle/>
                    <a:p>
                      <a:pPr algn="l">
                        <a:spcAft>
                          <a:spcPts val="0"/>
                        </a:spcAft>
                      </a:pPr>
                      <a:r>
                        <a:rPr lang="en-US" altLang="zh-CN" sz="1050" b="1" kern="100" dirty="0">
                          <a:solidFill>
                            <a:srgbClr val="000000"/>
                          </a:solidFill>
                          <a:effectLst/>
                          <a:latin typeface="+mn-lt"/>
                          <a:ea typeface="+mn-ea"/>
                          <a:cs typeface="+mn-ea"/>
                          <a:sym typeface="+mn-lt"/>
                        </a:rPr>
                        <a:t>Porosity of matrix </a:t>
                      </a:r>
                      <a:r>
                        <a:rPr lang="en-US" sz="1050" b="1" i="1" kern="100" dirty="0">
                          <a:solidFill>
                            <a:srgbClr val="000000"/>
                          </a:solidFill>
                          <a:effectLst/>
                          <a:latin typeface="+mn-lt"/>
                          <a:ea typeface="+mn-ea"/>
                          <a:cs typeface="+mn-ea"/>
                          <a:sym typeface="+mn-lt"/>
                        </a:rPr>
                        <a:t>ϕ</a:t>
                      </a:r>
                      <a:endParaRPr lang="zh-CN" sz="1050" b="1" kern="100" dirty="0">
                        <a:effectLst/>
                        <a:latin typeface="+mn-lt"/>
                        <a:ea typeface="+mn-ea"/>
                        <a:cs typeface="+mn-ea"/>
                        <a:sym typeface="+mn-lt"/>
                      </a:endParaRPr>
                    </a:p>
                  </a:txBody>
                  <a:tcPr marL="68580" marR="68580" marT="0" marB="0" anchor="ctr">
                    <a:lnL>
                      <a:noFill/>
                    </a:lnL>
                    <a:lnR>
                      <a:noFill/>
                    </a:lnR>
                    <a:lnT>
                      <a:noFill/>
                    </a:lnT>
                    <a:lnB>
                      <a:noFill/>
                    </a:lnB>
                  </a:tcPr>
                </a:tc>
                <a:tc>
                  <a:txBody>
                    <a:bodyPr/>
                    <a:lstStyle/>
                    <a:p>
                      <a:pPr algn="l">
                        <a:spcAft>
                          <a:spcPts val="0"/>
                        </a:spcAft>
                      </a:pPr>
                      <a:r>
                        <a:rPr lang="en-US" sz="1050" b="1" kern="100">
                          <a:effectLst/>
                          <a:latin typeface="+mn-lt"/>
                          <a:ea typeface="+mn-ea"/>
                          <a:cs typeface="+mn-ea"/>
                          <a:sym typeface="+mn-lt"/>
                        </a:rPr>
                        <a:t>0.1</a:t>
                      </a:r>
                      <a:endParaRPr lang="zh-CN" sz="1050" b="1" kern="100">
                        <a:effectLst/>
                        <a:latin typeface="+mn-lt"/>
                        <a:ea typeface="+mn-ea"/>
                        <a:cs typeface="+mn-ea"/>
                        <a:sym typeface="+mn-lt"/>
                      </a:endParaRPr>
                    </a:p>
                  </a:txBody>
                  <a:tcPr marL="68580" marR="68580" marT="0" marB="0" anchor="ctr">
                    <a:lnL>
                      <a:noFill/>
                    </a:lnL>
                    <a:lnR>
                      <a:noFill/>
                    </a:lnR>
                    <a:lnT>
                      <a:noFill/>
                    </a:lnT>
                    <a:lnB>
                      <a:noFill/>
                    </a:lnB>
                  </a:tcPr>
                </a:tc>
                <a:tc>
                  <a:txBody>
                    <a:bodyPr/>
                    <a:lstStyle/>
                    <a:p>
                      <a:pPr algn="l">
                        <a:spcAft>
                          <a:spcPts val="0"/>
                        </a:spcAft>
                      </a:pPr>
                      <a:r>
                        <a:rPr lang="en-US" altLang="zh-CN" sz="1050" b="1" kern="100" dirty="0">
                          <a:solidFill>
                            <a:srgbClr val="000000"/>
                          </a:solidFill>
                          <a:effectLst/>
                          <a:latin typeface="+mn-lt"/>
                          <a:ea typeface="+mn-ea"/>
                          <a:cs typeface="+mn-ea"/>
                          <a:sym typeface="+mn-lt"/>
                        </a:rPr>
                        <a:t>Permeability of matrix </a:t>
                      </a:r>
                      <a:r>
                        <a:rPr lang="en-US" sz="1050" b="1" i="1" kern="100" dirty="0">
                          <a:solidFill>
                            <a:srgbClr val="000000"/>
                          </a:solidFill>
                          <a:effectLst/>
                          <a:latin typeface="+mn-lt"/>
                          <a:ea typeface="+mn-ea"/>
                          <a:cs typeface="+mn-ea"/>
                          <a:sym typeface="+mn-lt"/>
                        </a:rPr>
                        <a:t>k</a:t>
                      </a:r>
                      <a:r>
                        <a:rPr lang="en-US" sz="1050" b="1" kern="100" dirty="0">
                          <a:solidFill>
                            <a:srgbClr val="000000"/>
                          </a:solidFill>
                          <a:effectLst/>
                          <a:latin typeface="+mn-lt"/>
                          <a:ea typeface="+mn-ea"/>
                          <a:cs typeface="+mn-ea"/>
                          <a:sym typeface="+mn-lt"/>
                        </a:rPr>
                        <a:t>/m</a:t>
                      </a:r>
                      <a:r>
                        <a:rPr lang="en-US" sz="1050" b="1" kern="100" baseline="30000" dirty="0">
                          <a:solidFill>
                            <a:srgbClr val="000000"/>
                          </a:solidFill>
                          <a:effectLst/>
                          <a:latin typeface="+mn-lt"/>
                          <a:ea typeface="+mn-ea"/>
                          <a:cs typeface="+mn-ea"/>
                          <a:sym typeface="+mn-lt"/>
                        </a:rPr>
                        <a:t>2</a:t>
                      </a:r>
                      <a:endParaRPr lang="zh-CN" sz="1050" b="1" kern="100" dirty="0">
                        <a:effectLst/>
                        <a:latin typeface="+mn-lt"/>
                        <a:ea typeface="+mn-ea"/>
                        <a:cs typeface="+mn-ea"/>
                        <a:sym typeface="+mn-lt"/>
                      </a:endParaRPr>
                    </a:p>
                  </a:txBody>
                  <a:tcPr marL="68580" marR="68580" marT="0" marB="0" anchor="ctr">
                    <a:lnL>
                      <a:noFill/>
                    </a:lnL>
                    <a:lnR>
                      <a:noFill/>
                    </a:lnR>
                    <a:lnT>
                      <a:noFill/>
                    </a:lnT>
                    <a:lnB>
                      <a:noFill/>
                    </a:lnB>
                  </a:tcPr>
                </a:tc>
                <a:tc>
                  <a:txBody>
                    <a:bodyPr/>
                    <a:lstStyle/>
                    <a:p>
                      <a:pPr algn="l">
                        <a:spcAft>
                          <a:spcPts val="0"/>
                        </a:spcAft>
                      </a:pPr>
                      <a:r>
                        <a:rPr lang="en-US" sz="1050" b="1" kern="100" dirty="0">
                          <a:effectLst/>
                          <a:latin typeface="+mn-lt"/>
                          <a:ea typeface="+mn-ea"/>
                          <a:cs typeface="+mn-ea"/>
                          <a:sym typeface="+mn-lt"/>
                        </a:rPr>
                        <a:t>1.0</a:t>
                      </a:r>
                      <a:r>
                        <a:rPr lang="zh-CN" sz="1050" b="1" kern="100" dirty="0">
                          <a:effectLst/>
                          <a:latin typeface="+mn-lt"/>
                          <a:ea typeface="+mn-ea"/>
                          <a:cs typeface="+mn-ea"/>
                          <a:sym typeface="+mn-lt"/>
                        </a:rPr>
                        <a:t>×</a:t>
                      </a:r>
                      <a:r>
                        <a:rPr lang="en-US" sz="1050" b="1" kern="100" dirty="0">
                          <a:effectLst/>
                          <a:latin typeface="+mn-lt"/>
                          <a:ea typeface="+mn-ea"/>
                          <a:cs typeface="+mn-ea"/>
                          <a:sym typeface="+mn-lt"/>
                        </a:rPr>
                        <a:t>10</a:t>
                      </a:r>
                      <a:r>
                        <a:rPr lang="en-US" sz="1050" b="1" kern="100" baseline="30000" dirty="0">
                          <a:effectLst/>
                          <a:latin typeface="+mn-lt"/>
                          <a:ea typeface="+mn-ea"/>
                          <a:cs typeface="+mn-ea"/>
                          <a:sym typeface="+mn-lt"/>
                        </a:rPr>
                        <a:t>-18</a:t>
                      </a:r>
                      <a:endParaRPr lang="zh-CN" sz="1050" b="1" kern="100" dirty="0">
                        <a:effectLst/>
                        <a:latin typeface="+mn-lt"/>
                        <a:ea typeface="+mn-ea"/>
                        <a:cs typeface="+mn-ea"/>
                        <a:sym typeface="+mn-lt"/>
                      </a:endParaRPr>
                    </a:p>
                  </a:txBody>
                  <a:tcPr marL="68580" marR="68580" marT="0" marB="0" anchor="ctr">
                    <a:lnL>
                      <a:noFill/>
                    </a:lnL>
                    <a:lnR>
                      <a:noFill/>
                    </a:lnR>
                    <a:lnT>
                      <a:noFill/>
                    </a:lnT>
                    <a:lnB>
                      <a:noFill/>
                    </a:lnB>
                  </a:tcPr>
                </a:tc>
                <a:extLst>
                  <a:ext uri="{0D108BD9-81ED-4DB2-BD59-A6C34878D82A}">
                    <a16:rowId xmlns:a16="http://schemas.microsoft.com/office/drawing/2014/main" val="2767213970"/>
                  </a:ext>
                </a:extLst>
              </a:tr>
              <a:tr h="288290">
                <a:tc>
                  <a:txBody>
                    <a:bodyPr/>
                    <a:lstStyle/>
                    <a:p>
                      <a:pPr algn="l">
                        <a:spcAft>
                          <a:spcPts val="0"/>
                        </a:spcAft>
                      </a:pPr>
                      <a:r>
                        <a:rPr lang="en-US" altLang="zh-CN" sz="1050" b="1" kern="100" dirty="0">
                          <a:solidFill>
                            <a:srgbClr val="000000"/>
                          </a:solidFill>
                          <a:effectLst/>
                          <a:latin typeface="+mn-lt"/>
                          <a:ea typeface="+mn-ea"/>
                          <a:cs typeface="+mn-ea"/>
                          <a:sym typeface="+mn-lt"/>
                        </a:rPr>
                        <a:t>Storage factor for matrix </a:t>
                      </a:r>
                      <a:r>
                        <a:rPr lang="en-US" sz="1050" b="1" i="1" kern="100" dirty="0">
                          <a:solidFill>
                            <a:srgbClr val="000000"/>
                          </a:solidFill>
                          <a:effectLst/>
                          <a:latin typeface="+mn-lt"/>
                          <a:ea typeface="+mn-ea"/>
                          <a:cs typeface="+mn-ea"/>
                          <a:sym typeface="+mn-lt"/>
                        </a:rPr>
                        <a:t>S</a:t>
                      </a:r>
                      <a:r>
                        <a:rPr lang="en-US" sz="1050" b="1" kern="100" dirty="0">
                          <a:solidFill>
                            <a:srgbClr val="000000"/>
                          </a:solidFill>
                          <a:effectLst/>
                          <a:latin typeface="+mn-lt"/>
                          <a:ea typeface="+mn-ea"/>
                          <a:cs typeface="+mn-ea"/>
                          <a:sym typeface="+mn-lt"/>
                        </a:rPr>
                        <a:t>/Pa</a:t>
                      </a:r>
                      <a:r>
                        <a:rPr lang="en-US" sz="1050" b="1" kern="100" baseline="30000" dirty="0">
                          <a:solidFill>
                            <a:srgbClr val="000000"/>
                          </a:solidFill>
                          <a:effectLst/>
                          <a:latin typeface="+mn-lt"/>
                          <a:ea typeface="+mn-ea"/>
                          <a:cs typeface="+mn-ea"/>
                          <a:sym typeface="+mn-lt"/>
                        </a:rPr>
                        <a:t>-1</a:t>
                      </a:r>
                      <a:endParaRPr lang="zh-CN" sz="1050" b="1" kern="100" dirty="0">
                        <a:effectLst/>
                        <a:latin typeface="+mn-lt"/>
                        <a:ea typeface="+mn-ea"/>
                        <a:cs typeface="+mn-ea"/>
                        <a:sym typeface="+mn-lt"/>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l">
                        <a:spcAft>
                          <a:spcPts val="0"/>
                        </a:spcAft>
                      </a:pPr>
                      <a:r>
                        <a:rPr lang="en-US" sz="1050" b="1" kern="100" dirty="0">
                          <a:effectLst/>
                          <a:latin typeface="+mn-lt"/>
                          <a:ea typeface="+mn-ea"/>
                          <a:cs typeface="+mn-ea"/>
                          <a:sym typeface="+mn-lt"/>
                        </a:rPr>
                        <a:t>1.0</a:t>
                      </a:r>
                      <a:r>
                        <a:rPr lang="zh-CN" sz="1050" b="1" kern="100" dirty="0">
                          <a:effectLst/>
                          <a:latin typeface="+mn-lt"/>
                          <a:ea typeface="+mn-ea"/>
                          <a:cs typeface="+mn-ea"/>
                          <a:sym typeface="+mn-lt"/>
                        </a:rPr>
                        <a:t>×</a:t>
                      </a:r>
                      <a:r>
                        <a:rPr lang="en-US" sz="1050" b="1" kern="100" dirty="0">
                          <a:effectLst/>
                          <a:latin typeface="+mn-lt"/>
                          <a:ea typeface="+mn-ea"/>
                          <a:cs typeface="+mn-ea"/>
                          <a:sym typeface="+mn-lt"/>
                        </a:rPr>
                        <a:t>10</a:t>
                      </a:r>
                      <a:r>
                        <a:rPr lang="en-US" sz="1050" b="1" kern="100" baseline="30000" dirty="0">
                          <a:effectLst/>
                          <a:latin typeface="+mn-lt"/>
                          <a:ea typeface="+mn-ea"/>
                          <a:cs typeface="+mn-ea"/>
                          <a:sym typeface="+mn-lt"/>
                        </a:rPr>
                        <a:t>-14</a:t>
                      </a:r>
                      <a:endParaRPr lang="zh-CN" sz="1050" b="1" kern="100" dirty="0">
                        <a:effectLst/>
                        <a:latin typeface="+mn-lt"/>
                        <a:ea typeface="+mn-ea"/>
                        <a:cs typeface="+mn-ea"/>
                        <a:sym typeface="+mn-lt"/>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l">
                        <a:spcAft>
                          <a:spcPts val="0"/>
                        </a:spcAft>
                      </a:pPr>
                      <a:r>
                        <a:rPr lang="en-US" altLang="zh-CN" sz="1050" b="1" kern="100" dirty="0">
                          <a:solidFill>
                            <a:srgbClr val="000000"/>
                          </a:solidFill>
                          <a:effectLst/>
                          <a:latin typeface="+mn-lt"/>
                          <a:ea typeface="+mn-ea"/>
                          <a:cs typeface="+mn-ea"/>
                          <a:sym typeface="+mn-lt"/>
                        </a:rPr>
                        <a:t>Permeability of fracture </a:t>
                      </a:r>
                      <a:r>
                        <a:rPr lang="en-US" sz="1050" b="1" i="1" kern="100" dirty="0" err="1">
                          <a:solidFill>
                            <a:srgbClr val="000000"/>
                          </a:solidFill>
                          <a:effectLst/>
                          <a:latin typeface="+mn-lt"/>
                          <a:ea typeface="+mn-ea"/>
                          <a:cs typeface="+mn-ea"/>
                          <a:sym typeface="+mn-lt"/>
                        </a:rPr>
                        <a:t>k</a:t>
                      </a:r>
                      <a:r>
                        <a:rPr lang="en-US" sz="1050" b="1" kern="100" baseline="-25000" dirty="0" err="1">
                          <a:solidFill>
                            <a:srgbClr val="000000"/>
                          </a:solidFill>
                          <a:effectLst/>
                          <a:latin typeface="+mn-lt"/>
                          <a:ea typeface="+mn-ea"/>
                          <a:cs typeface="+mn-ea"/>
                          <a:sym typeface="+mn-lt"/>
                        </a:rPr>
                        <a:t>f</a:t>
                      </a:r>
                      <a:r>
                        <a:rPr lang="en-US" sz="1050" b="1" kern="100" dirty="0">
                          <a:solidFill>
                            <a:srgbClr val="000000"/>
                          </a:solidFill>
                          <a:effectLst/>
                          <a:latin typeface="+mn-lt"/>
                          <a:ea typeface="+mn-ea"/>
                          <a:cs typeface="+mn-ea"/>
                          <a:sym typeface="+mn-lt"/>
                        </a:rPr>
                        <a:t>/m</a:t>
                      </a:r>
                      <a:r>
                        <a:rPr lang="en-US" sz="1050" b="1" kern="100" baseline="30000" dirty="0">
                          <a:solidFill>
                            <a:srgbClr val="000000"/>
                          </a:solidFill>
                          <a:effectLst/>
                          <a:latin typeface="+mn-lt"/>
                          <a:ea typeface="+mn-ea"/>
                          <a:cs typeface="+mn-ea"/>
                          <a:sym typeface="+mn-lt"/>
                        </a:rPr>
                        <a:t>2</a:t>
                      </a:r>
                      <a:endParaRPr lang="zh-CN" sz="1050" b="1" kern="100" dirty="0">
                        <a:effectLst/>
                        <a:latin typeface="+mn-lt"/>
                        <a:ea typeface="+mn-ea"/>
                        <a:cs typeface="+mn-ea"/>
                        <a:sym typeface="+mn-lt"/>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l">
                        <a:spcAft>
                          <a:spcPts val="0"/>
                        </a:spcAft>
                      </a:pPr>
                      <a:r>
                        <a:rPr lang="en-US" sz="1050" b="1" kern="100" dirty="0">
                          <a:effectLst/>
                          <a:latin typeface="+mn-lt"/>
                          <a:ea typeface="+mn-ea"/>
                          <a:cs typeface="+mn-ea"/>
                          <a:sym typeface="+mn-lt"/>
                        </a:rPr>
                        <a:t>1.0</a:t>
                      </a:r>
                      <a:r>
                        <a:rPr lang="zh-CN" sz="1050" b="1" kern="100" dirty="0">
                          <a:effectLst/>
                          <a:latin typeface="+mn-lt"/>
                          <a:ea typeface="+mn-ea"/>
                          <a:cs typeface="+mn-ea"/>
                          <a:sym typeface="+mn-lt"/>
                        </a:rPr>
                        <a:t>×</a:t>
                      </a:r>
                      <a:r>
                        <a:rPr lang="en-US" sz="1050" b="1" kern="100" dirty="0">
                          <a:effectLst/>
                          <a:latin typeface="+mn-lt"/>
                          <a:ea typeface="+mn-ea"/>
                          <a:cs typeface="+mn-ea"/>
                          <a:sym typeface="+mn-lt"/>
                        </a:rPr>
                        <a:t>10</a:t>
                      </a:r>
                      <a:r>
                        <a:rPr lang="en-US" sz="1050" b="1" kern="100" baseline="30000" dirty="0">
                          <a:effectLst/>
                          <a:latin typeface="+mn-lt"/>
                          <a:ea typeface="+mn-ea"/>
                          <a:cs typeface="+mn-ea"/>
                          <a:sym typeface="+mn-lt"/>
                        </a:rPr>
                        <a:t>-10</a:t>
                      </a:r>
                      <a:endParaRPr lang="zh-CN" sz="1050" b="1" kern="100" dirty="0">
                        <a:effectLst/>
                        <a:latin typeface="+mn-lt"/>
                        <a:ea typeface="+mn-ea"/>
                        <a:cs typeface="+mn-ea"/>
                        <a:sym typeface="+mn-lt"/>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7727635"/>
                  </a:ext>
                </a:extLst>
              </a:tr>
            </a:tbl>
          </a:graphicData>
        </a:graphic>
      </p:graphicFrame>
      <p:sp>
        <p:nvSpPr>
          <p:cNvPr id="15" name="矩形 14">
            <a:extLst>
              <a:ext uri="{FF2B5EF4-FFF2-40B4-BE49-F238E27FC236}">
                <a16:creationId xmlns:a16="http://schemas.microsoft.com/office/drawing/2014/main" id="{65249B5A-A27F-0EAE-F3B9-ACA1E3F3BE81}"/>
              </a:ext>
            </a:extLst>
          </p:cNvPr>
          <p:cNvSpPr/>
          <p:nvPr/>
        </p:nvSpPr>
        <p:spPr>
          <a:xfrm>
            <a:off x="233015" y="4143785"/>
            <a:ext cx="1420582" cy="276999"/>
          </a:xfrm>
          <a:prstGeom prst="rect">
            <a:avLst/>
          </a:prstGeom>
        </p:spPr>
        <p:txBody>
          <a:bodyPr wrap="none">
            <a:spAutoFit/>
          </a:bodyPr>
          <a:lstStyle/>
          <a:p>
            <a:pPr algn="ctr"/>
            <a:r>
              <a:rPr lang="en-US" altLang="zh-CN" sz="1200" dirty="0">
                <a:cs typeface="+mn-ea"/>
                <a:sym typeface="+mn-lt"/>
              </a:rPr>
              <a:t>Benchmark model</a:t>
            </a:r>
            <a:endParaRPr lang="zh-CN" altLang="en-US" sz="1200" dirty="0">
              <a:cs typeface="+mn-ea"/>
              <a:sym typeface="+mn-lt"/>
            </a:endParaRPr>
          </a:p>
        </p:txBody>
      </p:sp>
      <p:sp>
        <p:nvSpPr>
          <p:cNvPr id="16" name="矩形 15">
            <a:extLst>
              <a:ext uri="{FF2B5EF4-FFF2-40B4-BE49-F238E27FC236}">
                <a16:creationId xmlns:a16="http://schemas.microsoft.com/office/drawing/2014/main" id="{CBD4FD97-E57A-D4DF-CF90-0BEB3F153662}"/>
              </a:ext>
            </a:extLst>
          </p:cNvPr>
          <p:cNvSpPr/>
          <p:nvPr/>
        </p:nvSpPr>
        <p:spPr>
          <a:xfrm>
            <a:off x="1862553" y="4143785"/>
            <a:ext cx="1385315" cy="276999"/>
          </a:xfrm>
          <a:prstGeom prst="rect">
            <a:avLst/>
          </a:prstGeom>
        </p:spPr>
        <p:txBody>
          <a:bodyPr wrap="none">
            <a:spAutoFit/>
          </a:bodyPr>
          <a:lstStyle/>
          <a:p>
            <a:pPr algn="ctr"/>
            <a:r>
              <a:rPr lang="en-US" altLang="zh-CN" sz="1200" dirty="0">
                <a:cs typeface="+mn-ea"/>
                <a:sym typeface="+mn-lt"/>
              </a:rPr>
              <a:t>Continuum model</a:t>
            </a:r>
            <a:endParaRPr lang="zh-CN" altLang="en-US" sz="1200" dirty="0">
              <a:cs typeface="+mn-ea"/>
              <a:sym typeface="+mn-lt"/>
            </a:endParaRPr>
          </a:p>
        </p:txBody>
      </p:sp>
      <p:sp>
        <p:nvSpPr>
          <p:cNvPr id="17" name="矩形 16">
            <a:extLst>
              <a:ext uri="{FF2B5EF4-FFF2-40B4-BE49-F238E27FC236}">
                <a16:creationId xmlns:a16="http://schemas.microsoft.com/office/drawing/2014/main" id="{903541B5-F371-0534-C569-54DF6E7A265F}"/>
              </a:ext>
            </a:extLst>
          </p:cNvPr>
          <p:cNvSpPr/>
          <p:nvPr/>
        </p:nvSpPr>
        <p:spPr>
          <a:xfrm>
            <a:off x="3378006" y="4143785"/>
            <a:ext cx="1771639" cy="276999"/>
          </a:xfrm>
          <a:prstGeom prst="rect">
            <a:avLst/>
          </a:prstGeom>
        </p:spPr>
        <p:txBody>
          <a:bodyPr wrap="none">
            <a:spAutoFit/>
          </a:bodyPr>
          <a:lstStyle/>
          <a:p>
            <a:pPr algn="ctr"/>
            <a:r>
              <a:rPr lang="en-US" altLang="zh-CN" sz="1200" dirty="0">
                <a:cs typeface="+mn-ea"/>
                <a:sym typeface="+mn-lt"/>
              </a:rPr>
              <a:t>Discrete fracture model</a:t>
            </a:r>
            <a:endParaRPr lang="zh-CN" altLang="en-US" sz="1200" dirty="0">
              <a:cs typeface="+mn-ea"/>
              <a:sym typeface="+mn-lt"/>
            </a:endParaRPr>
          </a:p>
        </p:txBody>
      </p:sp>
      <p:sp>
        <p:nvSpPr>
          <p:cNvPr id="18" name="矩形 17">
            <a:extLst>
              <a:ext uri="{FF2B5EF4-FFF2-40B4-BE49-F238E27FC236}">
                <a16:creationId xmlns:a16="http://schemas.microsoft.com/office/drawing/2014/main" id="{0E641F8A-F627-B51E-7B49-87533EE43723}"/>
              </a:ext>
            </a:extLst>
          </p:cNvPr>
          <p:cNvSpPr/>
          <p:nvPr/>
        </p:nvSpPr>
        <p:spPr>
          <a:xfrm>
            <a:off x="980175" y="6591432"/>
            <a:ext cx="1156086" cy="276999"/>
          </a:xfrm>
          <a:prstGeom prst="rect">
            <a:avLst/>
          </a:prstGeom>
        </p:spPr>
        <p:txBody>
          <a:bodyPr wrap="none">
            <a:spAutoFit/>
          </a:bodyPr>
          <a:lstStyle/>
          <a:p>
            <a:r>
              <a:rPr lang="en-US" altLang="zh-CN" sz="1200" dirty="0">
                <a:cs typeface="+mn-ea"/>
                <a:sym typeface="+mn-lt"/>
              </a:rPr>
              <a:t> Displacement</a:t>
            </a:r>
            <a:endParaRPr lang="zh-CN" altLang="en-US" sz="1200" dirty="0">
              <a:cs typeface="+mn-ea"/>
              <a:sym typeface="+mn-lt"/>
            </a:endParaRPr>
          </a:p>
        </p:txBody>
      </p:sp>
      <p:sp>
        <p:nvSpPr>
          <p:cNvPr id="19" name="矩形 18">
            <a:extLst>
              <a:ext uri="{FF2B5EF4-FFF2-40B4-BE49-F238E27FC236}">
                <a16:creationId xmlns:a16="http://schemas.microsoft.com/office/drawing/2014/main" id="{809A4B73-B887-DA23-E769-931F51411CB9}"/>
              </a:ext>
            </a:extLst>
          </p:cNvPr>
          <p:cNvSpPr/>
          <p:nvPr/>
        </p:nvSpPr>
        <p:spPr>
          <a:xfrm>
            <a:off x="3520950" y="6591433"/>
            <a:ext cx="780983" cy="276999"/>
          </a:xfrm>
          <a:prstGeom prst="rect">
            <a:avLst/>
          </a:prstGeom>
        </p:spPr>
        <p:txBody>
          <a:bodyPr wrap="none">
            <a:spAutoFit/>
          </a:bodyPr>
          <a:lstStyle/>
          <a:p>
            <a:r>
              <a:rPr lang="en-US" altLang="zh-CN" sz="1200" dirty="0">
                <a:cs typeface="+mn-ea"/>
                <a:sym typeface="+mn-lt"/>
              </a:rPr>
              <a:t>pressure</a:t>
            </a:r>
            <a:endParaRPr lang="zh-CN" altLang="en-US" sz="1200" dirty="0">
              <a:cs typeface="+mn-ea"/>
              <a:sym typeface="+mn-lt"/>
            </a:endParaRPr>
          </a:p>
        </p:txBody>
      </p:sp>
      <p:sp>
        <p:nvSpPr>
          <p:cNvPr id="21" name="矩形 20">
            <a:extLst>
              <a:ext uri="{FF2B5EF4-FFF2-40B4-BE49-F238E27FC236}">
                <a16:creationId xmlns:a16="http://schemas.microsoft.com/office/drawing/2014/main" id="{38E6A3AC-8113-1866-A15C-C4A7106D4353}"/>
              </a:ext>
            </a:extLst>
          </p:cNvPr>
          <p:cNvSpPr/>
          <p:nvPr/>
        </p:nvSpPr>
        <p:spPr>
          <a:xfrm>
            <a:off x="5641571" y="6364791"/>
            <a:ext cx="1625766" cy="461665"/>
          </a:xfrm>
          <a:prstGeom prst="rect">
            <a:avLst/>
          </a:prstGeom>
        </p:spPr>
        <p:txBody>
          <a:bodyPr wrap="none">
            <a:spAutoFit/>
          </a:bodyPr>
          <a:lstStyle/>
          <a:p>
            <a:r>
              <a:rPr lang="en-US" altLang="zh-CN" sz="1200" dirty="0">
                <a:cs typeface="+mn-ea"/>
                <a:sym typeface="+mn-lt"/>
              </a:rPr>
              <a:t>Displacement on the </a:t>
            </a:r>
          </a:p>
          <a:p>
            <a:pPr algn="ctr"/>
            <a:r>
              <a:rPr lang="en-US" altLang="zh-CN" sz="1200" dirty="0">
                <a:cs typeface="+mn-ea"/>
                <a:sym typeface="+mn-lt"/>
              </a:rPr>
              <a:t>observation line</a:t>
            </a:r>
            <a:endParaRPr lang="zh-CN" altLang="en-US" sz="1200" dirty="0">
              <a:cs typeface="+mn-ea"/>
              <a:sym typeface="+mn-lt"/>
            </a:endParaRPr>
          </a:p>
        </p:txBody>
      </p:sp>
      <p:sp>
        <p:nvSpPr>
          <p:cNvPr id="22" name="矩形 21">
            <a:extLst>
              <a:ext uri="{FF2B5EF4-FFF2-40B4-BE49-F238E27FC236}">
                <a16:creationId xmlns:a16="http://schemas.microsoft.com/office/drawing/2014/main" id="{E0D6B727-E1BA-EF76-AF52-29CDB31ABE5C}"/>
              </a:ext>
            </a:extLst>
          </p:cNvPr>
          <p:cNvSpPr/>
          <p:nvPr/>
        </p:nvSpPr>
        <p:spPr>
          <a:xfrm>
            <a:off x="7647802" y="6364791"/>
            <a:ext cx="1788823" cy="276999"/>
          </a:xfrm>
          <a:prstGeom prst="rect">
            <a:avLst/>
          </a:prstGeom>
        </p:spPr>
        <p:txBody>
          <a:bodyPr wrap="none">
            <a:spAutoFit/>
          </a:bodyPr>
          <a:lstStyle/>
          <a:p>
            <a:r>
              <a:rPr lang="en-US" altLang="zh-CN" sz="1200" dirty="0">
                <a:cs typeface="+mn-ea"/>
                <a:sym typeface="+mn-lt"/>
              </a:rPr>
              <a:t>displacement at Point A</a:t>
            </a:r>
            <a:endParaRPr lang="zh-CN" altLang="en-US" sz="1200" dirty="0">
              <a:cs typeface="+mn-ea"/>
              <a:sym typeface="+mn-lt"/>
            </a:endParaRPr>
          </a:p>
        </p:txBody>
      </p:sp>
      <p:sp>
        <p:nvSpPr>
          <p:cNvPr id="23" name="矩形 22">
            <a:extLst>
              <a:ext uri="{FF2B5EF4-FFF2-40B4-BE49-F238E27FC236}">
                <a16:creationId xmlns:a16="http://schemas.microsoft.com/office/drawing/2014/main" id="{7917AC38-12DD-1BB4-102E-D27E8C434BC7}"/>
              </a:ext>
            </a:extLst>
          </p:cNvPr>
          <p:cNvSpPr/>
          <p:nvPr/>
        </p:nvSpPr>
        <p:spPr>
          <a:xfrm>
            <a:off x="10030183" y="6364791"/>
            <a:ext cx="1840568" cy="276999"/>
          </a:xfrm>
          <a:prstGeom prst="rect">
            <a:avLst/>
          </a:prstGeom>
        </p:spPr>
        <p:txBody>
          <a:bodyPr wrap="none">
            <a:spAutoFit/>
          </a:bodyPr>
          <a:lstStyle/>
          <a:p>
            <a:r>
              <a:rPr lang="en-US" altLang="zh-CN" sz="1200" dirty="0">
                <a:cs typeface="+mn-ea"/>
                <a:sym typeface="+mn-lt"/>
              </a:rPr>
              <a:t>pore pressure at Point B</a:t>
            </a:r>
            <a:endParaRPr lang="zh-CN" altLang="en-US" sz="1200" dirty="0">
              <a:cs typeface="+mn-ea"/>
              <a:sym typeface="+mn-lt"/>
            </a:endParaRPr>
          </a:p>
        </p:txBody>
      </p:sp>
      <p:pic>
        <p:nvPicPr>
          <p:cNvPr id="25" name="图片 24">
            <a:extLst>
              <a:ext uri="{FF2B5EF4-FFF2-40B4-BE49-F238E27FC236}">
                <a16:creationId xmlns:a16="http://schemas.microsoft.com/office/drawing/2014/main" id="{898723D0-2393-39F2-9B67-59F783AD88AE}"/>
              </a:ext>
            </a:extLst>
          </p:cNvPr>
          <p:cNvPicPr>
            <a:picLocks noChangeAspect="1"/>
          </p:cNvPicPr>
          <p:nvPr/>
        </p:nvPicPr>
        <p:blipFill>
          <a:blip r:embed="rId7"/>
          <a:stretch>
            <a:fillRect/>
          </a:stretch>
        </p:blipFill>
        <p:spPr>
          <a:xfrm>
            <a:off x="0" y="2291951"/>
            <a:ext cx="1775425" cy="1838101"/>
          </a:xfrm>
          <a:prstGeom prst="rect">
            <a:avLst/>
          </a:prstGeom>
        </p:spPr>
      </p:pic>
      <p:pic>
        <p:nvPicPr>
          <p:cNvPr id="26" name="图片 25">
            <a:extLst>
              <a:ext uri="{FF2B5EF4-FFF2-40B4-BE49-F238E27FC236}">
                <a16:creationId xmlns:a16="http://schemas.microsoft.com/office/drawing/2014/main" id="{5128E44E-A671-9F56-AE97-54CAB97C5F2C}"/>
              </a:ext>
            </a:extLst>
          </p:cNvPr>
          <p:cNvPicPr>
            <a:picLocks noChangeAspect="1"/>
          </p:cNvPicPr>
          <p:nvPr/>
        </p:nvPicPr>
        <p:blipFill>
          <a:blip r:embed="rId8"/>
          <a:stretch>
            <a:fillRect/>
          </a:stretch>
        </p:blipFill>
        <p:spPr>
          <a:xfrm>
            <a:off x="5586182" y="4739448"/>
            <a:ext cx="1925299" cy="1589857"/>
          </a:xfrm>
          <a:prstGeom prst="rect">
            <a:avLst/>
          </a:prstGeom>
        </p:spPr>
      </p:pic>
      <p:pic>
        <p:nvPicPr>
          <p:cNvPr id="27" name="图片 26">
            <a:extLst>
              <a:ext uri="{FF2B5EF4-FFF2-40B4-BE49-F238E27FC236}">
                <a16:creationId xmlns:a16="http://schemas.microsoft.com/office/drawing/2014/main" id="{4590C051-23FE-5843-9694-C60D527879D7}"/>
              </a:ext>
            </a:extLst>
          </p:cNvPr>
          <p:cNvPicPr>
            <a:picLocks noChangeAspect="1"/>
          </p:cNvPicPr>
          <p:nvPr/>
        </p:nvPicPr>
        <p:blipFill>
          <a:blip r:embed="rId9"/>
          <a:stretch>
            <a:fillRect/>
          </a:stretch>
        </p:blipFill>
        <p:spPr>
          <a:xfrm>
            <a:off x="7738578" y="4780234"/>
            <a:ext cx="1847850" cy="1534720"/>
          </a:xfrm>
          <a:prstGeom prst="rect">
            <a:avLst/>
          </a:prstGeom>
        </p:spPr>
      </p:pic>
      <p:pic>
        <p:nvPicPr>
          <p:cNvPr id="28" name="图片 27">
            <a:extLst>
              <a:ext uri="{FF2B5EF4-FFF2-40B4-BE49-F238E27FC236}">
                <a16:creationId xmlns:a16="http://schemas.microsoft.com/office/drawing/2014/main" id="{7F29FF83-E408-57F8-2B78-C3C708C853DC}"/>
              </a:ext>
            </a:extLst>
          </p:cNvPr>
          <p:cNvPicPr>
            <a:picLocks noChangeAspect="1"/>
          </p:cNvPicPr>
          <p:nvPr/>
        </p:nvPicPr>
        <p:blipFill>
          <a:blip r:embed="rId10"/>
          <a:stretch>
            <a:fillRect/>
          </a:stretch>
        </p:blipFill>
        <p:spPr>
          <a:xfrm>
            <a:off x="9939428" y="4852700"/>
            <a:ext cx="1825828" cy="1476605"/>
          </a:xfrm>
          <a:prstGeom prst="rect">
            <a:avLst/>
          </a:prstGeom>
        </p:spPr>
      </p:pic>
      <p:sp>
        <p:nvSpPr>
          <p:cNvPr id="29" name="矩形 28">
            <a:extLst>
              <a:ext uri="{FF2B5EF4-FFF2-40B4-BE49-F238E27FC236}">
                <a16:creationId xmlns:a16="http://schemas.microsoft.com/office/drawing/2014/main" id="{FD172611-16B9-5130-73B9-F7CDC9AF49B2}"/>
              </a:ext>
            </a:extLst>
          </p:cNvPr>
          <p:cNvSpPr/>
          <p:nvPr/>
        </p:nvSpPr>
        <p:spPr>
          <a:xfrm>
            <a:off x="6103220" y="4391035"/>
            <a:ext cx="5689250" cy="523220"/>
          </a:xfrm>
          <a:prstGeom prst="rect">
            <a:avLst/>
          </a:prstGeom>
        </p:spPr>
        <p:txBody>
          <a:bodyPr wrap="square">
            <a:spAutoFit/>
          </a:bodyPr>
          <a:lstStyle/>
          <a:p>
            <a:r>
              <a:rPr lang="en-US" altLang="zh-CN" sz="1400" dirty="0">
                <a:solidFill>
                  <a:srgbClr val="0000FF"/>
                </a:solidFill>
                <a:cs typeface="+mn-ea"/>
                <a:sym typeface="+mn-lt"/>
              </a:rPr>
              <a:t>Comparison of parameter values calculated by continuum model</a:t>
            </a:r>
          </a:p>
          <a:p>
            <a:pPr algn="ctr"/>
            <a:r>
              <a:rPr lang="en-US" altLang="zh-CN" sz="1400" dirty="0">
                <a:solidFill>
                  <a:srgbClr val="0000FF"/>
                </a:solidFill>
                <a:cs typeface="+mn-ea"/>
                <a:sym typeface="+mn-lt"/>
              </a:rPr>
              <a:t> and discrete fracture (DFN) model at 100 days</a:t>
            </a:r>
            <a:endParaRPr lang="zh-CN" altLang="en-US" sz="1400" dirty="0">
              <a:solidFill>
                <a:srgbClr val="0000FF"/>
              </a:solidFill>
              <a:cs typeface="+mn-ea"/>
              <a:sym typeface="+mn-lt"/>
            </a:endParaRPr>
          </a:p>
        </p:txBody>
      </p:sp>
      <p:sp>
        <p:nvSpPr>
          <p:cNvPr id="30" name="矩形 29">
            <a:extLst>
              <a:ext uri="{FF2B5EF4-FFF2-40B4-BE49-F238E27FC236}">
                <a16:creationId xmlns:a16="http://schemas.microsoft.com/office/drawing/2014/main" id="{72AE78FF-36B1-FF74-5AD8-9E98F58BCCBA}"/>
              </a:ext>
            </a:extLst>
          </p:cNvPr>
          <p:cNvSpPr/>
          <p:nvPr/>
        </p:nvSpPr>
        <p:spPr>
          <a:xfrm>
            <a:off x="674394" y="5058440"/>
            <a:ext cx="841291" cy="338554"/>
          </a:xfrm>
          <a:prstGeom prst="rect">
            <a:avLst/>
          </a:prstGeom>
        </p:spPr>
        <p:txBody>
          <a:bodyPr wrap="square">
            <a:spAutoFit/>
          </a:bodyPr>
          <a:lstStyle/>
          <a:p>
            <a:pPr algn="ctr"/>
            <a:r>
              <a:rPr lang="en-US" altLang="zh-CN" sz="800" b="1" dirty="0">
                <a:cs typeface="+mn-ea"/>
                <a:sym typeface="+mn-lt"/>
              </a:rPr>
              <a:t>Continuum</a:t>
            </a:r>
          </a:p>
          <a:p>
            <a:pPr algn="ctr"/>
            <a:r>
              <a:rPr lang="en-US" altLang="zh-CN" sz="800" b="1" dirty="0">
                <a:cs typeface="+mn-ea"/>
                <a:sym typeface="+mn-lt"/>
              </a:rPr>
              <a:t> model</a:t>
            </a:r>
            <a:endParaRPr lang="zh-CN" altLang="en-US" sz="800" b="1" dirty="0">
              <a:cs typeface="+mn-ea"/>
              <a:sym typeface="+mn-lt"/>
            </a:endParaRPr>
          </a:p>
        </p:txBody>
      </p:sp>
      <p:sp>
        <p:nvSpPr>
          <p:cNvPr id="31" name="矩形 30">
            <a:extLst>
              <a:ext uri="{FF2B5EF4-FFF2-40B4-BE49-F238E27FC236}">
                <a16:creationId xmlns:a16="http://schemas.microsoft.com/office/drawing/2014/main" id="{CACAB0F6-82AF-DDF0-A65B-64AF0FAA8C8A}"/>
              </a:ext>
            </a:extLst>
          </p:cNvPr>
          <p:cNvSpPr/>
          <p:nvPr/>
        </p:nvSpPr>
        <p:spPr>
          <a:xfrm>
            <a:off x="1584452" y="5068892"/>
            <a:ext cx="1032655" cy="338554"/>
          </a:xfrm>
          <a:prstGeom prst="rect">
            <a:avLst/>
          </a:prstGeom>
        </p:spPr>
        <p:txBody>
          <a:bodyPr wrap="none">
            <a:spAutoFit/>
          </a:bodyPr>
          <a:lstStyle/>
          <a:p>
            <a:r>
              <a:rPr lang="en-US" altLang="zh-CN" sz="800" b="1" dirty="0">
                <a:cs typeface="+mn-ea"/>
                <a:sym typeface="+mn-lt"/>
              </a:rPr>
              <a:t>Discrete fracture </a:t>
            </a:r>
          </a:p>
          <a:p>
            <a:pPr algn="ctr"/>
            <a:r>
              <a:rPr lang="en-US" altLang="zh-CN" sz="800" b="1" dirty="0">
                <a:cs typeface="+mn-ea"/>
                <a:sym typeface="+mn-lt"/>
              </a:rPr>
              <a:t>model</a:t>
            </a:r>
            <a:endParaRPr lang="zh-CN" altLang="en-US" sz="800" b="1" dirty="0">
              <a:cs typeface="+mn-ea"/>
              <a:sym typeface="+mn-lt"/>
            </a:endParaRPr>
          </a:p>
        </p:txBody>
      </p:sp>
      <p:sp>
        <p:nvSpPr>
          <p:cNvPr id="35" name="矩形 34">
            <a:extLst>
              <a:ext uri="{FF2B5EF4-FFF2-40B4-BE49-F238E27FC236}">
                <a16:creationId xmlns:a16="http://schemas.microsoft.com/office/drawing/2014/main" id="{830C3D68-0CDE-2C6E-1F80-571AC8F6A4F5}"/>
              </a:ext>
            </a:extLst>
          </p:cNvPr>
          <p:cNvSpPr/>
          <p:nvPr/>
        </p:nvSpPr>
        <p:spPr>
          <a:xfrm>
            <a:off x="2979352" y="5047818"/>
            <a:ext cx="864945" cy="338554"/>
          </a:xfrm>
          <a:prstGeom prst="rect">
            <a:avLst/>
          </a:prstGeom>
        </p:spPr>
        <p:txBody>
          <a:bodyPr wrap="square">
            <a:spAutoFit/>
          </a:bodyPr>
          <a:lstStyle/>
          <a:p>
            <a:pPr algn="ctr"/>
            <a:r>
              <a:rPr lang="en-US" altLang="zh-CN" sz="800" b="1" dirty="0">
                <a:cs typeface="+mn-ea"/>
                <a:sym typeface="+mn-lt"/>
              </a:rPr>
              <a:t>Continuum </a:t>
            </a:r>
          </a:p>
          <a:p>
            <a:pPr algn="ctr"/>
            <a:r>
              <a:rPr lang="en-US" altLang="zh-CN" sz="800" b="1" dirty="0">
                <a:cs typeface="+mn-ea"/>
                <a:sym typeface="+mn-lt"/>
              </a:rPr>
              <a:t>model</a:t>
            </a:r>
            <a:endParaRPr lang="zh-CN" altLang="en-US" sz="800" b="1" dirty="0">
              <a:cs typeface="+mn-ea"/>
              <a:sym typeface="+mn-lt"/>
            </a:endParaRPr>
          </a:p>
        </p:txBody>
      </p:sp>
      <p:sp>
        <p:nvSpPr>
          <p:cNvPr id="36" name="矩形 35">
            <a:extLst>
              <a:ext uri="{FF2B5EF4-FFF2-40B4-BE49-F238E27FC236}">
                <a16:creationId xmlns:a16="http://schemas.microsoft.com/office/drawing/2014/main" id="{5E042E43-CD9F-E81C-BF2C-693F88BE9249}"/>
              </a:ext>
            </a:extLst>
          </p:cNvPr>
          <p:cNvSpPr/>
          <p:nvPr/>
        </p:nvSpPr>
        <p:spPr>
          <a:xfrm>
            <a:off x="3943632" y="5058270"/>
            <a:ext cx="1032655" cy="338554"/>
          </a:xfrm>
          <a:prstGeom prst="rect">
            <a:avLst/>
          </a:prstGeom>
        </p:spPr>
        <p:txBody>
          <a:bodyPr wrap="none">
            <a:spAutoFit/>
          </a:bodyPr>
          <a:lstStyle/>
          <a:p>
            <a:r>
              <a:rPr lang="en-US" altLang="zh-CN" sz="800" b="1" dirty="0">
                <a:cs typeface="+mn-ea"/>
                <a:sym typeface="+mn-lt"/>
              </a:rPr>
              <a:t>Discrete fracture </a:t>
            </a:r>
          </a:p>
          <a:p>
            <a:pPr algn="ctr"/>
            <a:r>
              <a:rPr lang="en-US" altLang="zh-CN" sz="800" b="1" dirty="0">
                <a:cs typeface="+mn-ea"/>
                <a:sym typeface="+mn-lt"/>
              </a:rPr>
              <a:t>model</a:t>
            </a:r>
            <a:endParaRPr lang="zh-CN" altLang="en-US" sz="800" b="1" dirty="0">
              <a:cs typeface="+mn-ea"/>
              <a:sym typeface="+mn-lt"/>
            </a:endParaRPr>
          </a:p>
        </p:txBody>
      </p:sp>
      <p:sp>
        <p:nvSpPr>
          <p:cNvPr id="37" name="矩形 36">
            <a:extLst>
              <a:ext uri="{FF2B5EF4-FFF2-40B4-BE49-F238E27FC236}">
                <a16:creationId xmlns:a16="http://schemas.microsoft.com/office/drawing/2014/main" id="{859273DE-BEAB-41D4-5430-97424A833742}"/>
              </a:ext>
            </a:extLst>
          </p:cNvPr>
          <p:cNvSpPr/>
          <p:nvPr/>
        </p:nvSpPr>
        <p:spPr>
          <a:xfrm>
            <a:off x="65960" y="4408090"/>
            <a:ext cx="5689250" cy="523220"/>
          </a:xfrm>
          <a:prstGeom prst="rect">
            <a:avLst/>
          </a:prstGeom>
        </p:spPr>
        <p:txBody>
          <a:bodyPr wrap="square">
            <a:spAutoFit/>
          </a:bodyPr>
          <a:lstStyle/>
          <a:p>
            <a:pPr algn="ctr"/>
            <a:r>
              <a:rPr lang="en-US" altLang="zh-CN" sz="1400" dirty="0">
                <a:solidFill>
                  <a:srgbClr val="0000FF"/>
                </a:solidFill>
                <a:cs typeface="+mn-ea"/>
                <a:sym typeface="+mn-lt"/>
              </a:rPr>
              <a:t>Comparison of parameter distributions calculated by continuum model</a:t>
            </a:r>
          </a:p>
          <a:p>
            <a:pPr algn="ctr"/>
            <a:r>
              <a:rPr lang="en-US" altLang="zh-CN" sz="1400" dirty="0">
                <a:solidFill>
                  <a:srgbClr val="0000FF"/>
                </a:solidFill>
                <a:cs typeface="+mn-ea"/>
                <a:sym typeface="+mn-lt"/>
              </a:rPr>
              <a:t> and discrete fracture model at 100 days</a:t>
            </a:r>
            <a:endParaRPr lang="zh-CN" altLang="en-US" sz="1400" dirty="0">
              <a:solidFill>
                <a:srgbClr val="0000FF"/>
              </a:solidFill>
              <a:cs typeface="+mn-ea"/>
              <a:sym typeface="+mn-lt"/>
            </a:endParaRPr>
          </a:p>
        </p:txBody>
      </p:sp>
      <p:sp>
        <p:nvSpPr>
          <p:cNvPr id="3" name="文本框 6">
            <a:extLst>
              <a:ext uri="{FF2B5EF4-FFF2-40B4-BE49-F238E27FC236}">
                <a16:creationId xmlns:a16="http://schemas.microsoft.com/office/drawing/2014/main" id="{3A03DCCE-2D5F-16C7-C786-EDE6ADB1146B}"/>
              </a:ext>
            </a:extLst>
          </p:cNvPr>
          <p:cNvSpPr txBox="1">
            <a:spLocks noChangeArrowheads="1"/>
          </p:cNvSpPr>
          <p:nvPr/>
        </p:nvSpPr>
        <p:spPr bwMode="auto">
          <a:xfrm>
            <a:off x="0" y="180022"/>
            <a:ext cx="12192000" cy="523220"/>
          </a:xfrm>
          <a:prstGeom prst="rect">
            <a:avLst/>
          </a:prstGeom>
          <a:noFill/>
        </p:spPr>
        <p:txBody>
          <a:bodyPr wrap="square" rtlCol="0">
            <a:spAutoFit/>
          </a:bodyPr>
          <a:lstStyle>
            <a:defPPr>
              <a:defRPr lang="zh-CN"/>
            </a:defPPr>
            <a:lvl1pPr algn="ctr">
              <a:defRPr sz="2800" b="1">
                <a:solidFill>
                  <a:srgbClr val="0070C0"/>
                </a:solidFill>
                <a:latin typeface="Arial Black" panose="020B0A04020102020204" pitchFamily="34" charset="0"/>
                <a:cs typeface="+mn-ea"/>
              </a:defRPr>
            </a:lvl1pPr>
          </a:lstStyle>
          <a:p>
            <a:r>
              <a:rPr lang="en-US" altLang="zh-CN" dirty="0">
                <a:sym typeface="+mn-lt"/>
              </a:rPr>
              <a:t>3.2 Model Validations</a:t>
            </a:r>
          </a:p>
        </p:txBody>
      </p:sp>
      <p:sp>
        <p:nvSpPr>
          <p:cNvPr id="4" name="矩形 1">
            <a:extLst>
              <a:ext uri="{FF2B5EF4-FFF2-40B4-BE49-F238E27FC236}">
                <a16:creationId xmlns:a16="http://schemas.microsoft.com/office/drawing/2014/main" id="{F3080944-EF3E-8F5E-52F8-6C3AA83BD258}"/>
              </a:ext>
            </a:extLst>
          </p:cNvPr>
          <p:cNvSpPr>
            <a:spLocks noChangeArrowheads="1"/>
          </p:cNvSpPr>
          <p:nvPr/>
        </p:nvSpPr>
        <p:spPr bwMode="auto">
          <a:xfrm>
            <a:off x="110008" y="942052"/>
            <a:ext cx="11630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Arial" panose="020B0604020202020204" pitchFamily="34" charset="0"/>
                <a:ea typeface="宋体" panose="02010600030101010101" pitchFamily="2" charset="-122"/>
              </a:defRPr>
            </a:lvl1pPr>
            <a:lvl2pPr marL="742950" indent="-285750">
              <a:defRPr sz="1900">
                <a:solidFill>
                  <a:schemeClr val="tx1"/>
                </a:solidFill>
                <a:latin typeface="Arial" panose="020B0604020202020204" pitchFamily="34" charset="0"/>
                <a:ea typeface="宋体" panose="02010600030101010101" pitchFamily="2" charset="-122"/>
              </a:defRPr>
            </a:lvl2pPr>
            <a:lvl3pPr marL="1143000" indent="-228600">
              <a:defRPr sz="1900">
                <a:solidFill>
                  <a:schemeClr val="tx1"/>
                </a:solidFill>
                <a:latin typeface="Arial" panose="020B0604020202020204" pitchFamily="34" charset="0"/>
                <a:ea typeface="宋体" panose="02010600030101010101" pitchFamily="2" charset="-122"/>
              </a:defRPr>
            </a:lvl3pPr>
            <a:lvl4pPr marL="1600200" indent="-228600">
              <a:defRPr sz="1900">
                <a:solidFill>
                  <a:schemeClr val="tx1"/>
                </a:solidFill>
                <a:latin typeface="Arial" panose="020B0604020202020204" pitchFamily="34" charset="0"/>
                <a:ea typeface="宋体" panose="02010600030101010101" pitchFamily="2" charset="-122"/>
              </a:defRPr>
            </a:lvl4pPr>
            <a:lvl5pPr marL="2057400" indent="-22860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宋体" panose="02010600030101010101" pitchFamily="2" charset="-122"/>
              </a:defRPr>
            </a:lvl9pPr>
          </a:lstStyle>
          <a:p>
            <a:pPr marL="342900" indent="-342900">
              <a:buFont typeface="Wingdings" panose="05000000000000000000" pitchFamily="2" charset="2"/>
              <a:buChar char="Ø"/>
            </a:pPr>
            <a:r>
              <a:rPr lang="en-US" altLang="zh-CN" sz="1800" b="1" dirty="0">
                <a:solidFill>
                  <a:srgbClr val="C00000"/>
                </a:solidFill>
                <a:latin typeface="+mn-lt"/>
                <a:ea typeface="+mn-ea"/>
                <a:cs typeface="+mn-ea"/>
                <a:sym typeface="+mn-lt"/>
              </a:rPr>
              <a:t>Comparison of the classical narrow fracture with real width and the </a:t>
            </a:r>
            <a:r>
              <a:rPr lang="en-US" altLang="zh-CN" sz="1800" b="1" i="1" dirty="0">
                <a:solidFill>
                  <a:srgbClr val="C00000"/>
                </a:solidFill>
                <a:latin typeface="+mn-lt"/>
                <a:ea typeface="+mn-ea"/>
                <a:cs typeface="+mn-ea"/>
                <a:sym typeface="+mn-lt"/>
              </a:rPr>
              <a:t>d</a:t>
            </a:r>
            <a:r>
              <a:rPr lang="en-US" altLang="zh-CN" sz="1800" b="1" dirty="0">
                <a:solidFill>
                  <a:srgbClr val="C00000"/>
                </a:solidFill>
                <a:latin typeface="+mn-lt"/>
                <a:ea typeface="+mn-ea"/>
                <a:cs typeface="+mn-ea"/>
                <a:sym typeface="+mn-lt"/>
              </a:rPr>
              <a:t>-1 discrete fracture model</a:t>
            </a:r>
          </a:p>
        </p:txBody>
      </p:sp>
    </p:spTree>
    <p:extLst>
      <p:ext uri="{BB962C8B-B14F-4D97-AF65-F5344CB8AC3E}">
        <p14:creationId xmlns:p14="http://schemas.microsoft.com/office/powerpoint/2010/main" val="3833599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91825D7-BC14-1320-9A6E-F50A977576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18</a:t>
            </a:fld>
            <a:r>
              <a:rPr kumimoji="0" lang="en-US" altLang="zh-CN" sz="1200" b="0" i="0" u="none" strike="noStrike" kern="1200" cap="none" spc="0" normalizeH="0" baseline="0" noProof="0" dirty="0">
                <a:ln>
                  <a:noFill/>
                </a:ln>
                <a:solidFill>
                  <a:prstClr val="black">
                    <a:tint val="75000"/>
                  </a:prstClr>
                </a:solidFill>
                <a:effectLst/>
                <a:uLnTx/>
                <a:uFillTx/>
                <a:cs typeface="+mn-ea"/>
                <a:sym typeface="+mn-lt"/>
              </a:rPr>
              <a:t>/24</a:t>
            </a:r>
          </a:p>
        </p:txBody>
      </p:sp>
      <p:pic>
        <p:nvPicPr>
          <p:cNvPr id="7" name="图片 6">
            <a:extLst>
              <a:ext uri="{FF2B5EF4-FFF2-40B4-BE49-F238E27FC236}">
                <a16:creationId xmlns:a16="http://schemas.microsoft.com/office/drawing/2014/main" id="{1B94D9C9-ABE1-C992-FE14-3F2AAF7599BE}"/>
              </a:ext>
            </a:extLst>
          </p:cNvPr>
          <p:cNvPicPr>
            <a:picLocks noChangeAspect="1"/>
          </p:cNvPicPr>
          <p:nvPr/>
        </p:nvPicPr>
        <p:blipFill>
          <a:blip r:embed="rId3"/>
          <a:stretch>
            <a:fillRect/>
          </a:stretch>
        </p:blipFill>
        <p:spPr>
          <a:xfrm>
            <a:off x="2795752" y="2801006"/>
            <a:ext cx="9196191" cy="3628431"/>
          </a:xfrm>
          <a:prstGeom prst="rect">
            <a:avLst/>
          </a:prstGeom>
        </p:spPr>
      </p:pic>
      <p:sp>
        <p:nvSpPr>
          <p:cNvPr id="9" name="矩形 8">
            <a:extLst>
              <a:ext uri="{FF2B5EF4-FFF2-40B4-BE49-F238E27FC236}">
                <a16:creationId xmlns:a16="http://schemas.microsoft.com/office/drawing/2014/main" id="{40526A93-8ECE-BFCF-F050-C37E2D59F85C}"/>
              </a:ext>
            </a:extLst>
          </p:cNvPr>
          <p:cNvSpPr/>
          <p:nvPr/>
        </p:nvSpPr>
        <p:spPr>
          <a:xfrm>
            <a:off x="3567057" y="6382532"/>
            <a:ext cx="1835759" cy="307777"/>
          </a:xfrm>
          <a:prstGeom prst="rect">
            <a:avLst/>
          </a:prstGeom>
        </p:spPr>
        <p:txBody>
          <a:bodyPr wrap="none">
            <a:spAutoFit/>
          </a:bodyPr>
          <a:lstStyle/>
          <a:p>
            <a:pPr algn="ctr"/>
            <a:r>
              <a:rPr lang="en-US" altLang="zh-CN" sz="1400" dirty="0">
                <a:solidFill>
                  <a:srgbClr val="0000FF"/>
                </a:solidFill>
                <a:cs typeface="+mn-ea"/>
                <a:sym typeface="+mn-lt"/>
              </a:rPr>
              <a:t>Concentration profile</a:t>
            </a:r>
            <a:endParaRPr lang="zh-CN" altLang="en-US" sz="1400" dirty="0">
              <a:solidFill>
                <a:srgbClr val="0000FF"/>
              </a:solidFill>
              <a:cs typeface="+mn-ea"/>
              <a:sym typeface="+mn-lt"/>
            </a:endParaRPr>
          </a:p>
        </p:txBody>
      </p:sp>
      <p:sp>
        <p:nvSpPr>
          <p:cNvPr id="10" name="矩形 9">
            <a:extLst>
              <a:ext uri="{FF2B5EF4-FFF2-40B4-BE49-F238E27FC236}">
                <a16:creationId xmlns:a16="http://schemas.microsoft.com/office/drawing/2014/main" id="{E3238224-A938-85A8-FE5E-8D4803D02C31}"/>
              </a:ext>
            </a:extLst>
          </p:cNvPr>
          <p:cNvSpPr/>
          <p:nvPr/>
        </p:nvSpPr>
        <p:spPr>
          <a:xfrm>
            <a:off x="6958061" y="6382532"/>
            <a:ext cx="1369286" cy="307777"/>
          </a:xfrm>
          <a:prstGeom prst="rect">
            <a:avLst/>
          </a:prstGeom>
        </p:spPr>
        <p:txBody>
          <a:bodyPr wrap="none">
            <a:spAutoFit/>
          </a:bodyPr>
          <a:lstStyle/>
          <a:p>
            <a:pPr algn="ctr"/>
            <a:r>
              <a:rPr lang="en-US" altLang="zh-CN" sz="1400" dirty="0">
                <a:solidFill>
                  <a:srgbClr val="0000FF"/>
                </a:solidFill>
                <a:cs typeface="+mn-ea"/>
                <a:sym typeface="+mn-lt"/>
              </a:rPr>
              <a:t>Porosity profile</a:t>
            </a:r>
            <a:endParaRPr lang="zh-CN" altLang="en-US" sz="1400" dirty="0">
              <a:solidFill>
                <a:srgbClr val="0000FF"/>
              </a:solidFill>
              <a:cs typeface="+mn-ea"/>
              <a:sym typeface="+mn-lt"/>
            </a:endParaRPr>
          </a:p>
        </p:txBody>
      </p:sp>
      <p:sp>
        <p:nvSpPr>
          <p:cNvPr id="11" name="矩形 10">
            <a:extLst>
              <a:ext uri="{FF2B5EF4-FFF2-40B4-BE49-F238E27FC236}">
                <a16:creationId xmlns:a16="http://schemas.microsoft.com/office/drawing/2014/main" id="{CAE05F91-D72E-ABB0-5B7D-29D4E6FFBBF0}"/>
              </a:ext>
            </a:extLst>
          </p:cNvPr>
          <p:cNvSpPr/>
          <p:nvPr/>
        </p:nvSpPr>
        <p:spPr>
          <a:xfrm>
            <a:off x="9933846" y="6382532"/>
            <a:ext cx="1340175" cy="307777"/>
          </a:xfrm>
          <a:prstGeom prst="rect">
            <a:avLst/>
          </a:prstGeom>
        </p:spPr>
        <p:txBody>
          <a:bodyPr wrap="none">
            <a:spAutoFit/>
          </a:bodyPr>
          <a:lstStyle/>
          <a:p>
            <a:pPr algn="ctr"/>
            <a:r>
              <a:rPr lang="en-US" altLang="zh-CN" sz="1400" dirty="0">
                <a:solidFill>
                  <a:srgbClr val="0000FF"/>
                </a:solidFill>
                <a:cs typeface="+mn-ea"/>
                <a:sym typeface="+mn-lt"/>
              </a:rPr>
              <a:t>Velocity profile</a:t>
            </a:r>
            <a:endParaRPr lang="zh-CN" altLang="en-US" sz="1400" dirty="0">
              <a:solidFill>
                <a:srgbClr val="0000FF"/>
              </a:solidFill>
              <a:cs typeface="+mn-ea"/>
              <a:sym typeface="+mn-lt"/>
            </a:endParaRPr>
          </a:p>
        </p:txBody>
      </p:sp>
      <p:sp>
        <p:nvSpPr>
          <p:cNvPr id="21" name="文本框 20">
            <a:extLst>
              <a:ext uri="{FF2B5EF4-FFF2-40B4-BE49-F238E27FC236}">
                <a16:creationId xmlns:a16="http://schemas.microsoft.com/office/drawing/2014/main" id="{E0A2D155-2D26-3289-B4C3-764666A284D0}"/>
              </a:ext>
            </a:extLst>
          </p:cNvPr>
          <p:cNvSpPr txBox="1"/>
          <p:nvPr/>
        </p:nvSpPr>
        <p:spPr>
          <a:xfrm>
            <a:off x="-1" y="900076"/>
            <a:ext cx="12191999" cy="1646605"/>
          </a:xfrm>
          <a:prstGeom prst="rect">
            <a:avLst/>
          </a:prstGeom>
          <a:noFill/>
        </p:spPr>
        <p:txBody>
          <a:bodyPr wrap="square" rtlCol="0">
            <a:spAutoFit/>
          </a:bodyPr>
          <a:lstStyle/>
          <a:p>
            <a:pPr marL="285750" indent="-285750">
              <a:spcAft>
                <a:spcPts val="600"/>
              </a:spcAft>
              <a:buClr>
                <a:srgbClr val="C00000"/>
              </a:buClr>
              <a:buFont typeface="Wingdings" panose="05000000000000000000" pitchFamily="2" charset="2"/>
              <a:buChar char="Ø"/>
            </a:pPr>
            <a:r>
              <a:rPr lang="en-US" altLang="zh-CN" sz="1600" b="1" dirty="0">
                <a:cs typeface="+mn-ea"/>
                <a:sym typeface="+mn-lt"/>
              </a:rPr>
              <a:t>Under higher stress conditions, the porosity of the target core sample after acid dissolution is lower compared to conditions without stress. In the absence of stress, a competitive balance between acid transport and reaction is achieved, leading to an optimal state. </a:t>
            </a:r>
          </a:p>
          <a:p>
            <a:pPr marL="285750" indent="-285750">
              <a:spcAft>
                <a:spcPts val="600"/>
              </a:spcAft>
              <a:buClr>
                <a:srgbClr val="C00000"/>
              </a:buClr>
              <a:buFont typeface="Wingdings" panose="05000000000000000000" pitchFamily="2" charset="2"/>
              <a:buChar char="Ø"/>
            </a:pPr>
            <a:r>
              <a:rPr lang="en-US" altLang="zh-CN" sz="1600" b="1" dirty="0">
                <a:cs typeface="+mn-ea"/>
                <a:sym typeface="+mn-lt"/>
              </a:rPr>
              <a:t>When the mechanical process is coupled to the matrix acid stimulation process, the acid fluid has a greater effective stress load and receives a localized acceleration. The enhanced migration strength leads to a higher volume of acid fluids being ineffectively transported and increasing the acid breakthrough volume.</a:t>
            </a:r>
          </a:p>
        </p:txBody>
      </p:sp>
      <p:sp>
        <p:nvSpPr>
          <p:cNvPr id="3" name="文本框 6">
            <a:extLst>
              <a:ext uri="{FF2B5EF4-FFF2-40B4-BE49-F238E27FC236}">
                <a16:creationId xmlns:a16="http://schemas.microsoft.com/office/drawing/2014/main" id="{79D1072E-2788-37B1-4067-93F448874025}"/>
              </a:ext>
            </a:extLst>
          </p:cNvPr>
          <p:cNvSpPr txBox="1">
            <a:spLocks noChangeArrowheads="1"/>
          </p:cNvSpPr>
          <p:nvPr/>
        </p:nvSpPr>
        <p:spPr bwMode="auto">
          <a:xfrm>
            <a:off x="-2" y="133901"/>
            <a:ext cx="12192000" cy="523220"/>
          </a:xfrm>
          <a:prstGeom prst="rect">
            <a:avLst/>
          </a:prstGeom>
          <a:noFill/>
        </p:spPr>
        <p:txBody>
          <a:bodyPr wrap="square" rtlCol="0">
            <a:spAutoFit/>
          </a:bodyPr>
          <a:lstStyle>
            <a:defPPr>
              <a:defRPr lang="zh-CN"/>
            </a:defPPr>
            <a:lvl1pPr algn="ctr">
              <a:defRPr sz="2800" b="1">
                <a:solidFill>
                  <a:srgbClr val="0070C0"/>
                </a:solidFill>
                <a:latin typeface="Arial Black" panose="020B0A04020102020204" pitchFamily="34" charset="0"/>
                <a:cs typeface="+mn-ea"/>
              </a:defRPr>
            </a:lvl1pPr>
          </a:lstStyle>
          <a:p>
            <a:r>
              <a:rPr lang="en-US" altLang="zh-CN" dirty="0">
                <a:sym typeface="+mn-lt"/>
              </a:rPr>
              <a:t>3.3 Numerical examples: carbonate rock matrix</a:t>
            </a:r>
          </a:p>
        </p:txBody>
      </p:sp>
      <p:pic>
        <p:nvPicPr>
          <p:cNvPr id="23" name="图片 22">
            <a:extLst>
              <a:ext uri="{FF2B5EF4-FFF2-40B4-BE49-F238E27FC236}">
                <a16:creationId xmlns:a16="http://schemas.microsoft.com/office/drawing/2014/main" id="{CAAB617E-E70A-6B9C-0AE7-6A1C9387BC2B}"/>
              </a:ext>
            </a:extLst>
          </p:cNvPr>
          <p:cNvPicPr>
            <a:picLocks noChangeAspect="1"/>
          </p:cNvPicPr>
          <p:nvPr/>
        </p:nvPicPr>
        <p:blipFill>
          <a:blip r:embed="rId4"/>
          <a:srcRect l="53250" t="4161" r="1462"/>
          <a:stretch/>
        </p:blipFill>
        <p:spPr>
          <a:xfrm>
            <a:off x="413224" y="4822718"/>
            <a:ext cx="2254781" cy="1572144"/>
          </a:xfrm>
          <a:prstGeom prst="rect">
            <a:avLst/>
          </a:prstGeom>
        </p:spPr>
      </p:pic>
      <p:pic>
        <p:nvPicPr>
          <p:cNvPr id="24" name="图片 23">
            <a:extLst>
              <a:ext uri="{FF2B5EF4-FFF2-40B4-BE49-F238E27FC236}">
                <a16:creationId xmlns:a16="http://schemas.microsoft.com/office/drawing/2014/main" id="{FEAFCB64-68DF-9DED-4D8D-E5F80D8F9947}"/>
              </a:ext>
            </a:extLst>
          </p:cNvPr>
          <p:cNvPicPr>
            <a:picLocks noChangeAspect="1"/>
          </p:cNvPicPr>
          <p:nvPr/>
        </p:nvPicPr>
        <p:blipFill>
          <a:blip r:embed="rId4"/>
          <a:srcRect l="3663" t="9092" r="46750"/>
          <a:stretch/>
        </p:blipFill>
        <p:spPr>
          <a:xfrm>
            <a:off x="139433" y="2699933"/>
            <a:ext cx="2656319" cy="1724971"/>
          </a:xfrm>
          <a:prstGeom prst="rect">
            <a:avLst/>
          </a:prstGeom>
        </p:spPr>
      </p:pic>
      <p:sp>
        <p:nvSpPr>
          <p:cNvPr id="25" name="矩形 24">
            <a:extLst>
              <a:ext uri="{FF2B5EF4-FFF2-40B4-BE49-F238E27FC236}">
                <a16:creationId xmlns:a16="http://schemas.microsoft.com/office/drawing/2014/main" id="{3AD048AE-4A78-168A-FDF6-F85A28945BB9}"/>
              </a:ext>
            </a:extLst>
          </p:cNvPr>
          <p:cNvSpPr/>
          <p:nvPr/>
        </p:nvSpPr>
        <p:spPr>
          <a:xfrm>
            <a:off x="235587" y="4424905"/>
            <a:ext cx="2464010" cy="307777"/>
          </a:xfrm>
          <a:prstGeom prst="rect">
            <a:avLst/>
          </a:prstGeom>
        </p:spPr>
        <p:txBody>
          <a:bodyPr wrap="square">
            <a:spAutoFit/>
          </a:bodyPr>
          <a:lstStyle/>
          <a:p>
            <a:pPr algn="ctr"/>
            <a:r>
              <a:rPr lang="en-US" altLang="zh-CN" sz="1400" dirty="0">
                <a:solidFill>
                  <a:srgbClr val="0000FF"/>
                </a:solidFill>
                <a:cs typeface="+mn-ea"/>
                <a:sym typeface="+mn-lt"/>
              </a:rPr>
              <a:t>Flow boundary condition</a:t>
            </a:r>
            <a:endParaRPr lang="zh-CN" altLang="en-US" sz="1400" dirty="0">
              <a:solidFill>
                <a:srgbClr val="0000FF"/>
              </a:solidFill>
              <a:cs typeface="+mn-ea"/>
              <a:sym typeface="+mn-lt"/>
            </a:endParaRPr>
          </a:p>
        </p:txBody>
      </p:sp>
      <p:sp>
        <p:nvSpPr>
          <p:cNvPr id="26" name="矩形 25">
            <a:extLst>
              <a:ext uri="{FF2B5EF4-FFF2-40B4-BE49-F238E27FC236}">
                <a16:creationId xmlns:a16="http://schemas.microsoft.com/office/drawing/2014/main" id="{569B5084-7CB6-96CB-F59A-CD81586D6567}"/>
              </a:ext>
            </a:extLst>
          </p:cNvPr>
          <p:cNvSpPr/>
          <p:nvPr/>
        </p:nvSpPr>
        <p:spPr>
          <a:xfrm>
            <a:off x="60941" y="6382532"/>
            <a:ext cx="2747003" cy="307777"/>
          </a:xfrm>
          <a:prstGeom prst="rect">
            <a:avLst/>
          </a:prstGeom>
        </p:spPr>
        <p:txBody>
          <a:bodyPr wrap="square">
            <a:spAutoFit/>
          </a:bodyPr>
          <a:lstStyle/>
          <a:p>
            <a:pPr algn="ctr"/>
            <a:r>
              <a:rPr lang="en-US" altLang="zh-CN" sz="1400" dirty="0">
                <a:solidFill>
                  <a:srgbClr val="0000FF"/>
                </a:solidFill>
                <a:cs typeface="+mn-ea"/>
                <a:sym typeface="+mn-lt"/>
              </a:rPr>
              <a:t>Mechanical boundary condition</a:t>
            </a:r>
            <a:endParaRPr lang="zh-CN" altLang="en-US" sz="1400" dirty="0">
              <a:solidFill>
                <a:srgbClr val="0000FF"/>
              </a:solidFill>
              <a:cs typeface="+mn-ea"/>
              <a:sym typeface="+mn-lt"/>
            </a:endParaRPr>
          </a:p>
        </p:txBody>
      </p:sp>
      <p:sp>
        <p:nvSpPr>
          <p:cNvPr id="27" name="文本框 26">
            <a:extLst>
              <a:ext uri="{FF2B5EF4-FFF2-40B4-BE49-F238E27FC236}">
                <a16:creationId xmlns:a16="http://schemas.microsoft.com/office/drawing/2014/main" id="{110AB945-CBDF-6FF8-54AC-4B514204B52C}"/>
              </a:ext>
            </a:extLst>
          </p:cNvPr>
          <p:cNvSpPr txBox="1"/>
          <p:nvPr/>
        </p:nvSpPr>
        <p:spPr>
          <a:xfrm>
            <a:off x="666178" y="3331586"/>
            <a:ext cx="1602827" cy="461665"/>
          </a:xfrm>
          <a:prstGeom prst="rect">
            <a:avLst/>
          </a:prstGeom>
          <a:noFill/>
        </p:spPr>
        <p:txBody>
          <a:bodyPr wrap="square">
            <a:spAutoFit/>
          </a:bodyPr>
          <a:lstStyle/>
          <a:p>
            <a:pPr algn="ctr"/>
            <a:r>
              <a:rPr lang="de-DE" altLang="zh-CN" sz="1200" b="0" i="0" dirty="0">
                <a:solidFill>
                  <a:srgbClr val="0000FF"/>
                </a:solidFill>
                <a:effectLst/>
                <a:latin typeface="TimesNewRomanPSMT"/>
              </a:rPr>
              <a:t>Damkohler number</a:t>
            </a:r>
          </a:p>
          <a:p>
            <a:pPr algn="ctr"/>
            <a:r>
              <a:rPr lang="de-DE" altLang="zh-CN" sz="1200" b="0" i="0" dirty="0">
                <a:solidFill>
                  <a:srgbClr val="0000FF"/>
                </a:solidFill>
                <a:effectLst/>
                <a:latin typeface="TimesNewRomanPSMT"/>
              </a:rPr>
              <a:t>=500</a:t>
            </a:r>
            <a:endParaRPr lang="zh-CN" altLang="en-US" sz="1200" dirty="0">
              <a:solidFill>
                <a:srgbClr val="0000FF"/>
              </a:solidFill>
            </a:endParaRPr>
          </a:p>
        </p:txBody>
      </p:sp>
    </p:spTree>
    <p:extLst>
      <p:ext uri="{BB962C8B-B14F-4D97-AF65-F5344CB8AC3E}">
        <p14:creationId xmlns:p14="http://schemas.microsoft.com/office/powerpoint/2010/main" val="1866312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91825D7-BC14-1320-9A6E-F50A977576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19</a:t>
            </a:fld>
            <a:r>
              <a:rPr kumimoji="0" lang="en-US" altLang="zh-CN" sz="1200" b="0" i="0" u="none" strike="noStrike" kern="1200" cap="none" spc="0" normalizeH="0" baseline="0" noProof="0" dirty="0">
                <a:ln>
                  <a:noFill/>
                </a:ln>
                <a:solidFill>
                  <a:prstClr val="black">
                    <a:tint val="75000"/>
                  </a:prstClr>
                </a:solidFill>
                <a:effectLst/>
                <a:uLnTx/>
                <a:uFillTx/>
                <a:cs typeface="+mn-ea"/>
                <a:sym typeface="+mn-lt"/>
              </a:rPr>
              <a:t>/24</a:t>
            </a:r>
          </a:p>
        </p:txBody>
      </p:sp>
      <p:sp>
        <p:nvSpPr>
          <p:cNvPr id="4" name="文本框 6">
            <a:extLst>
              <a:ext uri="{FF2B5EF4-FFF2-40B4-BE49-F238E27FC236}">
                <a16:creationId xmlns:a16="http://schemas.microsoft.com/office/drawing/2014/main" id="{C4960384-6083-404D-8167-172EBB3FC970}"/>
              </a:ext>
            </a:extLst>
          </p:cNvPr>
          <p:cNvSpPr txBox="1">
            <a:spLocks noChangeArrowheads="1"/>
          </p:cNvSpPr>
          <p:nvPr/>
        </p:nvSpPr>
        <p:spPr bwMode="auto">
          <a:xfrm>
            <a:off x="0" y="139631"/>
            <a:ext cx="12192000" cy="523220"/>
          </a:xfrm>
          <a:prstGeom prst="rect">
            <a:avLst/>
          </a:prstGeom>
          <a:noFill/>
        </p:spPr>
        <p:txBody>
          <a:bodyPr wrap="square" rtlCol="0">
            <a:spAutoFit/>
          </a:bodyPr>
          <a:lstStyle>
            <a:defPPr>
              <a:defRPr lang="zh-CN"/>
            </a:defPPr>
            <a:lvl1pPr algn="ctr">
              <a:defRPr sz="2800" b="1">
                <a:solidFill>
                  <a:srgbClr val="0070C0"/>
                </a:solidFill>
                <a:latin typeface="Arial Black" panose="020B0A04020102020204" pitchFamily="34" charset="0"/>
                <a:cs typeface="+mn-ea"/>
              </a:defRPr>
            </a:lvl1pPr>
          </a:lstStyle>
          <a:p>
            <a:r>
              <a:rPr lang="en-US" altLang="zh-CN" dirty="0">
                <a:sym typeface="+mn-lt"/>
              </a:rPr>
              <a:t>3.3 numerical examples: single fracture and vug cases</a:t>
            </a:r>
          </a:p>
        </p:txBody>
      </p:sp>
      <p:pic>
        <p:nvPicPr>
          <p:cNvPr id="12" name="图片 11">
            <a:extLst>
              <a:ext uri="{FF2B5EF4-FFF2-40B4-BE49-F238E27FC236}">
                <a16:creationId xmlns:a16="http://schemas.microsoft.com/office/drawing/2014/main" id="{CAF5B537-EA46-4531-9EDD-E0AF639E680B}"/>
              </a:ext>
            </a:extLst>
          </p:cNvPr>
          <p:cNvPicPr>
            <a:picLocks noChangeAspect="1"/>
          </p:cNvPicPr>
          <p:nvPr/>
        </p:nvPicPr>
        <p:blipFill>
          <a:blip r:embed="rId3"/>
          <a:stretch>
            <a:fillRect/>
          </a:stretch>
        </p:blipFill>
        <p:spPr>
          <a:xfrm>
            <a:off x="59582" y="2744058"/>
            <a:ext cx="3986901" cy="3696888"/>
          </a:xfrm>
          <a:prstGeom prst="rect">
            <a:avLst/>
          </a:prstGeom>
        </p:spPr>
      </p:pic>
      <p:pic>
        <p:nvPicPr>
          <p:cNvPr id="13" name="图片 12">
            <a:extLst>
              <a:ext uri="{FF2B5EF4-FFF2-40B4-BE49-F238E27FC236}">
                <a16:creationId xmlns:a16="http://schemas.microsoft.com/office/drawing/2014/main" id="{9E03C155-98F0-B26B-8A9D-17C039E303CF}"/>
              </a:ext>
            </a:extLst>
          </p:cNvPr>
          <p:cNvPicPr>
            <a:picLocks noChangeAspect="1"/>
          </p:cNvPicPr>
          <p:nvPr/>
        </p:nvPicPr>
        <p:blipFill>
          <a:blip r:embed="rId4"/>
          <a:stretch>
            <a:fillRect/>
          </a:stretch>
        </p:blipFill>
        <p:spPr>
          <a:xfrm>
            <a:off x="4166106" y="2853559"/>
            <a:ext cx="7958825" cy="3520965"/>
          </a:xfrm>
          <a:prstGeom prst="rect">
            <a:avLst/>
          </a:prstGeom>
        </p:spPr>
      </p:pic>
      <p:sp>
        <p:nvSpPr>
          <p:cNvPr id="20" name="矩形 19">
            <a:extLst>
              <a:ext uri="{FF2B5EF4-FFF2-40B4-BE49-F238E27FC236}">
                <a16:creationId xmlns:a16="http://schemas.microsoft.com/office/drawing/2014/main" id="{282BC544-DE1C-158A-F21E-92CCB7B0CFE0}"/>
              </a:ext>
            </a:extLst>
          </p:cNvPr>
          <p:cNvSpPr/>
          <p:nvPr/>
        </p:nvSpPr>
        <p:spPr>
          <a:xfrm>
            <a:off x="4927525" y="6439460"/>
            <a:ext cx="1338829" cy="307777"/>
          </a:xfrm>
          <a:prstGeom prst="rect">
            <a:avLst/>
          </a:prstGeom>
        </p:spPr>
        <p:txBody>
          <a:bodyPr wrap="none">
            <a:spAutoFit/>
          </a:bodyPr>
          <a:lstStyle/>
          <a:p>
            <a:pPr algn="ctr"/>
            <a:r>
              <a:rPr lang="en-US" altLang="zh-CN" sz="1400" dirty="0">
                <a:solidFill>
                  <a:srgbClr val="0000FF"/>
                </a:solidFill>
                <a:cs typeface="+mn-ea"/>
                <a:sym typeface="+mn-lt"/>
              </a:rPr>
              <a:t>Single fracture</a:t>
            </a:r>
            <a:endParaRPr lang="zh-CN" altLang="en-US" sz="1400" dirty="0">
              <a:solidFill>
                <a:srgbClr val="0000FF"/>
              </a:solidFill>
              <a:cs typeface="+mn-ea"/>
              <a:sym typeface="+mn-lt"/>
            </a:endParaRPr>
          </a:p>
        </p:txBody>
      </p:sp>
      <p:sp>
        <p:nvSpPr>
          <p:cNvPr id="24" name="矩形 23">
            <a:extLst>
              <a:ext uri="{FF2B5EF4-FFF2-40B4-BE49-F238E27FC236}">
                <a16:creationId xmlns:a16="http://schemas.microsoft.com/office/drawing/2014/main" id="{5E760C59-43E3-087B-E8D9-7DA79C1412A1}"/>
              </a:ext>
            </a:extLst>
          </p:cNvPr>
          <p:cNvSpPr/>
          <p:nvPr/>
        </p:nvSpPr>
        <p:spPr>
          <a:xfrm>
            <a:off x="9789924" y="6439460"/>
            <a:ext cx="1830950" cy="307777"/>
          </a:xfrm>
          <a:prstGeom prst="rect">
            <a:avLst/>
          </a:prstGeom>
        </p:spPr>
        <p:txBody>
          <a:bodyPr wrap="none">
            <a:spAutoFit/>
          </a:bodyPr>
          <a:lstStyle/>
          <a:p>
            <a:pPr algn="ctr"/>
            <a:r>
              <a:rPr lang="en-US" altLang="zh-CN" sz="1400" dirty="0">
                <a:solidFill>
                  <a:srgbClr val="0000FF"/>
                </a:solidFill>
                <a:cs typeface="+mn-ea"/>
                <a:sym typeface="+mn-lt"/>
              </a:rPr>
              <a:t>Single fracture + vug</a:t>
            </a:r>
            <a:endParaRPr lang="zh-CN" altLang="en-US" sz="1400" dirty="0">
              <a:solidFill>
                <a:srgbClr val="0000FF"/>
              </a:solidFill>
              <a:cs typeface="+mn-ea"/>
              <a:sym typeface="+mn-lt"/>
            </a:endParaRPr>
          </a:p>
        </p:txBody>
      </p:sp>
      <p:sp>
        <p:nvSpPr>
          <p:cNvPr id="25" name="矩形 24">
            <a:extLst>
              <a:ext uri="{FF2B5EF4-FFF2-40B4-BE49-F238E27FC236}">
                <a16:creationId xmlns:a16="http://schemas.microsoft.com/office/drawing/2014/main" id="{4AA2AA79-9CA5-CD6F-0249-2F39CFF20171}"/>
              </a:ext>
            </a:extLst>
          </p:cNvPr>
          <p:cNvSpPr/>
          <p:nvPr/>
        </p:nvSpPr>
        <p:spPr>
          <a:xfrm>
            <a:off x="620820" y="6439460"/>
            <a:ext cx="1274086" cy="307777"/>
          </a:xfrm>
          <a:prstGeom prst="rect">
            <a:avLst/>
          </a:prstGeom>
        </p:spPr>
        <p:txBody>
          <a:bodyPr wrap="square">
            <a:spAutoFit/>
          </a:bodyPr>
          <a:lstStyle/>
          <a:p>
            <a:pPr algn="ctr"/>
            <a:r>
              <a:rPr lang="en-US" altLang="zh-CN" sz="1400" dirty="0">
                <a:solidFill>
                  <a:srgbClr val="0000FF"/>
                </a:solidFill>
                <a:cs typeface="+mn-ea"/>
                <a:sym typeface="+mn-lt"/>
              </a:rPr>
              <a:t>Flow B.C.</a:t>
            </a:r>
            <a:endParaRPr lang="zh-CN" altLang="en-US" sz="1400" dirty="0">
              <a:solidFill>
                <a:srgbClr val="0000FF"/>
              </a:solidFill>
              <a:cs typeface="+mn-ea"/>
              <a:sym typeface="+mn-lt"/>
            </a:endParaRPr>
          </a:p>
        </p:txBody>
      </p:sp>
      <p:sp>
        <p:nvSpPr>
          <p:cNvPr id="26" name="矩形 25">
            <a:extLst>
              <a:ext uri="{FF2B5EF4-FFF2-40B4-BE49-F238E27FC236}">
                <a16:creationId xmlns:a16="http://schemas.microsoft.com/office/drawing/2014/main" id="{88CBFA7F-1E57-1E49-9169-5F425C1C897D}"/>
              </a:ext>
            </a:extLst>
          </p:cNvPr>
          <p:cNvSpPr/>
          <p:nvPr/>
        </p:nvSpPr>
        <p:spPr>
          <a:xfrm>
            <a:off x="2053032" y="6439460"/>
            <a:ext cx="1731565" cy="307777"/>
          </a:xfrm>
          <a:prstGeom prst="rect">
            <a:avLst/>
          </a:prstGeom>
        </p:spPr>
        <p:txBody>
          <a:bodyPr wrap="square">
            <a:spAutoFit/>
          </a:bodyPr>
          <a:lstStyle/>
          <a:p>
            <a:pPr algn="ctr"/>
            <a:r>
              <a:rPr lang="en-US" altLang="zh-CN" sz="1400" dirty="0">
                <a:solidFill>
                  <a:srgbClr val="0000FF"/>
                </a:solidFill>
                <a:cs typeface="+mn-ea"/>
                <a:sym typeface="+mn-lt"/>
              </a:rPr>
              <a:t>Mechanical B.C.</a:t>
            </a:r>
            <a:endParaRPr lang="zh-CN" altLang="en-US" sz="1400" dirty="0">
              <a:solidFill>
                <a:srgbClr val="0000FF"/>
              </a:solidFill>
              <a:cs typeface="+mn-ea"/>
              <a:sym typeface="+mn-lt"/>
            </a:endParaRPr>
          </a:p>
        </p:txBody>
      </p:sp>
      <p:sp>
        <p:nvSpPr>
          <p:cNvPr id="27" name="矩形 26">
            <a:extLst>
              <a:ext uri="{FF2B5EF4-FFF2-40B4-BE49-F238E27FC236}">
                <a16:creationId xmlns:a16="http://schemas.microsoft.com/office/drawing/2014/main" id="{76B39E9C-A158-10A0-E540-5B1F16CF9465}"/>
              </a:ext>
            </a:extLst>
          </p:cNvPr>
          <p:cNvSpPr/>
          <p:nvPr/>
        </p:nvSpPr>
        <p:spPr>
          <a:xfrm>
            <a:off x="7739368" y="6439460"/>
            <a:ext cx="1021433" cy="307777"/>
          </a:xfrm>
          <a:prstGeom prst="rect">
            <a:avLst/>
          </a:prstGeom>
        </p:spPr>
        <p:txBody>
          <a:bodyPr wrap="none">
            <a:spAutoFit/>
          </a:bodyPr>
          <a:lstStyle/>
          <a:p>
            <a:pPr algn="ctr"/>
            <a:r>
              <a:rPr lang="en-US" altLang="zh-CN" sz="1400" dirty="0">
                <a:solidFill>
                  <a:srgbClr val="0000FF"/>
                </a:solidFill>
                <a:cs typeface="+mn-ea"/>
                <a:sym typeface="+mn-lt"/>
              </a:rPr>
              <a:t>Single vug</a:t>
            </a:r>
            <a:endParaRPr lang="zh-CN" altLang="en-US" sz="1400" dirty="0">
              <a:solidFill>
                <a:srgbClr val="0000FF"/>
              </a:solidFill>
              <a:cs typeface="+mn-ea"/>
              <a:sym typeface="+mn-lt"/>
            </a:endParaRPr>
          </a:p>
        </p:txBody>
      </p:sp>
      <p:sp>
        <p:nvSpPr>
          <p:cNvPr id="34" name="文本框 33">
            <a:extLst>
              <a:ext uri="{FF2B5EF4-FFF2-40B4-BE49-F238E27FC236}">
                <a16:creationId xmlns:a16="http://schemas.microsoft.com/office/drawing/2014/main" id="{1837F9A9-F99C-2F9E-70F8-4A743E5CF144}"/>
              </a:ext>
            </a:extLst>
          </p:cNvPr>
          <p:cNvSpPr txBox="1"/>
          <p:nvPr/>
        </p:nvSpPr>
        <p:spPr>
          <a:xfrm>
            <a:off x="59582" y="925612"/>
            <a:ext cx="12027315" cy="1646605"/>
          </a:xfrm>
          <a:prstGeom prst="rect">
            <a:avLst/>
          </a:prstGeom>
          <a:noFill/>
        </p:spPr>
        <p:txBody>
          <a:bodyPr wrap="square" rtlCol="0">
            <a:spAutoFit/>
          </a:bodyPr>
          <a:lstStyle/>
          <a:p>
            <a:pPr marL="285750" indent="-285750">
              <a:spcAft>
                <a:spcPts val="600"/>
              </a:spcAft>
              <a:buClr>
                <a:srgbClr val="C00000"/>
              </a:buClr>
              <a:buFont typeface="Wingdings" panose="05000000000000000000" pitchFamily="2" charset="2"/>
              <a:buChar char="Ø"/>
            </a:pPr>
            <a:r>
              <a:rPr lang="en-US" altLang="zh-CN" sz="1600" b="1" dirty="0">
                <a:cs typeface="+mn-ea"/>
                <a:sym typeface="+mn-lt"/>
              </a:rPr>
              <a:t>Stress plays a crucial role in influencing fracture aperture, particularly during the initial stages of stress application. In the early stages of stress application, substantial fracture closure occurs, which decreases the efficiency of acid transport along the fracture. </a:t>
            </a:r>
          </a:p>
          <a:p>
            <a:pPr marL="285750" indent="-285750">
              <a:spcAft>
                <a:spcPts val="600"/>
              </a:spcAft>
              <a:buClr>
                <a:srgbClr val="C00000"/>
              </a:buClr>
              <a:buFont typeface="Wingdings" panose="05000000000000000000" pitchFamily="2" charset="2"/>
              <a:buChar char="Ø"/>
            </a:pPr>
            <a:r>
              <a:rPr lang="en-US" altLang="zh-CN" sz="1600" b="1" dirty="0">
                <a:cs typeface="+mn-ea"/>
                <a:sym typeface="+mn-lt"/>
              </a:rPr>
              <a:t>The reduction in fracture conductivity compels a greater volume of acid to flow into the surrounding matrix, thereby enhancing matrix dissolution and contributing to the increase in PVBT. In the single-vug model, stress-induced deformation is minimal. Although vug existence induces acid fluid flow, the impact of stress on flow paths is limited.</a:t>
            </a:r>
            <a:endParaRPr lang="zh-CN" altLang="en-US" sz="1600" b="1" dirty="0">
              <a:cs typeface="+mn-ea"/>
              <a:sym typeface="+mn-lt"/>
            </a:endParaRPr>
          </a:p>
        </p:txBody>
      </p:sp>
      <p:sp>
        <p:nvSpPr>
          <p:cNvPr id="3" name="文本框 2">
            <a:extLst>
              <a:ext uri="{FF2B5EF4-FFF2-40B4-BE49-F238E27FC236}">
                <a16:creationId xmlns:a16="http://schemas.microsoft.com/office/drawing/2014/main" id="{5A6D82F0-8041-CAE3-4CB8-4BB4F8794477}"/>
              </a:ext>
            </a:extLst>
          </p:cNvPr>
          <p:cNvSpPr txBox="1"/>
          <p:nvPr/>
        </p:nvSpPr>
        <p:spPr>
          <a:xfrm>
            <a:off x="450205" y="3105834"/>
            <a:ext cx="1602827" cy="646331"/>
          </a:xfrm>
          <a:prstGeom prst="rect">
            <a:avLst/>
          </a:prstGeom>
          <a:noFill/>
        </p:spPr>
        <p:txBody>
          <a:bodyPr wrap="square">
            <a:spAutoFit/>
          </a:bodyPr>
          <a:lstStyle/>
          <a:p>
            <a:pPr algn="ctr"/>
            <a:r>
              <a:rPr lang="de-DE" altLang="zh-CN" sz="1200" b="0" i="0" dirty="0">
                <a:solidFill>
                  <a:srgbClr val="0000FF"/>
                </a:solidFill>
                <a:effectLst/>
                <a:latin typeface="TimesNewRomanPSMT"/>
              </a:rPr>
              <a:t>Damkohler number</a:t>
            </a:r>
          </a:p>
          <a:p>
            <a:pPr algn="ctr"/>
            <a:endParaRPr lang="de-DE" altLang="zh-CN" sz="1200" b="0" i="0" dirty="0">
              <a:solidFill>
                <a:srgbClr val="0000FF"/>
              </a:solidFill>
              <a:effectLst/>
              <a:latin typeface="TimesNewRomanPSMT"/>
            </a:endParaRPr>
          </a:p>
          <a:p>
            <a:pPr algn="ctr"/>
            <a:r>
              <a:rPr lang="de-DE" altLang="zh-CN" sz="1200" b="0" i="0" dirty="0">
                <a:solidFill>
                  <a:srgbClr val="0000FF"/>
                </a:solidFill>
                <a:effectLst/>
                <a:latin typeface="TimesNewRomanPSMT"/>
              </a:rPr>
              <a:t>=500</a:t>
            </a:r>
            <a:endParaRPr lang="zh-CN" altLang="en-US" sz="1200" dirty="0">
              <a:solidFill>
                <a:srgbClr val="0000FF"/>
              </a:solidFill>
            </a:endParaRPr>
          </a:p>
        </p:txBody>
      </p:sp>
      <p:sp>
        <p:nvSpPr>
          <p:cNvPr id="6" name="矩形 5">
            <a:extLst>
              <a:ext uri="{FF2B5EF4-FFF2-40B4-BE49-F238E27FC236}">
                <a16:creationId xmlns:a16="http://schemas.microsoft.com/office/drawing/2014/main" id="{4B9A1D59-4899-B7BF-2E97-946641414058}"/>
              </a:ext>
            </a:extLst>
          </p:cNvPr>
          <p:cNvSpPr/>
          <p:nvPr/>
        </p:nvSpPr>
        <p:spPr>
          <a:xfrm rot="16200000">
            <a:off x="6682255" y="4475541"/>
            <a:ext cx="721672" cy="276999"/>
          </a:xfrm>
          <a:prstGeom prst="rect">
            <a:avLst/>
          </a:prstGeom>
        </p:spPr>
        <p:txBody>
          <a:bodyPr wrap="none">
            <a:spAutoFit/>
          </a:bodyPr>
          <a:lstStyle/>
          <a:p>
            <a:pPr algn="ctr"/>
            <a:r>
              <a:rPr lang="en-US" altLang="zh-CN" sz="1200" dirty="0">
                <a:solidFill>
                  <a:srgbClr val="0000FF"/>
                </a:solidFill>
                <a:cs typeface="+mn-ea"/>
                <a:sym typeface="+mn-lt"/>
              </a:rPr>
              <a:t>porosity</a:t>
            </a:r>
            <a:endParaRPr lang="zh-CN" altLang="en-US" sz="1200" dirty="0">
              <a:solidFill>
                <a:srgbClr val="0000FF"/>
              </a:solidFill>
              <a:cs typeface="+mn-ea"/>
              <a:sym typeface="+mn-lt"/>
            </a:endParaRPr>
          </a:p>
        </p:txBody>
      </p:sp>
    </p:spTree>
    <p:extLst>
      <p:ext uri="{BB962C8B-B14F-4D97-AF65-F5344CB8AC3E}">
        <p14:creationId xmlns:p14="http://schemas.microsoft.com/office/powerpoint/2010/main" val="2134177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B4ADA7F-2C2B-4963-B59E-97D7ECB3BA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2</a:t>
            </a:fld>
            <a:r>
              <a:rPr kumimoji="0" lang="en-US" altLang="zh-CN" sz="1200" b="0" i="0" u="none" strike="noStrike" kern="1200" cap="none" spc="0" normalizeH="0" baseline="0" noProof="0" dirty="0">
                <a:ln>
                  <a:noFill/>
                </a:ln>
                <a:solidFill>
                  <a:prstClr val="black">
                    <a:tint val="75000"/>
                  </a:prstClr>
                </a:solidFill>
                <a:effectLst/>
                <a:uLnTx/>
                <a:uFillTx/>
                <a:cs typeface="+mn-ea"/>
                <a:sym typeface="+mn-lt"/>
              </a:rPr>
              <a:t>/24</a:t>
            </a:r>
          </a:p>
        </p:txBody>
      </p:sp>
      <p:sp>
        <p:nvSpPr>
          <p:cNvPr id="13" name="Text Box 3">
            <a:extLst>
              <a:ext uri="{FF2B5EF4-FFF2-40B4-BE49-F238E27FC236}">
                <a16:creationId xmlns:a16="http://schemas.microsoft.com/office/drawing/2014/main" id="{C0FDBFB4-70F1-B98C-589F-4B567DA69EAC}"/>
              </a:ext>
            </a:extLst>
          </p:cNvPr>
          <p:cNvSpPr txBox="1">
            <a:spLocks noChangeArrowheads="1"/>
          </p:cNvSpPr>
          <p:nvPr/>
        </p:nvSpPr>
        <p:spPr bwMode="auto">
          <a:xfrm>
            <a:off x="2358779" y="1054933"/>
            <a:ext cx="9122979" cy="48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720725" indent="-720725" eaLnBrk="1" hangingPunct="1">
              <a:lnSpc>
                <a:spcPct val="250000"/>
              </a:lnSpc>
              <a:spcBef>
                <a:spcPct val="50000"/>
              </a:spcBef>
              <a:buSzPct val="120000"/>
              <a:buFont typeface="Wingdings" panose="05000000000000000000" pitchFamily="2" charset="2"/>
              <a:buChar char="0"/>
            </a:pPr>
            <a:r>
              <a:rPr lang="en-US" altLang="zh-CN" sz="2800" b="1" dirty="0">
                <a:solidFill>
                  <a:srgbClr val="C00000"/>
                </a:solidFill>
                <a:latin typeface="Arial Black" panose="020B0A04020102020204" pitchFamily="34" charset="0"/>
                <a:ea typeface="+mn-ea"/>
                <a:cs typeface="+mn-ea"/>
                <a:sym typeface="+mn-lt"/>
              </a:rPr>
              <a:t>1. Background and motivation</a:t>
            </a:r>
          </a:p>
          <a:p>
            <a:pPr marL="720725" indent="-720725" eaLnBrk="1" hangingPunct="1">
              <a:lnSpc>
                <a:spcPct val="250000"/>
              </a:lnSpc>
              <a:spcBef>
                <a:spcPct val="50000"/>
              </a:spcBef>
              <a:buSzPct val="120000"/>
              <a:buFont typeface="Wingdings" panose="05000000000000000000" pitchFamily="2" charset="2"/>
              <a:buChar char="0"/>
            </a:pPr>
            <a:r>
              <a:rPr lang="en-US" altLang="zh-CN" sz="2800" b="1" dirty="0">
                <a:latin typeface="Arial Black" panose="020B0A04020102020204" pitchFamily="34" charset="0"/>
                <a:ea typeface="+mn-ea"/>
                <a:cs typeface="+mn-ea"/>
                <a:sym typeface="+mn-lt"/>
              </a:rPr>
              <a:t>2. The hydro-mechanical-chemical model</a:t>
            </a:r>
          </a:p>
          <a:p>
            <a:pPr marL="720725" indent="-720725" eaLnBrk="1" hangingPunct="1">
              <a:lnSpc>
                <a:spcPct val="250000"/>
              </a:lnSpc>
              <a:spcBef>
                <a:spcPct val="50000"/>
              </a:spcBef>
              <a:buSzPct val="120000"/>
              <a:buFont typeface="Wingdings" panose="05000000000000000000" pitchFamily="2" charset="2"/>
              <a:buChar char="0"/>
            </a:pPr>
            <a:r>
              <a:rPr lang="en-US" altLang="zh-CN" sz="2800" b="1" dirty="0">
                <a:latin typeface="Arial Black" panose="020B0A04020102020204" pitchFamily="34" charset="0"/>
                <a:ea typeface="+mn-ea"/>
                <a:cs typeface="+mn-ea"/>
                <a:sym typeface="+mn-lt"/>
              </a:rPr>
              <a:t>3. Numerical scheme and examples</a:t>
            </a:r>
          </a:p>
          <a:p>
            <a:pPr marL="720725" indent="-720725" eaLnBrk="1" hangingPunct="1">
              <a:lnSpc>
                <a:spcPct val="250000"/>
              </a:lnSpc>
              <a:spcBef>
                <a:spcPct val="50000"/>
              </a:spcBef>
              <a:buSzPct val="120000"/>
              <a:buFont typeface="Wingdings" panose="05000000000000000000" pitchFamily="2" charset="2"/>
              <a:buChar char="0"/>
            </a:pPr>
            <a:r>
              <a:rPr lang="en-US" altLang="zh-CN" sz="2800" b="1" dirty="0">
                <a:latin typeface="Arial Black" panose="020B0A04020102020204" pitchFamily="34" charset="0"/>
                <a:ea typeface="+mn-ea"/>
                <a:cs typeface="+mn-ea"/>
                <a:sym typeface="+mn-lt"/>
              </a:rPr>
              <a:t>4. Remarks and future works</a:t>
            </a:r>
          </a:p>
        </p:txBody>
      </p:sp>
      <p:sp>
        <p:nvSpPr>
          <p:cNvPr id="14" name="文本框 6">
            <a:extLst>
              <a:ext uri="{FF2B5EF4-FFF2-40B4-BE49-F238E27FC236}">
                <a16:creationId xmlns:a16="http://schemas.microsoft.com/office/drawing/2014/main" id="{7D9CE323-97D8-67F9-F48D-83E350BB9ACD}"/>
              </a:ext>
            </a:extLst>
          </p:cNvPr>
          <p:cNvSpPr txBox="1">
            <a:spLocks noChangeArrowheads="1"/>
          </p:cNvSpPr>
          <p:nvPr/>
        </p:nvSpPr>
        <p:spPr bwMode="auto">
          <a:xfrm>
            <a:off x="0" y="94662"/>
            <a:ext cx="12192000" cy="584775"/>
          </a:xfrm>
          <a:prstGeom prst="rect">
            <a:avLst/>
          </a:prstGeom>
          <a:noFill/>
        </p:spPr>
        <p:txBody>
          <a:bodyPr wrap="square" rtlCol="0">
            <a:spAutoFit/>
          </a:bodyPr>
          <a:lstStyle>
            <a:defPPr>
              <a:defRPr lang="zh-CN"/>
            </a:defPPr>
            <a:lvl1pPr algn="ctr">
              <a:defRPr sz="2600" b="1">
                <a:solidFill>
                  <a:srgbClr val="0070C0"/>
                </a:solidFill>
                <a:latin typeface="Arial Black" panose="020B0A04020102020204" pitchFamily="34" charset="0"/>
                <a:cs typeface="+mn-ea"/>
              </a:defRPr>
            </a:lvl1pPr>
          </a:lstStyle>
          <a:p>
            <a:r>
              <a:rPr lang="en-US" altLang="zh-CN" sz="3200" dirty="0">
                <a:sym typeface="+mn-lt"/>
              </a:rPr>
              <a:t>Outline</a:t>
            </a:r>
            <a:endParaRPr lang="zh-CN" altLang="en-US" sz="3200" dirty="0">
              <a:sym typeface="+mn-lt"/>
            </a:endParaRPr>
          </a:p>
        </p:txBody>
      </p:sp>
    </p:spTree>
    <p:extLst>
      <p:ext uri="{BB962C8B-B14F-4D97-AF65-F5344CB8AC3E}">
        <p14:creationId xmlns:p14="http://schemas.microsoft.com/office/powerpoint/2010/main" val="2194906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B1A4BBA-2313-7192-977D-0A0F6C5EC1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20</a:t>
            </a:fld>
            <a:r>
              <a:rPr kumimoji="0" lang="en-US" altLang="zh-CN" sz="1200" b="0" i="0" u="none" strike="noStrike" kern="1200" cap="none" spc="0" normalizeH="0" baseline="0" noProof="0" dirty="0">
                <a:ln>
                  <a:noFill/>
                </a:ln>
                <a:solidFill>
                  <a:prstClr val="black">
                    <a:tint val="75000"/>
                  </a:prstClr>
                </a:solidFill>
                <a:effectLst/>
                <a:uLnTx/>
                <a:uFillTx/>
                <a:cs typeface="+mn-ea"/>
                <a:sym typeface="+mn-lt"/>
              </a:rPr>
              <a:t>/24</a:t>
            </a:r>
          </a:p>
        </p:txBody>
      </p:sp>
      <p:pic>
        <p:nvPicPr>
          <p:cNvPr id="4" name="图片 3">
            <a:extLst>
              <a:ext uri="{FF2B5EF4-FFF2-40B4-BE49-F238E27FC236}">
                <a16:creationId xmlns:a16="http://schemas.microsoft.com/office/drawing/2014/main" id="{A9ECEDEE-5C9C-C63C-DDE8-408DEE3D6B08}"/>
              </a:ext>
            </a:extLst>
          </p:cNvPr>
          <p:cNvPicPr>
            <a:picLocks noChangeAspect="1"/>
          </p:cNvPicPr>
          <p:nvPr/>
        </p:nvPicPr>
        <p:blipFill>
          <a:blip r:embed="rId3"/>
          <a:srcRect l="54813" t="-72" r="-40" b="20070"/>
          <a:stretch/>
        </p:blipFill>
        <p:spPr>
          <a:xfrm>
            <a:off x="460929" y="4989881"/>
            <a:ext cx="1877369" cy="1382221"/>
          </a:xfrm>
          <a:prstGeom prst="roundRect">
            <a:avLst>
              <a:gd name="adj" fmla="val 625"/>
            </a:avLst>
          </a:prstGeom>
        </p:spPr>
      </p:pic>
      <p:pic>
        <p:nvPicPr>
          <p:cNvPr id="3" name="图片 2">
            <a:extLst>
              <a:ext uri="{FF2B5EF4-FFF2-40B4-BE49-F238E27FC236}">
                <a16:creationId xmlns:a16="http://schemas.microsoft.com/office/drawing/2014/main" id="{4D772EFD-2751-146F-FF06-4F64A5883876}"/>
              </a:ext>
            </a:extLst>
          </p:cNvPr>
          <p:cNvPicPr>
            <a:picLocks noChangeAspect="1"/>
          </p:cNvPicPr>
          <p:nvPr/>
        </p:nvPicPr>
        <p:blipFill>
          <a:blip r:embed="rId3"/>
          <a:srcRect r="47020" b="12552"/>
          <a:stretch/>
        </p:blipFill>
        <p:spPr>
          <a:xfrm>
            <a:off x="106286" y="2943341"/>
            <a:ext cx="2281857" cy="1567606"/>
          </a:xfrm>
          <a:prstGeom prst="roundRect">
            <a:avLst>
              <a:gd name="adj" fmla="val 625"/>
            </a:avLst>
          </a:prstGeom>
        </p:spPr>
      </p:pic>
      <p:sp>
        <p:nvSpPr>
          <p:cNvPr id="15" name="文本框 14">
            <a:extLst>
              <a:ext uri="{FF2B5EF4-FFF2-40B4-BE49-F238E27FC236}">
                <a16:creationId xmlns:a16="http://schemas.microsoft.com/office/drawing/2014/main" id="{1B99826E-7DCD-7DAB-AA1F-D4B92108BBA5}"/>
              </a:ext>
            </a:extLst>
          </p:cNvPr>
          <p:cNvSpPr txBox="1"/>
          <p:nvPr/>
        </p:nvSpPr>
        <p:spPr>
          <a:xfrm>
            <a:off x="106287" y="893401"/>
            <a:ext cx="12085712" cy="1723549"/>
          </a:xfrm>
          <a:prstGeom prst="rect">
            <a:avLst/>
          </a:prstGeom>
          <a:noFill/>
        </p:spPr>
        <p:txBody>
          <a:bodyPr wrap="square" rtlCol="0">
            <a:spAutoFit/>
          </a:bodyPr>
          <a:lstStyle/>
          <a:p>
            <a:pPr marL="285750" indent="-285750">
              <a:spcAft>
                <a:spcPts val="600"/>
              </a:spcAft>
              <a:buClr>
                <a:srgbClr val="FF0000"/>
              </a:buClr>
              <a:buFont typeface="Wingdings" panose="05000000000000000000" pitchFamily="2" charset="2"/>
              <a:buChar char="Ø"/>
            </a:pPr>
            <a:r>
              <a:rPr lang="en-US" altLang="zh-CN" sz="1600" b="1" dirty="0">
                <a:solidFill>
                  <a:srgbClr val="C00000"/>
                </a:solidFill>
                <a:cs typeface="+mn-ea"/>
                <a:sym typeface="+mn-lt"/>
              </a:rPr>
              <a:t>At high injection rates</a:t>
            </a:r>
            <a:r>
              <a:rPr lang="en-US" altLang="zh-CN" sz="1600" b="1" dirty="0">
                <a:cs typeface="+mn-ea"/>
                <a:sym typeface="+mn-lt"/>
              </a:rPr>
              <a:t>: stress induction results in increased acid dissolution across broader areas.</a:t>
            </a:r>
          </a:p>
          <a:p>
            <a:pPr marL="285750" indent="-285750">
              <a:spcAft>
                <a:spcPts val="600"/>
              </a:spcAft>
              <a:buClr>
                <a:srgbClr val="FF0000"/>
              </a:buClr>
              <a:buFont typeface="Wingdings" panose="05000000000000000000" pitchFamily="2" charset="2"/>
              <a:buChar char="Ø"/>
            </a:pPr>
            <a:r>
              <a:rPr lang="en-US" altLang="zh-CN" sz="1600" b="1" dirty="0">
                <a:solidFill>
                  <a:srgbClr val="C00000"/>
                </a:solidFill>
                <a:cs typeface="+mn-ea"/>
                <a:sym typeface="+mn-lt"/>
              </a:rPr>
              <a:t>At lower injection rates</a:t>
            </a:r>
            <a:r>
              <a:rPr lang="en-US" altLang="zh-CN" sz="1600" b="1" dirty="0">
                <a:cs typeface="+mn-ea"/>
                <a:sym typeface="+mn-lt"/>
              </a:rPr>
              <a:t>: the acid solution preferentially migrates into the vugs and the fracture networks. The interconnectivity between vugs and fractures progressively emerges as increasingly crucial in the acid stimulation. </a:t>
            </a:r>
          </a:p>
          <a:p>
            <a:pPr marL="285750" indent="-285750">
              <a:spcAft>
                <a:spcPts val="600"/>
              </a:spcAft>
              <a:buClr>
                <a:srgbClr val="FF0000"/>
              </a:buClr>
              <a:buFont typeface="Wingdings" panose="05000000000000000000" pitchFamily="2" charset="2"/>
              <a:buChar char="Ø"/>
            </a:pPr>
            <a:r>
              <a:rPr lang="en-US" altLang="zh-CN" sz="1600" b="1" dirty="0">
                <a:solidFill>
                  <a:srgbClr val="C00000"/>
                </a:solidFill>
                <a:cs typeface="+mn-ea"/>
                <a:sym typeface="+mn-lt"/>
              </a:rPr>
              <a:t>Compared to the matrix region</a:t>
            </a:r>
            <a:r>
              <a:rPr lang="en-US" altLang="zh-CN" sz="1600" b="1" dirty="0">
                <a:cs typeface="+mn-ea"/>
                <a:sym typeface="+mn-lt"/>
              </a:rPr>
              <a:t>: fractures and vugs establish preferential pathways for acid migration. Less acid solution is needed to achieve a breakthrough. Stress diminishes the fluid flow capacity within these fractures, prompting enhanced dissolution in the adjacent matrix and increasing the PVBT. </a:t>
            </a:r>
            <a:endParaRPr lang="zh-CN" altLang="en-US" sz="1600" b="1" dirty="0">
              <a:cs typeface="+mn-ea"/>
              <a:sym typeface="+mn-lt"/>
            </a:endParaRPr>
          </a:p>
        </p:txBody>
      </p:sp>
      <p:pic>
        <p:nvPicPr>
          <p:cNvPr id="7" name="图片 6">
            <a:extLst>
              <a:ext uri="{FF2B5EF4-FFF2-40B4-BE49-F238E27FC236}">
                <a16:creationId xmlns:a16="http://schemas.microsoft.com/office/drawing/2014/main" id="{6666F724-DA0A-0270-45C7-238C18CEDDF7}"/>
              </a:ext>
            </a:extLst>
          </p:cNvPr>
          <p:cNvPicPr>
            <a:picLocks noChangeAspect="1"/>
          </p:cNvPicPr>
          <p:nvPr/>
        </p:nvPicPr>
        <p:blipFill>
          <a:blip r:embed="rId4"/>
          <a:srcRect b="2583"/>
          <a:stretch/>
        </p:blipFill>
        <p:spPr>
          <a:xfrm>
            <a:off x="7611451" y="2690648"/>
            <a:ext cx="4474263" cy="3681454"/>
          </a:xfrm>
          <a:prstGeom prst="roundRect">
            <a:avLst>
              <a:gd name="adj" fmla="val 465"/>
            </a:avLst>
          </a:prstGeom>
        </p:spPr>
      </p:pic>
      <p:pic>
        <p:nvPicPr>
          <p:cNvPr id="9" name="图片 8">
            <a:extLst>
              <a:ext uri="{FF2B5EF4-FFF2-40B4-BE49-F238E27FC236}">
                <a16:creationId xmlns:a16="http://schemas.microsoft.com/office/drawing/2014/main" id="{5A1626D5-B36C-7180-70BB-36C1BAD708BF}"/>
              </a:ext>
            </a:extLst>
          </p:cNvPr>
          <p:cNvPicPr>
            <a:picLocks noChangeAspect="1"/>
          </p:cNvPicPr>
          <p:nvPr/>
        </p:nvPicPr>
        <p:blipFill>
          <a:blip r:embed="rId5"/>
          <a:srcRect b="2431"/>
          <a:stretch/>
        </p:blipFill>
        <p:spPr>
          <a:xfrm>
            <a:off x="2532993" y="2690648"/>
            <a:ext cx="5002924" cy="3681454"/>
          </a:xfrm>
          <a:prstGeom prst="roundRect">
            <a:avLst>
              <a:gd name="adj" fmla="val 465"/>
            </a:avLst>
          </a:prstGeom>
        </p:spPr>
      </p:pic>
      <p:sp>
        <p:nvSpPr>
          <p:cNvPr id="19" name="文本框 18">
            <a:extLst>
              <a:ext uri="{FF2B5EF4-FFF2-40B4-BE49-F238E27FC236}">
                <a16:creationId xmlns:a16="http://schemas.microsoft.com/office/drawing/2014/main" id="{5949258E-C553-BD95-FCF9-2440DA507EEE}"/>
              </a:ext>
            </a:extLst>
          </p:cNvPr>
          <p:cNvSpPr txBox="1"/>
          <p:nvPr/>
        </p:nvSpPr>
        <p:spPr>
          <a:xfrm>
            <a:off x="8129752" y="6446994"/>
            <a:ext cx="1762808" cy="276999"/>
          </a:xfrm>
          <a:prstGeom prst="rect">
            <a:avLst/>
          </a:prstGeom>
          <a:noFill/>
        </p:spPr>
        <p:txBody>
          <a:bodyPr wrap="square">
            <a:spAutoFit/>
          </a:bodyPr>
          <a:lstStyle/>
          <a:p>
            <a:pPr algn="ctr"/>
            <a:r>
              <a:rPr lang="en-US" altLang="zh-CN" sz="1200" i="0" dirty="0">
                <a:solidFill>
                  <a:srgbClr val="0000FF"/>
                </a:solidFill>
                <a:effectLst/>
                <a:cs typeface="+mn-ea"/>
                <a:sym typeface="+mn-lt"/>
              </a:rPr>
              <a:t>with stress 20 MPa</a:t>
            </a:r>
            <a:endParaRPr lang="zh-CN" altLang="en-US" sz="1200" dirty="0">
              <a:solidFill>
                <a:srgbClr val="0000FF"/>
              </a:solidFill>
              <a:cs typeface="+mn-ea"/>
              <a:sym typeface="+mn-lt"/>
            </a:endParaRPr>
          </a:p>
        </p:txBody>
      </p:sp>
      <p:sp>
        <p:nvSpPr>
          <p:cNvPr id="20" name="文本框 19">
            <a:extLst>
              <a:ext uri="{FF2B5EF4-FFF2-40B4-BE49-F238E27FC236}">
                <a16:creationId xmlns:a16="http://schemas.microsoft.com/office/drawing/2014/main" id="{FA8BF8C0-D94E-5BC7-BA08-E4B58BD00F08}"/>
              </a:ext>
            </a:extLst>
          </p:cNvPr>
          <p:cNvSpPr txBox="1"/>
          <p:nvPr/>
        </p:nvSpPr>
        <p:spPr>
          <a:xfrm>
            <a:off x="10163503" y="6446994"/>
            <a:ext cx="1592318" cy="276999"/>
          </a:xfrm>
          <a:prstGeom prst="rect">
            <a:avLst/>
          </a:prstGeom>
          <a:noFill/>
        </p:spPr>
        <p:txBody>
          <a:bodyPr wrap="square">
            <a:spAutoFit/>
          </a:bodyPr>
          <a:lstStyle/>
          <a:p>
            <a:pPr algn="ctr"/>
            <a:r>
              <a:rPr lang="en-US" altLang="zh-CN" sz="1200" i="0" dirty="0">
                <a:solidFill>
                  <a:srgbClr val="0000FF"/>
                </a:solidFill>
                <a:effectLst/>
                <a:cs typeface="+mn-ea"/>
                <a:sym typeface="+mn-lt"/>
              </a:rPr>
              <a:t>without stress</a:t>
            </a:r>
            <a:endParaRPr lang="zh-CN" altLang="en-US" sz="1200" dirty="0">
              <a:solidFill>
                <a:srgbClr val="0000FF"/>
              </a:solidFill>
              <a:cs typeface="+mn-ea"/>
              <a:sym typeface="+mn-lt"/>
            </a:endParaRPr>
          </a:p>
        </p:txBody>
      </p:sp>
      <p:sp>
        <p:nvSpPr>
          <p:cNvPr id="18" name="文本框 6">
            <a:extLst>
              <a:ext uri="{FF2B5EF4-FFF2-40B4-BE49-F238E27FC236}">
                <a16:creationId xmlns:a16="http://schemas.microsoft.com/office/drawing/2014/main" id="{D74740A0-A42A-7B1E-664C-1A976C4F8253}"/>
              </a:ext>
            </a:extLst>
          </p:cNvPr>
          <p:cNvSpPr txBox="1">
            <a:spLocks noChangeArrowheads="1"/>
          </p:cNvSpPr>
          <p:nvPr/>
        </p:nvSpPr>
        <p:spPr bwMode="auto">
          <a:xfrm>
            <a:off x="0" y="139631"/>
            <a:ext cx="12192000" cy="523220"/>
          </a:xfrm>
          <a:prstGeom prst="rect">
            <a:avLst/>
          </a:prstGeom>
          <a:noFill/>
        </p:spPr>
        <p:txBody>
          <a:bodyPr wrap="square" rtlCol="0">
            <a:spAutoFit/>
          </a:bodyPr>
          <a:lstStyle>
            <a:defPPr>
              <a:defRPr lang="zh-CN"/>
            </a:defPPr>
            <a:lvl1pPr algn="ctr">
              <a:defRPr sz="2800" b="1">
                <a:solidFill>
                  <a:srgbClr val="0070C0"/>
                </a:solidFill>
                <a:latin typeface="Arial Black" panose="020B0A04020102020204" pitchFamily="34" charset="0"/>
                <a:cs typeface="+mn-ea"/>
              </a:defRPr>
            </a:lvl1pPr>
          </a:lstStyle>
          <a:p>
            <a:r>
              <a:rPr lang="en-US" altLang="zh-CN" dirty="0">
                <a:sym typeface="+mn-lt"/>
              </a:rPr>
              <a:t>3.3 numerical examples: complex fractures and vugs case</a:t>
            </a:r>
          </a:p>
        </p:txBody>
      </p:sp>
      <p:sp>
        <p:nvSpPr>
          <p:cNvPr id="24" name="矩形 23">
            <a:extLst>
              <a:ext uri="{FF2B5EF4-FFF2-40B4-BE49-F238E27FC236}">
                <a16:creationId xmlns:a16="http://schemas.microsoft.com/office/drawing/2014/main" id="{E4A0875B-D45F-EB69-8E37-EA856650AB85}"/>
              </a:ext>
            </a:extLst>
          </p:cNvPr>
          <p:cNvSpPr/>
          <p:nvPr/>
        </p:nvSpPr>
        <p:spPr>
          <a:xfrm>
            <a:off x="762571" y="4594387"/>
            <a:ext cx="1274086" cy="307777"/>
          </a:xfrm>
          <a:prstGeom prst="rect">
            <a:avLst/>
          </a:prstGeom>
        </p:spPr>
        <p:txBody>
          <a:bodyPr wrap="square">
            <a:spAutoFit/>
          </a:bodyPr>
          <a:lstStyle/>
          <a:p>
            <a:pPr algn="ctr"/>
            <a:r>
              <a:rPr lang="en-US" altLang="zh-CN" sz="1400" dirty="0">
                <a:solidFill>
                  <a:srgbClr val="0000FF"/>
                </a:solidFill>
                <a:cs typeface="+mn-ea"/>
                <a:sym typeface="+mn-lt"/>
              </a:rPr>
              <a:t>Flow B.C.</a:t>
            </a:r>
            <a:endParaRPr lang="zh-CN" altLang="en-US" sz="1400" dirty="0">
              <a:solidFill>
                <a:srgbClr val="0000FF"/>
              </a:solidFill>
              <a:cs typeface="+mn-ea"/>
              <a:sym typeface="+mn-lt"/>
            </a:endParaRPr>
          </a:p>
        </p:txBody>
      </p:sp>
      <p:sp>
        <p:nvSpPr>
          <p:cNvPr id="25" name="矩形 24">
            <a:extLst>
              <a:ext uri="{FF2B5EF4-FFF2-40B4-BE49-F238E27FC236}">
                <a16:creationId xmlns:a16="http://schemas.microsoft.com/office/drawing/2014/main" id="{7A3D30DA-3333-0085-7503-5001F674F5B2}"/>
              </a:ext>
            </a:extLst>
          </p:cNvPr>
          <p:cNvSpPr/>
          <p:nvPr/>
        </p:nvSpPr>
        <p:spPr>
          <a:xfrm>
            <a:off x="533832" y="6446994"/>
            <a:ext cx="1731565" cy="276999"/>
          </a:xfrm>
          <a:prstGeom prst="rect">
            <a:avLst/>
          </a:prstGeom>
        </p:spPr>
        <p:txBody>
          <a:bodyPr wrap="square">
            <a:spAutoFit/>
          </a:bodyPr>
          <a:lstStyle/>
          <a:p>
            <a:pPr algn="ctr"/>
            <a:r>
              <a:rPr lang="en-US" altLang="zh-CN" sz="1200" dirty="0">
                <a:solidFill>
                  <a:srgbClr val="0000FF"/>
                </a:solidFill>
                <a:cs typeface="+mn-ea"/>
                <a:sym typeface="+mn-lt"/>
              </a:rPr>
              <a:t>Mechanical B.C.</a:t>
            </a:r>
            <a:endParaRPr lang="zh-CN" altLang="en-US" sz="1200" dirty="0">
              <a:solidFill>
                <a:srgbClr val="0000FF"/>
              </a:solidFill>
              <a:cs typeface="+mn-ea"/>
              <a:sym typeface="+mn-lt"/>
            </a:endParaRPr>
          </a:p>
        </p:txBody>
      </p:sp>
      <p:sp>
        <p:nvSpPr>
          <p:cNvPr id="26" name="文本框 25">
            <a:extLst>
              <a:ext uri="{FF2B5EF4-FFF2-40B4-BE49-F238E27FC236}">
                <a16:creationId xmlns:a16="http://schemas.microsoft.com/office/drawing/2014/main" id="{5A6312A4-C986-BB40-3858-54FDD5CDA1CE}"/>
              </a:ext>
            </a:extLst>
          </p:cNvPr>
          <p:cNvSpPr txBox="1"/>
          <p:nvPr/>
        </p:nvSpPr>
        <p:spPr>
          <a:xfrm>
            <a:off x="2942897" y="6459394"/>
            <a:ext cx="1762808" cy="276999"/>
          </a:xfrm>
          <a:prstGeom prst="rect">
            <a:avLst/>
          </a:prstGeom>
          <a:noFill/>
        </p:spPr>
        <p:txBody>
          <a:bodyPr wrap="square">
            <a:spAutoFit/>
          </a:bodyPr>
          <a:lstStyle/>
          <a:p>
            <a:pPr algn="ctr"/>
            <a:r>
              <a:rPr lang="en-US" altLang="zh-CN" sz="1200" i="0" dirty="0">
                <a:solidFill>
                  <a:srgbClr val="0000FF"/>
                </a:solidFill>
                <a:effectLst/>
                <a:cs typeface="+mn-ea"/>
                <a:sym typeface="+mn-lt"/>
              </a:rPr>
              <a:t>with stress 20 MPa</a:t>
            </a:r>
            <a:endParaRPr lang="zh-CN" altLang="en-US" sz="1200" dirty="0">
              <a:solidFill>
                <a:srgbClr val="0000FF"/>
              </a:solidFill>
              <a:cs typeface="+mn-ea"/>
              <a:sym typeface="+mn-lt"/>
            </a:endParaRPr>
          </a:p>
        </p:txBody>
      </p:sp>
      <p:sp>
        <p:nvSpPr>
          <p:cNvPr id="27" name="文本框 26">
            <a:extLst>
              <a:ext uri="{FF2B5EF4-FFF2-40B4-BE49-F238E27FC236}">
                <a16:creationId xmlns:a16="http://schemas.microsoft.com/office/drawing/2014/main" id="{2312A794-2C92-E231-771C-FDD38EF206A3}"/>
              </a:ext>
            </a:extLst>
          </p:cNvPr>
          <p:cNvSpPr txBox="1"/>
          <p:nvPr/>
        </p:nvSpPr>
        <p:spPr>
          <a:xfrm>
            <a:off x="5383205" y="6459394"/>
            <a:ext cx="1592318" cy="276999"/>
          </a:xfrm>
          <a:prstGeom prst="rect">
            <a:avLst/>
          </a:prstGeom>
          <a:noFill/>
        </p:spPr>
        <p:txBody>
          <a:bodyPr wrap="square">
            <a:spAutoFit/>
          </a:bodyPr>
          <a:lstStyle/>
          <a:p>
            <a:pPr algn="ctr"/>
            <a:r>
              <a:rPr lang="en-US" altLang="zh-CN" sz="1200" i="0" dirty="0">
                <a:solidFill>
                  <a:srgbClr val="0000FF"/>
                </a:solidFill>
                <a:effectLst/>
                <a:cs typeface="+mn-ea"/>
                <a:sym typeface="+mn-lt"/>
              </a:rPr>
              <a:t>without stress</a:t>
            </a:r>
            <a:endParaRPr lang="zh-CN" altLang="en-US" sz="1200" dirty="0">
              <a:solidFill>
                <a:srgbClr val="0000FF"/>
              </a:solidFill>
              <a:cs typeface="+mn-ea"/>
              <a:sym typeface="+mn-lt"/>
            </a:endParaRPr>
          </a:p>
        </p:txBody>
      </p:sp>
      <p:sp>
        <p:nvSpPr>
          <p:cNvPr id="5" name="矩形 4">
            <a:extLst>
              <a:ext uri="{FF2B5EF4-FFF2-40B4-BE49-F238E27FC236}">
                <a16:creationId xmlns:a16="http://schemas.microsoft.com/office/drawing/2014/main" id="{E3899388-2FE0-9BA8-C274-278AAD090FBC}"/>
              </a:ext>
            </a:extLst>
          </p:cNvPr>
          <p:cNvSpPr/>
          <p:nvPr/>
        </p:nvSpPr>
        <p:spPr>
          <a:xfrm rot="16200000">
            <a:off x="4563163" y="4455887"/>
            <a:ext cx="1104790" cy="276999"/>
          </a:xfrm>
          <a:prstGeom prst="rect">
            <a:avLst/>
          </a:prstGeom>
        </p:spPr>
        <p:txBody>
          <a:bodyPr wrap="none">
            <a:spAutoFit/>
          </a:bodyPr>
          <a:lstStyle/>
          <a:p>
            <a:pPr algn="ctr"/>
            <a:r>
              <a:rPr lang="en-US" altLang="zh-CN" sz="1200" dirty="0">
                <a:solidFill>
                  <a:srgbClr val="0000FF"/>
                </a:solidFill>
                <a:cs typeface="+mn-ea"/>
                <a:sym typeface="+mn-lt"/>
              </a:rPr>
              <a:t>concentration</a:t>
            </a:r>
            <a:endParaRPr lang="zh-CN" altLang="en-US" sz="1200" dirty="0">
              <a:solidFill>
                <a:srgbClr val="0000FF"/>
              </a:solidFill>
              <a:cs typeface="+mn-ea"/>
              <a:sym typeface="+mn-lt"/>
            </a:endParaRPr>
          </a:p>
        </p:txBody>
      </p:sp>
      <p:sp>
        <p:nvSpPr>
          <p:cNvPr id="8" name="矩形 7">
            <a:extLst>
              <a:ext uri="{FF2B5EF4-FFF2-40B4-BE49-F238E27FC236}">
                <a16:creationId xmlns:a16="http://schemas.microsoft.com/office/drawing/2014/main" id="{32FC8970-2C19-CF8A-F919-387D6D36E370}"/>
              </a:ext>
            </a:extLst>
          </p:cNvPr>
          <p:cNvSpPr/>
          <p:nvPr/>
        </p:nvSpPr>
        <p:spPr>
          <a:xfrm rot="16200000">
            <a:off x="9756532" y="4539102"/>
            <a:ext cx="721672" cy="276999"/>
          </a:xfrm>
          <a:prstGeom prst="rect">
            <a:avLst/>
          </a:prstGeom>
        </p:spPr>
        <p:txBody>
          <a:bodyPr wrap="none">
            <a:spAutoFit/>
          </a:bodyPr>
          <a:lstStyle/>
          <a:p>
            <a:pPr algn="ctr"/>
            <a:r>
              <a:rPr lang="en-US" altLang="zh-CN" sz="1200" dirty="0">
                <a:solidFill>
                  <a:srgbClr val="0000FF"/>
                </a:solidFill>
                <a:cs typeface="+mn-ea"/>
                <a:sym typeface="+mn-lt"/>
              </a:rPr>
              <a:t>porosity</a:t>
            </a:r>
            <a:endParaRPr lang="zh-CN" altLang="en-US" sz="1200" dirty="0">
              <a:solidFill>
                <a:srgbClr val="0000FF"/>
              </a:solidFill>
              <a:cs typeface="+mn-ea"/>
              <a:sym typeface="+mn-lt"/>
            </a:endParaRPr>
          </a:p>
        </p:txBody>
      </p:sp>
    </p:spTree>
    <p:extLst>
      <p:ext uri="{BB962C8B-B14F-4D97-AF65-F5344CB8AC3E}">
        <p14:creationId xmlns:p14="http://schemas.microsoft.com/office/powerpoint/2010/main" val="1146399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B4ADA7F-2C2B-4963-B59E-97D7ECB3BA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21</a:t>
            </a:fld>
            <a:r>
              <a:rPr kumimoji="0" lang="en-US" altLang="zh-CN" sz="1200" b="0" i="0" u="none" strike="noStrike" kern="1200" cap="none" spc="0" normalizeH="0" baseline="0" noProof="0" dirty="0">
                <a:ln>
                  <a:noFill/>
                </a:ln>
                <a:solidFill>
                  <a:prstClr val="black">
                    <a:tint val="75000"/>
                  </a:prstClr>
                </a:solidFill>
                <a:effectLst/>
                <a:uLnTx/>
                <a:uFillTx/>
                <a:cs typeface="+mn-ea"/>
                <a:sym typeface="+mn-lt"/>
              </a:rPr>
              <a:t>/24</a:t>
            </a:r>
          </a:p>
        </p:txBody>
      </p:sp>
      <p:sp>
        <p:nvSpPr>
          <p:cNvPr id="13" name="Text Box 3">
            <a:extLst>
              <a:ext uri="{FF2B5EF4-FFF2-40B4-BE49-F238E27FC236}">
                <a16:creationId xmlns:a16="http://schemas.microsoft.com/office/drawing/2014/main" id="{C0FDBFB4-70F1-B98C-589F-4B567DA69EAC}"/>
              </a:ext>
            </a:extLst>
          </p:cNvPr>
          <p:cNvSpPr txBox="1">
            <a:spLocks noChangeArrowheads="1"/>
          </p:cNvSpPr>
          <p:nvPr/>
        </p:nvSpPr>
        <p:spPr bwMode="auto">
          <a:xfrm>
            <a:off x="2165132" y="1060188"/>
            <a:ext cx="9122979" cy="48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720725" indent="-720725" eaLnBrk="1" hangingPunct="1">
              <a:lnSpc>
                <a:spcPct val="250000"/>
              </a:lnSpc>
              <a:spcBef>
                <a:spcPct val="50000"/>
              </a:spcBef>
              <a:buSzPct val="120000"/>
              <a:buFont typeface="Wingdings" panose="05000000000000000000" pitchFamily="2" charset="2"/>
              <a:buChar char="0"/>
            </a:pPr>
            <a:r>
              <a:rPr lang="en-US" altLang="zh-CN" sz="2800" b="1" dirty="0">
                <a:latin typeface="Arial Black" panose="020B0A04020102020204" pitchFamily="34" charset="0"/>
                <a:ea typeface="+mn-ea"/>
                <a:cs typeface="+mn-ea"/>
                <a:sym typeface="+mn-lt"/>
              </a:rPr>
              <a:t>1. Background and motivation</a:t>
            </a:r>
          </a:p>
          <a:p>
            <a:pPr marL="720725" indent="-720725">
              <a:lnSpc>
                <a:spcPct val="250000"/>
              </a:lnSpc>
              <a:spcBef>
                <a:spcPct val="50000"/>
              </a:spcBef>
              <a:buSzPct val="120000"/>
              <a:buFont typeface="Wingdings" panose="05000000000000000000" pitchFamily="2" charset="2"/>
              <a:buChar char="0"/>
            </a:pPr>
            <a:r>
              <a:rPr lang="en-US" altLang="zh-CN" sz="2800" b="1" dirty="0">
                <a:latin typeface="Arial Black" panose="020B0A04020102020204" pitchFamily="34" charset="0"/>
                <a:ea typeface="+mn-ea"/>
                <a:cs typeface="+mn-ea"/>
                <a:sym typeface="+mn-lt"/>
              </a:rPr>
              <a:t>2. The hydro-mechanical-chemical model</a:t>
            </a:r>
          </a:p>
          <a:p>
            <a:pPr marL="720725" indent="-720725" eaLnBrk="1" hangingPunct="1">
              <a:lnSpc>
                <a:spcPct val="250000"/>
              </a:lnSpc>
              <a:spcBef>
                <a:spcPct val="50000"/>
              </a:spcBef>
              <a:buSzPct val="120000"/>
              <a:buFont typeface="Wingdings" panose="05000000000000000000" pitchFamily="2" charset="2"/>
              <a:buChar char="0"/>
            </a:pPr>
            <a:r>
              <a:rPr lang="en-US" altLang="zh-CN" sz="2800" b="1" dirty="0">
                <a:latin typeface="Arial Black" panose="020B0A04020102020204" pitchFamily="34" charset="0"/>
                <a:ea typeface="+mn-ea"/>
                <a:cs typeface="+mn-ea"/>
                <a:sym typeface="+mn-lt"/>
              </a:rPr>
              <a:t>3. Numerical scheme and examples</a:t>
            </a:r>
          </a:p>
          <a:p>
            <a:pPr marL="720725" indent="-720725" eaLnBrk="1" hangingPunct="1">
              <a:lnSpc>
                <a:spcPct val="250000"/>
              </a:lnSpc>
              <a:spcBef>
                <a:spcPct val="50000"/>
              </a:spcBef>
              <a:buSzPct val="120000"/>
              <a:buFont typeface="Wingdings" panose="05000000000000000000" pitchFamily="2" charset="2"/>
              <a:buChar char="0"/>
            </a:pPr>
            <a:r>
              <a:rPr lang="en-US" altLang="zh-CN" sz="2800" b="1" dirty="0">
                <a:solidFill>
                  <a:srgbClr val="C00000"/>
                </a:solidFill>
                <a:latin typeface="Arial Black" panose="020B0A04020102020204" pitchFamily="34" charset="0"/>
                <a:ea typeface="+mn-ea"/>
                <a:cs typeface="+mn-ea"/>
                <a:sym typeface="+mn-lt"/>
              </a:rPr>
              <a:t>4. Remarks and future works</a:t>
            </a:r>
          </a:p>
        </p:txBody>
      </p:sp>
      <p:sp>
        <p:nvSpPr>
          <p:cNvPr id="14" name="文本框 6">
            <a:extLst>
              <a:ext uri="{FF2B5EF4-FFF2-40B4-BE49-F238E27FC236}">
                <a16:creationId xmlns:a16="http://schemas.microsoft.com/office/drawing/2014/main" id="{7D9CE323-97D8-67F9-F48D-83E350BB9ACD}"/>
              </a:ext>
            </a:extLst>
          </p:cNvPr>
          <p:cNvSpPr txBox="1">
            <a:spLocks noChangeArrowheads="1"/>
          </p:cNvSpPr>
          <p:nvPr/>
        </p:nvSpPr>
        <p:spPr bwMode="auto">
          <a:xfrm>
            <a:off x="0" y="94662"/>
            <a:ext cx="12192000" cy="584775"/>
          </a:xfrm>
          <a:prstGeom prst="rect">
            <a:avLst/>
          </a:prstGeom>
          <a:noFill/>
        </p:spPr>
        <p:txBody>
          <a:bodyPr wrap="square" rtlCol="0">
            <a:spAutoFit/>
          </a:bodyPr>
          <a:lstStyle>
            <a:defPPr>
              <a:defRPr lang="zh-CN"/>
            </a:defPPr>
            <a:lvl1pPr algn="ctr">
              <a:defRPr sz="2800" b="1">
                <a:solidFill>
                  <a:srgbClr val="0070C0"/>
                </a:solidFill>
                <a:latin typeface="Arial Black" panose="020B0A04020102020204" pitchFamily="34" charset="0"/>
                <a:cs typeface="+mn-ea"/>
              </a:defRPr>
            </a:lvl1pPr>
          </a:lstStyle>
          <a:p>
            <a:r>
              <a:rPr lang="en-US" altLang="zh-CN" sz="3200" dirty="0">
                <a:sym typeface="+mn-lt"/>
              </a:rPr>
              <a:t>Outline</a:t>
            </a:r>
            <a:endParaRPr lang="zh-CN" altLang="en-US" sz="3200" dirty="0">
              <a:sym typeface="+mn-lt"/>
            </a:endParaRPr>
          </a:p>
        </p:txBody>
      </p:sp>
    </p:spTree>
    <p:extLst>
      <p:ext uri="{BB962C8B-B14F-4D97-AF65-F5344CB8AC3E}">
        <p14:creationId xmlns:p14="http://schemas.microsoft.com/office/powerpoint/2010/main" val="400456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F762820-A631-14FF-5802-60C76E5140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22</a:t>
            </a:fld>
            <a:r>
              <a:rPr kumimoji="0" lang="en-US" altLang="zh-CN" sz="1200" b="0" i="0" u="none" strike="noStrike" kern="1200" cap="none" spc="0" normalizeH="0" baseline="0" noProof="0" dirty="0">
                <a:ln>
                  <a:noFill/>
                </a:ln>
                <a:solidFill>
                  <a:prstClr val="black">
                    <a:tint val="75000"/>
                  </a:prstClr>
                </a:solidFill>
                <a:effectLst/>
                <a:uLnTx/>
                <a:uFillTx/>
                <a:cs typeface="+mn-ea"/>
                <a:sym typeface="+mn-lt"/>
              </a:rPr>
              <a:t>/24</a:t>
            </a:r>
          </a:p>
        </p:txBody>
      </p:sp>
      <p:sp>
        <p:nvSpPr>
          <p:cNvPr id="3" name="文本框 6">
            <a:extLst>
              <a:ext uri="{FF2B5EF4-FFF2-40B4-BE49-F238E27FC236}">
                <a16:creationId xmlns:a16="http://schemas.microsoft.com/office/drawing/2014/main" id="{25FDF427-F734-0D0E-B088-68DA23634FE4}"/>
              </a:ext>
            </a:extLst>
          </p:cNvPr>
          <p:cNvSpPr txBox="1">
            <a:spLocks noChangeArrowheads="1"/>
          </p:cNvSpPr>
          <p:nvPr/>
        </p:nvSpPr>
        <p:spPr bwMode="auto">
          <a:xfrm>
            <a:off x="0" y="180022"/>
            <a:ext cx="12192000" cy="523220"/>
          </a:xfrm>
          <a:prstGeom prst="rect">
            <a:avLst/>
          </a:prstGeom>
          <a:noFill/>
        </p:spPr>
        <p:txBody>
          <a:bodyPr wrap="square" rtlCol="0">
            <a:spAutoFit/>
          </a:bodyPr>
          <a:lstStyle>
            <a:defPPr>
              <a:defRPr lang="zh-CN"/>
            </a:defPPr>
            <a:lvl1pPr algn="ctr">
              <a:defRPr sz="2800" b="1">
                <a:solidFill>
                  <a:srgbClr val="0070C0"/>
                </a:solidFill>
                <a:latin typeface="Arial Black" panose="020B0A04020102020204" pitchFamily="34" charset="0"/>
                <a:cs typeface="+mn-ea"/>
              </a:defRPr>
            </a:lvl1pPr>
          </a:lstStyle>
          <a:p>
            <a:r>
              <a:rPr lang="en-US" altLang="zh-CN" dirty="0">
                <a:sym typeface="+mn-lt"/>
              </a:rPr>
              <a:t>4.1 Conclusions</a:t>
            </a:r>
          </a:p>
        </p:txBody>
      </p:sp>
      <p:sp>
        <p:nvSpPr>
          <p:cNvPr id="6" name="文本框 5">
            <a:extLst>
              <a:ext uri="{FF2B5EF4-FFF2-40B4-BE49-F238E27FC236}">
                <a16:creationId xmlns:a16="http://schemas.microsoft.com/office/drawing/2014/main" id="{74E5BAD8-01E4-533F-6DBD-19F6278541E9}"/>
              </a:ext>
            </a:extLst>
          </p:cNvPr>
          <p:cNvSpPr txBox="1"/>
          <p:nvPr/>
        </p:nvSpPr>
        <p:spPr>
          <a:xfrm>
            <a:off x="110356" y="1037491"/>
            <a:ext cx="11839905" cy="5327099"/>
          </a:xfrm>
          <a:prstGeom prst="rect">
            <a:avLst/>
          </a:prstGeom>
          <a:noFill/>
        </p:spPr>
        <p:txBody>
          <a:bodyPr wrap="square" rtlCol="0">
            <a:spAutoFit/>
          </a:bodyPr>
          <a:lstStyle/>
          <a:p>
            <a:pPr marL="342900" indent="-342900" algn="just">
              <a:lnSpc>
                <a:spcPct val="130000"/>
              </a:lnSpc>
              <a:spcAft>
                <a:spcPts val="600"/>
              </a:spcAft>
              <a:buFont typeface="+mj-lt"/>
              <a:buAutoNum type="arabicPeriod"/>
            </a:pPr>
            <a:r>
              <a:rPr lang="en-US" altLang="zh-CN" b="1" dirty="0">
                <a:cs typeface="+mn-ea"/>
                <a:sym typeface="+mn-lt"/>
              </a:rPr>
              <a:t>The presence of isolated fractures and vugs increases storage capacity but has a minimal effect on hydraulic conductivity. As the number of fractures and vugs increases, both core porosity and permeability also rise. However, the enhancement in core permeability remains relatively limited.</a:t>
            </a:r>
          </a:p>
          <a:p>
            <a:pPr marL="342900" indent="-342900" algn="just">
              <a:lnSpc>
                <a:spcPct val="130000"/>
              </a:lnSpc>
              <a:spcAft>
                <a:spcPts val="600"/>
              </a:spcAft>
              <a:buFont typeface="+mj-lt"/>
              <a:buAutoNum type="arabicPeriod"/>
            </a:pPr>
            <a:r>
              <a:rPr lang="en-US" altLang="zh-CN" b="1" dirty="0">
                <a:cs typeface="+mn-ea"/>
                <a:sym typeface="+mn-lt"/>
              </a:rPr>
              <a:t>When the mechanical process is coupled to the matrix acid stimulation process, the acid fluid has a greater effective stress load and receives a localized acceleration. The enhanced migration strength leads to a higher volume of acid fluids being ineffectively transported and increasing the acid breakthrough volume.</a:t>
            </a:r>
          </a:p>
          <a:p>
            <a:pPr marL="342900" indent="-342900" algn="just">
              <a:lnSpc>
                <a:spcPct val="130000"/>
              </a:lnSpc>
              <a:spcAft>
                <a:spcPts val="600"/>
              </a:spcAft>
              <a:buFont typeface="+mj-lt"/>
              <a:buAutoNum type="arabicPeriod"/>
            </a:pPr>
            <a:r>
              <a:rPr lang="en-US" altLang="zh-CN" b="1" dirty="0">
                <a:cs typeface="+mn-ea"/>
                <a:sym typeface="+mn-lt"/>
              </a:rPr>
              <a:t>Compared to the matrix region, fractures and vugs establish preferential pathways for acid migration. Less acid solution is needed to achieve a breakthrough. Stress diminishes the fluid flow capacity within these fractures, prompting enhanced dissolution in the adjacent matrix and increasing the PVBT. Within models incorporating vugs, stress has limited deformation effects.</a:t>
            </a:r>
          </a:p>
          <a:p>
            <a:pPr marL="342900" indent="-342900" algn="just">
              <a:lnSpc>
                <a:spcPct val="130000"/>
              </a:lnSpc>
              <a:spcAft>
                <a:spcPts val="600"/>
              </a:spcAft>
              <a:buFont typeface="+mj-lt"/>
              <a:buAutoNum type="arabicPeriod"/>
            </a:pPr>
            <a:r>
              <a:rPr lang="en-US" altLang="zh-CN" b="1" dirty="0">
                <a:cs typeface="+mn-ea"/>
                <a:sym typeface="+mn-lt"/>
              </a:rPr>
              <a:t>Higher injection rates promote a more uniform dissolution pattern. Lower injection rates concentrate on dissolution in fractures and vugs. The acid does not fully saturate the vug spaces. Instead, the acid solution tends to dissolve the solid matrix and potentially connect with adjacent vugs or fractures.</a:t>
            </a:r>
            <a:endParaRPr lang="en-US" altLang="zh-CN" dirty="0">
              <a:cs typeface="+mn-ea"/>
              <a:sym typeface="+mn-lt"/>
            </a:endParaRPr>
          </a:p>
        </p:txBody>
      </p:sp>
    </p:spTree>
    <p:extLst>
      <p:ext uri="{BB962C8B-B14F-4D97-AF65-F5344CB8AC3E}">
        <p14:creationId xmlns:p14="http://schemas.microsoft.com/office/powerpoint/2010/main" val="813389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F762820-A631-14FF-5802-60C76E5140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23</a:t>
            </a:fld>
            <a:r>
              <a:rPr kumimoji="0" lang="en-US" altLang="zh-CN" sz="1200" b="0" i="0" u="none" strike="noStrike" kern="1200" cap="none" spc="0" normalizeH="0" baseline="0" noProof="0" dirty="0">
                <a:ln>
                  <a:noFill/>
                </a:ln>
                <a:solidFill>
                  <a:prstClr val="black">
                    <a:tint val="75000"/>
                  </a:prstClr>
                </a:solidFill>
                <a:effectLst/>
                <a:uLnTx/>
                <a:uFillTx/>
                <a:cs typeface="+mn-ea"/>
                <a:sym typeface="+mn-lt"/>
              </a:rPr>
              <a:t>/24</a:t>
            </a:r>
          </a:p>
        </p:txBody>
      </p:sp>
      <p:sp>
        <p:nvSpPr>
          <p:cNvPr id="3" name="文本框 6">
            <a:extLst>
              <a:ext uri="{FF2B5EF4-FFF2-40B4-BE49-F238E27FC236}">
                <a16:creationId xmlns:a16="http://schemas.microsoft.com/office/drawing/2014/main" id="{25FDF427-F734-0D0E-B088-68DA23634FE4}"/>
              </a:ext>
            </a:extLst>
          </p:cNvPr>
          <p:cNvSpPr txBox="1">
            <a:spLocks noChangeArrowheads="1"/>
          </p:cNvSpPr>
          <p:nvPr/>
        </p:nvSpPr>
        <p:spPr bwMode="auto">
          <a:xfrm>
            <a:off x="0" y="180022"/>
            <a:ext cx="12192000" cy="523220"/>
          </a:xfrm>
          <a:prstGeom prst="rect">
            <a:avLst/>
          </a:prstGeom>
          <a:noFill/>
        </p:spPr>
        <p:txBody>
          <a:bodyPr wrap="square" rtlCol="0">
            <a:spAutoFit/>
          </a:bodyPr>
          <a:lstStyle>
            <a:defPPr>
              <a:defRPr lang="zh-CN"/>
            </a:defPPr>
            <a:lvl1pPr algn="ctr">
              <a:defRPr sz="2800" b="1">
                <a:solidFill>
                  <a:srgbClr val="0070C0"/>
                </a:solidFill>
                <a:latin typeface="Arial Black" panose="020B0A04020102020204" pitchFamily="34" charset="0"/>
                <a:cs typeface="+mn-ea"/>
              </a:defRPr>
            </a:lvl1pPr>
          </a:lstStyle>
          <a:p>
            <a:r>
              <a:rPr lang="en-US" altLang="zh-CN" dirty="0">
                <a:sym typeface="+mn-lt"/>
              </a:rPr>
              <a:t>4.2 Future works</a:t>
            </a:r>
          </a:p>
        </p:txBody>
      </p:sp>
      <p:sp>
        <p:nvSpPr>
          <p:cNvPr id="4" name="矩形 1">
            <a:extLst>
              <a:ext uri="{FF2B5EF4-FFF2-40B4-BE49-F238E27FC236}">
                <a16:creationId xmlns:a16="http://schemas.microsoft.com/office/drawing/2014/main" id="{19B3E41B-5C79-38BF-718E-D6A0A5F70D05}"/>
              </a:ext>
            </a:extLst>
          </p:cNvPr>
          <p:cNvSpPr>
            <a:spLocks noChangeArrowheads="1"/>
          </p:cNvSpPr>
          <p:nvPr/>
        </p:nvSpPr>
        <p:spPr bwMode="auto">
          <a:xfrm>
            <a:off x="164005" y="909874"/>
            <a:ext cx="103806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Arial" panose="020B0604020202020204" pitchFamily="34" charset="0"/>
                <a:ea typeface="宋体" panose="02010600030101010101" pitchFamily="2" charset="-122"/>
              </a:defRPr>
            </a:lvl1pPr>
            <a:lvl2pPr marL="742950" indent="-285750">
              <a:defRPr sz="1900">
                <a:solidFill>
                  <a:schemeClr val="tx1"/>
                </a:solidFill>
                <a:latin typeface="Arial" panose="020B0604020202020204" pitchFamily="34" charset="0"/>
                <a:ea typeface="宋体" panose="02010600030101010101" pitchFamily="2" charset="-122"/>
              </a:defRPr>
            </a:lvl2pPr>
            <a:lvl3pPr marL="1143000" indent="-228600">
              <a:defRPr sz="1900">
                <a:solidFill>
                  <a:schemeClr val="tx1"/>
                </a:solidFill>
                <a:latin typeface="Arial" panose="020B0604020202020204" pitchFamily="34" charset="0"/>
                <a:ea typeface="宋体" panose="02010600030101010101" pitchFamily="2" charset="-122"/>
              </a:defRPr>
            </a:lvl3pPr>
            <a:lvl4pPr marL="1600200" indent="-228600">
              <a:defRPr sz="1900">
                <a:solidFill>
                  <a:schemeClr val="tx1"/>
                </a:solidFill>
                <a:latin typeface="Arial" panose="020B0604020202020204" pitchFamily="34" charset="0"/>
                <a:ea typeface="宋体" panose="02010600030101010101" pitchFamily="2" charset="-122"/>
              </a:defRPr>
            </a:lvl4pPr>
            <a:lvl5pPr marL="2057400" indent="-22860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宋体" panose="02010600030101010101" pitchFamily="2" charset="-122"/>
              </a:defRPr>
            </a:lvl9pPr>
          </a:lstStyle>
          <a:p>
            <a:pPr marL="342900" indent="-342900">
              <a:buFont typeface="Wingdings" panose="05000000000000000000" pitchFamily="2" charset="2"/>
              <a:buChar char="Ø"/>
            </a:pPr>
            <a:r>
              <a:rPr lang="en-US" altLang="zh-CN" sz="2000" b="1" dirty="0">
                <a:solidFill>
                  <a:srgbClr val="C00000"/>
                </a:solidFill>
                <a:latin typeface="+mn-lt"/>
                <a:ea typeface="+mn-ea"/>
                <a:cs typeface="+mn-ea"/>
                <a:sym typeface="+mn-lt"/>
              </a:rPr>
              <a:t>Experimental research: hydro-mechanical-chemical coupled acid-fracturing test</a:t>
            </a:r>
          </a:p>
        </p:txBody>
      </p:sp>
      <p:sp>
        <p:nvSpPr>
          <p:cNvPr id="8" name="文本框 7">
            <a:extLst>
              <a:ext uri="{FF2B5EF4-FFF2-40B4-BE49-F238E27FC236}">
                <a16:creationId xmlns:a16="http://schemas.microsoft.com/office/drawing/2014/main" id="{0D83D82E-5165-3A45-72FF-4BECE3560EF9}"/>
              </a:ext>
            </a:extLst>
          </p:cNvPr>
          <p:cNvSpPr txBox="1"/>
          <p:nvPr/>
        </p:nvSpPr>
        <p:spPr>
          <a:xfrm>
            <a:off x="237092" y="1361261"/>
            <a:ext cx="11886592" cy="1154162"/>
          </a:xfrm>
          <a:prstGeom prst="rect">
            <a:avLst/>
          </a:prstGeom>
          <a:noFill/>
        </p:spPr>
        <p:txBody>
          <a:bodyPr wrap="square" rtlCol="0">
            <a:spAutoFit/>
          </a:bodyPr>
          <a:lstStyle/>
          <a:p>
            <a:pPr marL="285750" indent="-285750">
              <a:spcAft>
                <a:spcPts val="600"/>
              </a:spcAft>
              <a:buFont typeface="Wingdings" panose="05000000000000000000" pitchFamily="2" charset="2"/>
              <a:buChar char="l"/>
            </a:pPr>
            <a:r>
              <a:rPr lang="en-US" altLang="zh-CN" sz="1600" b="1" dirty="0">
                <a:cs typeface="+mn-ea"/>
                <a:sym typeface="+mn-lt"/>
              </a:rPr>
              <a:t>Build a visualized HMC experimental platform for single-fracture acidizing. Quantify the competition between acid etching and stress closure.</a:t>
            </a:r>
          </a:p>
          <a:p>
            <a:pPr marL="285750" indent="-285750">
              <a:spcAft>
                <a:spcPts val="600"/>
              </a:spcAft>
              <a:buFont typeface="Wingdings" panose="05000000000000000000" pitchFamily="2" charset="2"/>
              <a:buChar char="l"/>
            </a:pPr>
            <a:r>
              <a:rPr lang="en-US" altLang="zh-CN" sz="1600" b="1" dirty="0">
                <a:cs typeface="+mn-ea"/>
                <a:sym typeface="+mn-lt"/>
              </a:rPr>
              <a:t>Identify dissolution patterns under different Pe-Da conditions. Quantify the real-time contribution of acid etching and stress closure. </a:t>
            </a:r>
            <a:r>
              <a:rPr lang="en-US" altLang="zh-CN" sz="1600" b="1" dirty="0">
                <a:solidFill>
                  <a:srgbClr val="0000FF"/>
                </a:solidFill>
                <a:cs typeface="+mn-ea"/>
                <a:sym typeface="+mn-lt"/>
              </a:rPr>
              <a:t>How the fracture’s permeability evolve under the HMC coupling process.</a:t>
            </a:r>
          </a:p>
        </p:txBody>
      </p:sp>
      <p:pic>
        <p:nvPicPr>
          <p:cNvPr id="29" name="图片 28">
            <a:extLst>
              <a:ext uri="{FF2B5EF4-FFF2-40B4-BE49-F238E27FC236}">
                <a16:creationId xmlns:a16="http://schemas.microsoft.com/office/drawing/2014/main" id="{67209AB4-EAC1-27E8-2C3F-1390A43D5F6A}"/>
              </a:ext>
            </a:extLst>
          </p:cNvPr>
          <p:cNvPicPr>
            <a:picLocks noChangeAspect="1"/>
          </p:cNvPicPr>
          <p:nvPr/>
        </p:nvPicPr>
        <p:blipFill>
          <a:blip r:embed="rId3"/>
          <a:srcRect t="49477"/>
          <a:stretch/>
        </p:blipFill>
        <p:spPr>
          <a:xfrm>
            <a:off x="572813" y="4929068"/>
            <a:ext cx="3859437" cy="1940128"/>
          </a:xfrm>
          <a:prstGeom prst="rect">
            <a:avLst/>
          </a:prstGeom>
        </p:spPr>
      </p:pic>
      <p:pic>
        <p:nvPicPr>
          <p:cNvPr id="5" name="图片 4">
            <a:extLst>
              <a:ext uri="{FF2B5EF4-FFF2-40B4-BE49-F238E27FC236}">
                <a16:creationId xmlns:a16="http://schemas.microsoft.com/office/drawing/2014/main" id="{09FFC1E3-A751-B026-C023-1AC52BBFC10C}"/>
              </a:ext>
            </a:extLst>
          </p:cNvPr>
          <p:cNvPicPr>
            <a:picLocks noChangeAspect="1"/>
          </p:cNvPicPr>
          <p:nvPr/>
        </p:nvPicPr>
        <p:blipFill>
          <a:blip r:embed="rId3"/>
          <a:srcRect b="51927"/>
          <a:stretch/>
        </p:blipFill>
        <p:spPr>
          <a:xfrm>
            <a:off x="164005" y="2697860"/>
            <a:ext cx="4330262" cy="2071242"/>
          </a:xfrm>
          <a:prstGeom prst="rect">
            <a:avLst/>
          </a:prstGeom>
        </p:spPr>
      </p:pic>
      <p:pic>
        <p:nvPicPr>
          <p:cNvPr id="6" name="图片 5">
            <a:extLst>
              <a:ext uri="{FF2B5EF4-FFF2-40B4-BE49-F238E27FC236}">
                <a16:creationId xmlns:a16="http://schemas.microsoft.com/office/drawing/2014/main" id="{E344C46A-2F7C-2515-906D-27CDA8C59BE4}"/>
              </a:ext>
            </a:extLst>
          </p:cNvPr>
          <p:cNvPicPr>
            <a:picLocks noChangeAspect="1"/>
          </p:cNvPicPr>
          <p:nvPr/>
        </p:nvPicPr>
        <p:blipFill>
          <a:blip r:embed="rId4"/>
          <a:stretch>
            <a:fillRect/>
          </a:stretch>
        </p:blipFill>
        <p:spPr>
          <a:xfrm>
            <a:off x="7759752" y="2505815"/>
            <a:ext cx="3857465" cy="4200557"/>
          </a:xfrm>
          <a:prstGeom prst="rect">
            <a:avLst/>
          </a:prstGeom>
        </p:spPr>
      </p:pic>
      <p:pic>
        <p:nvPicPr>
          <p:cNvPr id="7" name="图片 6">
            <a:extLst>
              <a:ext uri="{FF2B5EF4-FFF2-40B4-BE49-F238E27FC236}">
                <a16:creationId xmlns:a16="http://schemas.microsoft.com/office/drawing/2014/main" id="{2A1C3B34-DB35-4668-2F39-D98FC94F8D28}"/>
              </a:ext>
            </a:extLst>
          </p:cNvPr>
          <p:cNvPicPr>
            <a:picLocks noChangeAspect="1"/>
          </p:cNvPicPr>
          <p:nvPr/>
        </p:nvPicPr>
        <p:blipFill>
          <a:blip r:embed="rId5"/>
          <a:stretch>
            <a:fillRect/>
          </a:stretch>
        </p:blipFill>
        <p:spPr>
          <a:xfrm>
            <a:off x="4113243" y="3817506"/>
            <a:ext cx="3145707" cy="2081626"/>
          </a:xfrm>
          <a:prstGeom prst="rect">
            <a:avLst/>
          </a:prstGeom>
        </p:spPr>
      </p:pic>
    </p:spTree>
    <p:extLst>
      <p:ext uri="{BB962C8B-B14F-4D97-AF65-F5344CB8AC3E}">
        <p14:creationId xmlns:p14="http://schemas.microsoft.com/office/powerpoint/2010/main" val="2436852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F762820-A631-14FF-5802-60C76E5140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24</a:t>
            </a:fld>
            <a:r>
              <a:rPr kumimoji="0" lang="en-US" altLang="zh-CN" sz="1200" b="0" i="0" u="none" strike="noStrike" kern="1200" cap="none" spc="0" normalizeH="0" baseline="0" noProof="0" dirty="0">
                <a:ln>
                  <a:noFill/>
                </a:ln>
                <a:solidFill>
                  <a:prstClr val="black">
                    <a:tint val="75000"/>
                  </a:prstClr>
                </a:solidFill>
                <a:effectLst/>
                <a:uLnTx/>
                <a:uFillTx/>
                <a:cs typeface="+mn-ea"/>
                <a:sym typeface="+mn-lt"/>
              </a:rPr>
              <a:t>/24</a:t>
            </a:r>
          </a:p>
        </p:txBody>
      </p:sp>
      <p:sp>
        <p:nvSpPr>
          <p:cNvPr id="3" name="Text Box 3">
            <a:extLst>
              <a:ext uri="{FF2B5EF4-FFF2-40B4-BE49-F238E27FC236}">
                <a16:creationId xmlns:a16="http://schemas.microsoft.com/office/drawing/2014/main" id="{A835ACAE-FDE2-7011-CADC-66CE2BB6F9A9}"/>
              </a:ext>
            </a:extLst>
          </p:cNvPr>
          <p:cNvSpPr>
            <a:spLocks noChangeArrowheads="1"/>
          </p:cNvSpPr>
          <p:nvPr/>
        </p:nvSpPr>
        <p:spPr bwMode="auto">
          <a:xfrm>
            <a:off x="1" y="80010"/>
            <a:ext cx="12191998" cy="584775"/>
          </a:xfrm>
          <a:prstGeom prst="rect">
            <a:avLst/>
          </a:prstGeom>
          <a:noFill/>
        </p:spPr>
        <p:txBody>
          <a:bodyPr wrap="square" rtlCol="0">
            <a:spAutoFit/>
          </a:bodyPr>
          <a:lstStyle/>
          <a:p>
            <a:pPr algn="ctr"/>
            <a:r>
              <a:rPr lang="en-US" altLang="zh-CN" sz="3200" b="1" dirty="0">
                <a:solidFill>
                  <a:srgbClr val="0070C0"/>
                </a:solidFill>
                <a:latin typeface="Arial Black" panose="020B0A04020102020204" pitchFamily="34" charset="0"/>
                <a:cs typeface="+mn-ea"/>
                <a:sym typeface="+mn-lt"/>
              </a:rPr>
              <a:t>The end</a:t>
            </a:r>
            <a:endParaRPr lang="zh-CN" altLang="en-US" sz="3200" b="1" dirty="0">
              <a:solidFill>
                <a:srgbClr val="0070C0"/>
              </a:solidFill>
              <a:latin typeface="Arial Black" panose="020B0A04020102020204" pitchFamily="34" charset="0"/>
              <a:cs typeface="+mn-ea"/>
              <a:sym typeface="+mn-lt"/>
            </a:endParaRPr>
          </a:p>
        </p:txBody>
      </p:sp>
      <p:sp>
        <p:nvSpPr>
          <p:cNvPr id="4" name="文本框 2">
            <a:extLst>
              <a:ext uri="{FF2B5EF4-FFF2-40B4-BE49-F238E27FC236}">
                <a16:creationId xmlns:a16="http://schemas.microsoft.com/office/drawing/2014/main" id="{9217C9E6-DCE4-42E7-8D1F-A2C0CD1B571C}"/>
              </a:ext>
            </a:extLst>
          </p:cNvPr>
          <p:cNvSpPr>
            <a:spLocks noChangeArrowheads="1"/>
          </p:cNvSpPr>
          <p:nvPr/>
        </p:nvSpPr>
        <p:spPr bwMode="auto">
          <a:xfrm>
            <a:off x="0" y="2172324"/>
            <a:ext cx="12192000" cy="126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b="1">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b="1">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b="1">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b="1">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ea typeface="宋体" panose="02010600030101010101" pitchFamily="2" charset="-122"/>
              </a:defRPr>
            </a:lvl9pPr>
          </a:lstStyle>
          <a:p>
            <a:pPr algn="ctr">
              <a:lnSpc>
                <a:spcPct val="150000"/>
              </a:lnSpc>
              <a:spcAft>
                <a:spcPts val="630"/>
              </a:spcAft>
            </a:pPr>
            <a:r>
              <a:rPr lang="en-US" altLang="zh-CN" sz="5670" dirty="0">
                <a:solidFill>
                  <a:srgbClr val="C00000"/>
                </a:solidFill>
                <a:latin typeface="Arial Black" panose="020B0A04020102020204" pitchFamily="34" charset="0"/>
                <a:ea typeface="+mn-ea"/>
                <a:cs typeface="+mn-ea"/>
                <a:sym typeface="+mn-lt"/>
              </a:rPr>
              <a:t>Thank You</a:t>
            </a:r>
            <a:r>
              <a:rPr lang="zh-CN" altLang="en-US" sz="5670" dirty="0">
                <a:solidFill>
                  <a:srgbClr val="C00000"/>
                </a:solidFill>
                <a:latin typeface="Arial Black" panose="020B0A04020102020204" pitchFamily="34" charset="0"/>
                <a:ea typeface="+mn-ea"/>
                <a:cs typeface="+mn-ea"/>
                <a:sym typeface="+mn-lt"/>
              </a:rPr>
              <a:t>！</a:t>
            </a:r>
            <a:endParaRPr lang="en-US" altLang="zh-CN" sz="5670" dirty="0">
              <a:solidFill>
                <a:srgbClr val="C00000"/>
              </a:solidFill>
              <a:latin typeface="Arial Black" panose="020B0A04020102020204" pitchFamily="34" charset="0"/>
              <a:ea typeface="+mn-ea"/>
              <a:cs typeface="+mn-ea"/>
              <a:sym typeface="+mn-lt"/>
            </a:endParaRPr>
          </a:p>
        </p:txBody>
      </p:sp>
      <p:sp>
        <p:nvSpPr>
          <p:cNvPr id="5" name="Rectangle 3">
            <a:extLst>
              <a:ext uri="{FF2B5EF4-FFF2-40B4-BE49-F238E27FC236}">
                <a16:creationId xmlns:a16="http://schemas.microsoft.com/office/drawing/2014/main" id="{11144248-4825-D119-3D5F-F4BC1597E1E4}"/>
              </a:ext>
            </a:extLst>
          </p:cNvPr>
          <p:cNvSpPr>
            <a:spLocks noGrp="1" noChangeAspect="1" noChangeArrowheads="1"/>
          </p:cNvSpPr>
          <p:nvPr/>
        </p:nvSpPr>
        <p:spPr bwMode="auto">
          <a:xfrm>
            <a:off x="3771900" y="3697655"/>
            <a:ext cx="4648200" cy="2880361"/>
          </a:xfrm>
          <a:prstGeom prst="rect">
            <a:avLst/>
          </a:prstGeom>
          <a:blipFill dpi="0" rotWithShape="1">
            <a:blip r:embed="rId3"/>
            <a:srcRect/>
            <a:stretch>
              <a:fillRect l="-2577" t="-10141" r="-5867" b="-6583"/>
            </a:stretch>
          </a:blipFill>
          <a:ln w="9525">
            <a:noFill/>
            <a:miter lim="800000"/>
            <a:headEnd/>
            <a:tailEnd/>
          </a:ln>
        </p:spPr>
        <p:txBody>
          <a:bodyPr/>
          <a:lstStyle/>
          <a:p>
            <a:endParaRPr lang="zh-CN" altLang="zh-CN" sz="1995">
              <a:cs typeface="+mn-ea"/>
              <a:sym typeface="+mn-lt"/>
            </a:endParaRPr>
          </a:p>
        </p:txBody>
      </p:sp>
    </p:spTree>
    <p:extLst>
      <p:ext uri="{BB962C8B-B14F-4D97-AF65-F5344CB8AC3E}">
        <p14:creationId xmlns:p14="http://schemas.microsoft.com/office/powerpoint/2010/main" val="206197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B4ADA7F-2C2B-4963-B59E-97D7ECB3BA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3</a:t>
            </a:fld>
            <a:r>
              <a:rPr kumimoji="0" lang="en-US" altLang="zh-CN" sz="1200" b="0" i="0" u="none" strike="noStrike" kern="1200" cap="none" spc="0" normalizeH="0" baseline="0" noProof="0" dirty="0">
                <a:ln>
                  <a:noFill/>
                </a:ln>
                <a:solidFill>
                  <a:prstClr val="black">
                    <a:tint val="75000"/>
                  </a:prstClr>
                </a:solidFill>
                <a:effectLst/>
                <a:uLnTx/>
                <a:uFillTx/>
                <a:cs typeface="+mn-ea"/>
                <a:sym typeface="+mn-lt"/>
              </a:rPr>
              <a:t>/24</a:t>
            </a:r>
          </a:p>
        </p:txBody>
      </p:sp>
      <p:sp>
        <p:nvSpPr>
          <p:cNvPr id="14" name="文本框 6">
            <a:extLst>
              <a:ext uri="{FF2B5EF4-FFF2-40B4-BE49-F238E27FC236}">
                <a16:creationId xmlns:a16="http://schemas.microsoft.com/office/drawing/2014/main" id="{7D9CE323-97D8-67F9-F48D-83E350BB9ACD}"/>
              </a:ext>
            </a:extLst>
          </p:cNvPr>
          <p:cNvSpPr txBox="1">
            <a:spLocks noChangeArrowheads="1"/>
          </p:cNvSpPr>
          <p:nvPr/>
        </p:nvSpPr>
        <p:spPr bwMode="auto">
          <a:xfrm>
            <a:off x="-1" y="87519"/>
            <a:ext cx="12192000" cy="523220"/>
          </a:xfrm>
          <a:prstGeom prst="rect">
            <a:avLst/>
          </a:prstGeom>
          <a:noFill/>
        </p:spPr>
        <p:txBody>
          <a:bodyPr wrap="square" rtlCol="0">
            <a:spAutoFit/>
          </a:bodyPr>
          <a:lstStyle>
            <a:defPPr>
              <a:defRPr lang="zh-CN"/>
            </a:defPPr>
            <a:lvl1pPr algn="ctr">
              <a:defRPr sz="3200" b="1">
                <a:solidFill>
                  <a:srgbClr val="0070C0"/>
                </a:solidFill>
                <a:latin typeface="Arial Black" panose="020B0A04020102020204" pitchFamily="34" charset="0"/>
                <a:cs typeface="+mn-ea"/>
              </a:defRPr>
            </a:lvl1pPr>
          </a:lstStyle>
          <a:p>
            <a:r>
              <a:rPr lang="en-US" altLang="zh-CN" sz="2800" dirty="0">
                <a:sym typeface="+mn-lt"/>
              </a:rPr>
              <a:t>1.1 Background</a:t>
            </a:r>
          </a:p>
        </p:txBody>
      </p:sp>
      <p:sp>
        <p:nvSpPr>
          <p:cNvPr id="4" name="文本框 3">
            <a:extLst>
              <a:ext uri="{FF2B5EF4-FFF2-40B4-BE49-F238E27FC236}">
                <a16:creationId xmlns:a16="http://schemas.microsoft.com/office/drawing/2014/main" id="{CBC54EBF-AE64-A4FD-3913-36F97588285C}"/>
              </a:ext>
            </a:extLst>
          </p:cNvPr>
          <p:cNvSpPr txBox="1"/>
          <p:nvPr/>
        </p:nvSpPr>
        <p:spPr>
          <a:xfrm>
            <a:off x="0" y="950039"/>
            <a:ext cx="11990568" cy="1943481"/>
          </a:xfrm>
          <a:prstGeom prst="rect">
            <a:avLst/>
          </a:prstGeom>
          <a:noFill/>
        </p:spPr>
        <p:txBody>
          <a:bodyPr wrap="square" rtlCol="0">
            <a:spAutoFit/>
          </a:bodyPr>
          <a:lstStyle/>
          <a:p>
            <a:pPr marL="342900" indent="-342900">
              <a:lnSpc>
                <a:spcPct val="125000"/>
              </a:lnSpc>
              <a:spcAft>
                <a:spcPts val="1200"/>
              </a:spcAft>
              <a:buClr>
                <a:srgbClr val="C00000"/>
              </a:buClr>
              <a:buFont typeface="Wingdings" panose="05000000000000000000" pitchFamily="2" charset="2"/>
              <a:buChar char="Ø"/>
            </a:pPr>
            <a:r>
              <a:rPr lang="en-US" altLang="zh-CN" b="1" dirty="0">
                <a:solidFill>
                  <a:srgbClr val="C00000"/>
                </a:solidFill>
                <a:cs typeface="+mn-ea"/>
                <a:sym typeface="+mn-lt"/>
              </a:rPr>
              <a:t>Fractured vuggy carbonate reservoirs</a:t>
            </a:r>
            <a:r>
              <a:rPr lang="en-US" altLang="zh-CN" b="1" dirty="0">
                <a:cs typeface="+mn-ea"/>
                <a:sym typeface="+mn-lt"/>
              </a:rPr>
              <a:t>: more than 60% of the world's oil and 40% of the world's gas reserves are held in carbonate reservoirs, and fractured vuggy systems often host giant fields, especially important in Middle East, Mexico, West China, Brazil, ...</a:t>
            </a:r>
          </a:p>
          <a:p>
            <a:pPr marL="342900" indent="-342900">
              <a:lnSpc>
                <a:spcPct val="125000"/>
              </a:lnSpc>
              <a:spcAft>
                <a:spcPts val="1200"/>
              </a:spcAft>
              <a:buClr>
                <a:srgbClr val="C00000"/>
              </a:buClr>
              <a:buFont typeface="Wingdings" panose="05000000000000000000" pitchFamily="2" charset="2"/>
              <a:buChar char="Ø"/>
            </a:pPr>
            <a:r>
              <a:rPr lang="en-US" altLang="zh-CN" b="1" dirty="0">
                <a:solidFill>
                  <a:srgbClr val="C00000"/>
                </a:solidFill>
                <a:cs typeface="+mn-ea"/>
                <a:sym typeface="+mn-lt"/>
              </a:rPr>
              <a:t>Karst aquifers</a:t>
            </a:r>
            <a:r>
              <a:rPr lang="en-US" altLang="zh-CN" b="1" dirty="0">
                <a:cs typeface="+mn-ea"/>
                <a:sym typeface="+mn-lt"/>
              </a:rPr>
              <a:t>: supply 10~25% of global drinking water in the world, especially important in Europe, China, Middle East, ...</a:t>
            </a:r>
            <a:endParaRPr lang="zh-CN" altLang="en-US" b="1" dirty="0">
              <a:cs typeface="+mn-ea"/>
              <a:sym typeface="+mn-lt"/>
            </a:endParaRPr>
          </a:p>
        </p:txBody>
      </p:sp>
      <p:pic>
        <p:nvPicPr>
          <p:cNvPr id="36" name="图片 35">
            <a:extLst>
              <a:ext uri="{FF2B5EF4-FFF2-40B4-BE49-F238E27FC236}">
                <a16:creationId xmlns:a16="http://schemas.microsoft.com/office/drawing/2014/main" id="{F66876E9-F36A-6B3A-4B5C-270441064DA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72787" y="3321160"/>
            <a:ext cx="5617781" cy="2998075"/>
          </a:xfrm>
          <a:prstGeom prst="rect">
            <a:avLst/>
          </a:prstGeom>
        </p:spPr>
      </p:pic>
      <p:sp>
        <p:nvSpPr>
          <p:cNvPr id="37" name="文本框 36">
            <a:extLst>
              <a:ext uri="{FF2B5EF4-FFF2-40B4-BE49-F238E27FC236}">
                <a16:creationId xmlns:a16="http://schemas.microsoft.com/office/drawing/2014/main" id="{263AA673-1696-BAF8-19D2-837EF34498AF}"/>
              </a:ext>
            </a:extLst>
          </p:cNvPr>
          <p:cNvSpPr txBox="1"/>
          <p:nvPr/>
        </p:nvSpPr>
        <p:spPr>
          <a:xfrm>
            <a:off x="6907925" y="2932128"/>
            <a:ext cx="4918839" cy="338554"/>
          </a:xfrm>
          <a:prstGeom prst="rect">
            <a:avLst/>
          </a:prstGeom>
          <a:noFill/>
        </p:spPr>
        <p:txBody>
          <a:bodyPr wrap="square" rtlCol="0">
            <a:spAutoFit/>
          </a:bodyPr>
          <a:lstStyle/>
          <a:p>
            <a:pPr algn="ctr"/>
            <a:r>
              <a:rPr lang="en-US" altLang="zh-CN" sz="1600" b="1" dirty="0">
                <a:solidFill>
                  <a:srgbClr val="0000FF"/>
                </a:solidFill>
                <a:cs typeface="+mn-ea"/>
                <a:sym typeface="+mn-lt"/>
              </a:rPr>
              <a:t>T</a:t>
            </a:r>
            <a:r>
              <a:rPr lang="en-US" altLang="zh-CN" sz="1600" b="1" i="0" dirty="0">
                <a:solidFill>
                  <a:srgbClr val="0000FF"/>
                </a:solidFill>
                <a:effectLst/>
                <a:cs typeface="+mn-ea"/>
                <a:sym typeface="+mn-lt"/>
              </a:rPr>
              <a:t>he world karst aquifer map (WOKAM)</a:t>
            </a:r>
            <a:endParaRPr lang="zh-CN" altLang="en-US" sz="1600" b="1" dirty="0">
              <a:solidFill>
                <a:srgbClr val="0000FF"/>
              </a:solidFill>
              <a:cs typeface="+mn-ea"/>
              <a:sym typeface="+mn-lt"/>
            </a:endParaRPr>
          </a:p>
        </p:txBody>
      </p:sp>
      <p:sp>
        <p:nvSpPr>
          <p:cNvPr id="38" name="文本框 37">
            <a:extLst>
              <a:ext uri="{FF2B5EF4-FFF2-40B4-BE49-F238E27FC236}">
                <a16:creationId xmlns:a16="http://schemas.microsoft.com/office/drawing/2014/main" id="{C865B674-62BE-2A99-7934-855D2A8642FC}"/>
              </a:ext>
            </a:extLst>
          </p:cNvPr>
          <p:cNvSpPr txBox="1"/>
          <p:nvPr/>
        </p:nvSpPr>
        <p:spPr>
          <a:xfrm>
            <a:off x="7094483" y="6401803"/>
            <a:ext cx="4477406" cy="276999"/>
          </a:xfrm>
          <a:prstGeom prst="rect">
            <a:avLst/>
          </a:prstGeom>
          <a:noFill/>
        </p:spPr>
        <p:txBody>
          <a:bodyPr wrap="square" rtlCol="0">
            <a:spAutoFit/>
          </a:bodyPr>
          <a:lstStyle/>
          <a:p>
            <a:pPr algn="ctr"/>
            <a:r>
              <a:rPr lang="en-US" altLang="zh-CN" sz="1200" dirty="0">
                <a:solidFill>
                  <a:srgbClr val="0000FF"/>
                </a:solidFill>
                <a:cs typeface="+mn-ea"/>
                <a:sym typeface="+mn-lt"/>
              </a:rPr>
              <a:t>Nico </a:t>
            </a:r>
            <a:r>
              <a:rPr lang="en-US" altLang="zh-CN" sz="1200" dirty="0" err="1">
                <a:solidFill>
                  <a:srgbClr val="0000FF"/>
                </a:solidFill>
                <a:cs typeface="+mn-ea"/>
                <a:sym typeface="+mn-lt"/>
              </a:rPr>
              <a:t>Goldscheide</a:t>
            </a:r>
            <a:r>
              <a:rPr lang="en-US" altLang="zh-CN" sz="1200" dirty="0">
                <a:solidFill>
                  <a:srgbClr val="0000FF"/>
                </a:solidFill>
                <a:cs typeface="+mn-ea"/>
                <a:sym typeface="+mn-lt"/>
              </a:rPr>
              <a:t>, et al., </a:t>
            </a:r>
            <a:r>
              <a:rPr lang="en-US" altLang="zh-CN" sz="1200" dirty="0" err="1">
                <a:solidFill>
                  <a:srgbClr val="0000FF"/>
                </a:solidFill>
                <a:cs typeface="+mn-ea"/>
                <a:sym typeface="+mn-lt"/>
              </a:rPr>
              <a:t>Hydrogeol</a:t>
            </a:r>
            <a:r>
              <a:rPr lang="en-US" altLang="zh-CN" sz="1200" dirty="0">
                <a:solidFill>
                  <a:srgbClr val="0000FF"/>
                </a:solidFill>
                <a:cs typeface="+mn-ea"/>
                <a:sym typeface="+mn-lt"/>
              </a:rPr>
              <a:t> J (2020) 28:1661–1677</a:t>
            </a:r>
            <a:endParaRPr lang="zh-CN" altLang="en-US" sz="1200" dirty="0">
              <a:solidFill>
                <a:srgbClr val="0000FF"/>
              </a:solidFill>
              <a:cs typeface="+mn-ea"/>
              <a:sym typeface="+mn-lt"/>
            </a:endParaRPr>
          </a:p>
        </p:txBody>
      </p:sp>
      <p:sp>
        <p:nvSpPr>
          <p:cNvPr id="39" name="文本框 38">
            <a:extLst>
              <a:ext uri="{FF2B5EF4-FFF2-40B4-BE49-F238E27FC236}">
                <a16:creationId xmlns:a16="http://schemas.microsoft.com/office/drawing/2014/main" id="{59632CBE-162B-4FEE-048F-2101F48C5B95}"/>
              </a:ext>
            </a:extLst>
          </p:cNvPr>
          <p:cNvSpPr txBox="1"/>
          <p:nvPr/>
        </p:nvSpPr>
        <p:spPr>
          <a:xfrm>
            <a:off x="304804" y="2932128"/>
            <a:ext cx="5602014" cy="338554"/>
          </a:xfrm>
          <a:prstGeom prst="rect">
            <a:avLst/>
          </a:prstGeom>
          <a:noFill/>
        </p:spPr>
        <p:txBody>
          <a:bodyPr wrap="square" rtlCol="0">
            <a:spAutoFit/>
          </a:bodyPr>
          <a:lstStyle/>
          <a:p>
            <a:pPr algn="ctr"/>
            <a:r>
              <a:rPr lang="en-US" altLang="zh-CN" sz="1600" b="1" dirty="0">
                <a:solidFill>
                  <a:srgbClr val="0000FF"/>
                </a:solidFill>
                <a:cs typeface="+mn-ea"/>
                <a:sym typeface="+mn-lt"/>
              </a:rPr>
              <a:t>T</a:t>
            </a:r>
            <a:r>
              <a:rPr lang="en-US" altLang="zh-CN" sz="1600" b="1" i="0" dirty="0">
                <a:solidFill>
                  <a:srgbClr val="0000FF"/>
                </a:solidFill>
                <a:effectLst/>
                <a:cs typeface="+mn-ea"/>
                <a:sym typeface="+mn-lt"/>
              </a:rPr>
              <a:t>he world distribution of carbonate reserves</a:t>
            </a:r>
            <a:endParaRPr lang="zh-CN" altLang="en-US" sz="1600" b="1" dirty="0">
              <a:solidFill>
                <a:srgbClr val="0000FF"/>
              </a:solidFill>
              <a:cs typeface="+mn-ea"/>
              <a:sym typeface="+mn-lt"/>
            </a:endParaRPr>
          </a:p>
        </p:txBody>
      </p:sp>
      <p:pic>
        <p:nvPicPr>
          <p:cNvPr id="42" name="图片 41">
            <a:extLst>
              <a:ext uri="{FF2B5EF4-FFF2-40B4-BE49-F238E27FC236}">
                <a16:creationId xmlns:a16="http://schemas.microsoft.com/office/drawing/2014/main" id="{25EE459F-3241-CDD3-FB45-B53A3C7881B7}"/>
              </a:ext>
            </a:extLst>
          </p:cNvPr>
          <p:cNvPicPr>
            <a:picLocks noChangeAspect="1"/>
          </p:cNvPicPr>
          <p:nvPr/>
        </p:nvPicPr>
        <p:blipFill>
          <a:blip r:embed="rId4"/>
          <a:srcRect t="18100"/>
          <a:stretch/>
        </p:blipFill>
        <p:spPr>
          <a:xfrm>
            <a:off x="261025" y="3340653"/>
            <a:ext cx="6056890" cy="2960194"/>
          </a:xfrm>
          <a:prstGeom prst="rect">
            <a:avLst/>
          </a:prstGeom>
        </p:spPr>
      </p:pic>
      <p:sp>
        <p:nvSpPr>
          <p:cNvPr id="43" name="文本框 42">
            <a:extLst>
              <a:ext uri="{FF2B5EF4-FFF2-40B4-BE49-F238E27FC236}">
                <a16:creationId xmlns:a16="http://schemas.microsoft.com/office/drawing/2014/main" id="{9045D46F-56A9-6FAC-0AC3-C78C1E1BC138}"/>
              </a:ext>
            </a:extLst>
          </p:cNvPr>
          <p:cNvSpPr txBox="1"/>
          <p:nvPr/>
        </p:nvSpPr>
        <p:spPr>
          <a:xfrm>
            <a:off x="304804" y="6401803"/>
            <a:ext cx="5649307" cy="276999"/>
          </a:xfrm>
          <a:prstGeom prst="rect">
            <a:avLst/>
          </a:prstGeom>
          <a:noFill/>
        </p:spPr>
        <p:txBody>
          <a:bodyPr wrap="square" rtlCol="0">
            <a:spAutoFit/>
          </a:bodyPr>
          <a:lstStyle/>
          <a:p>
            <a:pPr algn="ctr"/>
            <a:r>
              <a:rPr lang="de-DE" altLang="zh-CN" sz="1200" dirty="0">
                <a:solidFill>
                  <a:srgbClr val="0000FF"/>
                </a:solidFill>
                <a:cs typeface="+mn-ea"/>
                <a:sym typeface="+mn-lt"/>
              </a:rPr>
              <a:t>http://www.slb.com/~/media/Files/industry_challenges/carbonates</a:t>
            </a:r>
            <a:endParaRPr lang="zh-CN" altLang="en-US" sz="1200" dirty="0">
              <a:solidFill>
                <a:srgbClr val="0000FF"/>
              </a:solidFill>
              <a:cs typeface="+mn-ea"/>
              <a:sym typeface="+mn-lt"/>
            </a:endParaRPr>
          </a:p>
        </p:txBody>
      </p:sp>
    </p:spTree>
    <p:extLst>
      <p:ext uri="{BB962C8B-B14F-4D97-AF65-F5344CB8AC3E}">
        <p14:creationId xmlns:p14="http://schemas.microsoft.com/office/powerpoint/2010/main" val="2271245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12A4668-EF55-2892-1C64-FD5893A61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4</a:t>
            </a:fld>
            <a:r>
              <a:rPr kumimoji="0" lang="en-US" altLang="zh-CN" sz="1200" b="0" i="0" u="none" strike="noStrike" kern="1200" cap="none" spc="0" normalizeH="0" baseline="0" noProof="0" dirty="0">
                <a:ln>
                  <a:noFill/>
                </a:ln>
                <a:solidFill>
                  <a:prstClr val="black">
                    <a:tint val="75000"/>
                  </a:prstClr>
                </a:solidFill>
                <a:effectLst/>
                <a:uLnTx/>
                <a:uFillTx/>
                <a:cs typeface="+mn-ea"/>
                <a:sym typeface="+mn-lt"/>
              </a:rPr>
              <a:t>/24</a:t>
            </a:r>
          </a:p>
        </p:txBody>
      </p:sp>
      <p:sp>
        <p:nvSpPr>
          <p:cNvPr id="6" name="矩形 30">
            <a:extLst>
              <a:ext uri="{FF2B5EF4-FFF2-40B4-BE49-F238E27FC236}">
                <a16:creationId xmlns:a16="http://schemas.microsoft.com/office/drawing/2014/main" id="{B0328812-566C-85FB-E8EF-4294E9907092}"/>
              </a:ext>
            </a:extLst>
          </p:cNvPr>
          <p:cNvSpPr>
            <a:spLocks noChangeArrowheads="1"/>
          </p:cNvSpPr>
          <p:nvPr/>
        </p:nvSpPr>
        <p:spPr bwMode="auto">
          <a:xfrm>
            <a:off x="585462" y="2403727"/>
            <a:ext cx="5198224" cy="1983492"/>
          </a:xfrm>
          <a:prstGeom prst="rect">
            <a:avLst/>
          </a:prstGeom>
          <a:noFill/>
          <a:ln w="1270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Aft>
                <a:spcPts val="1200"/>
              </a:spcAft>
              <a:buFont typeface="Wingdings" panose="05000000000000000000" pitchFamily="2" charset="2"/>
              <a:buChar char="l"/>
            </a:pPr>
            <a:r>
              <a:rPr lang="en-US" altLang="zh-CN" sz="1600" b="1" dirty="0">
                <a:solidFill>
                  <a:srgbClr val="0000FF"/>
                </a:solidFill>
                <a:latin typeface="+mn-lt"/>
                <a:ea typeface="+mn-ea"/>
                <a:cs typeface="+mn-ea"/>
                <a:sym typeface="+mn-lt"/>
              </a:rPr>
              <a:t>Void spaces</a:t>
            </a:r>
            <a:r>
              <a:rPr lang="en-US" altLang="zh-CN" sz="1600" b="1" dirty="0">
                <a:latin typeface="+mn-lt"/>
                <a:ea typeface="+mn-ea"/>
                <a:cs typeface="+mn-ea"/>
                <a:sym typeface="+mn-lt"/>
              </a:rPr>
              <a:t>:</a:t>
            </a:r>
            <a:r>
              <a:rPr lang="zh-CN" altLang="en-US" sz="1600" b="1" dirty="0">
                <a:latin typeface="+mn-lt"/>
                <a:ea typeface="+mn-ea"/>
                <a:cs typeface="+mn-ea"/>
                <a:sym typeface="+mn-lt"/>
              </a:rPr>
              <a:t> </a:t>
            </a:r>
            <a:r>
              <a:rPr lang="en-US" altLang="zh-CN" sz="1600" b="1" dirty="0">
                <a:latin typeface="+mn-lt"/>
                <a:ea typeface="+mn-ea"/>
                <a:cs typeface="+mn-ea"/>
                <a:sym typeface="+mn-lt"/>
              </a:rPr>
              <a:t>pore, fractures, vugs, caves</a:t>
            </a:r>
          </a:p>
          <a:p>
            <a:pPr>
              <a:lnSpc>
                <a:spcPct val="150000"/>
              </a:lnSpc>
              <a:spcAft>
                <a:spcPts val="1200"/>
              </a:spcAft>
              <a:buFont typeface="Wingdings" panose="05000000000000000000" pitchFamily="2" charset="2"/>
              <a:buChar char="l"/>
            </a:pPr>
            <a:r>
              <a:rPr lang="en-US" altLang="zh-CN" sz="1600" b="1" dirty="0">
                <a:solidFill>
                  <a:srgbClr val="0000FF"/>
                </a:solidFill>
                <a:latin typeface="+mn-lt"/>
                <a:ea typeface="+mn-ea"/>
                <a:cs typeface="+mn-ea"/>
                <a:sym typeface="+mn-lt"/>
              </a:rPr>
              <a:t>Multi scales</a:t>
            </a:r>
            <a:r>
              <a:rPr lang="zh-CN" altLang="en-US" sz="1600" b="1" dirty="0">
                <a:latin typeface="+mn-lt"/>
                <a:ea typeface="+mn-ea"/>
                <a:cs typeface="+mn-ea"/>
                <a:sym typeface="+mn-lt"/>
              </a:rPr>
              <a:t>： </a:t>
            </a:r>
            <a:r>
              <a:rPr lang="en-US" altLang="zh-CN" sz="1600" b="1" dirty="0">
                <a:latin typeface="+mn-lt"/>
                <a:ea typeface="+mn-ea"/>
                <a:cs typeface="+mn-ea"/>
                <a:sym typeface="+mn-lt"/>
              </a:rPr>
              <a:t>from </a:t>
            </a:r>
            <a:r>
              <a:rPr lang="el-GR" altLang="zh-CN" sz="1600" b="1" dirty="0">
                <a:latin typeface="+mn-lt"/>
                <a:ea typeface="+mn-ea"/>
                <a:cs typeface="+mn-ea"/>
                <a:sym typeface="+mn-lt"/>
              </a:rPr>
              <a:t>μ</a:t>
            </a:r>
            <a:r>
              <a:rPr lang="en-US" altLang="zh-CN" sz="1600" b="1" dirty="0">
                <a:latin typeface="+mn-lt"/>
                <a:ea typeface="+mn-ea"/>
                <a:cs typeface="+mn-ea"/>
                <a:sym typeface="+mn-lt"/>
              </a:rPr>
              <a:t>m to m</a:t>
            </a:r>
          </a:p>
          <a:p>
            <a:pPr>
              <a:lnSpc>
                <a:spcPct val="150000"/>
              </a:lnSpc>
              <a:spcAft>
                <a:spcPts val="1200"/>
              </a:spcAft>
              <a:buFont typeface="Wingdings" panose="05000000000000000000" pitchFamily="2" charset="2"/>
              <a:buChar char="l"/>
            </a:pPr>
            <a:r>
              <a:rPr lang="en-US" altLang="zh-CN" sz="1600" b="1" dirty="0">
                <a:solidFill>
                  <a:srgbClr val="0000FF"/>
                </a:solidFill>
                <a:latin typeface="+mn-lt"/>
                <a:ea typeface="+mn-ea"/>
                <a:cs typeface="+mn-ea"/>
                <a:sym typeface="+mn-lt"/>
              </a:rPr>
              <a:t>Multi flow modes</a:t>
            </a:r>
            <a:r>
              <a:rPr lang="zh-CN" altLang="en-US" sz="1600" b="1" dirty="0">
                <a:latin typeface="+mn-lt"/>
                <a:ea typeface="+mn-ea"/>
                <a:cs typeface="+mn-ea"/>
                <a:sym typeface="+mn-lt"/>
              </a:rPr>
              <a:t>： </a:t>
            </a:r>
            <a:r>
              <a:rPr lang="en-US" altLang="zh-CN" sz="1600" b="1" dirty="0">
                <a:latin typeface="+mn-lt"/>
                <a:ea typeface="+mn-ea"/>
                <a:cs typeface="+mn-ea"/>
                <a:sym typeface="+mn-lt"/>
              </a:rPr>
              <a:t>porous</a:t>
            </a:r>
            <a:r>
              <a:rPr lang="zh-CN" altLang="en-US" sz="1600" b="1" dirty="0">
                <a:latin typeface="+mn-lt"/>
                <a:ea typeface="+mn-ea"/>
                <a:cs typeface="+mn-ea"/>
                <a:sym typeface="+mn-lt"/>
              </a:rPr>
              <a:t> </a:t>
            </a:r>
            <a:r>
              <a:rPr lang="en-US" altLang="zh-CN" sz="1600" b="1" dirty="0">
                <a:latin typeface="+mn-lt"/>
                <a:ea typeface="+mn-ea"/>
                <a:cs typeface="+mn-ea"/>
                <a:sym typeface="+mn-lt"/>
              </a:rPr>
              <a:t>+ free flow</a:t>
            </a:r>
          </a:p>
          <a:p>
            <a:pPr>
              <a:lnSpc>
                <a:spcPct val="150000"/>
              </a:lnSpc>
              <a:spcAft>
                <a:spcPts val="1200"/>
              </a:spcAft>
              <a:buFont typeface="Wingdings" panose="05000000000000000000" pitchFamily="2" charset="2"/>
              <a:buChar char="l"/>
            </a:pPr>
            <a:r>
              <a:rPr lang="en-US" altLang="zh-CN" sz="1600" b="1" dirty="0">
                <a:solidFill>
                  <a:srgbClr val="0000FF"/>
                </a:solidFill>
                <a:latin typeface="+mn-lt"/>
                <a:ea typeface="+mn-ea"/>
                <a:cs typeface="+mn-ea"/>
                <a:sym typeface="+mn-lt"/>
              </a:rPr>
              <a:t>Multi physics</a:t>
            </a:r>
            <a:r>
              <a:rPr lang="zh-CN" altLang="en-US" sz="1600" b="1" dirty="0">
                <a:latin typeface="+mn-lt"/>
                <a:ea typeface="+mn-ea"/>
                <a:cs typeface="+mn-ea"/>
                <a:sym typeface="+mn-lt"/>
              </a:rPr>
              <a:t>：</a:t>
            </a:r>
            <a:r>
              <a:rPr lang="en-US" altLang="zh-CN" sz="1600" b="1" dirty="0">
                <a:latin typeface="+mn-lt"/>
                <a:ea typeface="+mn-ea"/>
                <a:cs typeface="+mn-ea"/>
                <a:sym typeface="+mn-lt"/>
              </a:rPr>
              <a:t>geomechanical + reactive flow</a:t>
            </a:r>
            <a:endParaRPr lang="zh-CN" altLang="en-US" sz="1600" b="1" dirty="0">
              <a:latin typeface="+mn-lt"/>
              <a:ea typeface="+mn-ea"/>
              <a:cs typeface="+mn-ea"/>
              <a:sym typeface="+mn-lt"/>
            </a:endParaRPr>
          </a:p>
        </p:txBody>
      </p:sp>
      <p:sp>
        <p:nvSpPr>
          <p:cNvPr id="7" name="Right Arrow 25">
            <a:extLst>
              <a:ext uri="{FF2B5EF4-FFF2-40B4-BE49-F238E27FC236}">
                <a16:creationId xmlns:a16="http://schemas.microsoft.com/office/drawing/2014/main" id="{27079398-207F-72B1-F08C-FD30A3DECEBE}"/>
              </a:ext>
            </a:extLst>
          </p:cNvPr>
          <p:cNvSpPr/>
          <p:nvPr/>
        </p:nvSpPr>
        <p:spPr>
          <a:xfrm>
            <a:off x="6050341" y="3232411"/>
            <a:ext cx="519112" cy="3349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grpSp>
        <p:nvGrpSpPr>
          <p:cNvPr id="8" name="组合 7">
            <a:extLst>
              <a:ext uri="{FF2B5EF4-FFF2-40B4-BE49-F238E27FC236}">
                <a16:creationId xmlns:a16="http://schemas.microsoft.com/office/drawing/2014/main" id="{4C35CE78-A99B-6FF0-F2BE-1B1EFFA0BD86}"/>
              </a:ext>
            </a:extLst>
          </p:cNvPr>
          <p:cNvGrpSpPr/>
          <p:nvPr/>
        </p:nvGrpSpPr>
        <p:grpSpPr>
          <a:xfrm>
            <a:off x="630465" y="4476709"/>
            <a:ext cx="10943308" cy="2035482"/>
            <a:chOff x="1799717" y="4222404"/>
            <a:chExt cx="8580437" cy="1548887"/>
          </a:xfrm>
        </p:grpSpPr>
        <p:sp>
          <p:nvSpPr>
            <p:cNvPr id="9" name="任意多边形 4">
              <a:extLst>
                <a:ext uri="{FF2B5EF4-FFF2-40B4-BE49-F238E27FC236}">
                  <a16:creationId xmlns:a16="http://schemas.microsoft.com/office/drawing/2014/main" id="{B14E44A8-8A1D-CE11-F239-9CFF1D9FD2F3}"/>
                </a:ext>
              </a:extLst>
            </p:cNvPr>
            <p:cNvSpPr/>
            <p:nvPr/>
          </p:nvSpPr>
          <p:spPr>
            <a:xfrm>
              <a:off x="6871779" y="4415569"/>
              <a:ext cx="1681163" cy="903287"/>
            </a:xfrm>
            <a:custGeom>
              <a:avLst/>
              <a:gdLst>
                <a:gd name="connsiteX0" fmla="*/ 0 w 1681222"/>
                <a:gd name="connsiteY0" fmla="*/ 0 h 903882"/>
                <a:gd name="connsiteX1" fmla="*/ 1681222 w 1681222"/>
                <a:gd name="connsiteY1" fmla="*/ 0 h 903882"/>
                <a:gd name="connsiteX2" fmla="*/ 1681222 w 1681222"/>
                <a:gd name="connsiteY2" fmla="*/ 903882 h 903882"/>
                <a:gd name="connsiteX3" fmla="*/ 0 w 1681222"/>
                <a:gd name="connsiteY3" fmla="*/ 903882 h 903882"/>
                <a:gd name="connsiteX4" fmla="*/ 0 w 1681222"/>
                <a:gd name="connsiteY4" fmla="*/ 0 h 90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222" h="903882">
                  <a:moveTo>
                    <a:pt x="0" y="0"/>
                  </a:moveTo>
                  <a:lnTo>
                    <a:pt x="1681222" y="0"/>
                  </a:lnTo>
                  <a:lnTo>
                    <a:pt x="1681222" y="903882"/>
                  </a:lnTo>
                  <a:lnTo>
                    <a:pt x="0" y="9038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72390" tIns="72390" rIns="72390" bIns="72390" spcCol="1270" anchor="ctr"/>
            <a:lstStyle/>
            <a:p>
              <a:pPr defTabSz="844550">
                <a:lnSpc>
                  <a:spcPct val="90000"/>
                </a:lnSpc>
                <a:spcAft>
                  <a:spcPct val="35000"/>
                </a:spcAft>
                <a:defRPr/>
              </a:pPr>
              <a:endParaRPr lang="zh-CN" altLang="en-US" sz="2800">
                <a:cs typeface="+mn-ea"/>
                <a:sym typeface="+mn-lt"/>
              </a:endParaRPr>
            </a:p>
          </p:txBody>
        </p:sp>
        <p:pic>
          <p:nvPicPr>
            <p:cNvPr id="10" name="图片 10" descr="C:\Users\GAOBO\Desktop\paper 修改\Figure 1.jpg">
              <a:extLst>
                <a:ext uri="{FF2B5EF4-FFF2-40B4-BE49-F238E27FC236}">
                  <a16:creationId xmlns:a16="http://schemas.microsoft.com/office/drawing/2014/main" id="{D47EB36B-3CC6-F400-5316-F664645F9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2069" b="4874"/>
            <a:stretch>
              <a:fillRect/>
            </a:stretch>
          </p:blipFill>
          <p:spPr bwMode="auto">
            <a:xfrm>
              <a:off x="8579929" y="4456841"/>
              <a:ext cx="18002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9">
              <a:extLst>
                <a:ext uri="{FF2B5EF4-FFF2-40B4-BE49-F238E27FC236}">
                  <a16:creationId xmlns:a16="http://schemas.microsoft.com/office/drawing/2014/main" id="{2B80F4F3-21D5-FDF7-4526-2E10CBA5ABD2}"/>
                </a:ext>
              </a:extLst>
            </p:cNvPr>
            <p:cNvPicPr>
              <a:picLocks/>
            </p:cNvPicPr>
            <p:nvPr/>
          </p:nvPicPr>
          <p:blipFill>
            <a:blip r:embed="rId4">
              <a:extLst>
                <a:ext uri="{28A0092B-C50C-407E-A947-70E740481C1C}">
                  <a14:useLocalDpi xmlns:a14="http://schemas.microsoft.com/office/drawing/2010/main" val="0"/>
                </a:ext>
              </a:extLst>
            </a:blip>
            <a:srcRect b="20000"/>
            <a:stretch>
              <a:fillRect/>
            </a:stretch>
          </p:blipFill>
          <p:spPr bwMode="auto">
            <a:xfrm>
              <a:off x="4101592" y="4456844"/>
              <a:ext cx="1800225" cy="126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3" descr="outcorp">
              <a:extLst>
                <a:ext uri="{FF2B5EF4-FFF2-40B4-BE49-F238E27FC236}">
                  <a16:creationId xmlns:a16="http://schemas.microsoft.com/office/drawing/2014/main" id="{2A171D41-672F-F700-8E61-2C832A3BBB4F}"/>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276" y="4472719"/>
              <a:ext cx="1798638" cy="12604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6">
              <a:extLst>
                <a:ext uri="{FF2B5EF4-FFF2-40B4-BE49-F238E27FC236}">
                  <a16:creationId xmlns:a16="http://schemas.microsoft.com/office/drawing/2014/main" id="{529DDAA6-40B8-1229-32C8-69F9C743154E}"/>
                </a:ext>
              </a:extLst>
            </p:cNvPr>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9717" y="4474303"/>
              <a:ext cx="1798637" cy="1258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41">
              <a:extLst>
                <a:ext uri="{FF2B5EF4-FFF2-40B4-BE49-F238E27FC236}">
                  <a16:creationId xmlns:a16="http://schemas.microsoft.com/office/drawing/2014/main" id="{260B61B6-EACB-AB1F-AFCB-1987789F674C}"/>
                </a:ext>
              </a:extLst>
            </p:cNvPr>
            <p:cNvSpPr txBox="1">
              <a:spLocks noChangeArrowheads="1"/>
            </p:cNvSpPr>
            <p:nvPr/>
          </p:nvSpPr>
          <p:spPr bwMode="auto">
            <a:xfrm>
              <a:off x="1833054" y="4233516"/>
              <a:ext cx="1744663" cy="23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b="1" dirty="0">
                  <a:solidFill>
                    <a:srgbClr val="0000FF"/>
                  </a:solidFill>
                  <a:latin typeface="+mn-lt"/>
                  <a:ea typeface="+mn-ea"/>
                  <a:cs typeface="+mn-ea"/>
                  <a:sym typeface="+mn-lt"/>
                </a:rPr>
                <a:t>microscale fractures</a:t>
              </a:r>
              <a:endParaRPr lang="zh-CN" altLang="en-US" sz="1400" b="1" dirty="0">
                <a:solidFill>
                  <a:srgbClr val="0000FF"/>
                </a:solidFill>
                <a:latin typeface="+mn-lt"/>
                <a:ea typeface="+mn-ea"/>
                <a:cs typeface="+mn-ea"/>
                <a:sym typeface="+mn-lt"/>
              </a:endParaRPr>
            </a:p>
          </p:txBody>
        </p:sp>
        <p:sp>
          <p:nvSpPr>
            <p:cNvPr id="15" name="TextBox 42">
              <a:extLst>
                <a:ext uri="{FF2B5EF4-FFF2-40B4-BE49-F238E27FC236}">
                  <a16:creationId xmlns:a16="http://schemas.microsoft.com/office/drawing/2014/main" id="{58940842-18F2-FFE9-4FD3-38CBFA7953B6}"/>
                </a:ext>
              </a:extLst>
            </p:cNvPr>
            <p:cNvSpPr txBox="1">
              <a:spLocks noChangeArrowheads="1"/>
            </p:cNvSpPr>
            <p:nvPr/>
          </p:nvSpPr>
          <p:spPr bwMode="auto">
            <a:xfrm>
              <a:off x="4184143" y="4222404"/>
              <a:ext cx="1744663" cy="23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b="1" dirty="0">
                  <a:solidFill>
                    <a:srgbClr val="0000FF"/>
                  </a:solidFill>
                  <a:latin typeface="+mn-lt"/>
                  <a:ea typeface="+mn-ea"/>
                  <a:cs typeface="+mn-ea"/>
                  <a:sym typeface="+mn-lt"/>
                </a:rPr>
                <a:t>millimeter vugs</a:t>
              </a:r>
              <a:endParaRPr lang="zh-CN" altLang="en-US" sz="1400" b="1" dirty="0">
                <a:solidFill>
                  <a:srgbClr val="0000FF"/>
                </a:solidFill>
                <a:latin typeface="+mn-lt"/>
                <a:ea typeface="+mn-ea"/>
                <a:cs typeface="+mn-ea"/>
                <a:sym typeface="+mn-lt"/>
              </a:endParaRPr>
            </a:p>
          </p:txBody>
        </p:sp>
        <p:sp>
          <p:nvSpPr>
            <p:cNvPr id="16" name="TextBox 43">
              <a:extLst>
                <a:ext uri="{FF2B5EF4-FFF2-40B4-BE49-F238E27FC236}">
                  <a16:creationId xmlns:a16="http://schemas.microsoft.com/office/drawing/2014/main" id="{4EF1F243-677A-ED4F-F3A3-58B290A9D95B}"/>
                </a:ext>
              </a:extLst>
            </p:cNvPr>
            <p:cNvSpPr txBox="1">
              <a:spLocks noChangeArrowheads="1"/>
            </p:cNvSpPr>
            <p:nvPr/>
          </p:nvSpPr>
          <p:spPr bwMode="auto">
            <a:xfrm>
              <a:off x="6254242" y="4225579"/>
              <a:ext cx="1878010" cy="23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b="1" dirty="0">
                  <a:solidFill>
                    <a:srgbClr val="0000FF"/>
                  </a:solidFill>
                  <a:latin typeface="+mn-lt"/>
                  <a:ea typeface="+mn-ea"/>
                  <a:cs typeface="+mn-ea"/>
                  <a:sym typeface="+mn-lt"/>
                </a:rPr>
                <a:t>centimeter small cavity</a:t>
              </a:r>
              <a:endParaRPr lang="zh-CN" altLang="en-US" sz="1400" b="1" dirty="0">
                <a:solidFill>
                  <a:srgbClr val="0000FF"/>
                </a:solidFill>
                <a:latin typeface="+mn-lt"/>
                <a:ea typeface="+mn-ea"/>
                <a:cs typeface="+mn-ea"/>
                <a:sym typeface="+mn-lt"/>
              </a:endParaRPr>
            </a:p>
          </p:txBody>
        </p:sp>
        <p:sp>
          <p:nvSpPr>
            <p:cNvPr id="17" name="TextBox 44">
              <a:extLst>
                <a:ext uri="{FF2B5EF4-FFF2-40B4-BE49-F238E27FC236}">
                  <a16:creationId xmlns:a16="http://schemas.microsoft.com/office/drawing/2014/main" id="{DB52DDBB-98D8-B0B6-0299-C7CCEED84ACF}"/>
                </a:ext>
              </a:extLst>
            </p:cNvPr>
            <p:cNvSpPr txBox="1">
              <a:spLocks noChangeArrowheads="1"/>
            </p:cNvSpPr>
            <p:nvPr/>
          </p:nvSpPr>
          <p:spPr bwMode="auto">
            <a:xfrm>
              <a:off x="8530711" y="4236924"/>
              <a:ext cx="1842033" cy="23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b="1" dirty="0">
                  <a:solidFill>
                    <a:srgbClr val="0000FF"/>
                  </a:solidFill>
                  <a:latin typeface="+mn-lt"/>
                  <a:ea typeface="+mn-ea"/>
                  <a:cs typeface="+mn-ea"/>
                  <a:sym typeface="+mn-lt"/>
                </a:rPr>
                <a:t>macroscale large cavity</a:t>
              </a:r>
              <a:endParaRPr lang="zh-CN" altLang="en-US" sz="1400" b="1" dirty="0">
                <a:solidFill>
                  <a:srgbClr val="0000FF"/>
                </a:solidFill>
                <a:latin typeface="+mn-lt"/>
                <a:ea typeface="+mn-ea"/>
                <a:cs typeface="+mn-ea"/>
                <a:sym typeface="+mn-lt"/>
              </a:endParaRPr>
            </a:p>
          </p:txBody>
        </p:sp>
        <p:sp>
          <p:nvSpPr>
            <p:cNvPr id="18" name="Right Arrow 45">
              <a:extLst>
                <a:ext uri="{FF2B5EF4-FFF2-40B4-BE49-F238E27FC236}">
                  <a16:creationId xmlns:a16="http://schemas.microsoft.com/office/drawing/2014/main" id="{A0D090A4-AFEE-3D42-CCFF-26CA6D92AABB}"/>
                </a:ext>
              </a:extLst>
            </p:cNvPr>
            <p:cNvSpPr/>
            <p:nvPr/>
          </p:nvSpPr>
          <p:spPr>
            <a:xfrm>
              <a:off x="3658676" y="5061681"/>
              <a:ext cx="287338" cy="1635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19" name="Right Arrow 46">
              <a:extLst>
                <a:ext uri="{FF2B5EF4-FFF2-40B4-BE49-F238E27FC236}">
                  <a16:creationId xmlns:a16="http://schemas.microsoft.com/office/drawing/2014/main" id="{6228B854-0A80-582B-F8A9-E30C8DDCFE38}"/>
                </a:ext>
              </a:extLst>
            </p:cNvPr>
            <p:cNvSpPr/>
            <p:nvPr/>
          </p:nvSpPr>
          <p:spPr>
            <a:xfrm>
              <a:off x="5927217" y="5061681"/>
              <a:ext cx="288925" cy="1635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20" name="Right Arrow 47">
              <a:extLst>
                <a:ext uri="{FF2B5EF4-FFF2-40B4-BE49-F238E27FC236}">
                  <a16:creationId xmlns:a16="http://schemas.microsoft.com/office/drawing/2014/main" id="{3C9E9572-BB6F-895D-CA40-E50791A95B3F}"/>
                </a:ext>
              </a:extLst>
            </p:cNvPr>
            <p:cNvSpPr/>
            <p:nvPr/>
          </p:nvSpPr>
          <p:spPr>
            <a:xfrm>
              <a:off x="8170351" y="5010881"/>
              <a:ext cx="287338" cy="161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21" name="TextBox 1">
              <a:extLst>
                <a:ext uri="{FF2B5EF4-FFF2-40B4-BE49-F238E27FC236}">
                  <a16:creationId xmlns:a16="http://schemas.microsoft.com/office/drawing/2014/main" id="{CB803C98-87C2-08F7-171B-7529B4E8CA2F}"/>
                </a:ext>
              </a:extLst>
            </p:cNvPr>
            <p:cNvSpPr txBox="1"/>
            <p:nvPr/>
          </p:nvSpPr>
          <p:spPr>
            <a:xfrm>
              <a:off x="4150804" y="5477510"/>
              <a:ext cx="653767" cy="224198"/>
            </a:xfrm>
            <a:prstGeom prst="rect">
              <a:avLst/>
            </a:prstGeom>
            <a:solidFill>
              <a:schemeClr val="bg1"/>
            </a:solidFill>
          </p:spPr>
          <p:txBody>
            <a:bodyPr wrap="square" rtlCol="0">
              <a:spAutoFit/>
            </a:bodyPr>
            <a:lstStyle/>
            <a:p>
              <a:pPr>
                <a:lnSpc>
                  <a:spcPct val="150000"/>
                </a:lnSpc>
              </a:pPr>
              <a:r>
                <a:rPr lang="en-US" altLang="zh-CN" sz="1000" dirty="0">
                  <a:cs typeface="+mn-ea"/>
                  <a:sym typeface="+mn-lt"/>
                </a:rPr>
                <a:t>fractures</a:t>
              </a:r>
              <a:endParaRPr lang="zh-CN" altLang="en-US" sz="1000" dirty="0">
                <a:cs typeface="+mn-ea"/>
                <a:sym typeface="+mn-lt"/>
              </a:endParaRPr>
            </a:p>
          </p:txBody>
        </p:sp>
        <p:sp>
          <p:nvSpPr>
            <p:cNvPr id="22" name="TextBox 23">
              <a:extLst>
                <a:ext uri="{FF2B5EF4-FFF2-40B4-BE49-F238E27FC236}">
                  <a16:creationId xmlns:a16="http://schemas.microsoft.com/office/drawing/2014/main" id="{03927DDE-5CA1-3D09-252D-A558D1CDC7BB}"/>
                </a:ext>
              </a:extLst>
            </p:cNvPr>
            <p:cNvSpPr txBox="1"/>
            <p:nvPr/>
          </p:nvSpPr>
          <p:spPr>
            <a:xfrm>
              <a:off x="5271298" y="5469740"/>
              <a:ext cx="496340" cy="224198"/>
            </a:xfrm>
            <a:prstGeom prst="rect">
              <a:avLst/>
            </a:prstGeom>
            <a:solidFill>
              <a:schemeClr val="bg1"/>
            </a:solidFill>
          </p:spPr>
          <p:txBody>
            <a:bodyPr wrap="square" rtlCol="0">
              <a:spAutoFit/>
            </a:bodyPr>
            <a:lstStyle/>
            <a:p>
              <a:pPr>
                <a:lnSpc>
                  <a:spcPct val="150000"/>
                </a:lnSpc>
              </a:pPr>
              <a:r>
                <a:rPr lang="en-US" altLang="zh-CN" sz="1000" dirty="0" err="1">
                  <a:cs typeface="+mn-ea"/>
                  <a:sym typeface="+mn-lt"/>
                </a:rPr>
                <a:t>vugs</a:t>
              </a:r>
              <a:endParaRPr lang="zh-CN" altLang="en-US" sz="1000" dirty="0">
                <a:cs typeface="+mn-ea"/>
                <a:sym typeface="+mn-lt"/>
              </a:endParaRPr>
            </a:p>
          </p:txBody>
        </p:sp>
      </p:grpSp>
      <p:grpSp>
        <p:nvGrpSpPr>
          <p:cNvPr id="23" name="组合 22">
            <a:extLst>
              <a:ext uri="{FF2B5EF4-FFF2-40B4-BE49-F238E27FC236}">
                <a16:creationId xmlns:a16="http://schemas.microsoft.com/office/drawing/2014/main" id="{502740CE-C11E-F0A1-22E7-2954C9F65B4A}"/>
              </a:ext>
            </a:extLst>
          </p:cNvPr>
          <p:cNvGrpSpPr/>
          <p:nvPr/>
        </p:nvGrpSpPr>
        <p:grpSpPr>
          <a:xfrm>
            <a:off x="6714497" y="2353060"/>
            <a:ext cx="4632049" cy="2047152"/>
            <a:chOff x="217931" y="2967107"/>
            <a:chExt cx="3206819" cy="1667144"/>
          </a:xfrm>
        </p:grpSpPr>
        <p:pic>
          <p:nvPicPr>
            <p:cNvPr id="24" name="图片 23">
              <a:extLst>
                <a:ext uri="{FF2B5EF4-FFF2-40B4-BE49-F238E27FC236}">
                  <a16:creationId xmlns:a16="http://schemas.microsoft.com/office/drawing/2014/main" id="{00A1038A-CF16-28FA-0EF0-9EF9BF5A5029}"/>
                </a:ext>
              </a:extLst>
            </p:cNvPr>
            <p:cNvPicPr>
              <a:picLocks noChangeAspect="1"/>
            </p:cNvPicPr>
            <p:nvPr/>
          </p:nvPicPr>
          <p:blipFill rotWithShape="1">
            <a:blip r:embed="rId7"/>
            <a:srcRect t="11853"/>
            <a:stretch/>
          </p:blipFill>
          <p:spPr>
            <a:xfrm>
              <a:off x="217931" y="2967107"/>
              <a:ext cx="3206819" cy="1667144"/>
            </a:xfrm>
            <a:prstGeom prst="rect">
              <a:avLst/>
            </a:prstGeom>
          </p:spPr>
        </p:pic>
        <p:cxnSp>
          <p:nvCxnSpPr>
            <p:cNvPr id="25" name="直接箭头连接符 24">
              <a:extLst>
                <a:ext uri="{FF2B5EF4-FFF2-40B4-BE49-F238E27FC236}">
                  <a16:creationId xmlns:a16="http://schemas.microsoft.com/office/drawing/2014/main" id="{791C4557-A69D-4D69-AAEE-EA69458F0476}"/>
                </a:ext>
              </a:extLst>
            </p:cNvPr>
            <p:cNvCxnSpPr>
              <a:cxnSpLocks/>
            </p:cNvCxnSpPr>
            <p:nvPr/>
          </p:nvCxnSpPr>
          <p:spPr>
            <a:xfrm>
              <a:off x="896983" y="3366459"/>
              <a:ext cx="409513" cy="777"/>
            </a:xfrm>
            <a:prstGeom prst="straightConnector1">
              <a:avLst/>
            </a:prstGeom>
            <a:noFill/>
            <a:ln w="19050" cap="flat" cmpd="sng" algn="ctr">
              <a:solidFill>
                <a:srgbClr val="CC0000"/>
              </a:solidFill>
              <a:prstDash val="solid"/>
              <a:tailEnd type="triangle"/>
            </a:ln>
            <a:effectLst/>
          </p:spPr>
        </p:cxnSp>
        <p:cxnSp>
          <p:nvCxnSpPr>
            <p:cNvPr id="26" name="直接箭头连接符 25">
              <a:extLst>
                <a:ext uri="{FF2B5EF4-FFF2-40B4-BE49-F238E27FC236}">
                  <a16:creationId xmlns:a16="http://schemas.microsoft.com/office/drawing/2014/main" id="{FF16E44B-E48E-EAAC-5D9D-262184C9F0C8}"/>
                </a:ext>
              </a:extLst>
            </p:cNvPr>
            <p:cNvCxnSpPr/>
            <p:nvPr/>
          </p:nvCxnSpPr>
          <p:spPr>
            <a:xfrm>
              <a:off x="1715588" y="3288858"/>
              <a:ext cx="409513" cy="0"/>
            </a:xfrm>
            <a:prstGeom prst="straightConnector1">
              <a:avLst/>
            </a:prstGeom>
            <a:noFill/>
            <a:ln w="19050" cap="flat" cmpd="sng" algn="ctr">
              <a:solidFill>
                <a:srgbClr val="CC0000"/>
              </a:solidFill>
              <a:prstDash val="solid"/>
              <a:tailEnd type="triangle"/>
            </a:ln>
            <a:effectLst/>
          </p:spPr>
        </p:cxnSp>
        <p:cxnSp>
          <p:nvCxnSpPr>
            <p:cNvPr id="27" name="直接箭头连接符 26">
              <a:extLst>
                <a:ext uri="{FF2B5EF4-FFF2-40B4-BE49-F238E27FC236}">
                  <a16:creationId xmlns:a16="http://schemas.microsoft.com/office/drawing/2014/main" id="{BB027E6A-69CA-099B-D7BE-8F0D69F9D92A}"/>
                </a:ext>
              </a:extLst>
            </p:cNvPr>
            <p:cNvCxnSpPr>
              <a:cxnSpLocks/>
            </p:cNvCxnSpPr>
            <p:nvPr/>
          </p:nvCxnSpPr>
          <p:spPr>
            <a:xfrm flipV="1">
              <a:off x="2942274" y="3947018"/>
              <a:ext cx="352546" cy="12222"/>
            </a:xfrm>
            <a:prstGeom prst="straightConnector1">
              <a:avLst/>
            </a:prstGeom>
            <a:noFill/>
            <a:ln w="19050" cap="flat" cmpd="sng" algn="ctr">
              <a:solidFill>
                <a:srgbClr val="CC0000"/>
              </a:solidFill>
              <a:prstDash val="solid"/>
              <a:tailEnd type="triangle"/>
            </a:ln>
            <a:effectLst/>
          </p:spPr>
        </p:cxnSp>
        <p:cxnSp>
          <p:nvCxnSpPr>
            <p:cNvPr id="28" name="直接箭头连接符 27">
              <a:extLst>
                <a:ext uri="{FF2B5EF4-FFF2-40B4-BE49-F238E27FC236}">
                  <a16:creationId xmlns:a16="http://schemas.microsoft.com/office/drawing/2014/main" id="{4C19313B-DA3E-E3BB-476E-4613B83DADC0}"/>
                </a:ext>
              </a:extLst>
            </p:cNvPr>
            <p:cNvCxnSpPr>
              <a:cxnSpLocks/>
            </p:cNvCxnSpPr>
            <p:nvPr/>
          </p:nvCxnSpPr>
          <p:spPr>
            <a:xfrm>
              <a:off x="1920344" y="3609434"/>
              <a:ext cx="374690" cy="250262"/>
            </a:xfrm>
            <a:prstGeom prst="straightConnector1">
              <a:avLst/>
            </a:prstGeom>
            <a:noFill/>
            <a:ln w="19050" cap="flat" cmpd="sng" algn="ctr">
              <a:solidFill>
                <a:srgbClr val="CC0000"/>
              </a:solidFill>
              <a:prstDash val="solid"/>
              <a:tailEnd type="triangle"/>
            </a:ln>
            <a:effectLst/>
          </p:spPr>
        </p:cxnSp>
        <p:cxnSp>
          <p:nvCxnSpPr>
            <p:cNvPr id="29" name="直接箭头连接符 28">
              <a:extLst>
                <a:ext uri="{FF2B5EF4-FFF2-40B4-BE49-F238E27FC236}">
                  <a16:creationId xmlns:a16="http://schemas.microsoft.com/office/drawing/2014/main" id="{258B13A5-88DC-7FFB-4E55-0ABBCFB442D3}"/>
                </a:ext>
              </a:extLst>
            </p:cNvPr>
            <p:cNvCxnSpPr/>
            <p:nvPr/>
          </p:nvCxnSpPr>
          <p:spPr>
            <a:xfrm>
              <a:off x="2622682" y="3280150"/>
              <a:ext cx="409513" cy="0"/>
            </a:xfrm>
            <a:prstGeom prst="straightConnector1">
              <a:avLst/>
            </a:prstGeom>
            <a:noFill/>
            <a:ln w="19050" cap="flat" cmpd="sng" algn="ctr">
              <a:solidFill>
                <a:srgbClr val="CC0000"/>
              </a:solidFill>
              <a:prstDash val="solid"/>
              <a:tailEnd type="triangle"/>
            </a:ln>
            <a:effectLst/>
          </p:spPr>
        </p:cxnSp>
        <p:cxnSp>
          <p:nvCxnSpPr>
            <p:cNvPr id="30" name="直接箭头连接符 29">
              <a:extLst>
                <a:ext uri="{FF2B5EF4-FFF2-40B4-BE49-F238E27FC236}">
                  <a16:creationId xmlns:a16="http://schemas.microsoft.com/office/drawing/2014/main" id="{FCC64C1F-7463-6F64-AB32-FAE62AADFEEF}"/>
                </a:ext>
              </a:extLst>
            </p:cNvPr>
            <p:cNvCxnSpPr/>
            <p:nvPr/>
          </p:nvCxnSpPr>
          <p:spPr>
            <a:xfrm>
              <a:off x="1001485" y="3165213"/>
              <a:ext cx="409513" cy="0"/>
            </a:xfrm>
            <a:prstGeom prst="straightConnector1">
              <a:avLst/>
            </a:prstGeom>
            <a:noFill/>
            <a:ln w="19050" cap="flat" cmpd="sng" algn="ctr">
              <a:solidFill>
                <a:srgbClr val="CC0000"/>
              </a:solidFill>
              <a:prstDash val="solid"/>
              <a:tailEnd type="triangle"/>
            </a:ln>
            <a:effectLst/>
          </p:spPr>
        </p:cxnSp>
        <p:cxnSp>
          <p:nvCxnSpPr>
            <p:cNvPr id="31" name="直接箭头连接符 30">
              <a:extLst>
                <a:ext uri="{FF2B5EF4-FFF2-40B4-BE49-F238E27FC236}">
                  <a16:creationId xmlns:a16="http://schemas.microsoft.com/office/drawing/2014/main" id="{21F2202C-CA61-27C3-3B12-B852110411AA}"/>
                </a:ext>
              </a:extLst>
            </p:cNvPr>
            <p:cNvCxnSpPr>
              <a:cxnSpLocks/>
            </p:cNvCxnSpPr>
            <p:nvPr/>
          </p:nvCxnSpPr>
          <p:spPr>
            <a:xfrm>
              <a:off x="1559640" y="3904879"/>
              <a:ext cx="500334" cy="195688"/>
            </a:xfrm>
            <a:prstGeom prst="straightConnector1">
              <a:avLst/>
            </a:prstGeom>
            <a:noFill/>
            <a:ln w="19050" cap="flat" cmpd="sng" algn="ctr">
              <a:solidFill>
                <a:srgbClr val="CC0000"/>
              </a:solidFill>
              <a:prstDash val="solid"/>
              <a:tailEnd type="triangle"/>
            </a:ln>
            <a:effectLst/>
          </p:spPr>
        </p:cxnSp>
        <p:cxnSp>
          <p:nvCxnSpPr>
            <p:cNvPr id="32" name="直接箭头连接符 31">
              <a:extLst>
                <a:ext uri="{FF2B5EF4-FFF2-40B4-BE49-F238E27FC236}">
                  <a16:creationId xmlns:a16="http://schemas.microsoft.com/office/drawing/2014/main" id="{99718A39-BA2E-8AB1-CCB9-87BFED8D82CB}"/>
                </a:ext>
              </a:extLst>
            </p:cNvPr>
            <p:cNvCxnSpPr>
              <a:cxnSpLocks/>
            </p:cNvCxnSpPr>
            <p:nvPr/>
          </p:nvCxnSpPr>
          <p:spPr>
            <a:xfrm>
              <a:off x="2531861" y="4216295"/>
              <a:ext cx="705091" cy="268158"/>
            </a:xfrm>
            <a:prstGeom prst="straightConnector1">
              <a:avLst/>
            </a:prstGeom>
            <a:noFill/>
            <a:ln w="19050" cap="flat" cmpd="sng" algn="ctr">
              <a:solidFill>
                <a:srgbClr val="CC0000"/>
              </a:solidFill>
              <a:prstDash val="solid"/>
              <a:tailEnd type="triangle"/>
            </a:ln>
            <a:effectLst/>
          </p:spPr>
        </p:cxnSp>
        <p:cxnSp>
          <p:nvCxnSpPr>
            <p:cNvPr id="33" name="直接箭头连接符 32">
              <a:extLst>
                <a:ext uri="{FF2B5EF4-FFF2-40B4-BE49-F238E27FC236}">
                  <a16:creationId xmlns:a16="http://schemas.microsoft.com/office/drawing/2014/main" id="{D6EFFCEA-2660-2D2C-988E-B548713F228D}"/>
                </a:ext>
              </a:extLst>
            </p:cNvPr>
            <p:cNvCxnSpPr/>
            <p:nvPr/>
          </p:nvCxnSpPr>
          <p:spPr>
            <a:xfrm>
              <a:off x="2474893" y="3904879"/>
              <a:ext cx="409513" cy="0"/>
            </a:xfrm>
            <a:prstGeom prst="straightConnector1">
              <a:avLst/>
            </a:prstGeom>
            <a:noFill/>
            <a:ln w="19050" cap="flat" cmpd="sng" algn="ctr">
              <a:solidFill>
                <a:srgbClr val="CC0000"/>
              </a:solidFill>
              <a:prstDash val="solid"/>
              <a:tailEnd type="triangle"/>
            </a:ln>
            <a:effectLst/>
          </p:spPr>
        </p:cxnSp>
      </p:grpSp>
      <p:sp>
        <p:nvSpPr>
          <p:cNvPr id="34" name="文本框 33">
            <a:extLst>
              <a:ext uri="{FF2B5EF4-FFF2-40B4-BE49-F238E27FC236}">
                <a16:creationId xmlns:a16="http://schemas.microsoft.com/office/drawing/2014/main" id="{234532AF-7E9D-B130-9195-071D74DA07D1}"/>
              </a:ext>
            </a:extLst>
          </p:cNvPr>
          <p:cNvSpPr txBox="1"/>
          <p:nvPr/>
        </p:nvSpPr>
        <p:spPr>
          <a:xfrm>
            <a:off x="11301154" y="3121116"/>
            <a:ext cx="535724"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defPPr>
              <a:defRPr lang="zh-CN"/>
            </a:defPPr>
            <a:lvl1pPr>
              <a:defRPr sz="2000" b="1">
                <a:latin typeface="Helvetica" panose="020B0604020202020204" pitchFamily="34" charset="0"/>
                <a:ea typeface="黑体" panose="02010609060101010101" pitchFamily="49" charset="-122"/>
                <a:cs typeface="Helvetica"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600" b="0" dirty="0">
                <a:solidFill>
                  <a:srgbClr val="304E76"/>
                </a:solidFill>
                <a:latin typeface="+mn-lt"/>
                <a:ea typeface="+mn-ea"/>
                <a:cs typeface="+mn-ea"/>
                <a:sym typeface="+mn-lt"/>
              </a:rPr>
              <a:t>well</a:t>
            </a:r>
            <a:endParaRPr lang="zh-CN" altLang="en-US" sz="1600" b="0" dirty="0">
              <a:solidFill>
                <a:srgbClr val="304E76"/>
              </a:solidFill>
              <a:latin typeface="+mn-lt"/>
              <a:ea typeface="+mn-ea"/>
              <a:cs typeface="+mn-ea"/>
              <a:sym typeface="+mn-lt"/>
            </a:endParaRPr>
          </a:p>
        </p:txBody>
      </p:sp>
      <p:sp>
        <p:nvSpPr>
          <p:cNvPr id="35" name="文本框 34">
            <a:extLst>
              <a:ext uri="{FF2B5EF4-FFF2-40B4-BE49-F238E27FC236}">
                <a16:creationId xmlns:a16="http://schemas.microsoft.com/office/drawing/2014/main" id="{9BA71286-2437-9894-3BB1-73782138403F}"/>
              </a:ext>
            </a:extLst>
          </p:cNvPr>
          <p:cNvSpPr txBox="1"/>
          <p:nvPr/>
        </p:nvSpPr>
        <p:spPr>
          <a:xfrm>
            <a:off x="4123753" y="6533581"/>
            <a:ext cx="4047573" cy="276999"/>
          </a:xfrm>
          <a:prstGeom prst="rect">
            <a:avLst/>
          </a:prstGeom>
          <a:noFill/>
        </p:spPr>
        <p:txBody>
          <a:bodyPr wrap="square" rtlCol="0">
            <a:spAutoFit/>
          </a:bodyPr>
          <a:lstStyle>
            <a:defPPr>
              <a:defRPr lang="zh-CN"/>
            </a:defPPr>
            <a:lvl1pPr algn="ctr">
              <a:defRPr sz="1200">
                <a:solidFill>
                  <a:srgbClr val="0000FF"/>
                </a:solidFill>
              </a:defRPr>
            </a:lvl1pPr>
          </a:lstStyle>
          <a:p>
            <a:r>
              <a:rPr lang="en-US" altLang="zh-CN" dirty="0">
                <a:cs typeface="+mn-ea"/>
                <a:sym typeface="+mn-lt"/>
              </a:rPr>
              <a:t>Huang et al., Physics of Fluids, 2023, 35: 027116</a:t>
            </a:r>
            <a:endParaRPr lang="zh-CN" altLang="en-US" dirty="0">
              <a:cs typeface="+mn-ea"/>
              <a:sym typeface="+mn-lt"/>
            </a:endParaRPr>
          </a:p>
        </p:txBody>
      </p:sp>
      <p:sp>
        <p:nvSpPr>
          <p:cNvPr id="36" name="Rectangle 1">
            <a:extLst>
              <a:ext uri="{FF2B5EF4-FFF2-40B4-BE49-F238E27FC236}">
                <a16:creationId xmlns:a16="http://schemas.microsoft.com/office/drawing/2014/main" id="{90FB94B8-EF4E-6B0F-B058-1D85A83595AB}"/>
              </a:ext>
            </a:extLst>
          </p:cNvPr>
          <p:cNvSpPr>
            <a:spLocks noChangeArrowheads="1"/>
          </p:cNvSpPr>
          <p:nvPr/>
        </p:nvSpPr>
        <p:spPr bwMode="auto">
          <a:xfrm>
            <a:off x="77558" y="937105"/>
            <a:ext cx="11930511" cy="1173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defTabSz="914400" rtl="0" eaLnBrk="0" fontAlgn="base" latinLnBrk="0" hangingPunct="0">
              <a:lnSpc>
                <a:spcPct val="135000"/>
              </a:lnSpc>
              <a:spcBef>
                <a:spcPct val="0"/>
              </a:spcBef>
              <a:spcAft>
                <a:spcPct val="0"/>
              </a:spcAft>
              <a:buClr>
                <a:srgbClr val="FF0000"/>
              </a:buClr>
              <a:buSzTx/>
              <a:buFont typeface="Wingdings" panose="05000000000000000000" pitchFamily="2" charset="2"/>
              <a:buChar char="Ø"/>
              <a:tabLst/>
            </a:pPr>
            <a:r>
              <a:rPr kumimoji="0" lang="de-DE" altLang="zh-CN" b="1" i="0" u="none" strike="noStrike" cap="none" normalizeH="0" baseline="0" dirty="0">
                <a:ln>
                  <a:noFill/>
                </a:ln>
                <a:solidFill>
                  <a:srgbClr val="C00000"/>
                </a:solidFill>
                <a:effectLst/>
                <a:cs typeface="+mn-ea"/>
                <a:sym typeface="+mn-lt"/>
              </a:rPr>
              <a:t>The key characteristics</a:t>
            </a:r>
            <a:r>
              <a:rPr kumimoji="0" lang="de-DE" altLang="zh-CN" b="1" i="0" u="none" strike="noStrike" cap="none" normalizeH="0" baseline="0" dirty="0">
                <a:ln>
                  <a:noFill/>
                </a:ln>
                <a:solidFill>
                  <a:schemeClr val="tx1"/>
                </a:solidFill>
                <a:effectLst/>
                <a:cs typeface="+mn-ea"/>
                <a:sym typeface="+mn-lt"/>
              </a:rPr>
              <a:t>: unlike typical porous media, karst systems have large conduits (cave-like channels), small fractures and fissures, and rock matrix with low permeability. </a:t>
            </a:r>
            <a:r>
              <a:rPr kumimoji="0" lang="en-US" altLang="zh-CN" b="1" i="0" u="none" strike="noStrike" cap="none" normalizeH="0" baseline="0" dirty="0">
                <a:ln>
                  <a:noFill/>
                </a:ln>
                <a:solidFill>
                  <a:schemeClr val="tx1"/>
                </a:solidFill>
                <a:effectLst/>
                <a:cs typeface="+mn-ea"/>
                <a:sym typeface="+mn-lt"/>
              </a:rPr>
              <a:t>The fluid flow and transport are </a:t>
            </a:r>
            <a:r>
              <a:rPr lang="en-US" altLang="zh-CN" b="1" dirty="0">
                <a:cs typeface="+mn-ea"/>
                <a:sym typeface="+mn-lt"/>
              </a:rPr>
              <a:t>the</a:t>
            </a:r>
            <a:r>
              <a:rPr kumimoji="0" lang="en-US" altLang="zh-CN" b="1" i="0" u="none" strike="noStrike" cap="none" normalizeH="0" baseline="0" dirty="0">
                <a:ln>
                  <a:noFill/>
                </a:ln>
                <a:solidFill>
                  <a:schemeClr val="tx1"/>
                </a:solidFill>
                <a:effectLst/>
                <a:cs typeface="+mn-ea"/>
                <a:sym typeface="+mn-lt"/>
              </a:rPr>
              <a:t> complex coupling process of porous media flow and free fluid flow.</a:t>
            </a:r>
          </a:p>
        </p:txBody>
      </p:sp>
      <p:sp>
        <p:nvSpPr>
          <p:cNvPr id="4" name="文本框 6">
            <a:extLst>
              <a:ext uri="{FF2B5EF4-FFF2-40B4-BE49-F238E27FC236}">
                <a16:creationId xmlns:a16="http://schemas.microsoft.com/office/drawing/2014/main" id="{09C772E5-39C3-D516-482C-8D98D7767912}"/>
              </a:ext>
            </a:extLst>
          </p:cNvPr>
          <p:cNvSpPr txBox="1">
            <a:spLocks noChangeArrowheads="1"/>
          </p:cNvSpPr>
          <p:nvPr/>
        </p:nvSpPr>
        <p:spPr bwMode="auto">
          <a:xfrm>
            <a:off x="-1" y="87519"/>
            <a:ext cx="12192000" cy="523220"/>
          </a:xfrm>
          <a:prstGeom prst="rect">
            <a:avLst/>
          </a:prstGeom>
          <a:noFill/>
        </p:spPr>
        <p:txBody>
          <a:bodyPr wrap="square" rtlCol="0">
            <a:spAutoFit/>
          </a:bodyPr>
          <a:lstStyle>
            <a:defPPr>
              <a:defRPr lang="zh-CN"/>
            </a:defPPr>
            <a:lvl1pPr algn="ctr">
              <a:defRPr sz="3200" b="1">
                <a:solidFill>
                  <a:srgbClr val="0070C0"/>
                </a:solidFill>
                <a:latin typeface="Arial Black" panose="020B0A04020102020204" pitchFamily="34" charset="0"/>
                <a:cs typeface="+mn-ea"/>
              </a:defRPr>
            </a:lvl1pPr>
          </a:lstStyle>
          <a:p>
            <a:r>
              <a:rPr lang="en-US" altLang="zh-CN" sz="2800" dirty="0">
                <a:sym typeface="+mn-lt"/>
              </a:rPr>
              <a:t>1.1 Background</a:t>
            </a:r>
          </a:p>
        </p:txBody>
      </p:sp>
    </p:spTree>
    <p:extLst>
      <p:ext uri="{BB962C8B-B14F-4D97-AF65-F5344CB8AC3E}">
        <p14:creationId xmlns:p14="http://schemas.microsoft.com/office/powerpoint/2010/main" val="1220305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5A49EDA-9893-4EB0-E67E-B23EEC783E6C}"/>
              </a:ext>
            </a:extLst>
          </p:cNvPr>
          <p:cNvSpPr>
            <a:spLocks noGrp="1"/>
          </p:cNvSpPr>
          <p:nvPr>
            <p:ph type="sldNum" sz="quarter" idx="12"/>
          </p:nvPr>
        </p:nvSpPr>
        <p:spPr>
          <a:xfrm>
            <a:off x="11655972" y="6627116"/>
            <a:ext cx="536027" cy="22752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050" b="0" i="0" u="none" strike="noStrike" kern="1200" cap="none" spc="0" normalizeH="0" baseline="0" noProof="0" smtClean="0">
                <a:ln>
                  <a:noFill/>
                </a:ln>
                <a:solidFill>
                  <a:prstClr val="black">
                    <a:tint val="75000"/>
                  </a:prstClr>
                </a:solidFill>
                <a:effectLst/>
                <a:uLnTx/>
                <a:uFillTx/>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5</a:t>
            </a:fld>
            <a:r>
              <a:rPr kumimoji="0" lang="en-US" altLang="zh-CN" sz="1050" b="0" i="0" u="none" strike="noStrike" kern="1200" cap="none" spc="0" normalizeH="0" baseline="0" noProof="0" dirty="0">
                <a:ln>
                  <a:noFill/>
                </a:ln>
                <a:solidFill>
                  <a:prstClr val="black">
                    <a:tint val="75000"/>
                  </a:prstClr>
                </a:solidFill>
                <a:effectLst/>
                <a:uLnTx/>
                <a:uFillTx/>
                <a:cs typeface="+mn-ea"/>
                <a:sym typeface="+mn-lt"/>
              </a:rPr>
              <a:t>/24</a:t>
            </a:r>
          </a:p>
        </p:txBody>
      </p:sp>
      <p:sp>
        <p:nvSpPr>
          <p:cNvPr id="3" name="文本框 6">
            <a:extLst>
              <a:ext uri="{FF2B5EF4-FFF2-40B4-BE49-F238E27FC236}">
                <a16:creationId xmlns:a16="http://schemas.microsoft.com/office/drawing/2014/main" id="{60FB5CB7-0182-6FB2-E0C4-7846DF261354}"/>
              </a:ext>
            </a:extLst>
          </p:cNvPr>
          <p:cNvSpPr txBox="1">
            <a:spLocks noChangeArrowheads="1"/>
          </p:cNvSpPr>
          <p:nvPr/>
        </p:nvSpPr>
        <p:spPr bwMode="auto">
          <a:xfrm>
            <a:off x="-1" y="87519"/>
            <a:ext cx="12192000" cy="523220"/>
          </a:xfrm>
          <a:prstGeom prst="rect">
            <a:avLst/>
          </a:prstGeom>
          <a:noFill/>
        </p:spPr>
        <p:txBody>
          <a:bodyPr wrap="square" rtlCol="0">
            <a:spAutoFit/>
          </a:bodyPr>
          <a:lstStyle>
            <a:defPPr>
              <a:defRPr lang="zh-CN"/>
            </a:defPPr>
            <a:lvl1pPr algn="ctr">
              <a:defRPr sz="3200" b="1">
                <a:solidFill>
                  <a:srgbClr val="0070C0"/>
                </a:solidFill>
                <a:latin typeface="Arial Black" panose="020B0A04020102020204" pitchFamily="34" charset="0"/>
                <a:cs typeface="+mn-ea"/>
              </a:defRPr>
            </a:lvl1pPr>
          </a:lstStyle>
          <a:p>
            <a:r>
              <a:rPr lang="en-US" altLang="zh-CN" sz="2800" dirty="0">
                <a:sym typeface="+mn-lt"/>
              </a:rPr>
              <a:t>1.2 Acid fracturing stimulation </a:t>
            </a:r>
          </a:p>
        </p:txBody>
      </p:sp>
      <p:sp>
        <p:nvSpPr>
          <p:cNvPr id="4" name="Rectangle 1">
            <a:extLst>
              <a:ext uri="{FF2B5EF4-FFF2-40B4-BE49-F238E27FC236}">
                <a16:creationId xmlns:a16="http://schemas.microsoft.com/office/drawing/2014/main" id="{78C4D119-C7B7-3046-8F96-1DFC97BE451C}"/>
              </a:ext>
            </a:extLst>
          </p:cNvPr>
          <p:cNvSpPr>
            <a:spLocks noChangeArrowheads="1"/>
          </p:cNvSpPr>
          <p:nvPr/>
        </p:nvSpPr>
        <p:spPr bwMode="auto">
          <a:xfrm>
            <a:off x="199943" y="850994"/>
            <a:ext cx="6547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defTabSz="914400" rtl="0" eaLnBrk="0" fontAlgn="base" latinLnBrk="0" hangingPunct="0">
              <a:spcBef>
                <a:spcPct val="0"/>
              </a:spcBef>
              <a:spcAft>
                <a:spcPct val="0"/>
              </a:spcAft>
              <a:buClr>
                <a:srgbClr val="FF0000"/>
              </a:buClr>
              <a:buSzTx/>
              <a:buFont typeface="Wingdings" panose="05000000000000000000" pitchFamily="2" charset="2"/>
              <a:buChar char="Ø"/>
              <a:tabLst/>
            </a:pPr>
            <a:r>
              <a:rPr lang="en-US" altLang="zh-CN" sz="2000" b="1" dirty="0">
                <a:solidFill>
                  <a:srgbClr val="C00000"/>
                </a:solidFill>
                <a:cs typeface="+mn-ea"/>
                <a:sym typeface="+mn-lt"/>
              </a:rPr>
              <a:t>Why acid fracturing stimulation is needed? </a:t>
            </a:r>
            <a:endParaRPr kumimoji="0" lang="en-US" altLang="zh-CN" sz="2000" b="1" i="0" u="none" strike="noStrike" cap="none" normalizeH="0" baseline="0" dirty="0">
              <a:ln>
                <a:noFill/>
              </a:ln>
              <a:solidFill>
                <a:schemeClr val="tx1"/>
              </a:solidFill>
              <a:effectLst/>
              <a:cs typeface="+mn-ea"/>
              <a:sym typeface="+mn-lt"/>
            </a:endParaRPr>
          </a:p>
        </p:txBody>
      </p:sp>
      <p:grpSp>
        <p:nvGrpSpPr>
          <p:cNvPr id="75" name="组合 74">
            <a:extLst>
              <a:ext uri="{FF2B5EF4-FFF2-40B4-BE49-F238E27FC236}">
                <a16:creationId xmlns:a16="http://schemas.microsoft.com/office/drawing/2014/main" id="{A4CB32D5-A8C1-81E5-3690-94EC6DC30DCD}"/>
              </a:ext>
            </a:extLst>
          </p:cNvPr>
          <p:cNvGrpSpPr/>
          <p:nvPr/>
        </p:nvGrpSpPr>
        <p:grpSpPr>
          <a:xfrm>
            <a:off x="5680841" y="2402742"/>
            <a:ext cx="6421821" cy="4224373"/>
            <a:chOff x="6016217" y="2402742"/>
            <a:chExt cx="5828945" cy="4224373"/>
          </a:xfrm>
        </p:grpSpPr>
        <p:sp>
          <p:nvSpPr>
            <p:cNvPr id="67" name="文本框 66">
              <a:extLst>
                <a:ext uri="{FF2B5EF4-FFF2-40B4-BE49-F238E27FC236}">
                  <a16:creationId xmlns:a16="http://schemas.microsoft.com/office/drawing/2014/main" id="{A71FCBFB-4BFE-FD7B-CB3F-CC7CB2AD233C}"/>
                </a:ext>
              </a:extLst>
            </p:cNvPr>
            <p:cNvSpPr txBox="1"/>
            <p:nvPr/>
          </p:nvSpPr>
          <p:spPr>
            <a:xfrm>
              <a:off x="6176276" y="6325382"/>
              <a:ext cx="5338066" cy="276999"/>
            </a:xfrm>
            <a:prstGeom prst="rect">
              <a:avLst/>
            </a:prstGeom>
            <a:noFill/>
          </p:spPr>
          <p:txBody>
            <a:bodyPr wrap="square" rtlCol="0">
              <a:spAutoFit/>
            </a:bodyPr>
            <a:lstStyle>
              <a:defPPr>
                <a:defRPr lang="zh-CN"/>
              </a:defPPr>
              <a:lvl1pPr algn="ctr">
                <a:defRPr sz="1200">
                  <a:solidFill>
                    <a:srgbClr val="0000FF"/>
                  </a:solidFill>
                </a:defRPr>
              </a:lvl1pPr>
            </a:lstStyle>
            <a:p>
              <a:r>
                <a:rPr lang="en-US" altLang="zh-CN" dirty="0" err="1">
                  <a:cs typeface="+mn-ea"/>
                  <a:sym typeface="+mn-lt"/>
                </a:rPr>
                <a:t>Jianyi</a:t>
              </a:r>
              <a:r>
                <a:rPr lang="en-US" altLang="zh-CN" dirty="0">
                  <a:cs typeface="+mn-ea"/>
                  <a:sym typeface="+mn-lt"/>
                </a:rPr>
                <a:t> Liu, et al. </a:t>
              </a:r>
              <a:r>
                <a:rPr lang="en-US" altLang="zh-CN" dirty="0" err="1">
                  <a:cs typeface="+mn-ea"/>
                  <a:sym typeface="+mn-lt"/>
                </a:rPr>
                <a:t>Geomech</a:t>
              </a:r>
              <a:r>
                <a:rPr lang="en-US" altLang="zh-CN" dirty="0">
                  <a:cs typeface="+mn-ea"/>
                  <a:sym typeface="+mn-lt"/>
                </a:rPr>
                <a:t>. </a:t>
              </a:r>
              <a:r>
                <a:rPr lang="en-US" altLang="zh-CN" dirty="0" err="1">
                  <a:cs typeface="+mn-ea"/>
                  <a:sym typeface="+mn-lt"/>
                </a:rPr>
                <a:t>Geophys</a:t>
              </a:r>
              <a:r>
                <a:rPr lang="en-US" altLang="zh-CN" dirty="0">
                  <a:cs typeface="+mn-ea"/>
                  <a:sym typeface="+mn-lt"/>
                </a:rPr>
                <a:t>. Geo-</a:t>
              </a:r>
              <a:r>
                <a:rPr lang="en-US" altLang="zh-CN" dirty="0" err="1">
                  <a:cs typeface="+mn-ea"/>
                  <a:sym typeface="+mn-lt"/>
                </a:rPr>
                <a:t>energ</a:t>
              </a:r>
              <a:r>
                <a:rPr lang="en-US" altLang="zh-CN" dirty="0">
                  <a:cs typeface="+mn-ea"/>
                  <a:sym typeface="+mn-lt"/>
                </a:rPr>
                <a:t>. Geo-</a:t>
              </a:r>
              <a:r>
                <a:rPr lang="en-US" altLang="zh-CN" dirty="0" err="1">
                  <a:cs typeface="+mn-ea"/>
                  <a:sym typeface="+mn-lt"/>
                </a:rPr>
                <a:t>resour</a:t>
              </a:r>
              <a:r>
                <a:rPr lang="en-US" altLang="zh-CN" dirty="0">
                  <a:cs typeface="+mn-ea"/>
                  <a:sym typeface="+mn-lt"/>
                </a:rPr>
                <a:t>., 2024,10: 69 </a:t>
              </a:r>
            </a:p>
          </p:txBody>
        </p:sp>
        <p:pic>
          <p:nvPicPr>
            <p:cNvPr id="1026" name="Picture 2" descr="A novel pressure transient analysis model for fracturing wells in fracture–cavity carbonate reservoirs | Geomechanics and Geophysics for Geo-Energy and Geo-Resources | Springer Nature Link">
              <a:extLst>
                <a:ext uri="{FF2B5EF4-FFF2-40B4-BE49-F238E27FC236}">
                  <a16:creationId xmlns:a16="http://schemas.microsoft.com/office/drawing/2014/main" id="{5D5AD80B-8882-11EC-BB54-FFA1055A31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598"/>
            <a:stretch/>
          </p:blipFill>
          <p:spPr bwMode="auto">
            <a:xfrm>
              <a:off x="6154385" y="3198882"/>
              <a:ext cx="5545931" cy="3159269"/>
            </a:xfrm>
            <a:prstGeom prst="rect">
              <a:avLst/>
            </a:prstGeom>
            <a:noFill/>
            <a:extLst>
              <a:ext uri="{909E8E84-426E-40DD-AFC4-6F175D3DCCD1}">
                <a14:hiddenFill xmlns:a14="http://schemas.microsoft.com/office/drawing/2010/main">
                  <a:solidFill>
                    <a:srgbClr val="FFFFFF"/>
                  </a:solidFill>
                </a14:hiddenFill>
              </a:ext>
            </a:extLst>
          </p:spPr>
        </p:pic>
        <p:sp>
          <p:nvSpPr>
            <p:cNvPr id="65" name="文本框 64">
              <a:extLst>
                <a:ext uri="{FF2B5EF4-FFF2-40B4-BE49-F238E27FC236}">
                  <a16:creationId xmlns:a16="http://schemas.microsoft.com/office/drawing/2014/main" id="{106CF687-3BE8-2583-D01E-2BA5FD38B0BC}"/>
                </a:ext>
              </a:extLst>
            </p:cNvPr>
            <p:cNvSpPr txBox="1"/>
            <p:nvPr/>
          </p:nvSpPr>
          <p:spPr>
            <a:xfrm>
              <a:off x="6095999" y="2889114"/>
              <a:ext cx="2716068" cy="276999"/>
            </a:xfrm>
            <a:prstGeom prst="rect">
              <a:avLst/>
            </a:prstGeom>
            <a:noFill/>
          </p:spPr>
          <p:txBody>
            <a:bodyPr wrap="square">
              <a:spAutoFit/>
            </a:bodyPr>
            <a:lstStyle/>
            <a:p>
              <a:pPr algn="ctr"/>
              <a:r>
                <a:rPr lang="en-US" altLang="zh-CN" sz="1200" dirty="0">
                  <a:cs typeface="+mn-ea"/>
                  <a:sym typeface="+mn-lt"/>
                </a:rPr>
                <a:t>(a) Seismic features of a karst cave</a:t>
              </a:r>
              <a:endParaRPr lang="zh-CN" altLang="en-US" sz="1200" dirty="0">
                <a:cs typeface="+mn-ea"/>
                <a:sym typeface="+mn-lt"/>
              </a:endParaRPr>
            </a:p>
          </p:txBody>
        </p:sp>
        <p:sp>
          <p:nvSpPr>
            <p:cNvPr id="73" name="文本框 72">
              <a:extLst>
                <a:ext uri="{FF2B5EF4-FFF2-40B4-BE49-F238E27FC236}">
                  <a16:creationId xmlns:a16="http://schemas.microsoft.com/office/drawing/2014/main" id="{3C01B428-8A54-BEB8-A0EA-83EA322A9091}"/>
                </a:ext>
              </a:extLst>
            </p:cNvPr>
            <p:cNvSpPr txBox="1"/>
            <p:nvPr/>
          </p:nvSpPr>
          <p:spPr>
            <a:xfrm>
              <a:off x="8845309" y="2889114"/>
              <a:ext cx="2810663" cy="276999"/>
            </a:xfrm>
            <a:prstGeom prst="rect">
              <a:avLst/>
            </a:prstGeom>
            <a:noFill/>
          </p:spPr>
          <p:txBody>
            <a:bodyPr wrap="square">
              <a:spAutoFit/>
            </a:bodyPr>
            <a:lstStyle/>
            <a:p>
              <a:pPr algn="ctr"/>
              <a:r>
                <a:rPr lang="en-US" altLang="zh-CN" sz="1200" dirty="0">
                  <a:cs typeface="+mn-ea"/>
                  <a:sym typeface="+mn-lt"/>
                </a:rPr>
                <a:t>(b) Schematic of the geological model</a:t>
              </a:r>
              <a:endParaRPr lang="zh-CN" altLang="en-US" sz="1200" dirty="0">
                <a:cs typeface="+mn-ea"/>
                <a:sym typeface="+mn-lt"/>
              </a:endParaRPr>
            </a:p>
          </p:txBody>
        </p:sp>
        <p:sp>
          <p:nvSpPr>
            <p:cNvPr id="1032" name="矩形 22">
              <a:extLst>
                <a:ext uri="{FF2B5EF4-FFF2-40B4-BE49-F238E27FC236}">
                  <a16:creationId xmlns:a16="http://schemas.microsoft.com/office/drawing/2014/main" id="{E62D256F-BC1D-136D-F10A-62248182C8A9}"/>
                </a:ext>
              </a:extLst>
            </p:cNvPr>
            <p:cNvSpPr>
              <a:spLocks noChangeArrowheads="1"/>
            </p:cNvSpPr>
            <p:nvPr/>
          </p:nvSpPr>
          <p:spPr bwMode="auto">
            <a:xfrm>
              <a:off x="6023706" y="2421244"/>
              <a:ext cx="5807291" cy="435101"/>
            </a:xfrm>
            <a:prstGeom prst="rect">
              <a:avLst/>
            </a:prstGeom>
            <a:solidFill>
              <a:srgbClr val="DAE3F3"/>
            </a:solidFill>
            <a:ln>
              <a:noFill/>
            </a:ln>
          </p:spPr>
          <p:txBody>
            <a:bodyPr wrap="square" anchor="ctr">
              <a:no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kern="0" dirty="0">
                  <a:solidFill>
                    <a:srgbClr val="0000FF"/>
                  </a:solidFill>
                  <a:latin typeface="+mn-lt"/>
                  <a:ea typeface="+mn-ea"/>
                  <a:cs typeface="+mn-ea"/>
                  <a:sym typeface="+mn-lt"/>
                </a:rPr>
                <a:t> Schematic of the geological model with acid fracturing well</a:t>
              </a:r>
              <a:endParaRPr kumimoji="0" lang="zh-CN" altLang="en-US" sz="1600" b="1" i="0" u="none" strike="noStrike" kern="0" cap="none" spc="0" normalizeH="0" baseline="0" noProof="0" dirty="0">
                <a:ln>
                  <a:noFill/>
                </a:ln>
                <a:solidFill>
                  <a:srgbClr val="0000FF"/>
                </a:solidFill>
                <a:effectLst/>
                <a:uLnTx/>
                <a:uFillTx/>
                <a:latin typeface="+mn-lt"/>
                <a:ea typeface="+mn-ea"/>
                <a:cs typeface="+mn-ea"/>
                <a:sym typeface="+mn-lt"/>
              </a:endParaRPr>
            </a:p>
          </p:txBody>
        </p:sp>
        <p:sp>
          <p:nvSpPr>
            <p:cNvPr id="1033" name="矩形 1032">
              <a:extLst>
                <a:ext uri="{FF2B5EF4-FFF2-40B4-BE49-F238E27FC236}">
                  <a16:creationId xmlns:a16="http://schemas.microsoft.com/office/drawing/2014/main" id="{A5E7ED7C-3367-7C5C-A0AD-200C69C4915D}"/>
                </a:ext>
              </a:extLst>
            </p:cNvPr>
            <p:cNvSpPr/>
            <p:nvPr/>
          </p:nvSpPr>
          <p:spPr>
            <a:xfrm rot="5400000" flipH="1" flipV="1">
              <a:off x="8001753" y="2786862"/>
              <a:ext cx="1862089" cy="5818418"/>
            </a:xfrm>
            <a:prstGeom prst="rect">
              <a:avLst/>
            </a:prstGeom>
            <a:noFill/>
            <a:ln w="19050">
              <a:gradFill flip="none" rotWithShape="1">
                <a:gsLst>
                  <a:gs pos="0">
                    <a:schemeClr val="accent1">
                      <a:lumMod val="5000"/>
                      <a:lumOff val="95000"/>
                      <a:alpha val="0"/>
                    </a:schemeClr>
                  </a:gs>
                  <a:gs pos="45000">
                    <a:srgbClr val="034A90">
                      <a:alpha val="30000"/>
                    </a:srgbClr>
                  </a:gs>
                  <a:gs pos="100000">
                    <a:srgbClr val="034A90"/>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034" name="矩形 1033">
              <a:extLst>
                <a:ext uri="{FF2B5EF4-FFF2-40B4-BE49-F238E27FC236}">
                  <a16:creationId xmlns:a16="http://schemas.microsoft.com/office/drawing/2014/main" id="{B3142D8D-BFEF-7FDD-2A58-4BDEF952DE14}"/>
                </a:ext>
              </a:extLst>
            </p:cNvPr>
            <p:cNvSpPr/>
            <p:nvPr/>
          </p:nvSpPr>
          <p:spPr>
            <a:xfrm rot="16200000" flipH="1">
              <a:off x="7904432" y="514527"/>
              <a:ext cx="2052516" cy="5828945"/>
            </a:xfrm>
            <a:prstGeom prst="rect">
              <a:avLst/>
            </a:prstGeom>
            <a:noFill/>
            <a:ln w="19050">
              <a:gradFill flip="none" rotWithShape="1">
                <a:gsLst>
                  <a:gs pos="0">
                    <a:schemeClr val="accent1">
                      <a:lumMod val="5000"/>
                      <a:lumOff val="95000"/>
                      <a:alpha val="0"/>
                    </a:schemeClr>
                  </a:gs>
                  <a:gs pos="45000">
                    <a:srgbClr val="034A90">
                      <a:alpha val="30000"/>
                    </a:srgbClr>
                  </a:gs>
                  <a:gs pos="100000">
                    <a:srgbClr val="034A90"/>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sp>
        <p:nvSpPr>
          <p:cNvPr id="1036" name="文本框 1035">
            <a:extLst>
              <a:ext uri="{FF2B5EF4-FFF2-40B4-BE49-F238E27FC236}">
                <a16:creationId xmlns:a16="http://schemas.microsoft.com/office/drawing/2014/main" id="{A6B7189C-BD93-A04A-1ACF-D8822D3BA6AA}"/>
              </a:ext>
            </a:extLst>
          </p:cNvPr>
          <p:cNvSpPr txBox="1"/>
          <p:nvPr/>
        </p:nvSpPr>
        <p:spPr>
          <a:xfrm>
            <a:off x="288077" y="1295279"/>
            <a:ext cx="4625509" cy="1021883"/>
          </a:xfrm>
          <a:prstGeom prst="rect">
            <a:avLst/>
          </a:prstGeom>
          <a:noFill/>
          <a:ln w="6350">
            <a:solidFill>
              <a:schemeClr val="accent1"/>
            </a:solidFill>
          </a:ln>
        </p:spPr>
        <p:txBody>
          <a:bodyPr wrap="square">
            <a:spAutoFit/>
          </a:bodyPr>
          <a:lstStyle/>
          <a:p>
            <a:pPr marL="285750" indent="-285750">
              <a:lnSpc>
                <a:spcPct val="150000"/>
              </a:lnSpc>
              <a:buFont typeface="Wingdings" panose="05000000000000000000" pitchFamily="2" charset="2"/>
              <a:buChar char="l"/>
            </a:pPr>
            <a:r>
              <a:rPr lang="en-US" altLang="zh-CN" sz="1400" b="1" dirty="0">
                <a:cs typeface="+mn-ea"/>
                <a:sym typeface="+mn-lt"/>
              </a:rPr>
              <a:t>P</a:t>
            </a:r>
            <a:r>
              <a:rPr kumimoji="0" lang="en-US" altLang="zh-CN" sz="1400" b="1" i="0" u="none" strike="noStrike" cap="none" normalizeH="0" baseline="0" dirty="0">
                <a:ln>
                  <a:noFill/>
                </a:ln>
                <a:solidFill>
                  <a:schemeClr val="tx1"/>
                </a:solidFill>
                <a:effectLst/>
                <a:cs typeface="+mn-ea"/>
                <a:sym typeface="+mn-lt"/>
              </a:rPr>
              <a:t>oor matrix permeability</a:t>
            </a:r>
            <a:endParaRPr lang="en-US" altLang="zh-CN" sz="1400" b="1" dirty="0">
              <a:cs typeface="+mn-ea"/>
              <a:sym typeface="+mn-lt"/>
            </a:endParaRPr>
          </a:p>
          <a:p>
            <a:pPr marL="285750" indent="-285750">
              <a:lnSpc>
                <a:spcPct val="150000"/>
              </a:lnSpc>
              <a:buFont typeface="Wingdings" panose="05000000000000000000" pitchFamily="2" charset="2"/>
              <a:buChar char="l"/>
            </a:pPr>
            <a:r>
              <a:rPr kumimoji="0" lang="en-US" altLang="zh-CN" sz="1400" b="1" i="0" u="none" strike="noStrike" cap="none" normalizeH="0" baseline="0" dirty="0">
                <a:ln>
                  <a:noFill/>
                </a:ln>
                <a:solidFill>
                  <a:schemeClr val="tx1"/>
                </a:solidFill>
                <a:effectLst/>
                <a:cs typeface="+mn-ea"/>
                <a:sym typeface="+mn-lt"/>
              </a:rPr>
              <a:t>Uneven connectivity between vugs and fractures</a:t>
            </a:r>
          </a:p>
          <a:p>
            <a:pPr marL="285750" indent="-285750">
              <a:lnSpc>
                <a:spcPct val="150000"/>
              </a:lnSpc>
              <a:buFont typeface="Wingdings" panose="05000000000000000000" pitchFamily="2" charset="2"/>
              <a:buChar char="l"/>
            </a:pPr>
            <a:r>
              <a:rPr kumimoji="0" lang="en-US" altLang="zh-CN" sz="1400" b="1" i="0" u="none" strike="noStrike" cap="none" normalizeH="0" baseline="0" dirty="0">
                <a:ln>
                  <a:noFill/>
                </a:ln>
                <a:solidFill>
                  <a:schemeClr val="tx1"/>
                </a:solidFill>
                <a:effectLst/>
                <a:cs typeface="+mn-ea"/>
                <a:sym typeface="+mn-lt"/>
              </a:rPr>
              <a:t>Strong channeling and bypassing</a:t>
            </a:r>
            <a:endParaRPr lang="zh-CN" altLang="en-US" sz="1400" dirty="0">
              <a:cs typeface="+mn-ea"/>
              <a:sym typeface="+mn-lt"/>
            </a:endParaRPr>
          </a:p>
        </p:txBody>
      </p:sp>
      <p:sp>
        <p:nvSpPr>
          <p:cNvPr id="1038" name="文本框 1037">
            <a:extLst>
              <a:ext uri="{FF2B5EF4-FFF2-40B4-BE49-F238E27FC236}">
                <a16:creationId xmlns:a16="http://schemas.microsoft.com/office/drawing/2014/main" id="{28A3643D-B446-3F74-7B53-B16ECA374BC4}"/>
              </a:ext>
            </a:extLst>
          </p:cNvPr>
          <p:cNvSpPr txBox="1"/>
          <p:nvPr/>
        </p:nvSpPr>
        <p:spPr>
          <a:xfrm>
            <a:off x="5368255" y="1283667"/>
            <a:ext cx="2380583" cy="1021883"/>
          </a:xfrm>
          <a:prstGeom prst="rect">
            <a:avLst/>
          </a:prstGeom>
          <a:noFill/>
          <a:ln w="6350">
            <a:solidFill>
              <a:schemeClr val="accent1"/>
            </a:solidFill>
          </a:ln>
        </p:spPr>
        <p:txBody>
          <a:bodyPr wrap="square">
            <a:spAutoFit/>
          </a:bodyPr>
          <a:lstStyle/>
          <a:p>
            <a:pPr marL="285750" indent="-285750">
              <a:lnSpc>
                <a:spcPct val="150000"/>
              </a:lnSpc>
              <a:buFont typeface="Wingdings" panose="05000000000000000000" pitchFamily="2" charset="2"/>
              <a:buChar char="l"/>
            </a:pPr>
            <a:r>
              <a:rPr lang="en-US" altLang="zh-CN" sz="1400" b="1" dirty="0">
                <a:cs typeface="+mn-ea"/>
                <a:sym typeface="+mn-lt"/>
              </a:rPr>
              <a:t>L</a:t>
            </a:r>
            <a:r>
              <a:rPr kumimoji="0" lang="en-US" altLang="zh-CN" sz="1400" b="1" i="0" u="none" strike="noStrike" cap="none" normalizeH="0" baseline="0" dirty="0">
                <a:ln>
                  <a:noFill/>
                </a:ln>
                <a:solidFill>
                  <a:schemeClr val="tx1"/>
                </a:solidFill>
                <a:effectLst/>
                <a:cs typeface="+mn-ea"/>
                <a:sym typeface="+mn-lt"/>
              </a:rPr>
              <a:t>ow productivity</a:t>
            </a:r>
          </a:p>
          <a:p>
            <a:pPr marL="285750" indent="-285750">
              <a:lnSpc>
                <a:spcPct val="150000"/>
              </a:lnSpc>
              <a:buFont typeface="Wingdings" panose="05000000000000000000" pitchFamily="2" charset="2"/>
              <a:buChar char="l"/>
            </a:pPr>
            <a:r>
              <a:rPr kumimoji="0" lang="en-US" altLang="zh-CN" sz="1400" b="1" i="0" u="none" strike="noStrike" cap="none" normalizeH="0" baseline="0" dirty="0">
                <a:ln>
                  <a:noFill/>
                </a:ln>
                <a:solidFill>
                  <a:schemeClr val="tx1"/>
                </a:solidFill>
                <a:effectLst/>
                <a:cs typeface="+mn-ea"/>
                <a:sym typeface="+mn-lt"/>
              </a:rPr>
              <a:t>Rapid decline</a:t>
            </a:r>
          </a:p>
          <a:p>
            <a:pPr marL="285750" indent="-285750">
              <a:lnSpc>
                <a:spcPct val="150000"/>
              </a:lnSpc>
              <a:buFont typeface="Wingdings" panose="05000000000000000000" pitchFamily="2" charset="2"/>
              <a:buChar char="l"/>
            </a:pPr>
            <a:r>
              <a:rPr kumimoji="0" lang="en-US" altLang="zh-CN" sz="1400" b="1" i="0" u="none" strike="noStrike" cap="none" normalizeH="0" baseline="0" dirty="0">
                <a:ln>
                  <a:noFill/>
                </a:ln>
                <a:solidFill>
                  <a:schemeClr val="tx1"/>
                </a:solidFill>
                <a:effectLst/>
                <a:cs typeface="+mn-ea"/>
                <a:sym typeface="+mn-lt"/>
              </a:rPr>
              <a:t>Poor sweep efficiency </a:t>
            </a:r>
            <a:endParaRPr lang="zh-CN" altLang="en-US" sz="1400" b="1" dirty="0">
              <a:cs typeface="+mn-ea"/>
              <a:sym typeface="+mn-lt"/>
            </a:endParaRPr>
          </a:p>
        </p:txBody>
      </p:sp>
      <p:grpSp>
        <p:nvGrpSpPr>
          <p:cNvPr id="72" name="组合 71">
            <a:extLst>
              <a:ext uri="{FF2B5EF4-FFF2-40B4-BE49-F238E27FC236}">
                <a16:creationId xmlns:a16="http://schemas.microsoft.com/office/drawing/2014/main" id="{4B572597-49BC-E726-11DF-CDCDF56A619E}"/>
              </a:ext>
            </a:extLst>
          </p:cNvPr>
          <p:cNvGrpSpPr/>
          <p:nvPr/>
        </p:nvGrpSpPr>
        <p:grpSpPr>
          <a:xfrm>
            <a:off x="288077" y="2421244"/>
            <a:ext cx="5135261" cy="4224372"/>
            <a:chOff x="361003" y="2402742"/>
            <a:chExt cx="4704983" cy="4224372"/>
          </a:xfrm>
        </p:grpSpPr>
        <p:pic>
          <p:nvPicPr>
            <p:cNvPr id="68" name="图片 67">
              <a:extLst>
                <a:ext uri="{FF2B5EF4-FFF2-40B4-BE49-F238E27FC236}">
                  <a16:creationId xmlns:a16="http://schemas.microsoft.com/office/drawing/2014/main" id="{4AA81CAD-6DAA-8962-6521-687237567B78}"/>
                </a:ext>
              </a:extLst>
            </p:cNvPr>
            <p:cNvPicPr>
              <a:picLocks noChangeAspect="1"/>
            </p:cNvPicPr>
            <p:nvPr/>
          </p:nvPicPr>
          <p:blipFill>
            <a:blip r:embed="rId4"/>
            <a:stretch>
              <a:fillRect/>
            </a:stretch>
          </p:blipFill>
          <p:spPr>
            <a:xfrm>
              <a:off x="545607" y="2856345"/>
              <a:ext cx="4335776" cy="3698849"/>
            </a:xfrm>
            <a:prstGeom prst="rect">
              <a:avLst/>
            </a:prstGeom>
          </p:spPr>
        </p:pic>
        <p:sp>
          <p:nvSpPr>
            <p:cNvPr id="69" name="矩形 22">
              <a:extLst>
                <a:ext uri="{FF2B5EF4-FFF2-40B4-BE49-F238E27FC236}">
                  <a16:creationId xmlns:a16="http://schemas.microsoft.com/office/drawing/2014/main" id="{861E3B27-D0AB-7D5E-F840-EB76FA850C22}"/>
                </a:ext>
              </a:extLst>
            </p:cNvPr>
            <p:cNvSpPr>
              <a:spLocks noChangeArrowheads="1"/>
            </p:cNvSpPr>
            <p:nvPr/>
          </p:nvSpPr>
          <p:spPr bwMode="auto">
            <a:xfrm>
              <a:off x="367818" y="2403986"/>
              <a:ext cx="4696486" cy="435101"/>
            </a:xfrm>
            <a:prstGeom prst="rect">
              <a:avLst/>
            </a:prstGeom>
            <a:solidFill>
              <a:srgbClr val="DAE3F3"/>
            </a:solidFill>
            <a:ln>
              <a:noFill/>
            </a:ln>
          </p:spPr>
          <p:txBody>
            <a:bodyPr wrap="square" anchor="ctr">
              <a:no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kern="0" dirty="0">
                  <a:solidFill>
                    <a:srgbClr val="0000FF"/>
                  </a:solidFill>
                  <a:latin typeface="+mn-lt"/>
                  <a:ea typeface="+mn-ea"/>
                  <a:cs typeface="+mn-ea"/>
                  <a:sym typeface="+mn-lt"/>
                </a:rPr>
                <a:t> The strong heterogeneity and anisotropy</a:t>
              </a:r>
              <a:endParaRPr kumimoji="0" lang="zh-CN" altLang="en-US" sz="1600" b="1" i="0" u="none" strike="noStrike" kern="0" cap="none" spc="0" normalizeH="0" baseline="0" noProof="0" dirty="0">
                <a:ln>
                  <a:noFill/>
                </a:ln>
                <a:solidFill>
                  <a:srgbClr val="0000FF"/>
                </a:solidFill>
                <a:effectLst/>
                <a:uLnTx/>
                <a:uFillTx/>
                <a:latin typeface="+mn-lt"/>
                <a:ea typeface="+mn-ea"/>
                <a:cs typeface="+mn-ea"/>
                <a:sym typeface="+mn-lt"/>
              </a:endParaRPr>
            </a:p>
          </p:txBody>
        </p:sp>
        <p:sp>
          <p:nvSpPr>
            <p:cNvPr id="70" name="矩形 69">
              <a:extLst>
                <a:ext uri="{FF2B5EF4-FFF2-40B4-BE49-F238E27FC236}">
                  <a16:creationId xmlns:a16="http://schemas.microsoft.com/office/drawing/2014/main" id="{E333AA93-4E83-90E5-300D-7EAB9487BEE0}"/>
                </a:ext>
              </a:extLst>
            </p:cNvPr>
            <p:cNvSpPr/>
            <p:nvPr/>
          </p:nvSpPr>
          <p:spPr>
            <a:xfrm rot="5400000" flipH="1" flipV="1">
              <a:off x="1785016" y="3347827"/>
              <a:ext cx="1862089" cy="4696486"/>
            </a:xfrm>
            <a:prstGeom prst="rect">
              <a:avLst/>
            </a:prstGeom>
            <a:noFill/>
            <a:ln w="19050">
              <a:gradFill flip="none" rotWithShape="1">
                <a:gsLst>
                  <a:gs pos="0">
                    <a:schemeClr val="accent1">
                      <a:lumMod val="5000"/>
                      <a:lumOff val="95000"/>
                      <a:alpha val="0"/>
                    </a:schemeClr>
                  </a:gs>
                  <a:gs pos="45000">
                    <a:srgbClr val="034A90">
                      <a:alpha val="30000"/>
                    </a:srgbClr>
                  </a:gs>
                  <a:gs pos="100000">
                    <a:srgbClr val="034A90"/>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71" name="矩形 70">
              <a:extLst>
                <a:ext uri="{FF2B5EF4-FFF2-40B4-BE49-F238E27FC236}">
                  <a16:creationId xmlns:a16="http://schemas.microsoft.com/office/drawing/2014/main" id="{D7D47DA4-1C02-2CB9-FCDC-B64EFB0A883C}"/>
                </a:ext>
              </a:extLst>
            </p:cNvPr>
            <p:cNvSpPr/>
            <p:nvPr/>
          </p:nvSpPr>
          <p:spPr>
            <a:xfrm rot="16200000" flipH="1">
              <a:off x="1687237" y="1076508"/>
              <a:ext cx="2052516" cy="4704983"/>
            </a:xfrm>
            <a:prstGeom prst="rect">
              <a:avLst/>
            </a:prstGeom>
            <a:noFill/>
            <a:ln w="19050">
              <a:gradFill flip="none" rotWithShape="1">
                <a:gsLst>
                  <a:gs pos="0">
                    <a:schemeClr val="accent1">
                      <a:lumMod val="5000"/>
                      <a:lumOff val="95000"/>
                      <a:alpha val="0"/>
                    </a:schemeClr>
                  </a:gs>
                  <a:gs pos="45000">
                    <a:srgbClr val="034A90">
                      <a:alpha val="30000"/>
                    </a:srgbClr>
                  </a:gs>
                  <a:gs pos="100000">
                    <a:srgbClr val="034A90"/>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sp>
        <p:nvSpPr>
          <p:cNvPr id="76" name="文本框 75">
            <a:extLst>
              <a:ext uri="{FF2B5EF4-FFF2-40B4-BE49-F238E27FC236}">
                <a16:creationId xmlns:a16="http://schemas.microsoft.com/office/drawing/2014/main" id="{B5654653-B007-4711-B2F7-5074107DA730}"/>
              </a:ext>
            </a:extLst>
          </p:cNvPr>
          <p:cNvSpPr txBox="1"/>
          <p:nvPr/>
        </p:nvSpPr>
        <p:spPr>
          <a:xfrm>
            <a:off x="8161443" y="1293625"/>
            <a:ext cx="3925614" cy="1021883"/>
          </a:xfrm>
          <a:prstGeom prst="rect">
            <a:avLst/>
          </a:prstGeom>
          <a:noFill/>
          <a:ln w="6350">
            <a:solidFill>
              <a:schemeClr val="accent1"/>
            </a:solidFill>
          </a:ln>
        </p:spPr>
        <p:txBody>
          <a:bodyPr wrap="square">
            <a:spAutoFit/>
          </a:bodyPr>
          <a:lstStyle/>
          <a:p>
            <a:pPr>
              <a:lnSpc>
                <a:spcPct val="150000"/>
              </a:lnSpc>
            </a:pPr>
            <a:r>
              <a:rPr lang="en-US" altLang="zh-CN" sz="1400" b="1" dirty="0">
                <a:solidFill>
                  <a:srgbClr val="0000FF"/>
                </a:solidFill>
                <a:cs typeface="+mn-ea"/>
                <a:sym typeface="+mn-lt"/>
              </a:rPr>
              <a:t>Acid fracking process:</a:t>
            </a:r>
          </a:p>
          <a:p>
            <a:pPr marL="285750" indent="-285750">
              <a:lnSpc>
                <a:spcPct val="150000"/>
              </a:lnSpc>
              <a:buFont typeface="Wingdings" panose="05000000000000000000" pitchFamily="2" charset="2"/>
              <a:buChar char="l"/>
            </a:pPr>
            <a:r>
              <a:rPr lang="en-US" altLang="zh-CN" sz="1400" b="1" dirty="0">
                <a:cs typeface="+mn-ea"/>
                <a:sym typeface="+mn-lt"/>
              </a:rPr>
              <a:t>Hydraulic fracking→ creates fractures</a:t>
            </a:r>
          </a:p>
          <a:p>
            <a:pPr marL="285750" indent="-285750">
              <a:lnSpc>
                <a:spcPct val="150000"/>
              </a:lnSpc>
              <a:buFont typeface="Wingdings" panose="05000000000000000000" pitchFamily="2" charset="2"/>
              <a:buChar char="l"/>
            </a:pPr>
            <a:r>
              <a:rPr lang="en-US" altLang="zh-CN" sz="1400" b="1" dirty="0">
                <a:cs typeface="+mn-ea"/>
                <a:sym typeface="+mn-lt"/>
              </a:rPr>
              <a:t>Acid reaction → etches fracture surfaces</a:t>
            </a:r>
            <a:r>
              <a:rPr kumimoji="0" lang="en-US" altLang="zh-CN" sz="1400" b="1" i="0" u="none" strike="noStrike" cap="none" normalizeH="0" baseline="0" dirty="0">
                <a:ln>
                  <a:noFill/>
                </a:ln>
                <a:solidFill>
                  <a:schemeClr val="tx1"/>
                </a:solidFill>
                <a:effectLst/>
                <a:cs typeface="+mn-ea"/>
                <a:sym typeface="+mn-lt"/>
              </a:rPr>
              <a:t> </a:t>
            </a:r>
            <a:endParaRPr lang="zh-CN" altLang="en-US" sz="1400" b="1" dirty="0">
              <a:cs typeface="+mn-ea"/>
              <a:sym typeface="+mn-lt"/>
            </a:endParaRPr>
          </a:p>
        </p:txBody>
      </p:sp>
      <p:sp>
        <p:nvSpPr>
          <p:cNvPr id="77" name="箭头: 右 76">
            <a:extLst>
              <a:ext uri="{FF2B5EF4-FFF2-40B4-BE49-F238E27FC236}">
                <a16:creationId xmlns:a16="http://schemas.microsoft.com/office/drawing/2014/main" id="{E72B939A-A66C-D6C5-17D7-CCFDB8B22C5D}"/>
              </a:ext>
            </a:extLst>
          </p:cNvPr>
          <p:cNvSpPr/>
          <p:nvPr/>
        </p:nvSpPr>
        <p:spPr>
          <a:xfrm>
            <a:off x="4988076" y="1703941"/>
            <a:ext cx="304800" cy="278524"/>
          </a:xfrm>
          <a:prstGeom prst="right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 name="箭头: 右 77">
            <a:extLst>
              <a:ext uri="{FF2B5EF4-FFF2-40B4-BE49-F238E27FC236}">
                <a16:creationId xmlns:a16="http://schemas.microsoft.com/office/drawing/2014/main" id="{8F851281-A9DC-586B-D49D-2C7E2A9DCF18}"/>
              </a:ext>
            </a:extLst>
          </p:cNvPr>
          <p:cNvSpPr/>
          <p:nvPr/>
        </p:nvSpPr>
        <p:spPr>
          <a:xfrm>
            <a:off x="7802740" y="1703941"/>
            <a:ext cx="304800" cy="278524"/>
          </a:xfrm>
          <a:prstGeom prst="right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609985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5BA07073-1292-68D8-1999-60C0F6D935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6</a:t>
            </a:fld>
            <a:r>
              <a:rPr kumimoji="0" lang="en-US" altLang="zh-CN" sz="1200" b="0" i="0" u="none" strike="noStrike" kern="1200" cap="none" spc="0" normalizeH="0" baseline="0" noProof="0" dirty="0">
                <a:ln>
                  <a:noFill/>
                </a:ln>
                <a:solidFill>
                  <a:prstClr val="black">
                    <a:tint val="75000"/>
                  </a:prstClr>
                </a:solidFill>
                <a:effectLst/>
                <a:uLnTx/>
                <a:uFillTx/>
                <a:cs typeface="+mn-ea"/>
                <a:sym typeface="+mn-lt"/>
              </a:rPr>
              <a:t>/24</a:t>
            </a:r>
          </a:p>
        </p:txBody>
      </p:sp>
      <p:pic>
        <p:nvPicPr>
          <p:cNvPr id="3" name="图片 2">
            <a:extLst>
              <a:ext uri="{FF2B5EF4-FFF2-40B4-BE49-F238E27FC236}">
                <a16:creationId xmlns:a16="http://schemas.microsoft.com/office/drawing/2014/main" id="{F15EB5C9-3A6F-FC14-087F-E528361D060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906210" y="3166181"/>
            <a:ext cx="3240000" cy="3240000"/>
          </a:xfrm>
          <a:prstGeom prst="rect">
            <a:avLst/>
          </a:prstGeom>
        </p:spPr>
      </p:pic>
      <p:sp>
        <p:nvSpPr>
          <p:cNvPr id="4" name="文本框 3">
            <a:extLst>
              <a:ext uri="{FF2B5EF4-FFF2-40B4-BE49-F238E27FC236}">
                <a16:creationId xmlns:a16="http://schemas.microsoft.com/office/drawing/2014/main" id="{8B74967E-5196-C18F-442A-303E30D185C2}"/>
              </a:ext>
            </a:extLst>
          </p:cNvPr>
          <p:cNvSpPr txBox="1"/>
          <p:nvPr/>
        </p:nvSpPr>
        <p:spPr>
          <a:xfrm>
            <a:off x="8071408" y="2870974"/>
            <a:ext cx="2949413"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400" dirty="0">
                <a:solidFill>
                  <a:srgbClr val="0000FF"/>
                </a:solidFill>
                <a:cs typeface="+mn-ea"/>
                <a:sym typeface="+mn-lt"/>
              </a:rPr>
              <a:t>f</a:t>
            </a:r>
            <a:r>
              <a:rPr kumimoji="0" lang="en-US" altLang="zh-CN" sz="1400" i="0" u="none" strike="noStrike" kern="1200" cap="none" spc="0" normalizeH="0" baseline="0" noProof="0" dirty="0" err="1">
                <a:ln>
                  <a:noFill/>
                </a:ln>
                <a:solidFill>
                  <a:srgbClr val="0000FF"/>
                </a:solidFill>
                <a:effectLst/>
                <a:uLnTx/>
                <a:uFillTx/>
                <a:cs typeface="+mn-ea"/>
                <a:sym typeface="+mn-lt"/>
              </a:rPr>
              <a:t>ractured</a:t>
            </a:r>
            <a:r>
              <a:rPr kumimoji="0" lang="en-US" altLang="zh-CN" sz="1400" i="0" u="none" strike="noStrike" kern="1200" cap="none" spc="0" normalizeH="0" baseline="0" noProof="0" dirty="0">
                <a:ln>
                  <a:noFill/>
                </a:ln>
                <a:solidFill>
                  <a:srgbClr val="0000FF"/>
                </a:solidFill>
                <a:effectLst/>
                <a:uLnTx/>
                <a:uFillTx/>
                <a:cs typeface="+mn-ea"/>
                <a:sym typeface="+mn-lt"/>
              </a:rPr>
              <a:t> vuggy carbonate rock</a:t>
            </a:r>
          </a:p>
        </p:txBody>
      </p:sp>
      <p:pic>
        <p:nvPicPr>
          <p:cNvPr id="5" name="图片 4">
            <a:extLst>
              <a:ext uri="{FF2B5EF4-FFF2-40B4-BE49-F238E27FC236}">
                <a16:creationId xmlns:a16="http://schemas.microsoft.com/office/drawing/2014/main" id="{FA403C67-A9F5-4186-7003-F14200E75426}"/>
              </a:ext>
            </a:extLst>
          </p:cNvPr>
          <p:cNvPicPr>
            <a:picLocks noChangeAspect="1"/>
          </p:cNvPicPr>
          <p:nvPr/>
        </p:nvPicPr>
        <p:blipFill rotWithShape="1">
          <a:blip r:embed="rId3"/>
          <a:srcRect l="77570" t="3177" r="4700" b="5164"/>
          <a:stretch/>
        </p:blipFill>
        <p:spPr>
          <a:xfrm>
            <a:off x="11205284" y="3688062"/>
            <a:ext cx="564073" cy="2196237"/>
          </a:xfrm>
          <a:prstGeom prst="rect">
            <a:avLst/>
          </a:prstGeom>
        </p:spPr>
      </p:pic>
      <p:pic>
        <p:nvPicPr>
          <p:cNvPr id="6" name="Picture 2" descr="E:\Cross fracture\radial multifracture\newimage2.gif">
            <a:extLst>
              <a:ext uri="{FF2B5EF4-FFF2-40B4-BE49-F238E27FC236}">
                <a16:creationId xmlns:a16="http://schemas.microsoft.com/office/drawing/2014/main" id="{7032E5F9-6027-3CA6-D7FC-C41705E4D6FC}"/>
              </a:ext>
            </a:extLst>
          </p:cNvPr>
          <p:cNvPicPr>
            <a:picLocks noChangeAspect="1" noChangeArrowheads="1" noCrop="1"/>
          </p:cNvPicPr>
          <p:nvPr/>
        </p:nvPicPr>
        <p:blipFill>
          <a:blip r:embed="rId4"/>
          <a:srcRect/>
          <a:stretch>
            <a:fillRect/>
          </a:stretch>
        </p:blipFill>
        <p:spPr bwMode="auto">
          <a:xfrm>
            <a:off x="4237625" y="3166181"/>
            <a:ext cx="3240000" cy="3240000"/>
          </a:xfrm>
          <a:prstGeom prst="rect">
            <a:avLst/>
          </a:prstGeom>
          <a:noFill/>
        </p:spPr>
      </p:pic>
      <p:sp>
        <p:nvSpPr>
          <p:cNvPr id="7" name="文本框 6">
            <a:extLst>
              <a:ext uri="{FF2B5EF4-FFF2-40B4-BE49-F238E27FC236}">
                <a16:creationId xmlns:a16="http://schemas.microsoft.com/office/drawing/2014/main" id="{3920A2BB-23C9-EA99-6F28-8D41B58AE5B4}"/>
              </a:ext>
            </a:extLst>
          </p:cNvPr>
          <p:cNvSpPr txBox="1"/>
          <p:nvPr/>
        </p:nvSpPr>
        <p:spPr>
          <a:xfrm>
            <a:off x="4563112" y="2870974"/>
            <a:ext cx="2761793"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400" dirty="0">
                <a:solidFill>
                  <a:srgbClr val="0000FF"/>
                </a:solidFill>
                <a:cs typeface="+mn-ea"/>
                <a:sym typeface="+mn-lt"/>
              </a:rPr>
              <a:t>f</a:t>
            </a:r>
            <a:r>
              <a:rPr kumimoji="0" lang="en-US" altLang="zh-CN" sz="1400" i="0" u="none" strike="noStrike" kern="1200" cap="none" spc="0" normalizeH="0" baseline="0" noProof="0" dirty="0" err="1">
                <a:ln>
                  <a:noFill/>
                </a:ln>
                <a:solidFill>
                  <a:srgbClr val="0000FF"/>
                </a:solidFill>
                <a:effectLst/>
                <a:uLnTx/>
                <a:uFillTx/>
                <a:cs typeface="+mn-ea"/>
                <a:sym typeface="+mn-lt"/>
              </a:rPr>
              <a:t>ractured</a:t>
            </a:r>
            <a:r>
              <a:rPr kumimoji="0" lang="en-US" altLang="zh-CN" sz="1400" i="0" u="none" strike="noStrike" kern="1200" cap="none" spc="0" normalizeH="0" baseline="0" noProof="0" dirty="0">
                <a:ln>
                  <a:noFill/>
                </a:ln>
                <a:solidFill>
                  <a:srgbClr val="0000FF"/>
                </a:solidFill>
                <a:effectLst/>
                <a:uLnTx/>
                <a:uFillTx/>
                <a:cs typeface="+mn-ea"/>
                <a:sym typeface="+mn-lt"/>
              </a:rPr>
              <a:t> carbonate rock</a:t>
            </a:r>
          </a:p>
        </p:txBody>
      </p:sp>
      <p:pic>
        <p:nvPicPr>
          <p:cNvPr id="8" name="图片 7">
            <a:extLst>
              <a:ext uri="{FF2B5EF4-FFF2-40B4-BE49-F238E27FC236}">
                <a16:creationId xmlns:a16="http://schemas.microsoft.com/office/drawing/2014/main" id="{EC94E548-1941-2F62-E8D3-6A86A168A1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385" y="3166181"/>
            <a:ext cx="3240000" cy="3240000"/>
          </a:xfrm>
          <a:prstGeom prst="rect">
            <a:avLst/>
          </a:prstGeom>
        </p:spPr>
      </p:pic>
      <p:sp>
        <p:nvSpPr>
          <p:cNvPr id="9" name="文本框 8">
            <a:extLst>
              <a:ext uri="{FF2B5EF4-FFF2-40B4-BE49-F238E27FC236}">
                <a16:creationId xmlns:a16="http://schemas.microsoft.com/office/drawing/2014/main" id="{5812DE04-F90B-F800-E8F9-F23371B466A2}"/>
              </a:ext>
            </a:extLst>
          </p:cNvPr>
          <p:cNvSpPr txBox="1"/>
          <p:nvPr/>
        </p:nvSpPr>
        <p:spPr>
          <a:xfrm>
            <a:off x="539582" y="2843173"/>
            <a:ext cx="2761793" cy="307777"/>
          </a:xfrm>
          <a:prstGeom prst="rect">
            <a:avLst/>
          </a:prstGeom>
          <a:noFill/>
        </p:spPr>
        <p:txBody>
          <a:bodyPr wrap="square">
            <a:spAutoFit/>
          </a:bodyPr>
          <a:lstStyle/>
          <a:p>
            <a:pPr lvl="0" algn="ctr" defTabSz="457200">
              <a:defRPr/>
            </a:pPr>
            <a:r>
              <a:rPr kumimoji="0" lang="en-US" altLang="zh-CN" sz="1400" i="0" u="none" strike="noStrike" kern="1200" cap="none" spc="0" normalizeH="0" baseline="0" noProof="0" dirty="0">
                <a:ln>
                  <a:noFill/>
                </a:ln>
                <a:solidFill>
                  <a:srgbClr val="0000FF"/>
                </a:solidFill>
                <a:effectLst/>
                <a:uLnTx/>
                <a:uFillTx/>
                <a:cs typeface="+mn-ea"/>
                <a:sym typeface="+mn-lt"/>
              </a:rPr>
              <a:t>carbonate</a:t>
            </a:r>
            <a:r>
              <a:rPr lang="en-US" altLang="zh-CN" sz="1400" dirty="0">
                <a:solidFill>
                  <a:srgbClr val="0000FF"/>
                </a:solidFill>
                <a:cs typeface="+mn-ea"/>
                <a:sym typeface="+mn-lt"/>
              </a:rPr>
              <a:t> matrix rock</a:t>
            </a:r>
            <a:endParaRPr kumimoji="0" lang="en-US" altLang="zh-CN" sz="1400" i="0" u="none" strike="noStrike" kern="1200" cap="none" spc="0" normalizeH="0" baseline="0" noProof="0" dirty="0">
              <a:ln>
                <a:noFill/>
              </a:ln>
              <a:solidFill>
                <a:srgbClr val="0000FF"/>
              </a:solidFill>
              <a:effectLst/>
              <a:uLnTx/>
              <a:uFillTx/>
              <a:cs typeface="+mn-ea"/>
              <a:sym typeface="+mn-lt"/>
            </a:endParaRPr>
          </a:p>
        </p:txBody>
      </p:sp>
      <p:sp>
        <p:nvSpPr>
          <p:cNvPr id="10" name="文本框 9">
            <a:extLst>
              <a:ext uri="{FF2B5EF4-FFF2-40B4-BE49-F238E27FC236}">
                <a16:creationId xmlns:a16="http://schemas.microsoft.com/office/drawing/2014/main" id="{0D9D557A-CC75-CB2E-8D07-A50749F7026F}"/>
              </a:ext>
            </a:extLst>
          </p:cNvPr>
          <p:cNvSpPr txBox="1"/>
          <p:nvPr/>
        </p:nvSpPr>
        <p:spPr>
          <a:xfrm>
            <a:off x="10032269" y="5247903"/>
            <a:ext cx="615070" cy="338554"/>
          </a:xfrm>
          <a:prstGeom prst="rect">
            <a:avLst/>
          </a:prstGeom>
          <a:noFill/>
        </p:spPr>
        <p:txBody>
          <a:bodyPr wrap="square" rtlCol="0">
            <a:spAutoFit/>
          </a:bodyPr>
          <a:lstStyle/>
          <a:p>
            <a:pPr algn="ctr"/>
            <a:r>
              <a:rPr lang="en-US" altLang="zh-CN" sz="1600" b="1" dirty="0">
                <a:solidFill>
                  <a:schemeClr val="bg1"/>
                </a:solidFill>
                <a:cs typeface="+mn-ea"/>
                <a:sym typeface="+mn-lt"/>
              </a:rPr>
              <a:t>vug</a:t>
            </a:r>
            <a:endParaRPr lang="zh-CN" altLang="en-US" sz="1600" b="1" dirty="0">
              <a:solidFill>
                <a:schemeClr val="bg1"/>
              </a:solidFill>
              <a:cs typeface="+mn-ea"/>
              <a:sym typeface="+mn-lt"/>
            </a:endParaRPr>
          </a:p>
        </p:txBody>
      </p:sp>
      <p:sp>
        <p:nvSpPr>
          <p:cNvPr id="11" name="文本框 10">
            <a:extLst>
              <a:ext uri="{FF2B5EF4-FFF2-40B4-BE49-F238E27FC236}">
                <a16:creationId xmlns:a16="http://schemas.microsoft.com/office/drawing/2014/main" id="{4132EE9A-4887-A102-4C57-9B7EA71FB905}"/>
              </a:ext>
            </a:extLst>
          </p:cNvPr>
          <p:cNvSpPr txBox="1"/>
          <p:nvPr/>
        </p:nvSpPr>
        <p:spPr>
          <a:xfrm>
            <a:off x="4438826" y="3768662"/>
            <a:ext cx="1245255" cy="338554"/>
          </a:xfrm>
          <a:prstGeom prst="rect">
            <a:avLst/>
          </a:prstGeom>
          <a:noFill/>
        </p:spPr>
        <p:txBody>
          <a:bodyPr wrap="square" rtlCol="0">
            <a:spAutoFit/>
          </a:bodyPr>
          <a:lstStyle/>
          <a:p>
            <a:pPr algn="ctr"/>
            <a:r>
              <a:rPr lang="en-US" altLang="zh-CN" sz="1600" b="1" dirty="0">
                <a:solidFill>
                  <a:schemeClr val="bg1"/>
                </a:solidFill>
                <a:cs typeface="+mn-ea"/>
                <a:sym typeface="+mn-lt"/>
              </a:rPr>
              <a:t>fractures</a:t>
            </a:r>
            <a:endParaRPr lang="zh-CN" altLang="en-US" sz="1600" b="1" dirty="0">
              <a:solidFill>
                <a:schemeClr val="bg1"/>
              </a:solidFill>
              <a:cs typeface="+mn-ea"/>
              <a:sym typeface="+mn-lt"/>
            </a:endParaRPr>
          </a:p>
        </p:txBody>
      </p:sp>
      <p:sp>
        <p:nvSpPr>
          <p:cNvPr id="12" name="文本框 11">
            <a:extLst>
              <a:ext uri="{FF2B5EF4-FFF2-40B4-BE49-F238E27FC236}">
                <a16:creationId xmlns:a16="http://schemas.microsoft.com/office/drawing/2014/main" id="{CCBB3F33-6EAE-22FA-B7D8-5F589F505076}"/>
              </a:ext>
            </a:extLst>
          </p:cNvPr>
          <p:cNvSpPr txBox="1"/>
          <p:nvPr/>
        </p:nvSpPr>
        <p:spPr>
          <a:xfrm>
            <a:off x="1722287" y="5715022"/>
            <a:ext cx="1026891" cy="338554"/>
          </a:xfrm>
          <a:prstGeom prst="rect">
            <a:avLst/>
          </a:prstGeom>
          <a:noFill/>
        </p:spPr>
        <p:txBody>
          <a:bodyPr wrap="square" rtlCol="0">
            <a:spAutoFit/>
          </a:bodyPr>
          <a:lstStyle/>
          <a:p>
            <a:pPr algn="ctr"/>
            <a:r>
              <a:rPr lang="en-US" altLang="zh-CN" sz="1600" b="1" dirty="0">
                <a:solidFill>
                  <a:schemeClr val="bg1"/>
                </a:solidFill>
                <a:cs typeface="+mn-ea"/>
                <a:sym typeface="+mn-lt"/>
              </a:rPr>
              <a:t>matrix</a:t>
            </a:r>
            <a:endParaRPr lang="zh-CN" altLang="en-US" sz="1600" b="1" dirty="0">
              <a:solidFill>
                <a:schemeClr val="bg1"/>
              </a:solidFill>
              <a:cs typeface="+mn-ea"/>
              <a:sym typeface="+mn-lt"/>
            </a:endParaRPr>
          </a:p>
        </p:txBody>
      </p:sp>
      <p:sp>
        <p:nvSpPr>
          <p:cNvPr id="13" name="文本框 12">
            <a:extLst>
              <a:ext uri="{FF2B5EF4-FFF2-40B4-BE49-F238E27FC236}">
                <a16:creationId xmlns:a16="http://schemas.microsoft.com/office/drawing/2014/main" id="{6779645F-2611-3DD9-14C5-D7229701D23A}"/>
              </a:ext>
            </a:extLst>
          </p:cNvPr>
          <p:cNvSpPr txBox="1"/>
          <p:nvPr/>
        </p:nvSpPr>
        <p:spPr>
          <a:xfrm>
            <a:off x="9709764" y="3896974"/>
            <a:ext cx="1208689" cy="338554"/>
          </a:xfrm>
          <a:prstGeom prst="rect">
            <a:avLst/>
          </a:prstGeom>
          <a:noFill/>
        </p:spPr>
        <p:txBody>
          <a:bodyPr wrap="square" rtlCol="0">
            <a:spAutoFit/>
          </a:bodyPr>
          <a:lstStyle/>
          <a:p>
            <a:pPr algn="ctr"/>
            <a:r>
              <a:rPr lang="en-US" altLang="zh-CN" sz="1600" b="1" dirty="0">
                <a:solidFill>
                  <a:schemeClr val="bg1"/>
                </a:solidFill>
                <a:cs typeface="+mn-ea"/>
                <a:sym typeface="+mn-lt"/>
              </a:rPr>
              <a:t>fractures</a:t>
            </a:r>
            <a:endParaRPr lang="zh-CN" altLang="en-US" sz="1600" b="1" dirty="0">
              <a:solidFill>
                <a:schemeClr val="bg1"/>
              </a:solidFill>
              <a:cs typeface="+mn-ea"/>
              <a:sym typeface="+mn-lt"/>
            </a:endParaRPr>
          </a:p>
        </p:txBody>
      </p:sp>
      <p:sp>
        <p:nvSpPr>
          <p:cNvPr id="14" name="文本框 13">
            <a:extLst>
              <a:ext uri="{FF2B5EF4-FFF2-40B4-BE49-F238E27FC236}">
                <a16:creationId xmlns:a16="http://schemas.microsoft.com/office/drawing/2014/main" id="{C2D6AE02-713D-A829-9201-D76424B3A572}"/>
              </a:ext>
            </a:extLst>
          </p:cNvPr>
          <p:cNvSpPr txBox="1"/>
          <p:nvPr/>
        </p:nvSpPr>
        <p:spPr>
          <a:xfrm>
            <a:off x="5495500" y="5884299"/>
            <a:ext cx="1026891" cy="338554"/>
          </a:xfrm>
          <a:prstGeom prst="rect">
            <a:avLst/>
          </a:prstGeom>
          <a:noFill/>
        </p:spPr>
        <p:txBody>
          <a:bodyPr wrap="square" rtlCol="0">
            <a:spAutoFit/>
          </a:bodyPr>
          <a:lstStyle/>
          <a:p>
            <a:pPr algn="ctr"/>
            <a:r>
              <a:rPr lang="en-US" altLang="zh-CN" sz="1600" b="1" dirty="0">
                <a:solidFill>
                  <a:schemeClr val="bg1"/>
                </a:solidFill>
                <a:cs typeface="+mn-ea"/>
                <a:sym typeface="+mn-lt"/>
              </a:rPr>
              <a:t>matrix</a:t>
            </a:r>
            <a:endParaRPr lang="zh-CN" altLang="en-US" sz="1600" b="1" dirty="0">
              <a:solidFill>
                <a:schemeClr val="bg1"/>
              </a:solidFill>
              <a:cs typeface="+mn-ea"/>
              <a:sym typeface="+mn-lt"/>
            </a:endParaRPr>
          </a:p>
        </p:txBody>
      </p:sp>
      <p:sp>
        <p:nvSpPr>
          <p:cNvPr id="15" name="文本框 14">
            <a:extLst>
              <a:ext uri="{FF2B5EF4-FFF2-40B4-BE49-F238E27FC236}">
                <a16:creationId xmlns:a16="http://schemas.microsoft.com/office/drawing/2014/main" id="{8F184367-3017-62CF-F61F-67D208472EFC}"/>
              </a:ext>
            </a:extLst>
          </p:cNvPr>
          <p:cNvSpPr txBox="1"/>
          <p:nvPr/>
        </p:nvSpPr>
        <p:spPr>
          <a:xfrm>
            <a:off x="8251945" y="5586457"/>
            <a:ext cx="1026891" cy="338554"/>
          </a:xfrm>
          <a:prstGeom prst="rect">
            <a:avLst/>
          </a:prstGeom>
          <a:noFill/>
        </p:spPr>
        <p:txBody>
          <a:bodyPr wrap="square" rtlCol="0">
            <a:spAutoFit/>
          </a:bodyPr>
          <a:lstStyle/>
          <a:p>
            <a:pPr algn="ctr"/>
            <a:r>
              <a:rPr lang="en-US" altLang="zh-CN" sz="1600" b="1" dirty="0">
                <a:solidFill>
                  <a:schemeClr val="bg1"/>
                </a:solidFill>
                <a:cs typeface="+mn-ea"/>
                <a:sym typeface="+mn-lt"/>
              </a:rPr>
              <a:t>matrix</a:t>
            </a:r>
            <a:endParaRPr lang="zh-CN" altLang="en-US" sz="1600" b="1" dirty="0">
              <a:solidFill>
                <a:schemeClr val="bg1"/>
              </a:solidFill>
              <a:cs typeface="+mn-ea"/>
              <a:sym typeface="+mn-lt"/>
            </a:endParaRPr>
          </a:p>
        </p:txBody>
      </p:sp>
      <p:sp>
        <p:nvSpPr>
          <p:cNvPr id="16" name="文本框 6">
            <a:extLst>
              <a:ext uri="{FF2B5EF4-FFF2-40B4-BE49-F238E27FC236}">
                <a16:creationId xmlns:a16="http://schemas.microsoft.com/office/drawing/2014/main" id="{AFFCA428-1A7A-F654-5782-BDB4CD003B33}"/>
              </a:ext>
            </a:extLst>
          </p:cNvPr>
          <p:cNvSpPr txBox="1">
            <a:spLocks noChangeArrowheads="1"/>
          </p:cNvSpPr>
          <p:nvPr/>
        </p:nvSpPr>
        <p:spPr bwMode="auto">
          <a:xfrm>
            <a:off x="-1" y="87519"/>
            <a:ext cx="12192000" cy="523220"/>
          </a:xfrm>
          <a:prstGeom prst="rect">
            <a:avLst/>
          </a:prstGeom>
          <a:noFill/>
        </p:spPr>
        <p:txBody>
          <a:bodyPr wrap="square" rtlCol="0">
            <a:spAutoFit/>
          </a:bodyPr>
          <a:lstStyle>
            <a:defPPr>
              <a:defRPr lang="zh-CN"/>
            </a:defPPr>
            <a:lvl1pPr algn="ctr">
              <a:defRPr sz="3200" b="1">
                <a:solidFill>
                  <a:srgbClr val="0070C0"/>
                </a:solidFill>
                <a:latin typeface="Arial Black" panose="020B0A04020102020204" pitchFamily="34" charset="0"/>
                <a:cs typeface="+mn-ea"/>
              </a:defRPr>
            </a:lvl1pPr>
          </a:lstStyle>
          <a:p>
            <a:r>
              <a:rPr lang="en-US" altLang="zh-CN" sz="2800" dirty="0">
                <a:sym typeface="+mn-lt"/>
              </a:rPr>
              <a:t>1.3 Previous works</a:t>
            </a:r>
          </a:p>
        </p:txBody>
      </p:sp>
      <p:sp>
        <p:nvSpPr>
          <p:cNvPr id="17" name="Rectangle 1">
            <a:extLst>
              <a:ext uri="{FF2B5EF4-FFF2-40B4-BE49-F238E27FC236}">
                <a16:creationId xmlns:a16="http://schemas.microsoft.com/office/drawing/2014/main" id="{6BA05151-639A-0BB1-EE78-E6F9CA19BF19}"/>
              </a:ext>
            </a:extLst>
          </p:cNvPr>
          <p:cNvSpPr>
            <a:spLocks noChangeArrowheads="1"/>
          </p:cNvSpPr>
          <p:nvPr/>
        </p:nvSpPr>
        <p:spPr bwMode="auto">
          <a:xfrm>
            <a:off x="42041" y="908139"/>
            <a:ext cx="11971842" cy="186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eaLnBrk="0" fontAlgn="base" hangingPunct="0">
              <a:lnSpc>
                <a:spcPct val="125000"/>
              </a:lnSpc>
              <a:spcBef>
                <a:spcPct val="0"/>
              </a:spcBef>
              <a:spcAft>
                <a:spcPts val="600"/>
              </a:spcAft>
              <a:buClr>
                <a:srgbClr val="FF0000"/>
              </a:buClr>
              <a:buFont typeface="Wingdings" panose="05000000000000000000" pitchFamily="2" charset="2"/>
              <a:buChar char="Ø"/>
            </a:pPr>
            <a:r>
              <a:rPr kumimoji="0" lang="en-US" altLang="zh-CN" b="1" i="0" u="none" strike="noStrike" cap="none" normalizeH="0" baseline="0" dirty="0">
                <a:ln>
                  <a:noFill/>
                </a:ln>
                <a:solidFill>
                  <a:srgbClr val="C00000"/>
                </a:solidFill>
                <a:effectLst/>
                <a:cs typeface="+mn-ea"/>
                <a:sym typeface="+mn-lt"/>
              </a:rPr>
              <a:t>Acid stimulation simulation in </a:t>
            </a:r>
            <a:r>
              <a:rPr lang="en-US" altLang="zh-CN" b="1" dirty="0">
                <a:solidFill>
                  <a:srgbClr val="C00000"/>
                </a:solidFill>
                <a:cs typeface="+mn-ea"/>
                <a:sym typeface="+mn-lt"/>
              </a:rPr>
              <a:t>c</a:t>
            </a:r>
            <a:r>
              <a:rPr kumimoji="0" lang="en-US" altLang="zh-CN" b="1" i="0" u="none" strike="noStrike" cap="none" normalizeH="0" baseline="0" dirty="0">
                <a:ln>
                  <a:noFill/>
                </a:ln>
                <a:solidFill>
                  <a:srgbClr val="C00000"/>
                </a:solidFill>
                <a:effectLst/>
                <a:cs typeface="+mn-ea"/>
                <a:sym typeface="+mn-lt"/>
              </a:rPr>
              <a:t>arbonate </a:t>
            </a:r>
            <a:r>
              <a:rPr lang="en-US" altLang="zh-CN" b="1" dirty="0">
                <a:solidFill>
                  <a:srgbClr val="C00000"/>
                </a:solidFill>
                <a:cs typeface="+mn-ea"/>
                <a:sym typeface="+mn-lt"/>
              </a:rPr>
              <a:t>r</a:t>
            </a:r>
            <a:r>
              <a:rPr kumimoji="0" lang="en-US" altLang="zh-CN" b="1" i="0" u="none" strike="noStrike" cap="none" normalizeH="0" baseline="0" dirty="0">
                <a:ln>
                  <a:noFill/>
                </a:ln>
                <a:solidFill>
                  <a:srgbClr val="C00000"/>
                </a:solidFill>
                <a:effectLst/>
                <a:cs typeface="+mn-ea"/>
                <a:sym typeface="+mn-lt"/>
              </a:rPr>
              <a:t>ocks</a:t>
            </a:r>
            <a:r>
              <a:rPr kumimoji="0" lang="de-DE" altLang="zh-CN" b="1" i="0" u="none" strike="noStrike" cap="none" normalizeH="0" baseline="0" dirty="0">
                <a:ln>
                  <a:noFill/>
                </a:ln>
                <a:solidFill>
                  <a:schemeClr val="tx1"/>
                </a:solidFill>
                <a:effectLst/>
                <a:cs typeface="+mn-ea"/>
                <a:sym typeface="+mn-lt"/>
              </a:rPr>
              <a:t>: </a:t>
            </a:r>
            <a:r>
              <a:rPr lang="en-US" altLang="zh-CN" b="1" dirty="0">
                <a:cs typeface="+mn-ea"/>
                <a:sym typeface="+mn-lt"/>
              </a:rPr>
              <a:t>based on the classical two-scale continuum model developed by Panga et al. (2005), </a:t>
            </a:r>
            <a:r>
              <a:rPr kumimoji="0" lang="de-DE" altLang="zh-CN" b="1" i="0" u="none" strike="noStrike" cap="none" normalizeH="0" baseline="0" dirty="0">
                <a:ln>
                  <a:noFill/>
                </a:ln>
                <a:solidFill>
                  <a:schemeClr val="tx1"/>
                </a:solidFill>
                <a:effectLst/>
                <a:cs typeface="+mn-ea"/>
                <a:sym typeface="+mn-lt"/>
              </a:rPr>
              <a:t>we have developed </a:t>
            </a:r>
            <a:r>
              <a:rPr kumimoji="0" lang="en-US" altLang="zh-CN" b="1" i="0" u="none" strike="noStrike" cap="none" normalizeH="0" baseline="0" dirty="0">
                <a:ln>
                  <a:noFill/>
                </a:ln>
                <a:solidFill>
                  <a:schemeClr val="tx1"/>
                </a:solidFill>
                <a:effectLst/>
                <a:cs typeface="+mn-ea"/>
                <a:sym typeface="+mn-lt"/>
              </a:rPr>
              <a:t>a new two-scale continuum model which considers mass conversion between liquid and solid phases.</a:t>
            </a:r>
          </a:p>
          <a:p>
            <a:pPr marL="342900" lvl="0" indent="-342900" eaLnBrk="0" fontAlgn="base" hangingPunct="0">
              <a:lnSpc>
                <a:spcPct val="125000"/>
              </a:lnSpc>
              <a:spcBef>
                <a:spcPct val="0"/>
              </a:spcBef>
              <a:spcAft>
                <a:spcPts val="600"/>
              </a:spcAft>
              <a:buClr>
                <a:srgbClr val="FF0000"/>
              </a:buClr>
              <a:buFont typeface="Wingdings" panose="05000000000000000000" pitchFamily="2" charset="2"/>
              <a:buChar char="Ø"/>
            </a:pPr>
            <a:r>
              <a:rPr lang="en-US" altLang="zh-CN" b="1" dirty="0">
                <a:solidFill>
                  <a:srgbClr val="C00000"/>
                </a:solidFill>
                <a:cs typeface="+mn-ea"/>
                <a:sym typeface="+mn-lt"/>
              </a:rPr>
              <a:t>The fluid flow models</a:t>
            </a:r>
            <a:r>
              <a:rPr lang="en-US" altLang="zh-CN" b="1" dirty="0">
                <a:cs typeface="+mn-ea"/>
                <a:sym typeface="+mn-lt"/>
              </a:rPr>
              <a:t>: t</a:t>
            </a:r>
            <a:r>
              <a:rPr kumimoji="0" lang="en-US" altLang="zh-CN" b="1" i="0" u="none" strike="noStrike" cap="none" normalizeH="0" baseline="0" dirty="0">
                <a:ln>
                  <a:noFill/>
                </a:ln>
                <a:solidFill>
                  <a:schemeClr val="tx1"/>
                </a:solidFill>
                <a:effectLst/>
                <a:cs typeface="+mn-ea"/>
                <a:sym typeface="+mn-lt"/>
              </a:rPr>
              <a:t>he Darcy-scale model describes the reactive-transport process of acid and the evolution of the rock matrix and fractures. The Stokes model have been applied in vugs. </a:t>
            </a:r>
          </a:p>
        </p:txBody>
      </p:sp>
      <p:sp>
        <p:nvSpPr>
          <p:cNvPr id="18" name="文本框 17">
            <a:extLst>
              <a:ext uri="{FF2B5EF4-FFF2-40B4-BE49-F238E27FC236}">
                <a16:creationId xmlns:a16="http://schemas.microsoft.com/office/drawing/2014/main" id="{BD24789D-9864-ABC7-7875-B31571DA6292}"/>
              </a:ext>
            </a:extLst>
          </p:cNvPr>
          <p:cNvSpPr txBox="1"/>
          <p:nvPr/>
        </p:nvSpPr>
        <p:spPr>
          <a:xfrm rot="16200000">
            <a:off x="11264898" y="4632291"/>
            <a:ext cx="1190192"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i="0" u="none" strike="noStrike" kern="1200" cap="none" spc="0" normalizeH="0" baseline="0" noProof="0" dirty="0">
                <a:ln>
                  <a:noFill/>
                </a:ln>
                <a:effectLst/>
                <a:uLnTx/>
                <a:uFillTx/>
                <a:cs typeface="+mn-ea"/>
                <a:sym typeface="+mn-lt"/>
              </a:rPr>
              <a:t>porosity</a:t>
            </a:r>
          </a:p>
        </p:txBody>
      </p:sp>
      <p:sp>
        <p:nvSpPr>
          <p:cNvPr id="19" name="文本框 18">
            <a:extLst>
              <a:ext uri="{FF2B5EF4-FFF2-40B4-BE49-F238E27FC236}">
                <a16:creationId xmlns:a16="http://schemas.microsoft.com/office/drawing/2014/main" id="{EC33FF4B-E081-87E1-6CA1-18F1CE2F932D}"/>
              </a:ext>
            </a:extLst>
          </p:cNvPr>
          <p:cNvSpPr txBox="1"/>
          <p:nvPr/>
        </p:nvSpPr>
        <p:spPr>
          <a:xfrm>
            <a:off x="6009850" y="6493482"/>
            <a:ext cx="4684786" cy="276999"/>
          </a:xfrm>
          <a:prstGeom prst="rect">
            <a:avLst/>
          </a:prstGeom>
          <a:noFill/>
        </p:spPr>
        <p:txBody>
          <a:bodyPr wrap="square">
            <a:spAutoFit/>
          </a:bodyPr>
          <a:lstStyle>
            <a:defPPr>
              <a:defRPr lang="zh-CN"/>
            </a:defPPr>
            <a:lvl1pPr lvl="0" algn="ctr" defTabSz="457200">
              <a:defRPr kumimoji="0" sz="1200" i="0" u="none" strike="noStrike" cap="none" spc="0" normalizeH="0" baseline="0">
                <a:ln>
                  <a:noFill/>
                </a:ln>
                <a:solidFill>
                  <a:srgbClr val="0000FF"/>
                </a:solidFill>
                <a:effectLst/>
                <a:uLnTx/>
                <a:uFillTx/>
                <a:cs typeface="+mn-ea"/>
              </a:defRPr>
            </a:lvl1pPr>
          </a:lstStyle>
          <a:p>
            <a:r>
              <a:rPr lang="de-DE" altLang="zh-CN" dirty="0">
                <a:sym typeface="+mn-lt"/>
              </a:rPr>
              <a:t>Cunqi Jia, Jun Yao, Kamy Sepehrnoori. Springer, 2025 </a:t>
            </a:r>
            <a:endParaRPr lang="en-US" altLang="zh-CN" dirty="0">
              <a:sym typeface="+mn-lt"/>
            </a:endParaRPr>
          </a:p>
        </p:txBody>
      </p:sp>
      <p:sp>
        <p:nvSpPr>
          <p:cNvPr id="20" name="文本框 19">
            <a:extLst>
              <a:ext uri="{FF2B5EF4-FFF2-40B4-BE49-F238E27FC236}">
                <a16:creationId xmlns:a16="http://schemas.microsoft.com/office/drawing/2014/main" id="{41A13E2E-D4BA-DC35-102A-0220728A042D}"/>
              </a:ext>
            </a:extLst>
          </p:cNvPr>
          <p:cNvSpPr txBox="1"/>
          <p:nvPr/>
        </p:nvSpPr>
        <p:spPr>
          <a:xfrm>
            <a:off x="296573" y="6493482"/>
            <a:ext cx="5434805" cy="276999"/>
          </a:xfrm>
          <a:prstGeom prst="rect">
            <a:avLst/>
          </a:prstGeom>
          <a:noFill/>
        </p:spPr>
        <p:txBody>
          <a:bodyPr wrap="square">
            <a:spAutoFit/>
          </a:bodyPr>
          <a:lstStyle/>
          <a:p>
            <a:pPr lvl="0" algn="ctr" defTabSz="457200">
              <a:defRPr/>
            </a:pPr>
            <a:r>
              <a:rPr kumimoji="0" lang="en-US" altLang="zh-CN" sz="1200" i="0" u="none" strike="noStrike" kern="1200" cap="none" spc="0" normalizeH="0" baseline="0" noProof="0" dirty="0" err="1">
                <a:ln>
                  <a:noFill/>
                </a:ln>
                <a:solidFill>
                  <a:srgbClr val="0000FF"/>
                </a:solidFill>
                <a:effectLst/>
                <a:uLnTx/>
                <a:uFillTx/>
                <a:cs typeface="+mn-ea"/>
                <a:sym typeface="+mn-lt"/>
              </a:rPr>
              <a:t>Cunqi</a:t>
            </a:r>
            <a:r>
              <a:rPr kumimoji="0" lang="en-US" altLang="zh-CN" sz="1200" i="0" u="none" strike="noStrike" kern="1200" cap="none" spc="0" normalizeH="0" baseline="0" noProof="0" dirty="0">
                <a:ln>
                  <a:noFill/>
                </a:ln>
                <a:solidFill>
                  <a:srgbClr val="0000FF"/>
                </a:solidFill>
                <a:effectLst/>
                <a:uLnTx/>
                <a:uFillTx/>
                <a:cs typeface="+mn-ea"/>
                <a:sym typeface="+mn-lt"/>
              </a:rPr>
              <a:t> Jia, </a:t>
            </a:r>
            <a:r>
              <a:rPr kumimoji="0" lang="en-US" altLang="zh-CN" sz="1200" i="0" u="none" strike="noStrike" kern="1200" cap="none" spc="0" normalizeH="0" baseline="0" noProof="0" dirty="0" err="1">
                <a:ln>
                  <a:noFill/>
                </a:ln>
                <a:solidFill>
                  <a:srgbClr val="0000FF"/>
                </a:solidFill>
                <a:effectLst/>
                <a:uLnTx/>
                <a:uFillTx/>
                <a:cs typeface="+mn-ea"/>
                <a:sym typeface="+mn-lt"/>
              </a:rPr>
              <a:t>Kamy</a:t>
            </a:r>
            <a:r>
              <a:rPr kumimoji="0" lang="en-US" altLang="zh-CN" sz="1200" i="0" u="none" strike="noStrike" kern="1200" cap="none" spc="0" normalizeH="0" baseline="0" noProof="0" dirty="0">
                <a:ln>
                  <a:noFill/>
                </a:ln>
                <a:solidFill>
                  <a:srgbClr val="0000FF"/>
                </a:solidFill>
                <a:effectLst/>
                <a:uLnTx/>
                <a:uFillTx/>
                <a:cs typeface="+mn-ea"/>
                <a:sym typeface="+mn-lt"/>
              </a:rPr>
              <a:t> </a:t>
            </a:r>
            <a:r>
              <a:rPr kumimoji="0" lang="en-US" altLang="zh-CN" sz="1200" i="0" u="none" strike="noStrike" kern="1200" cap="none" spc="0" normalizeH="0" baseline="0" noProof="0" dirty="0" err="1">
                <a:ln>
                  <a:noFill/>
                </a:ln>
                <a:solidFill>
                  <a:srgbClr val="0000FF"/>
                </a:solidFill>
                <a:effectLst/>
                <a:uLnTx/>
                <a:uFillTx/>
                <a:cs typeface="+mn-ea"/>
                <a:sym typeface="+mn-lt"/>
              </a:rPr>
              <a:t>Sepehrnoori</a:t>
            </a:r>
            <a:r>
              <a:rPr kumimoji="0" lang="en-US" altLang="zh-CN" sz="1200" i="0" u="none" strike="noStrike" kern="1200" cap="none" spc="0" normalizeH="0" baseline="0" noProof="0" dirty="0">
                <a:ln>
                  <a:noFill/>
                </a:ln>
                <a:solidFill>
                  <a:srgbClr val="0000FF"/>
                </a:solidFill>
                <a:effectLst/>
                <a:uLnTx/>
                <a:uFillTx/>
                <a:cs typeface="+mn-ea"/>
                <a:sym typeface="+mn-lt"/>
              </a:rPr>
              <a:t>, Zhaoqin Huang, Jun Yao - SPE Journal, 2021</a:t>
            </a:r>
          </a:p>
        </p:txBody>
      </p:sp>
    </p:spTree>
    <p:extLst>
      <p:ext uri="{BB962C8B-B14F-4D97-AF65-F5344CB8AC3E}">
        <p14:creationId xmlns:p14="http://schemas.microsoft.com/office/powerpoint/2010/main" val="2835999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7AC2395-F8B9-4F56-A942-459BDB9108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173" y="2504082"/>
            <a:ext cx="2393493" cy="1523838"/>
          </a:xfrm>
          <a:prstGeom prst="rect">
            <a:avLst/>
          </a:prstGeom>
        </p:spPr>
      </p:pic>
      <p:pic>
        <p:nvPicPr>
          <p:cNvPr id="4" name="图片 3">
            <a:extLst>
              <a:ext uri="{FF2B5EF4-FFF2-40B4-BE49-F238E27FC236}">
                <a16:creationId xmlns:a16="http://schemas.microsoft.com/office/drawing/2014/main" id="{5833FC79-F939-4AD5-82D6-6477309DEC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0691" y="4341268"/>
            <a:ext cx="2412975" cy="1493726"/>
          </a:xfrm>
          <a:prstGeom prst="rect">
            <a:avLst/>
          </a:prstGeom>
        </p:spPr>
      </p:pic>
      <p:pic>
        <p:nvPicPr>
          <p:cNvPr id="5" name="图片 4">
            <a:extLst>
              <a:ext uri="{FF2B5EF4-FFF2-40B4-BE49-F238E27FC236}">
                <a16:creationId xmlns:a16="http://schemas.microsoft.com/office/drawing/2014/main" id="{B4448808-F048-4E04-9C7F-467FA6B9440B}"/>
              </a:ext>
            </a:extLst>
          </p:cNvPr>
          <p:cNvPicPr/>
          <p:nvPr/>
        </p:nvPicPr>
        <p:blipFill rotWithShape="1">
          <a:blip r:embed="rId5"/>
          <a:srcRect l="57799" t="62316" r="23392" b="13536"/>
          <a:stretch>
            <a:fillRect/>
          </a:stretch>
        </p:blipFill>
        <p:spPr>
          <a:xfrm>
            <a:off x="1376252" y="2510686"/>
            <a:ext cx="1644943" cy="1523838"/>
          </a:xfrm>
          <a:prstGeom prst="rect">
            <a:avLst/>
          </a:prstGeom>
        </p:spPr>
      </p:pic>
      <p:graphicFrame>
        <p:nvGraphicFramePr>
          <p:cNvPr id="6" name="图表 5">
            <a:extLst>
              <a:ext uri="{FF2B5EF4-FFF2-40B4-BE49-F238E27FC236}">
                <a16:creationId xmlns:a16="http://schemas.microsoft.com/office/drawing/2014/main" id="{98E32C9C-A579-4AE5-9795-47C8B278A526}"/>
              </a:ext>
            </a:extLst>
          </p:cNvPr>
          <p:cNvGraphicFramePr>
            <a:graphicFrameLocks noChangeAspect="1"/>
          </p:cNvGraphicFramePr>
          <p:nvPr>
            <p:extLst>
              <p:ext uri="{D42A27DB-BD31-4B8C-83A1-F6EECF244321}">
                <p14:modId xmlns:p14="http://schemas.microsoft.com/office/powerpoint/2010/main" val="2625803304"/>
              </p:ext>
            </p:extLst>
          </p:nvPr>
        </p:nvGraphicFramePr>
        <p:xfrm>
          <a:off x="5506061" y="2356116"/>
          <a:ext cx="3891939" cy="3825893"/>
        </p:xfrm>
        <a:graphic>
          <a:graphicData uri="http://schemas.openxmlformats.org/drawingml/2006/chart">
            <c:chart xmlns:c="http://schemas.openxmlformats.org/drawingml/2006/chart" xmlns:r="http://schemas.openxmlformats.org/officeDocument/2006/relationships" r:id="rId6"/>
          </a:graphicData>
        </a:graphic>
      </p:graphicFrame>
      <p:grpSp>
        <p:nvGrpSpPr>
          <p:cNvPr id="7" name="组合 6">
            <a:extLst>
              <a:ext uri="{FF2B5EF4-FFF2-40B4-BE49-F238E27FC236}">
                <a16:creationId xmlns:a16="http://schemas.microsoft.com/office/drawing/2014/main" id="{0CD18EAE-74FE-44D1-BF39-F9971928F403}"/>
              </a:ext>
            </a:extLst>
          </p:cNvPr>
          <p:cNvGrpSpPr>
            <a:grpSpLocks noChangeAspect="1"/>
          </p:cNvGrpSpPr>
          <p:nvPr/>
        </p:nvGrpSpPr>
        <p:grpSpPr>
          <a:xfrm>
            <a:off x="243829" y="4722401"/>
            <a:ext cx="1297374" cy="811590"/>
            <a:chOff x="2662386" y="3943606"/>
            <a:chExt cx="909317" cy="559080"/>
          </a:xfrm>
        </p:grpSpPr>
        <p:sp>
          <p:nvSpPr>
            <p:cNvPr id="8" name="文本框 7">
              <a:extLst>
                <a:ext uri="{FF2B5EF4-FFF2-40B4-BE49-F238E27FC236}">
                  <a16:creationId xmlns:a16="http://schemas.microsoft.com/office/drawing/2014/main" id="{36CD3568-1F43-48F7-9DEA-B633215BCC63}"/>
                </a:ext>
              </a:extLst>
            </p:cNvPr>
            <p:cNvSpPr txBox="1"/>
            <p:nvPr/>
          </p:nvSpPr>
          <p:spPr>
            <a:xfrm>
              <a:off x="3089732" y="4258025"/>
              <a:ext cx="481971" cy="1749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i="0" u="none" strike="noStrike" kern="1200" cap="none" spc="0" normalizeH="0" baseline="0" noProof="0" dirty="0">
                  <a:ln>
                    <a:noFill/>
                  </a:ln>
                  <a:solidFill>
                    <a:prstClr val="black"/>
                  </a:solidFill>
                  <a:effectLst/>
                  <a:uLnTx/>
                  <a:uFillTx/>
                  <a:cs typeface="+mn-ea"/>
                  <a:sym typeface="+mn-lt"/>
                </a:rPr>
                <a:t>10MPa</a:t>
              </a:r>
              <a:endParaRPr kumimoji="0" lang="zh-CN" altLang="en-US" sz="1050" i="0" u="none" strike="noStrike" kern="1200" cap="none" spc="0" normalizeH="0" baseline="0" noProof="0" dirty="0">
                <a:ln>
                  <a:noFill/>
                </a:ln>
                <a:solidFill>
                  <a:prstClr val="black"/>
                </a:solidFill>
                <a:effectLst/>
                <a:uLnTx/>
                <a:uFillTx/>
                <a:cs typeface="+mn-ea"/>
                <a:sym typeface="+mn-lt"/>
              </a:endParaRPr>
            </a:p>
          </p:txBody>
        </p:sp>
        <p:sp>
          <p:nvSpPr>
            <p:cNvPr id="9" name="文本框 8">
              <a:extLst>
                <a:ext uri="{FF2B5EF4-FFF2-40B4-BE49-F238E27FC236}">
                  <a16:creationId xmlns:a16="http://schemas.microsoft.com/office/drawing/2014/main" id="{242AE039-6AE5-42C7-BB6A-D24C846B4691}"/>
                </a:ext>
              </a:extLst>
            </p:cNvPr>
            <p:cNvSpPr txBox="1"/>
            <p:nvPr/>
          </p:nvSpPr>
          <p:spPr>
            <a:xfrm>
              <a:off x="2662386" y="3943606"/>
              <a:ext cx="427346" cy="1749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i="0" u="none" strike="noStrike" kern="1200" cap="none" spc="0" normalizeH="0" baseline="0" noProof="0" dirty="0">
                  <a:ln>
                    <a:noFill/>
                  </a:ln>
                  <a:solidFill>
                    <a:prstClr val="black"/>
                  </a:solidFill>
                  <a:effectLst/>
                  <a:uLnTx/>
                  <a:uFillTx/>
                  <a:cs typeface="+mn-ea"/>
                  <a:sym typeface="+mn-lt"/>
                </a:rPr>
                <a:t>10MPa</a:t>
              </a:r>
              <a:endParaRPr kumimoji="0" lang="zh-CN" altLang="en-US" sz="1050" i="0" u="none" strike="noStrike" kern="1200" cap="none" spc="0" normalizeH="0" baseline="0" noProof="0" dirty="0">
                <a:ln>
                  <a:noFill/>
                </a:ln>
                <a:solidFill>
                  <a:prstClr val="black"/>
                </a:solidFill>
                <a:effectLst/>
                <a:uLnTx/>
                <a:uFillTx/>
                <a:cs typeface="+mn-ea"/>
                <a:sym typeface="+mn-lt"/>
              </a:endParaRPr>
            </a:p>
          </p:txBody>
        </p:sp>
        <p:pic>
          <p:nvPicPr>
            <p:cNvPr id="10" name="图片 9">
              <a:extLst>
                <a:ext uri="{FF2B5EF4-FFF2-40B4-BE49-F238E27FC236}">
                  <a16:creationId xmlns:a16="http://schemas.microsoft.com/office/drawing/2014/main" id="{98CA02B8-0FEF-45BF-AB49-7A4C5529ABBB}"/>
                </a:ext>
              </a:extLst>
            </p:cNvPr>
            <p:cNvPicPr>
              <a:picLocks noChangeAspect="1"/>
            </p:cNvPicPr>
            <p:nvPr/>
          </p:nvPicPr>
          <p:blipFill>
            <a:blip r:embed="rId7"/>
            <a:stretch>
              <a:fillRect/>
            </a:stretch>
          </p:blipFill>
          <p:spPr>
            <a:xfrm>
              <a:off x="2725246" y="4104512"/>
              <a:ext cx="398174" cy="398174"/>
            </a:xfrm>
            <a:prstGeom prst="rect">
              <a:avLst/>
            </a:prstGeom>
          </p:spPr>
        </p:pic>
      </p:grpSp>
      <p:pic>
        <p:nvPicPr>
          <p:cNvPr id="12" name="图片 11">
            <a:extLst>
              <a:ext uri="{FF2B5EF4-FFF2-40B4-BE49-F238E27FC236}">
                <a16:creationId xmlns:a16="http://schemas.microsoft.com/office/drawing/2014/main" id="{8DE36791-9A8E-435C-8D48-BCCF9EE3ACF1}"/>
              </a:ext>
            </a:extLst>
          </p:cNvPr>
          <p:cNvPicPr>
            <a:picLocks noChangeAspect="1"/>
          </p:cNvPicPr>
          <p:nvPr/>
        </p:nvPicPr>
        <p:blipFill rotWithShape="1">
          <a:blip r:embed="rId8"/>
          <a:srcRect b="2932"/>
          <a:stretch/>
        </p:blipFill>
        <p:spPr>
          <a:xfrm>
            <a:off x="1445867" y="5916920"/>
            <a:ext cx="1509652" cy="109436"/>
          </a:xfrm>
          <a:prstGeom prst="rect">
            <a:avLst/>
          </a:prstGeom>
        </p:spPr>
      </p:pic>
      <p:sp>
        <p:nvSpPr>
          <p:cNvPr id="13" name="文本框 12">
            <a:extLst>
              <a:ext uri="{FF2B5EF4-FFF2-40B4-BE49-F238E27FC236}">
                <a16:creationId xmlns:a16="http://schemas.microsoft.com/office/drawing/2014/main" id="{77F43869-4FC7-49EA-92D0-607E0EC3E8B1}"/>
              </a:ext>
            </a:extLst>
          </p:cNvPr>
          <p:cNvSpPr txBox="1"/>
          <p:nvPr/>
        </p:nvSpPr>
        <p:spPr>
          <a:xfrm>
            <a:off x="951187" y="6218512"/>
            <a:ext cx="22489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0" dirty="0">
                <a:solidFill>
                  <a:srgbClr val="0070C0"/>
                </a:solidFill>
                <a:cs typeface="+mn-ea"/>
                <a:sym typeface="+mn-lt"/>
              </a:rPr>
              <a:t>fracture a</a:t>
            </a:r>
            <a:r>
              <a:rPr kumimoji="0" lang="en-US" altLang="zh-CN" sz="1400" b="1" i="0" u="none" strike="noStrike" kern="0" cap="none" spc="0" normalizeH="0" baseline="0" noProof="0" dirty="0" err="1">
                <a:ln>
                  <a:noFill/>
                </a:ln>
                <a:solidFill>
                  <a:srgbClr val="0070C0"/>
                </a:solidFill>
                <a:effectLst/>
                <a:uLnTx/>
                <a:uFillTx/>
                <a:cs typeface="+mn-ea"/>
                <a:sym typeface="+mn-lt"/>
              </a:rPr>
              <a:t>pertures</a:t>
            </a:r>
            <a:r>
              <a:rPr kumimoji="0" lang="en-US" altLang="zh-CN" sz="1400" b="1" i="0" u="none" strike="noStrike" kern="0" cap="none" spc="0" normalizeH="0" baseline="0" noProof="0" dirty="0">
                <a:ln>
                  <a:noFill/>
                </a:ln>
                <a:solidFill>
                  <a:srgbClr val="0070C0"/>
                </a:solidFill>
                <a:effectLst/>
                <a:uLnTx/>
                <a:uFillTx/>
                <a:cs typeface="+mn-ea"/>
                <a:sym typeface="+mn-lt"/>
              </a:rPr>
              <a:t> / mm</a:t>
            </a:r>
            <a:endParaRPr kumimoji="0" lang="zh-CN" altLang="en-US" sz="1400" b="1" i="0" u="none" strike="noStrike" kern="0" cap="none" spc="0" normalizeH="0" baseline="0" noProof="0" dirty="0">
              <a:ln>
                <a:noFill/>
              </a:ln>
              <a:solidFill>
                <a:srgbClr val="0070C0"/>
              </a:solidFill>
              <a:effectLst/>
              <a:uLnTx/>
              <a:uFillTx/>
              <a:cs typeface="+mn-ea"/>
              <a:sym typeface="+mn-lt"/>
            </a:endParaRPr>
          </a:p>
        </p:txBody>
      </p:sp>
      <p:pic>
        <p:nvPicPr>
          <p:cNvPr id="15" name="图片 14">
            <a:extLst>
              <a:ext uri="{FF2B5EF4-FFF2-40B4-BE49-F238E27FC236}">
                <a16:creationId xmlns:a16="http://schemas.microsoft.com/office/drawing/2014/main" id="{3D721E0E-B243-41CA-A7E9-2776AD9BB14F}"/>
              </a:ext>
            </a:extLst>
          </p:cNvPr>
          <p:cNvPicPr>
            <a:picLocks noChangeAspect="1"/>
          </p:cNvPicPr>
          <p:nvPr/>
        </p:nvPicPr>
        <p:blipFill>
          <a:blip r:embed="rId9"/>
          <a:stretch>
            <a:fillRect/>
          </a:stretch>
        </p:blipFill>
        <p:spPr>
          <a:xfrm>
            <a:off x="3489037" y="5902838"/>
            <a:ext cx="1818657" cy="163148"/>
          </a:xfrm>
          <a:prstGeom prst="rect">
            <a:avLst/>
          </a:prstGeom>
        </p:spPr>
      </p:pic>
      <p:sp>
        <p:nvSpPr>
          <p:cNvPr id="16" name="文本框 15">
            <a:extLst>
              <a:ext uri="{FF2B5EF4-FFF2-40B4-BE49-F238E27FC236}">
                <a16:creationId xmlns:a16="http://schemas.microsoft.com/office/drawing/2014/main" id="{75C2720C-90BD-456A-8506-A530B96F9E4F}"/>
              </a:ext>
            </a:extLst>
          </p:cNvPr>
          <p:cNvSpPr txBox="1"/>
          <p:nvPr/>
        </p:nvSpPr>
        <p:spPr>
          <a:xfrm flipH="1">
            <a:off x="3316166" y="6218512"/>
            <a:ext cx="19915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u="none" strike="noStrike" kern="0" cap="none" spc="0" normalizeH="0" baseline="0" noProof="0" dirty="0">
                <a:ln>
                  <a:noFill/>
                </a:ln>
                <a:solidFill>
                  <a:srgbClr val="0070C0"/>
                </a:solidFill>
                <a:effectLst/>
                <a:uLnTx/>
                <a:uFillTx/>
                <a:cs typeface="+mn-ea"/>
                <a:sym typeface="+mn-lt"/>
              </a:rPr>
              <a:t>water </a:t>
            </a:r>
            <a:r>
              <a:rPr lang="en-US" altLang="zh-CN" sz="1400" b="1" kern="0" dirty="0">
                <a:solidFill>
                  <a:srgbClr val="0070C0"/>
                </a:solidFill>
                <a:cs typeface="+mn-ea"/>
                <a:sym typeface="+mn-lt"/>
              </a:rPr>
              <a:t>s</a:t>
            </a:r>
            <a:r>
              <a:rPr kumimoji="0" lang="en-US" altLang="zh-CN" sz="1400" b="1" u="none" strike="noStrike" kern="0" cap="none" spc="0" normalizeH="0" baseline="0" noProof="0" dirty="0" err="1">
                <a:ln>
                  <a:noFill/>
                </a:ln>
                <a:solidFill>
                  <a:srgbClr val="0070C0"/>
                </a:solidFill>
                <a:effectLst/>
                <a:uLnTx/>
                <a:uFillTx/>
                <a:cs typeface="+mn-ea"/>
                <a:sym typeface="+mn-lt"/>
              </a:rPr>
              <a:t>aturation</a:t>
            </a:r>
            <a:r>
              <a:rPr kumimoji="0" lang="en-US" altLang="zh-CN" sz="1400" b="1" u="none" strike="noStrike" kern="0" cap="none" spc="0" normalizeH="0" baseline="0" noProof="0" dirty="0">
                <a:ln>
                  <a:noFill/>
                </a:ln>
                <a:solidFill>
                  <a:srgbClr val="0070C0"/>
                </a:solidFill>
                <a:effectLst/>
                <a:uLnTx/>
                <a:uFillTx/>
                <a:cs typeface="+mn-ea"/>
                <a:sym typeface="+mn-lt"/>
              </a:rPr>
              <a:t> </a:t>
            </a:r>
            <a:r>
              <a:rPr kumimoji="0" lang="en-US" altLang="zh-CN" sz="1400" b="1" i="1" u="none" strike="noStrike" kern="0" cap="none" spc="0" normalizeH="0" baseline="0" noProof="0" dirty="0" err="1">
                <a:ln>
                  <a:noFill/>
                </a:ln>
                <a:solidFill>
                  <a:srgbClr val="0070C0"/>
                </a:solidFill>
                <a:effectLst/>
                <a:uLnTx/>
                <a:uFillTx/>
                <a:cs typeface="+mn-ea"/>
                <a:sym typeface="+mn-lt"/>
              </a:rPr>
              <a:t>S</a:t>
            </a:r>
            <a:r>
              <a:rPr kumimoji="0" lang="en-US" altLang="zh-CN" sz="1400" b="1" i="0" u="none" strike="noStrike" kern="0" cap="none" spc="0" normalizeH="0" baseline="-25000" noProof="0" dirty="0" err="1">
                <a:ln>
                  <a:noFill/>
                </a:ln>
                <a:solidFill>
                  <a:srgbClr val="0070C0"/>
                </a:solidFill>
                <a:effectLst/>
                <a:uLnTx/>
                <a:uFillTx/>
                <a:cs typeface="+mn-ea"/>
                <a:sym typeface="+mn-lt"/>
              </a:rPr>
              <a:t>w</a:t>
            </a:r>
            <a:endParaRPr kumimoji="0" lang="zh-CN" altLang="en-US" sz="1400" b="1" i="0" u="none" strike="noStrike" kern="0" cap="none" spc="0" normalizeH="0" baseline="-25000" noProof="0" dirty="0">
              <a:ln>
                <a:noFill/>
              </a:ln>
              <a:solidFill>
                <a:srgbClr val="0070C0"/>
              </a:solidFill>
              <a:effectLst/>
              <a:uLnTx/>
              <a:uFillTx/>
              <a:cs typeface="+mn-ea"/>
              <a:sym typeface="+mn-lt"/>
            </a:endParaRPr>
          </a:p>
        </p:txBody>
      </p:sp>
      <p:sp>
        <p:nvSpPr>
          <p:cNvPr id="17" name="文本框 16">
            <a:extLst>
              <a:ext uri="{FF2B5EF4-FFF2-40B4-BE49-F238E27FC236}">
                <a16:creationId xmlns:a16="http://schemas.microsoft.com/office/drawing/2014/main" id="{D776D827-EAC2-49F5-B3B2-2192E3DA97A3}"/>
              </a:ext>
            </a:extLst>
          </p:cNvPr>
          <p:cNvSpPr txBox="1"/>
          <p:nvPr/>
        </p:nvSpPr>
        <p:spPr>
          <a:xfrm>
            <a:off x="3373075" y="6001455"/>
            <a:ext cx="2107718" cy="253916"/>
          </a:xfrm>
          <a:prstGeom prst="rect">
            <a:avLst/>
          </a:prstGeom>
          <a:solidFill>
            <a:sysClr val="window" lastClr="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cs typeface="+mn-ea"/>
                <a:sym typeface="+mn-lt"/>
              </a:rPr>
              <a:t>0.1      0.3      0.5        0.7       0.9</a:t>
            </a:r>
            <a:endParaRPr kumimoji="0" lang="zh-CN" altLang="en-US" sz="1050" b="1" i="0" u="none" strike="noStrike" kern="0" cap="none" spc="0" normalizeH="0" baseline="0" noProof="0" dirty="0">
              <a:ln>
                <a:noFill/>
              </a:ln>
              <a:solidFill>
                <a:prstClr val="black"/>
              </a:solidFill>
              <a:effectLst/>
              <a:uLnTx/>
              <a:uFillTx/>
              <a:cs typeface="+mn-ea"/>
              <a:sym typeface="+mn-lt"/>
            </a:endParaRPr>
          </a:p>
        </p:txBody>
      </p:sp>
      <p:sp>
        <p:nvSpPr>
          <p:cNvPr id="18" name="文本框 17">
            <a:extLst>
              <a:ext uri="{FF2B5EF4-FFF2-40B4-BE49-F238E27FC236}">
                <a16:creationId xmlns:a16="http://schemas.microsoft.com/office/drawing/2014/main" id="{01DE961D-D718-4F11-B3A3-AE7C39D56A4B}"/>
              </a:ext>
            </a:extLst>
          </p:cNvPr>
          <p:cNvSpPr txBox="1"/>
          <p:nvPr/>
        </p:nvSpPr>
        <p:spPr>
          <a:xfrm>
            <a:off x="1295825" y="5987396"/>
            <a:ext cx="1991527" cy="253916"/>
          </a:xfrm>
          <a:prstGeom prst="rect">
            <a:avLst/>
          </a:prstGeom>
          <a:solidFill>
            <a:sysClr val="window" lastClr="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cs typeface="+mn-ea"/>
                <a:sym typeface="+mn-lt"/>
              </a:rPr>
              <a:t>0.01            0.05                0.1</a:t>
            </a:r>
            <a:endParaRPr kumimoji="0" lang="zh-CN" altLang="en-US" sz="1050" b="1" i="0" u="none" strike="noStrike" kern="0" cap="none" spc="0" normalizeH="0" baseline="0" noProof="0" dirty="0">
              <a:ln>
                <a:noFill/>
              </a:ln>
              <a:solidFill>
                <a:prstClr val="black"/>
              </a:solidFill>
              <a:effectLst/>
              <a:uLnTx/>
              <a:uFillTx/>
              <a:cs typeface="+mn-ea"/>
              <a:sym typeface="+mn-lt"/>
            </a:endParaRPr>
          </a:p>
        </p:txBody>
      </p:sp>
      <p:sp>
        <p:nvSpPr>
          <p:cNvPr id="21" name="文本框 20">
            <a:extLst>
              <a:ext uri="{FF2B5EF4-FFF2-40B4-BE49-F238E27FC236}">
                <a16:creationId xmlns:a16="http://schemas.microsoft.com/office/drawing/2014/main" id="{67C32480-2451-415D-8FEF-8FF4EA01F561}"/>
              </a:ext>
            </a:extLst>
          </p:cNvPr>
          <p:cNvSpPr txBox="1"/>
          <p:nvPr/>
        </p:nvSpPr>
        <p:spPr>
          <a:xfrm>
            <a:off x="2229155" y="2187993"/>
            <a:ext cx="198026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solidFill>
                  <a:srgbClr val="0070C0"/>
                </a:solidFill>
                <a:cs typeface="+mn-ea"/>
                <a:sym typeface="+mn-lt"/>
              </a:rPr>
              <a:t>no</a:t>
            </a:r>
            <a:r>
              <a:rPr lang="zh-CN" altLang="en-US" sz="1400" b="1" dirty="0">
                <a:solidFill>
                  <a:srgbClr val="0070C0"/>
                </a:solidFill>
                <a:cs typeface="+mn-ea"/>
                <a:sym typeface="+mn-lt"/>
              </a:rPr>
              <a:t> </a:t>
            </a:r>
            <a:r>
              <a:rPr lang="en-US" altLang="zh-CN" sz="1400" b="1" dirty="0">
                <a:solidFill>
                  <a:srgbClr val="0070C0"/>
                </a:solidFill>
                <a:cs typeface="+mn-ea"/>
                <a:sym typeface="+mn-lt"/>
              </a:rPr>
              <a:t>hydro-mechanical</a:t>
            </a:r>
            <a:endParaRPr kumimoji="0" lang="zh-CN" altLang="en-US" sz="1400" b="1" i="0" u="none" strike="noStrike" kern="1200" cap="none" spc="0" normalizeH="0" baseline="0" noProof="0" dirty="0">
              <a:ln>
                <a:noFill/>
              </a:ln>
              <a:solidFill>
                <a:srgbClr val="0070C0"/>
              </a:solidFill>
              <a:effectLst/>
              <a:uLnTx/>
              <a:uFillTx/>
              <a:cs typeface="+mn-ea"/>
              <a:sym typeface="+mn-lt"/>
            </a:endParaRPr>
          </a:p>
        </p:txBody>
      </p:sp>
      <p:sp>
        <p:nvSpPr>
          <p:cNvPr id="22" name="文本框 21">
            <a:extLst>
              <a:ext uri="{FF2B5EF4-FFF2-40B4-BE49-F238E27FC236}">
                <a16:creationId xmlns:a16="http://schemas.microsoft.com/office/drawing/2014/main" id="{4B5F979A-F3EF-4F57-BBB5-723A6563AD3A}"/>
              </a:ext>
            </a:extLst>
          </p:cNvPr>
          <p:cNvSpPr txBox="1"/>
          <p:nvPr/>
        </p:nvSpPr>
        <p:spPr>
          <a:xfrm>
            <a:off x="2229155" y="4094320"/>
            <a:ext cx="198026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70C0"/>
                </a:solidFill>
                <a:effectLst/>
                <a:uLnTx/>
                <a:uFillTx/>
                <a:cs typeface="+mn-ea"/>
                <a:sym typeface="+mn-lt"/>
              </a:rPr>
              <a:t>hydro-mechanical</a:t>
            </a:r>
            <a:endParaRPr kumimoji="0" lang="zh-CN" altLang="en-US" sz="1400" b="1" i="0" u="none" strike="noStrike" kern="1200" cap="none" spc="0" normalizeH="0" baseline="0" noProof="0" dirty="0">
              <a:ln>
                <a:noFill/>
              </a:ln>
              <a:solidFill>
                <a:srgbClr val="0070C0"/>
              </a:solidFill>
              <a:effectLst/>
              <a:uLnTx/>
              <a:uFillTx/>
              <a:cs typeface="+mn-ea"/>
              <a:sym typeface="+mn-lt"/>
            </a:endParaRPr>
          </a:p>
        </p:txBody>
      </p:sp>
      <p:sp>
        <p:nvSpPr>
          <p:cNvPr id="23" name="矩形 22">
            <a:extLst>
              <a:ext uri="{FF2B5EF4-FFF2-40B4-BE49-F238E27FC236}">
                <a16:creationId xmlns:a16="http://schemas.microsoft.com/office/drawing/2014/main" id="{2F55F631-2055-49CA-8A3F-8930A0615E69}"/>
              </a:ext>
            </a:extLst>
          </p:cNvPr>
          <p:cNvSpPr/>
          <p:nvPr/>
        </p:nvSpPr>
        <p:spPr>
          <a:xfrm>
            <a:off x="5764923" y="6218512"/>
            <a:ext cx="3264995" cy="307777"/>
          </a:xfrm>
          <a:prstGeom prst="rect">
            <a:avLst/>
          </a:prstGeom>
        </p:spPr>
        <p:txBody>
          <a:bodyPr wrap="square">
            <a:spAutoFit/>
          </a:bodyPr>
          <a:lstStyle/>
          <a:p>
            <a:pPr lvl="0" algn="ctr">
              <a:defRPr/>
            </a:pPr>
            <a:r>
              <a:rPr kumimoji="0" lang="en-US" altLang="zh-CN" sz="1400" b="1" i="0" u="none" strike="noStrike" kern="100" cap="none" spc="0" normalizeH="0" baseline="0" noProof="0" dirty="0">
                <a:ln>
                  <a:noFill/>
                </a:ln>
                <a:solidFill>
                  <a:srgbClr val="0070C0"/>
                </a:solidFill>
                <a:effectLst/>
                <a:uLnTx/>
                <a:uFillTx/>
                <a:cs typeface="+mn-ea"/>
                <a:sym typeface="+mn-lt"/>
              </a:rPr>
              <a:t>The water saturation </a:t>
            </a:r>
            <a:r>
              <a:rPr kumimoji="0" lang="en-US" altLang="zh-CN" sz="1400" b="1" i="1" u="none" strike="noStrike" kern="100" cap="none" spc="0" normalizeH="0" baseline="0" noProof="0" dirty="0" err="1">
                <a:ln>
                  <a:noFill/>
                </a:ln>
                <a:solidFill>
                  <a:srgbClr val="0070C0"/>
                </a:solidFill>
                <a:effectLst/>
                <a:uLnTx/>
                <a:uFillTx/>
                <a:cs typeface="+mn-ea"/>
                <a:sym typeface="+mn-lt"/>
              </a:rPr>
              <a:t>S</a:t>
            </a:r>
            <a:r>
              <a:rPr kumimoji="0" lang="en-US" altLang="zh-CN" sz="1400" b="1" i="0" u="none" strike="noStrike" kern="100" cap="none" spc="0" normalizeH="0" baseline="-25000" noProof="0" dirty="0" err="1">
                <a:ln>
                  <a:noFill/>
                </a:ln>
                <a:solidFill>
                  <a:srgbClr val="0070C0"/>
                </a:solidFill>
                <a:effectLst/>
                <a:uLnTx/>
                <a:uFillTx/>
                <a:cs typeface="+mn-ea"/>
                <a:sym typeface="+mn-lt"/>
              </a:rPr>
              <a:t>w</a:t>
            </a:r>
            <a:r>
              <a:rPr kumimoji="0" lang="en-US" altLang="zh-CN" sz="1400" b="1" i="0" u="none" strike="noStrike" kern="100" cap="none" spc="0" normalizeH="0" baseline="0" noProof="0" dirty="0">
                <a:ln>
                  <a:noFill/>
                </a:ln>
                <a:solidFill>
                  <a:srgbClr val="0070C0"/>
                </a:solidFill>
                <a:effectLst/>
                <a:uLnTx/>
                <a:uFillTx/>
                <a:cs typeface="+mn-ea"/>
                <a:sym typeface="+mn-lt"/>
              </a:rPr>
              <a:t> at </a:t>
            </a:r>
            <a:r>
              <a:rPr lang="en-US" altLang="zh-CN" sz="1400" b="1" kern="100" dirty="0">
                <a:solidFill>
                  <a:srgbClr val="0070C0"/>
                </a:solidFill>
                <a:cs typeface="+mn-ea"/>
                <a:sym typeface="+mn-lt"/>
              </a:rPr>
              <a:t>point-A</a:t>
            </a:r>
            <a:endParaRPr kumimoji="0" lang="zh-CN" altLang="en-US" sz="1400" b="1" i="0" u="none" strike="noStrike" kern="1200" cap="none" spc="0" normalizeH="0" baseline="0" noProof="0" dirty="0">
              <a:ln>
                <a:noFill/>
              </a:ln>
              <a:solidFill>
                <a:srgbClr val="0070C0"/>
              </a:solidFill>
              <a:effectLst/>
              <a:uLnTx/>
              <a:uFillTx/>
              <a:cs typeface="+mn-ea"/>
              <a:sym typeface="+mn-lt"/>
            </a:endParaRPr>
          </a:p>
        </p:txBody>
      </p:sp>
      <p:cxnSp>
        <p:nvCxnSpPr>
          <p:cNvPr id="24" name="直接箭头连接符 23">
            <a:extLst>
              <a:ext uri="{FF2B5EF4-FFF2-40B4-BE49-F238E27FC236}">
                <a16:creationId xmlns:a16="http://schemas.microsoft.com/office/drawing/2014/main" id="{9C31A033-1CE2-43FA-9479-5469373E95F2}"/>
              </a:ext>
            </a:extLst>
          </p:cNvPr>
          <p:cNvCxnSpPr>
            <a:cxnSpLocks/>
          </p:cNvCxnSpPr>
          <p:nvPr/>
        </p:nvCxnSpPr>
        <p:spPr>
          <a:xfrm>
            <a:off x="9017365" y="3177952"/>
            <a:ext cx="0" cy="1627929"/>
          </a:xfrm>
          <a:prstGeom prst="straightConnector1">
            <a:avLst/>
          </a:prstGeom>
          <a:ln w="12700">
            <a:solidFill>
              <a:schemeClr val="tx1"/>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AFA40E3F-2276-444B-9B6C-D652D7E6745E}"/>
              </a:ext>
            </a:extLst>
          </p:cNvPr>
          <p:cNvSpPr/>
          <p:nvPr/>
        </p:nvSpPr>
        <p:spPr>
          <a:xfrm>
            <a:off x="7249889" y="4047201"/>
            <a:ext cx="168365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kern="100" dirty="0">
                <a:solidFill>
                  <a:srgbClr val="0000FF"/>
                </a:solidFill>
                <a:cs typeface="+mn-ea"/>
                <a:sym typeface="+mn-lt"/>
              </a:rPr>
              <a:t>t</a:t>
            </a:r>
            <a:r>
              <a:rPr kumimoji="0" lang="en-US" altLang="zh-CN" sz="1600" b="1" i="0" u="none" strike="noStrike" kern="100" cap="none" spc="0" normalizeH="0" baseline="0" noProof="0" dirty="0">
                <a:ln>
                  <a:noFill/>
                </a:ln>
                <a:solidFill>
                  <a:srgbClr val="0000FF"/>
                </a:solidFill>
                <a:effectLst/>
                <a:uLnTx/>
                <a:uFillTx/>
                <a:cs typeface="+mn-ea"/>
                <a:sym typeface="+mn-lt"/>
              </a:rPr>
              <a:t>he difference of </a:t>
            </a:r>
            <a:r>
              <a:rPr kumimoji="0" lang="en-US" altLang="zh-CN" sz="1600" b="1" i="1" u="none" strike="noStrike" kern="100" cap="none" spc="0" normalizeH="0" baseline="0" noProof="0" dirty="0" err="1">
                <a:ln>
                  <a:noFill/>
                </a:ln>
                <a:solidFill>
                  <a:srgbClr val="0000FF"/>
                </a:solidFill>
                <a:effectLst/>
                <a:uLnTx/>
                <a:uFillTx/>
                <a:cs typeface="+mn-ea"/>
                <a:sym typeface="+mn-lt"/>
              </a:rPr>
              <a:t>S</a:t>
            </a:r>
            <a:r>
              <a:rPr kumimoji="0" lang="en-US" altLang="zh-CN" sz="1600" b="1" i="0" u="none" strike="noStrike" kern="100" cap="none" spc="0" normalizeH="0" baseline="-25000" noProof="0" dirty="0" err="1">
                <a:ln>
                  <a:noFill/>
                </a:ln>
                <a:solidFill>
                  <a:srgbClr val="0000FF"/>
                </a:solidFill>
                <a:effectLst/>
                <a:uLnTx/>
                <a:uFillTx/>
                <a:cs typeface="+mn-ea"/>
                <a:sym typeface="+mn-lt"/>
              </a:rPr>
              <a:t>w</a:t>
            </a:r>
            <a:r>
              <a:rPr kumimoji="0" lang="en-US" altLang="zh-CN" sz="1600" b="1" i="0" u="none" strike="noStrike" kern="100" cap="none" spc="0" normalizeH="0" baseline="0" noProof="0" dirty="0">
                <a:ln>
                  <a:noFill/>
                </a:ln>
                <a:solidFill>
                  <a:srgbClr val="0000FF"/>
                </a:solidFill>
                <a:effectLst/>
                <a:uLnTx/>
                <a:uFillTx/>
                <a:cs typeface="+mn-ea"/>
                <a:sym typeface="+mn-lt"/>
              </a:rPr>
              <a:t> is 130%</a:t>
            </a:r>
            <a:endParaRPr kumimoji="0" lang="zh-CN" altLang="en-US" sz="1600" b="1" i="0" u="none" strike="noStrike" kern="1200" cap="none" spc="0" normalizeH="0" baseline="0" noProof="0" dirty="0">
              <a:ln>
                <a:noFill/>
              </a:ln>
              <a:solidFill>
                <a:srgbClr val="0000FF"/>
              </a:solidFill>
              <a:effectLst/>
              <a:uLnTx/>
              <a:uFillTx/>
              <a:cs typeface="+mn-ea"/>
              <a:sym typeface="+mn-lt"/>
            </a:endParaRPr>
          </a:p>
        </p:txBody>
      </p:sp>
      <p:pic>
        <p:nvPicPr>
          <p:cNvPr id="26" name="图片 25">
            <a:extLst>
              <a:ext uri="{FF2B5EF4-FFF2-40B4-BE49-F238E27FC236}">
                <a16:creationId xmlns:a16="http://schemas.microsoft.com/office/drawing/2014/main" id="{70B05780-1AA7-40D7-949C-577677E54A59}"/>
              </a:ext>
            </a:extLst>
          </p:cNvPr>
          <p:cNvPicPr/>
          <p:nvPr/>
        </p:nvPicPr>
        <p:blipFill rotWithShape="1">
          <a:blip r:embed="rId5"/>
          <a:srcRect l="13466" t="62316" r="67875" b="13536"/>
          <a:stretch>
            <a:fillRect/>
          </a:stretch>
        </p:blipFill>
        <p:spPr>
          <a:xfrm>
            <a:off x="1376252" y="4339589"/>
            <a:ext cx="1618422" cy="1481750"/>
          </a:xfrm>
          <a:prstGeom prst="rect">
            <a:avLst/>
          </a:prstGeom>
        </p:spPr>
      </p:pic>
      <p:sp>
        <p:nvSpPr>
          <p:cNvPr id="30" name="矩形 29">
            <a:extLst>
              <a:ext uri="{FF2B5EF4-FFF2-40B4-BE49-F238E27FC236}">
                <a16:creationId xmlns:a16="http://schemas.microsoft.com/office/drawing/2014/main" id="{4D8043C3-9148-43F2-810A-C66C9530D0F7}"/>
              </a:ext>
            </a:extLst>
          </p:cNvPr>
          <p:cNvSpPr/>
          <p:nvPr/>
        </p:nvSpPr>
        <p:spPr>
          <a:xfrm>
            <a:off x="6830308" y="2944431"/>
            <a:ext cx="2199611" cy="27699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1200" b="1" kern="100" dirty="0">
                <a:cs typeface="+mn-ea"/>
                <a:sym typeface="+mn-lt"/>
              </a:rPr>
              <a:t>without hydro-mechanical</a:t>
            </a:r>
            <a:endParaRPr kumimoji="0" lang="zh-CN" altLang="en-US" sz="1200" b="1" i="0" u="none" strike="noStrike" kern="1200" cap="none" spc="0" normalizeH="0" baseline="0" noProof="0" dirty="0">
              <a:ln>
                <a:noFill/>
              </a:ln>
              <a:effectLst/>
              <a:uLnTx/>
              <a:uFillTx/>
              <a:cs typeface="+mn-ea"/>
              <a:sym typeface="+mn-lt"/>
            </a:endParaRPr>
          </a:p>
        </p:txBody>
      </p:sp>
      <p:sp>
        <p:nvSpPr>
          <p:cNvPr id="31" name="矩形 30">
            <a:extLst>
              <a:ext uri="{FF2B5EF4-FFF2-40B4-BE49-F238E27FC236}">
                <a16:creationId xmlns:a16="http://schemas.microsoft.com/office/drawing/2014/main" id="{53D4594D-70EE-4597-85F5-A96D5BA769B4}"/>
              </a:ext>
            </a:extLst>
          </p:cNvPr>
          <p:cNvSpPr/>
          <p:nvPr/>
        </p:nvSpPr>
        <p:spPr>
          <a:xfrm>
            <a:off x="7556004" y="5080464"/>
            <a:ext cx="1554338" cy="27699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1200" b="1" kern="100" dirty="0">
                <a:cs typeface="+mn-ea"/>
                <a:sym typeface="+mn-lt"/>
              </a:rPr>
              <a:t>hydro-mechanical</a:t>
            </a:r>
            <a:endParaRPr kumimoji="0" lang="zh-CN" altLang="en-US" sz="1200" b="1" i="0" u="none" strike="noStrike" kern="1200" cap="none" spc="0" normalizeH="0" baseline="0" noProof="0" dirty="0">
              <a:ln>
                <a:noFill/>
              </a:ln>
              <a:effectLst/>
              <a:uLnTx/>
              <a:uFillTx/>
              <a:cs typeface="+mn-ea"/>
              <a:sym typeface="+mn-lt"/>
            </a:endParaRPr>
          </a:p>
        </p:txBody>
      </p:sp>
      <p:grpSp>
        <p:nvGrpSpPr>
          <p:cNvPr id="33" name="组合 32">
            <a:extLst>
              <a:ext uri="{FF2B5EF4-FFF2-40B4-BE49-F238E27FC236}">
                <a16:creationId xmlns:a16="http://schemas.microsoft.com/office/drawing/2014/main" id="{B33AC846-6739-484B-91BC-9A09CC1A34DA}"/>
              </a:ext>
            </a:extLst>
          </p:cNvPr>
          <p:cNvGrpSpPr>
            <a:grpSpLocks noChangeAspect="1"/>
          </p:cNvGrpSpPr>
          <p:nvPr/>
        </p:nvGrpSpPr>
        <p:grpSpPr>
          <a:xfrm>
            <a:off x="255049" y="2784263"/>
            <a:ext cx="1297374" cy="811590"/>
            <a:chOff x="2662386" y="3943606"/>
            <a:chExt cx="909317" cy="559080"/>
          </a:xfrm>
        </p:grpSpPr>
        <p:sp>
          <p:nvSpPr>
            <p:cNvPr id="34" name="文本框 33">
              <a:extLst>
                <a:ext uri="{FF2B5EF4-FFF2-40B4-BE49-F238E27FC236}">
                  <a16:creationId xmlns:a16="http://schemas.microsoft.com/office/drawing/2014/main" id="{91DFAF37-D27B-4043-80AE-A79A2F31182F}"/>
                </a:ext>
              </a:extLst>
            </p:cNvPr>
            <p:cNvSpPr txBox="1"/>
            <p:nvPr/>
          </p:nvSpPr>
          <p:spPr>
            <a:xfrm>
              <a:off x="3089732" y="4258025"/>
              <a:ext cx="481971" cy="1749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i="0" u="none" strike="noStrike" kern="1200" cap="none" spc="0" normalizeH="0" baseline="0" noProof="0" dirty="0">
                  <a:ln>
                    <a:noFill/>
                  </a:ln>
                  <a:solidFill>
                    <a:prstClr val="black"/>
                  </a:solidFill>
                  <a:effectLst/>
                  <a:uLnTx/>
                  <a:uFillTx/>
                  <a:cs typeface="+mn-ea"/>
                  <a:sym typeface="+mn-lt"/>
                </a:rPr>
                <a:t>0MPa</a:t>
              </a:r>
              <a:endParaRPr kumimoji="0" lang="zh-CN" altLang="en-US" sz="1050" i="0" u="none" strike="noStrike" kern="1200" cap="none" spc="0" normalizeH="0" baseline="0" noProof="0" dirty="0">
                <a:ln>
                  <a:noFill/>
                </a:ln>
                <a:solidFill>
                  <a:prstClr val="black"/>
                </a:solidFill>
                <a:effectLst/>
                <a:uLnTx/>
                <a:uFillTx/>
                <a:cs typeface="+mn-ea"/>
                <a:sym typeface="+mn-lt"/>
              </a:endParaRPr>
            </a:p>
          </p:txBody>
        </p:sp>
        <p:sp>
          <p:nvSpPr>
            <p:cNvPr id="35" name="文本框 34">
              <a:extLst>
                <a:ext uri="{FF2B5EF4-FFF2-40B4-BE49-F238E27FC236}">
                  <a16:creationId xmlns:a16="http://schemas.microsoft.com/office/drawing/2014/main" id="{86DA207A-3B42-4F70-BC8B-1B3AFBDEB6C5}"/>
                </a:ext>
              </a:extLst>
            </p:cNvPr>
            <p:cNvSpPr txBox="1"/>
            <p:nvPr/>
          </p:nvSpPr>
          <p:spPr>
            <a:xfrm>
              <a:off x="2662386" y="3943606"/>
              <a:ext cx="427346" cy="1749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i="0" u="none" strike="noStrike" kern="1200" cap="none" spc="0" normalizeH="0" baseline="0" noProof="0" dirty="0">
                  <a:ln>
                    <a:noFill/>
                  </a:ln>
                  <a:solidFill>
                    <a:prstClr val="black"/>
                  </a:solidFill>
                  <a:effectLst/>
                  <a:uLnTx/>
                  <a:uFillTx/>
                  <a:cs typeface="+mn-ea"/>
                  <a:sym typeface="+mn-lt"/>
                </a:rPr>
                <a:t>0MPa</a:t>
              </a:r>
              <a:endParaRPr kumimoji="0" lang="zh-CN" altLang="en-US" sz="1050" i="0" u="none" strike="noStrike" kern="1200" cap="none" spc="0" normalizeH="0" baseline="0" noProof="0" dirty="0">
                <a:ln>
                  <a:noFill/>
                </a:ln>
                <a:solidFill>
                  <a:prstClr val="black"/>
                </a:solidFill>
                <a:effectLst/>
                <a:uLnTx/>
                <a:uFillTx/>
                <a:cs typeface="+mn-ea"/>
                <a:sym typeface="+mn-lt"/>
              </a:endParaRPr>
            </a:p>
          </p:txBody>
        </p:sp>
        <p:pic>
          <p:nvPicPr>
            <p:cNvPr id="36" name="图片 35">
              <a:extLst>
                <a:ext uri="{FF2B5EF4-FFF2-40B4-BE49-F238E27FC236}">
                  <a16:creationId xmlns:a16="http://schemas.microsoft.com/office/drawing/2014/main" id="{49F27964-5D52-4C79-BDEB-92A878ABB089}"/>
                </a:ext>
              </a:extLst>
            </p:cNvPr>
            <p:cNvPicPr>
              <a:picLocks noChangeAspect="1"/>
            </p:cNvPicPr>
            <p:nvPr/>
          </p:nvPicPr>
          <p:blipFill>
            <a:blip r:embed="rId7"/>
            <a:stretch>
              <a:fillRect/>
            </a:stretch>
          </p:blipFill>
          <p:spPr>
            <a:xfrm>
              <a:off x="2725246" y="4104512"/>
              <a:ext cx="398174" cy="398174"/>
            </a:xfrm>
            <a:prstGeom prst="rect">
              <a:avLst/>
            </a:prstGeom>
          </p:spPr>
        </p:pic>
      </p:grpSp>
      <p:sp>
        <p:nvSpPr>
          <p:cNvPr id="37" name="矩形 36">
            <a:extLst>
              <a:ext uri="{FF2B5EF4-FFF2-40B4-BE49-F238E27FC236}">
                <a16:creationId xmlns:a16="http://schemas.microsoft.com/office/drawing/2014/main" id="{DA969252-419E-4222-8FED-506D31443044}"/>
              </a:ext>
            </a:extLst>
          </p:cNvPr>
          <p:cNvSpPr/>
          <p:nvPr/>
        </p:nvSpPr>
        <p:spPr>
          <a:xfrm>
            <a:off x="9964051" y="4109548"/>
            <a:ext cx="164521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00" dirty="0">
                <a:solidFill>
                  <a:srgbClr val="0070C0"/>
                </a:solidFill>
                <a:cs typeface="+mn-ea"/>
                <a:sym typeface="+mn-lt"/>
              </a:rPr>
              <a:t>Mises stress</a:t>
            </a:r>
            <a:endParaRPr kumimoji="0" lang="zh-CN" altLang="en-US" sz="1400" b="1" i="0" u="none" strike="noStrike" kern="1200" cap="none" spc="0" normalizeH="0" baseline="0" noProof="0" dirty="0">
              <a:ln>
                <a:noFill/>
              </a:ln>
              <a:solidFill>
                <a:srgbClr val="0070C0"/>
              </a:solidFill>
              <a:effectLst/>
              <a:uLnTx/>
              <a:uFillTx/>
              <a:cs typeface="+mn-ea"/>
              <a:sym typeface="+mn-lt"/>
            </a:endParaRPr>
          </a:p>
        </p:txBody>
      </p:sp>
      <p:pic>
        <p:nvPicPr>
          <p:cNvPr id="40" name="图片 39">
            <a:extLst>
              <a:ext uri="{FF2B5EF4-FFF2-40B4-BE49-F238E27FC236}">
                <a16:creationId xmlns:a16="http://schemas.microsoft.com/office/drawing/2014/main" id="{611C03EF-9AE8-4A3F-ADE0-727AE655F084}"/>
              </a:ext>
            </a:extLst>
          </p:cNvPr>
          <p:cNvPicPr>
            <a:picLocks noChangeAspect="1"/>
          </p:cNvPicPr>
          <p:nvPr/>
        </p:nvPicPr>
        <p:blipFill rotWithShape="1">
          <a:blip r:embed="rId10"/>
          <a:srcRect l="1" r="4586"/>
          <a:stretch/>
        </p:blipFill>
        <p:spPr>
          <a:xfrm>
            <a:off x="9907841" y="2512085"/>
            <a:ext cx="1710505" cy="1535116"/>
          </a:xfrm>
          <a:prstGeom prst="rect">
            <a:avLst/>
          </a:prstGeom>
        </p:spPr>
      </p:pic>
      <p:pic>
        <p:nvPicPr>
          <p:cNvPr id="41" name="图片 40">
            <a:extLst>
              <a:ext uri="{FF2B5EF4-FFF2-40B4-BE49-F238E27FC236}">
                <a16:creationId xmlns:a16="http://schemas.microsoft.com/office/drawing/2014/main" id="{0C1D17E1-42CB-4F79-9F1A-927A3FB62B0C}"/>
              </a:ext>
            </a:extLst>
          </p:cNvPr>
          <p:cNvPicPr>
            <a:picLocks noChangeAspect="1"/>
          </p:cNvPicPr>
          <p:nvPr/>
        </p:nvPicPr>
        <p:blipFill>
          <a:blip r:embed="rId11"/>
          <a:stretch>
            <a:fillRect/>
          </a:stretch>
        </p:blipFill>
        <p:spPr>
          <a:xfrm>
            <a:off x="9907841" y="4359276"/>
            <a:ext cx="1710505" cy="1628120"/>
          </a:xfrm>
          <a:prstGeom prst="rect">
            <a:avLst/>
          </a:prstGeom>
        </p:spPr>
      </p:pic>
      <p:sp>
        <p:nvSpPr>
          <p:cNvPr id="43" name="文本框 42">
            <a:extLst>
              <a:ext uri="{FF2B5EF4-FFF2-40B4-BE49-F238E27FC236}">
                <a16:creationId xmlns:a16="http://schemas.microsoft.com/office/drawing/2014/main" id="{BBD0297B-7F85-4399-A737-B300831D9B3A}"/>
              </a:ext>
            </a:extLst>
          </p:cNvPr>
          <p:cNvSpPr txBox="1"/>
          <p:nvPr/>
        </p:nvSpPr>
        <p:spPr>
          <a:xfrm>
            <a:off x="9690538" y="6218512"/>
            <a:ext cx="2186152" cy="307777"/>
          </a:xfrm>
          <a:prstGeom prst="rect">
            <a:avLst/>
          </a:prstGeom>
          <a:noFill/>
        </p:spPr>
        <p:txBody>
          <a:bodyPr wrap="square">
            <a:spAutoFit/>
          </a:bodyPr>
          <a:lstStyle/>
          <a:p>
            <a:pPr algn="ctr"/>
            <a:r>
              <a:rPr lang="en-US" altLang="zh-CN" sz="1400" b="1" kern="100" dirty="0">
                <a:solidFill>
                  <a:srgbClr val="0070C0"/>
                </a:solidFill>
                <a:cs typeface="+mn-ea"/>
                <a:sym typeface="+mn-lt"/>
              </a:rPr>
              <a:t>fractured vuggy rock</a:t>
            </a:r>
            <a:endParaRPr lang="zh-CN" altLang="en-US" sz="1400" b="1" dirty="0">
              <a:solidFill>
                <a:srgbClr val="0070C0"/>
              </a:solidFill>
              <a:cs typeface="+mn-ea"/>
              <a:sym typeface="+mn-lt"/>
            </a:endParaRPr>
          </a:p>
        </p:txBody>
      </p:sp>
      <p:sp>
        <p:nvSpPr>
          <p:cNvPr id="44" name="矩形 43">
            <a:extLst>
              <a:ext uri="{FF2B5EF4-FFF2-40B4-BE49-F238E27FC236}">
                <a16:creationId xmlns:a16="http://schemas.microsoft.com/office/drawing/2014/main" id="{E8B730DE-8451-41AD-8DB5-3AE64C6E9CF1}"/>
              </a:ext>
            </a:extLst>
          </p:cNvPr>
          <p:cNvSpPr/>
          <p:nvPr/>
        </p:nvSpPr>
        <p:spPr>
          <a:xfrm>
            <a:off x="9859180" y="2210604"/>
            <a:ext cx="1854953"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00" dirty="0">
                <a:solidFill>
                  <a:srgbClr val="0070C0"/>
                </a:solidFill>
                <a:cs typeface="+mn-ea"/>
                <a:sym typeface="+mn-lt"/>
              </a:rPr>
              <a:t>water saturation </a:t>
            </a:r>
            <a:r>
              <a:rPr lang="en-US" altLang="zh-CN" sz="1400" b="1" i="1" kern="100" dirty="0" err="1">
                <a:solidFill>
                  <a:srgbClr val="0070C0"/>
                </a:solidFill>
                <a:cs typeface="+mn-ea"/>
                <a:sym typeface="+mn-lt"/>
              </a:rPr>
              <a:t>S</a:t>
            </a:r>
            <a:r>
              <a:rPr lang="en-US" altLang="zh-CN" sz="1400" b="1" kern="100" baseline="-25000" dirty="0" err="1">
                <a:solidFill>
                  <a:srgbClr val="0070C0"/>
                </a:solidFill>
                <a:cs typeface="+mn-ea"/>
                <a:sym typeface="+mn-lt"/>
              </a:rPr>
              <a:t>w</a:t>
            </a:r>
            <a:endParaRPr kumimoji="0" lang="zh-CN" altLang="en-US" sz="1400" b="1" i="0" u="none" strike="noStrike" kern="1200" cap="none" spc="0" normalizeH="0" baseline="-25000" noProof="0" dirty="0">
              <a:ln>
                <a:noFill/>
              </a:ln>
              <a:solidFill>
                <a:srgbClr val="0070C0"/>
              </a:solidFill>
              <a:effectLst/>
              <a:uLnTx/>
              <a:uFillTx/>
              <a:cs typeface="+mn-ea"/>
              <a:sym typeface="+mn-lt"/>
            </a:endParaRPr>
          </a:p>
        </p:txBody>
      </p:sp>
      <p:pic>
        <p:nvPicPr>
          <p:cNvPr id="45" name="图片 44">
            <a:extLst>
              <a:ext uri="{FF2B5EF4-FFF2-40B4-BE49-F238E27FC236}">
                <a16:creationId xmlns:a16="http://schemas.microsoft.com/office/drawing/2014/main" id="{BD59E8D7-C327-49C7-AD9A-1E4FD98D3068}"/>
              </a:ext>
            </a:extLst>
          </p:cNvPr>
          <p:cNvPicPr>
            <a:picLocks noChangeAspect="1"/>
          </p:cNvPicPr>
          <p:nvPr/>
        </p:nvPicPr>
        <p:blipFill>
          <a:blip r:embed="rId12"/>
          <a:stretch>
            <a:fillRect/>
          </a:stretch>
        </p:blipFill>
        <p:spPr>
          <a:xfrm rot="16200000">
            <a:off x="10955082" y="5014385"/>
            <a:ext cx="1785918" cy="240806"/>
          </a:xfrm>
          <a:prstGeom prst="rect">
            <a:avLst/>
          </a:prstGeom>
        </p:spPr>
      </p:pic>
      <p:pic>
        <p:nvPicPr>
          <p:cNvPr id="47" name="图片 46">
            <a:extLst>
              <a:ext uri="{FF2B5EF4-FFF2-40B4-BE49-F238E27FC236}">
                <a16:creationId xmlns:a16="http://schemas.microsoft.com/office/drawing/2014/main" id="{7FF93081-131D-49CF-9F23-25512DD960C6}"/>
              </a:ext>
            </a:extLst>
          </p:cNvPr>
          <p:cNvPicPr>
            <a:picLocks noChangeAspect="1"/>
          </p:cNvPicPr>
          <p:nvPr/>
        </p:nvPicPr>
        <p:blipFill>
          <a:blip r:embed="rId13"/>
          <a:stretch>
            <a:fillRect/>
          </a:stretch>
        </p:blipFill>
        <p:spPr>
          <a:xfrm rot="16200000">
            <a:off x="11047151" y="3191817"/>
            <a:ext cx="1523816" cy="241984"/>
          </a:xfrm>
          <a:prstGeom prst="rect">
            <a:avLst/>
          </a:prstGeom>
        </p:spPr>
      </p:pic>
      <p:sp>
        <p:nvSpPr>
          <p:cNvPr id="49" name="矩形 16">
            <a:extLst>
              <a:ext uri="{FF2B5EF4-FFF2-40B4-BE49-F238E27FC236}">
                <a16:creationId xmlns:a16="http://schemas.microsoft.com/office/drawing/2014/main" id="{44604D31-DF74-4313-9D31-271D9458DD2A}"/>
              </a:ext>
            </a:extLst>
          </p:cNvPr>
          <p:cNvSpPr>
            <a:spLocks noChangeArrowheads="1"/>
          </p:cNvSpPr>
          <p:nvPr/>
        </p:nvSpPr>
        <p:spPr bwMode="auto">
          <a:xfrm>
            <a:off x="243829" y="849380"/>
            <a:ext cx="11798531" cy="827791"/>
          </a:xfrm>
          <a:prstGeom prst="rect">
            <a:avLst/>
          </a:prstGeom>
          <a:noFill/>
          <a:ln w="9525">
            <a:noFill/>
            <a:prstDash val="lgDash"/>
            <a:miter lim="800000"/>
            <a:headEnd/>
            <a:tailEnd/>
          </a:ln>
        </p:spPr>
        <p:txBody>
          <a:bodyPr wrap="square">
            <a:spAutoFit/>
          </a:bodyPr>
          <a:lstStyle/>
          <a:p>
            <a:pPr marL="285750" indent="-285750" fontAlgn="base" latinLnBrk="1">
              <a:lnSpc>
                <a:spcPct val="125000"/>
              </a:lnSpc>
              <a:spcBef>
                <a:spcPct val="0"/>
              </a:spcBef>
              <a:spcAft>
                <a:spcPts val="600"/>
              </a:spcAft>
              <a:buClr>
                <a:srgbClr val="FF0000"/>
              </a:buClr>
              <a:buFont typeface="Wingdings" panose="05000000000000000000" pitchFamily="2" charset="2"/>
              <a:buChar char="Ø"/>
            </a:pPr>
            <a:r>
              <a:rPr lang="en-US" altLang="zh-CN" b="1" dirty="0">
                <a:solidFill>
                  <a:srgbClr val="C00000"/>
                </a:solidFill>
                <a:cs typeface="+mn-ea"/>
                <a:sym typeface="+mn-lt"/>
              </a:rPr>
              <a:t>Fluid flow:</a:t>
            </a:r>
            <a:r>
              <a:rPr lang="zh-CN" altLang="en-US" b="1" dirty="0">
                <a:solidFill>
                  <a:srgbClr val="C00000"/>
                </a:solidFill>
                <a:cs typeface="+mn-ea"/>
                <a:sym typeface="+mn-lt"/>
              </a:rPr>
              <a:t> </a:t>
            </a:r>
            <a:r>
              <a:rPr lang="en-US" altLang="zh-CN" b="1" dirty="0">
                <a:cs typeface="+mn-ea"/>
                <a:sym typeface="+mn-lt"/>
              </a:rPr>
              <a:t>the coupling of porous media flow and free fluid flow, not only the Darcy equation</a:t>
            </a:r>
          </a:p>
          <a:p>
            <a:pPr marL="285750" indent="-285750" fontAlgn="base" latinLnBrk="1">
              <a:lnSpc>
                <a:spcPct val="125000"/>
              </a:lnSpc>
              <a:spcBef>
                <a:spcPct val="0"/>
              </a:spcBef>
              <a:spcAft>
                <a:spcPts val="600"/>
              </a:spcAft>
              <a:buClr>
                <a:srgbClr val="FF0000"/>
              </a:buClr>
              <a:buFont typeface="Wingdings" panose="05000000000000000000" pitchFamily="2" charset="2"/>
              <a:buChar char="Ø"/>
            </a:pPr>
            <a:r>
              <a:rPr lang="en-US" altLang="zh-CN" b="1" dirty="0">
                <a:solidFill>
                  <a:srgbClr val="C00000"/>
                </a:solidFill>
                <a:cs typeface="+mn-ea"/>
                <a:sym typeface="+mn-lt"/>
              </a:rPr>
              <a:t>Hydro-mechanical: </a:t>
            </a:r>
            <a:r>
              <a:rPr lang="en-US" altLang="zh-CN" b="1" dirty="0">
                <a:cs typeface="+mn-ea"/>
                <a:sym typeface="+mn-lt"/>
              </a:rPr>
              <a:t>fractures will be open or closed, and the cavities will deform during production </a:t>
            </a:r>
          </a:p>
        </p:txBody>
      </p:sp>
      <p:sp>
        <p:nvSpPr>
          <p:cNvPr id="50" name="文本框 49">
            <a:extLst>
              <a:ext uri="{FF2B5EF4-FFF2-40B4-BE49-F238E27FC236}">
                <a16:creationId xmlns:a16="http://schemas.microsoft.com/office/drawing/2014/main" id="{25D6FD9D-919C-4297-9607-640D6826F495}"/>
              </a:ext>
            </a:extLst>
          </p:cNvPr>
          <p:cNvSpPr txBox="1"/>
          <p:nvPr/>
        </p:nvSpPr>
        <p:spPr>
          <a:xfrm>
            <a:off x="9964051" y="4925361"/>
            <a:ext cx="929297" cy="276999"/>
          </a:xfrm>
          <a:prstGeom prst="rect">
            <a:avLst/>
          </a:prstGeom>
          <a:noFill/>
        </p:spPr>
        <p:txBody>
          <a:bodyPr wrap="square" rtlCol="0">
            <a:spAutoFit/>
          </a:bodyPr>
          <a:lstStyle/>
          <a:p>
            <a:r>
              <a:rPr lang="en-US" altLang="zh-CN" sz="1200" b="1" dirty="0">
                <a:solidFill>
                  <a:srgbClr val="FFFF00"/>
                </a:solidFill>
                <a:cs typeface="+mn-ea"/>
                <a:sym typeface="+mn-lt"/>
              </a:rPr>
              <a:t>collapse</a:t>
            </a:r>
            <a:endParaRPr lang="zh-CN" altLang="en-US" sz="1200" b="1" dirty="0">
              <a:solidFill>
                <a:srgbClr val="FFFF00"/>
              </a:solidFill>
              <a:cs typeface="+mn-ea"/>
              <a:sym typeface="+mn-lt"/>
            </a:endParaRPr>
          </a:p>
        </p:txBody>
      </p:sp>
      <p:cxnSp>
        <p:nvCxnSpPr>
          <p:cNvPr id="52" name="直接箭头连接符 51">
            <a:extLst>
              <a:ext uri="{FF2B5EF4-FFF2-40B4-BE49-F238E27FC236}">
                <a16:creationId xmlns:a16="http://schemas.microsoft.com/office/drawing/2014/main" id="{1C924E33-CEF0-422A-AFD7-668EEFF8543D}"/>
              </a:ext>
            </a:extLst>
          </p:cNvPr>
          <p:cNvCxnSpPr>
            <a:cxnSpLocks/>
          </p:cNvCxnSpPr>
          <p:nvPr/>
        </p:nvCxnSpPr>
        <p:spPr>
          <a:xfrm flipH="1">
            <a:off x="10461394" y="4631976"/>
            <a:ext cx="624784" cy="34794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5" name="文本框 54">
            <a:extLst>
              <a:ext uri="{FF2B5EF4-FFF2-40B4-BE49-F238E27FC236}">
                <a16:creationId xmlns:a16="http://schemas.microsoft.com/office/drawing/2014/main" id="{944674DF-7C48-4ED2-9C84-74CE932E10B2}"/>
              </a:ext>
            </a:extLst>
          </p:cNvPr>
          <p:cNvSpPr txBox="1"/>
          <p:nvPr/>
        </p:nvSpPr>
        <p:spPr>
          <a:xfrm>
            <a:off x="1958027" y="6580941"/>
            <a:ext cx="8643871" cy="276999"/>
          </a:xfrm>
          <a:prstGeom prst="rect">
            <a:avLst/>
          </a:prstGeom>
          <a:noFill/>
        </p:spPr>
        <p:txBody>
          <a:bodyPr wrap="square" rtlCol="0">
            <a:spAutoFit/>
          </a:bodyPr>
          <a:lstStyle/>
          <a:p>
            <a:pPr algn="ctr"/>
            <a:r>
              <a:rPr lang="en-US" altLang="zh-CN" sz="1200" dirty="0">
                <a:solidFill>
                  <a:srgbClr val="0000FF"/>
                </a:solidFill>
                <a:cs typeface="+mn-ea"/>
                <a:sym typeface="+mn-lt"/>
              </a:rPr>
              <a:t>Lijun Liu, Zhaoqin Huang, Jun Yao, et al., International Journal of Rock Mechanics &amp; Mining Sciences 137 (2021) 104543</a:t>
            </a:r>
            <a:endParaRPr lang="zh-CN" altLang="en-US" sz="1200" dirty="0">
              <a:solidFill>
                <a:srgbClr val="0000FF"/>
              </a:solidFill>
              <a:cs typeface="+mn-ea"/>
              <a:sym typeface="+mn-lt"/>
            </a:endParaRPr>
          </a:p>
        </p:txBody>
      </p:sp>
      <p:sp>
        <p:nvSpPr>
          <p:cNvPr id="56" name="矩形 16">
            <a:extLst>
              <a:ext uri="{FF2B5EF4-FFF2-40B4-BE49-F238E27FC236}">
                <a16:creationId xmlns:a16="http://schemas.microsoft.com/office/drawing/2014/main" id="{5A10752C-FB54-423E-9FF1-28724F0903A7}"/>
              </a:ext>
            </a:extLst>
          </p:cNvPr>
          <p:cNvSpPr>
            <a:spLocks noChangeArrowheads="1"/>
          </p:cNvSpPr>
          <p:nvPr/>
        </p:nvSpPr>
        <p:spPr bwMode="auto">
          <a:xfrm>
            <a:off x="196733" y="1707152"/>
            <a:ext cx="11798531" cy="369845"/>
          </a:xfrm>
          <a:prstGeom prst="rect">
            <a:avLst/>
          </a:prstGeom>
          <a:noFill/>
          <a:ln w="9525">
            <a:noFill/>
            <a:prstDash val="lgDash"/>
            <a:miter lim="800000"/>
            <a:headEnd/>
            <a:tailEnd/>
          </a:ln>
        </p:spPr>
        <p:txBody>
          <a:bodyPr wrap="square">
            <a:spAutoFit/>
          </a:bodyPr>
          <a:lstStyle/>
          <a:p>
            <a:pPr algn="ctr" fontAlgn="base" latinLnBrk="1">
              <a:lnSpc>
                <a:spcPct val="125000"/>
              </a:lnSpc>
              <a:spcBef>
                <a:spcPct val="0"/>
              </a:spcBef>
              <a:spcAft>
                <a:spcPts val="600"/>
              </a:spcAft>
              <a:buClr>
                <a:srgbClr val="FF0000"/>
              </a:buClr>
            </a:pPr>
            <a:r>
              <a:rPr lang="en-US" altLang="zh-CN" sz="1600" b="1" dirty="0">
                <a:solidFill>
                  <a:srgbClr val="0000FF"/>
                </a:solidFill>
                <a:cs typeface="+mn-ea"/>
                <a:sym typeface="+mn-lt"/>
              </a:rPr>
              <a:t>What is the effect of hydro-mechanical behavior on the production of fractured vuggy carbonate reservoirs?</a:t>
            </a:r>
          </a:p>
        </p:txBody>
      </p:sp>
      <p:sp>
        <p:nvSpPr>
          <p:cNvPr id="2" name="灯片编号占位符 1">
            <a:extLst>
              <a:ext uri="{FF2B5EF4-FFF2-40B4-BE49-F238E27FC236}">
                <a16:creationId xmlns:a16="http://schemas.microsoft.com/office/drawing/2014/main" id="{AAB5CE89-F9A0-4609-921B-1CCEA74DDA35}"/>
              </a:ext>
            </a:extLst>
          </p:cNvPr>
          <p:cNvSpPr>
            <a:spLocks noGrp="1"/>
          </p:cNvSpPr>
          <p:nvPr>
            <p:ph type="sldNum" sz="quarter" idx="12"/>
          </p:nvPr>
        </p:nvSpPr>
        <p:spPr/>
        <p:txBody>
          <a:bodyPr/>
          <a:lstStyle/>
          <a:p>
            <a:pPr>
              <a:defRPr/>
            </a:pPr>
            <a:fld id="{28AD5210-2F9D-4567-826D-EB8CF2FD01F0}" type="slidenum">
              <a:rPr lang="zh-CN" altLang="en-US" smtClean="0">
                <a:cs typeface="+mn-ea"/>
                <a:sym typeface="+mn-lt"/>
              </a:rPr>
              <a:pPr>
                <a:defRPr/>
              </a:pPr>
              <a:t>7</a:t>
            </a:fld>
            <a:r>
              <a:rPr lang="en-US" altLang="zh-CN" dirty="0">
                <a:cs typeface="+mn-ea"/>
                <a:sym typeface="+mn-lt"/>
              </a:rPr>
              <a:t>/24</a:t>
            </a:r>
            <a:endParaRPr lang="zh-CN" altLang="en-US" dirty="0">
              <a:cs typeface="+mn-ea"/>
              <a:sym typeface="+mn-lt"/>
            </a:endParaRPr>
          </a:p>
        </p:txBody>
      </p:sp>
      <p:sp>
        <p:nvSpPr>
          <p:cNvPr id="11" name="椭圆 10">
            <a:extLst>
              <a:ext uri="{FF2B5EF4-FFF2-40B4-BE49-F238E27FC236}">
                <a16:creationId xmlns:a16="http://schemas.microsoft.com/office/drawing/2014/main" id="{53B1E7AA-5E01-45DC-9970-2FB4CA4B622D}"/>
              </a:ext>
            </a:extLst>
          </p:cNvPr>
          <p:cNvSpPr/>
          <p:nvPr/>
        </p:nvSpPr>
        <p:spPr>
          <a:xfrm>
            <a:off x="5156947" y="3240690"/>
            <a:ext cx="150747" cy="127798"/>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椭圆 45">
            <a:extLst>
              <a:ext uri="{FF2B5EF4-FFF2-40B4-BE49-F238E27FC236}">
                <a16:creationId xmlns:a16="http://schemas.microsoft.com/office/drawing/2014/main" id="{3EB135E9-6128-4E9C-A5E4-DC1604923C52}"/>
              </a:ext>
            </a:extLst>
          </p:cNvPr>
          <p:cNvSpPr/>
          <p:nvPr/>
        </p:nvSpPr>
        <p:spPr>
          <a:xfrm>
            <a:off x="5143029" y="5070888"/>
            <a:ext cx="150747" cy="127798"/>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文本框 6">
            <a:extLst>
              <a:ext uri="{FF2B5EF4-FFF2-40B4-BE49-F238E27FC236}">
                <a16:creationId xmlns:a16="http://schemas.microsoft.com/office/drawing/2014/main" id="{5ADD6792-E445-A025-25AF-9DBB1834AFDE}"/>
              </a:ext>
            </a:extLst>
          </p:cNvPr>
          <p:cNvSpPr txBox="1">
            <a:spLocks noChangeArrowheads="1"/>
          </p:cNvSpPr>
          <p:nvPr/>
        </p:nvSpPr>
        <p:spPr bwMode="auto">
          <a:xfrm>
            <a:off x="-1" y="87519"/>
            <a:ext cx="12192000" cy="523220"/>
          </a:xfrm>
          <a:prstGeom prst="rect">
            <a:avLst/>
          </a:prstGeom>
          <a:noFill/>
        </p:spPr>
        <p:txBody>
          <a:bodyPr wrap="square" rtlCol="0">
            <a:spAutoFit/>
          </a:bodyPr>
          <a:lstStyle>
            <a:defPPr>
              <a:defRPr lang="zh-CN"/>
            </a:defPPr>
            <a:lvl1pPr algn="ctr">
              <a:defRPr sz="3200" b="1">
                <a:solidFill>
                  <a:srgbClr val="0070C0"/>
                </a:solidFill>
                <a:latin typeface="Arial Black" panose="020B0A04020102020204" pitchFamily="34" charset="0"/>
                <a:cs typeface="+mn-ea"/>
              </a:defRPr>
            </a:lvl1pPr>
          </a:lstStyle>
          <a:p>
            <a:r>
              <a:rPr lang="en-US" altLang="zh-CN" sz="2800" dirty="0">
                <a:sym typeface="+mn-lt"/>
              </a:rPr>
              <a:t>1.3 Previous works</a:t>
            </a:r>
          </a:p>
        </p:txBody>
      </p:sp>
      <p:sp>
        <p:nvSpPr>
          <p:cNvPr id="19" name="文本框 18">
            <a:extLst>
              <a:ext uri="{FF2B5EF4-FFF2-40B4-BE49-F238E27FC236}">
                <a16:creationId xmlns:a16="http://schemas.microsoft.com/office/drawing/2014/main" id="{D8073353-A7B6-0D7D-C8B3-D9B014312ECC}"/>
              </a:ext>
            </a:extLst>
          </p:cNvPr>
          <p:cNvSpPr txBox="1"/>
          <p:nvPr/>
        </p:nvSpPr>
        <p:spPr>
          <a:xfrm flipH="1">
            <a:off x="5252191" y="3177952"/>
            <a:ext cx="39172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u="none" strike="noStrike" kern="0" cap="none" spc="0" normalizeH="0" baseline="0" noProof="0" dirty="0">
                <a:ln>
                  <a:noFill/>
                </a:ln>
                <a:solidFill>
                  <a:srgbClr val="0000FF"/>
                </a:solidFill>
                <a:effectLst/>
                <a:uLnTx/>
                <a:uFillTx/>
                <a:cs typeface="+mn-ea"/>
                <a:sym typeface="+mn-lt"/>
              </a:rPr>
              <a:t>A</a:t>
            </a:r>
            <a:endParaRPr kumimoji="0" lang="zh-CN" altLang="en-US" sz="1400" i="0" u="none" strike="noStrike" kern="0" cap="none" spc="0" normalizeH="0" baseline="-25000" noProof="0" dirty="0">
              <a:ln>
                <a:noFill/>
              </a:ln>
              <a:solidFill>
                <a:srgbClr val="0000FF"/>
              </a:solidFill>
              <a:effectLst/>
              <a:uLnTx/>
              <a:uFillTx/>
              <a:cs typeface="+mn-ea"/>
              <a:sym typeface="+mn-lt"/>
            </a:endParaRPr>
          </a:p>
        </p:txBody>
      </p:sp>
      <p:sp>
        <p:nvSpPr>
          <p:cNvPr id="20" name="文本框 19">
            <a:extLst>
              <a:ext uri="{FF2B5EF4-FFF2-40B4-BE49-F238E27FC236}">
                <a16:creationId xmlns:a16="http://schemas.microsoft.com/office/drawing/2014/main" id="{81E0C87A-CDA1-52CC-70AB-D0DF4F9C39CB}"/>
              </a:ext>
            </a:extLst>
          </p:cNvPr>
          <p:cNvSpPr txBox="1"/>
          <p:nvPr/>
        </p:nvSpPr>
        <p:spPr>
          <a:xfrm flipH="1">
            <a:off x="5235176" y="4980898"/>
            <a:ext cx="39172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u="none" strike="noStrike" kern="0" cap="none" spc="0" normalizeH="0" baseline="0" noProof="0" dirty="0">
                <a:ln>
                  <a:noFill/>
                </a:ln>
                <a:solidFill>
                  <a:srgbClr val="0000FF"/>
                </a:solidFill>
                <a:effectLst/>
                <a:uLnTx/>
                <a:uFillTx/>
                <a:cs typeface="+mn-ea"/>
                <a:sym typeface="+mn-lt"/>
              </a:rPr>
              <a:t>A</a:t>
            </a:r>
            <a:endParaRPr kumimoji="0" lang="zh-CN" altLang="en-US" sz="1400" i="0" u="none" strike="noStrike" kern="0" cap="none" spc="0" normalizeH="0" baseline="-25000" noProof="0" dirty="0">
              <a:ln>
                <a:noFill/>
              </a:ln>
              <a:solidFill>
                <a:srgbClr val="0000FF"/>
              </a:solidFill>
              <a:effectLst/>
              <a:uLnTx/>
              <a:uFillTx/>
              <a:cs typeface="+mn-ea"/>
              <a:sym typeface="+mn-lt"/>
            </a:endParaRPr>
          </a:p>
        </p:txBody>
      </p:sp>
    </p:spTree>
    <p:extLst>
      <p:ext uri="{BB962C8B-B14F-4D97-AF65-F5344CB8AC3E}">
        <p14:creationId xmlns:p14="http://schemas.microsoft.com/office/powerpoint/2010/main" val="178430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F6FC7F9-3AB3-014E-CCFA-2036E44D06DB}"/>
              </a:ext>
            </a:extLst>
          </p:cNvPr>
          <p:cNvPicPr>
            <a:picLocks noChangeAspect="1"/>
          </p:cNvPicPr>
          <p:nvPr/>
        </p:nvPicPr>
        <p:blipFill>
          <a:blip r:embed="rId3"/>
          <a:srcRect b="16639"/>
          <a:stretch/>
        </p:blipFill>
        <p:spPr>
          <a:xfrm>
            <a:off x="4700573" y="3839364"/>
            <a:ext cx="2459560" cy="2060686"/>
          </a:xfrm>
          <a:prstGeom prst="rect">
            <a:avLst/>
          </a:prstGeom>
        </p:spPr>
      </p:pic>
      <p:pic>
        <p:nvPicPr>
          <p:cNvPr id="9" name="图片 8">
            <a:extLst>
              <a:ext uri="{FF2B5EF4-FFF2-40B4-BE49-F238E27FC236}">
                <a16:creationId xmlns:a16="http://schemas.microsoft.com/office/drawing/2014/main" id="{6000A91A-5A36-58D8-D21F-F0174B6A8EE6}"/>
              </a:ext>
            </a:extLst>
          </p:cNvPr>
          <p:cNvPicPr>
            <a:picLocks noChangeAspect="1"/>
          </p:cNvPicPr>
          <p:nvPr/>
        </p:nvPicPr>
        <p:blipFill>
          <a:blip r:embed="rId4"/>
          <a:srcRect t="10122" b="16432"/>
          <a:stretch/>
        </p:blipFill>
        <p:spPr>
          <a:xfrm>
            <a:off x="2385503" y="3577324"/>
            <a:ext cx="2347032" cy="2584767"/>
          </a:xfrm>
          <a:prstGeom prst="rect">
            <a:avLst/>
          </a:prstGeom>
        </p:spPr>
      </p:pic>
      <p:sp>
        <p:nvSpPr>
          <p:cNvPr id="2" name="灯片编号占位符 1">
            <a:extLst>
              <a:ext uri="{FF2B5EF4-FFF2-40B4-BE49-F238E27FC236}">
                <a16:creationId xmlns:a16="http://schemas.microsoft.com/office/drawing/2014/main" id="{63EAB9BE-35F4-4CC5-80C8-70BC44C03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8</a:t>
            </a:fld>
            <a:r>
              <a:rPr kumimoji="0" lang="en-US" altLang="zh-CN" sz="1200" b="0" i="0" u="none" strike="noStrike" kern="1200" cap="none" spc="0" normalizeH="0" baseline="0" noProof="0" dirty="0">
                <a:ln>
                  <a:noFill/>
                </a:ln>
                <a:solidFill>
                  <a:prstClr val="black">
                    <a:tint val="75000"/>
                  </a:prstClr>
                </a:solidFill>
                <a:effectLst/>
                <a:uLnTx/>
                <a:uFillTx/>
                <a:cs typeface="+mn-ea"/>
                <a:sym typeface="+mn-lt"/>
              </a:rPr>
              <a:t>/24</a:t>
            </a:r>
          </a:p>
        </p:txBody>
      </p:sp>
      <p:grpSp>
        <p:nvGrpSpPr>
          <p:cNvPr id="83" name="组合 82">
            <a:extLst>
              <a:ext uri="{FF2B5EF4-FFF2-40B4-BE49-F238E27FC236}">
                <a16:creationId xmlns:a16="http://schemas.microsoft.com/office/drawing/2014/main" id="{0700031D-C1BD-2B7F-B3D5-48310A9955C5}"/>
              </a:ext>
            </a:extLst>
          </p:cNvPr>
          <p:cNvGrpSpPr/>
          <p:nvPr/>
        </p:nvGrpSpPr>
        <p:grpSpPr>
          <a:xfrm>
            <a:off x="134383" y="3761688"/>
            <a:ext cx="2307000" cy="2216039"/>
            <a:chOff x="307735" y="3740672"/>
            <a:chExt cx="2307000" cy="2216039"/>
          </a:xfrm>
        </p:grpSpPr>
        <p:pic>
          <p:nvPicPr>
            <p:cNvPr id="8" name="图片 7">
              <a:extLst>
                <a:ext uri="{FF2B5EF4-FFF2-40B4-BE49-F238E27FC236}">
                  <a16:creationId xmlns:a16="http://schemas.microsoft.com/office/drawing/2014/main" id="{393174AB-5FD4-92AE-601A-DFEE7A8E2E10}"/>
                </a:ext>
              </a:extLst>
            </p:cNvPr>
            <p:cNvPicPr>
              <a:picLocks noChangeAspect="1"/>
            </p:cNvPicPr>
            <p:nvPr/>
          </p:nvPicPr>
          <p:blipFill>
            <a:blip r:embed="rId5"/>
            <a:srcRect b="19557"/>
            <a:stretch/>
          </p:blipFill>
          <p:spPr>
            <a:xfrm>
              <a:off x="451945" y="3740672"/>
              <a:ext cx="2162790" cy="2216039"/>
            </a:xfrm>
            <a:prstGeom prst="rect">
              <a:avLst/>
            </a:prstGeom>
          </p:spPr>
        </p:pic>
        <p:sp>
          <p:nvSpPr>
            <p:cNvPr id="14" name="箭头: 右 13">
              <a:extLst>
                <a:ext uri="{FF2B5EF4-FFF2-40B4-BE49-F238E27FC236}">
                  <a16:creationId xmlns:a16="http://schemas.microsoft.com/office/drawing/2014/main" id="{D00BB0C7-23F3-C11F-6EAA-2318FE4F1BD5}"/>
                </a:ext>
              </a:extLst>
            </p:cNvPr>
            <p:cNvSpPr/>
            <p:nvPr/>
          </p:nvSpPr>
          <p:spPr>
            <a:xfrm>
              <a:off x="307735" y="4718687"/>
              <a:ext cx="276016" cy="324089"/>
            </a:xfrm>
            <a:prstGeom prst="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文本框 14">
              <a:extLst>
                <a:ext uri="{FF2B5EF4-FFF2-40B4-BE49-F238E27FC236}">
                  <a16:creationId xmlns:a16="http://schemas.microsoft.com/office/drawing/2014/main" id="{B6651D93-520C-EF4B-4935-B0A9205109EA}"/>
                </a:ext>
              </a:extLst>
            </p:cNvPr>
            <p:cNvSpPr txBox="1"/>
            <p:nvPr/>
          </p:nvSpPr>
          <p:spPr>
            <a:xfrm>
              <a:off x="459898" y="4751363"/>
              <a:ext cx="1350023" cy="276999"/>
            </a:xfrm>
            <a:prstGeom prst="rect">
              <a:avLst/>
            </a:prstGeom>
            <a:noFill/>
          </p:spPr>
          <p:txBody>
            <a:bodyPr wrap="square" rtlCol="0">
              <a:spAutoFit/>
            </a:bodyPr>
            <a:lstStyle/>
            <a:p>
              <a:pPr algn="ctr"/>
              <a:r>
                <a:rPr lang="en-US" altLang="zh-CN" sz="1200" b="1" dirty="0">
                  <a:solidFill>
                    <a:schemeClr val="bg1"/>
                  </a:solidFill>
                  <a:cs typeface="+mn-ea"/>
                  <a:sym typeface="+mn-lt"/>
                </a:rPr>
                <a:t>Acid injection</a:t>
              </a:r>
              <a:endParaRPr lang="zh-CN" altLang="en-US" sz="1200" b="1" dirty="0">
                <a:solidFill>
                  <a:schemeClr val="bg1"/>
                </a:solidFill>
                <a:cs typeface="+mn-ea"/>
                <a:sym typeface="+mn-lt"/>
              </a:endParaRPr>
            </a:p>
          </p:txBody>
        </p:sp>
      </p:grpSp>
      <p:sp>
        <p:nvSpPr>
          <p:cNvPr id="17" name="文本框 16">
            <a:extLst>
              <a:ext uri="{FF2B5EF4-FFF2-40B4-BE49-F238E27FC236}">
                <a16:creationId xmlns:a16="http://schemas.microsoft.com/office/drawing/2014/main" id="{017CF2F4-B43F-9BBB-DE7D-4D12353120F2}"/>
              </a:ext>
            </a:extLst>
          </p:cNvPr>
          <p:cNvSpPr txBox="1"/>
          <p:nvPr/>
        </p:nvSpPr>
        <p:spPr>
          <a:xfrm>
            <a:off x="266974" y="3128059"/>
            <a:ext cx="1960927" cy="307777"/>
          </a:xfrm>
          <a:prstGeom prst="rect">
            <a:avLst/>
          </a:prstGeom>
          <a:noFill/>
        </p:spPr>
        <p:txBody>
          <a:bodyPr wrap="square" rtlCol="0">
            <a:spAutoFit/>
          </a:bodyPr>
          <a:lstStyle/>
          <a:p>
            <a:pPr algn="ctr"/>
            <a:r>
              <a:rPr lang="en-US" altLang="zh-CN" sz="1400" b="1" dirty="0">
                <a:solidFill>
                  <a:srgbClr val="0000FF"/>
                </a:solidFill>
                <a:cs typeface="+mn-ea"/>
                <a:sym typeface="+mn-lt"/>
              </a:rPr>
              <a:t>1. Rock dissolution</a:t>
            </a:r>
            <a:endParaRPr lang="zh-CN" altLang="en-US" sz="1400" b="1" dirty="0">
              <a:solidFill>
                <a:srgbClr val="0000FF"/>
              </a:solidFill>
              <a:cs typeface="+mn-ea"/>
              <a:sym typeface="+mn-lt"/>
            </a:endParaRPr>
          </a:p>
        </p:txBody>
      </p:sp>
      <p:sp>
        <p:nvSpPr>
          <p:cNvPr id="18" name="文本框 17">
            <a:extLst>
              <a:ext uri="{FF2B5EF4-FFF2-40B4-BE49-F238E27FC236}">
                <a16:creationId xmlns:a16="http://schemas.microsoft.com/office/drawing/2014/main" id="{E4B0CD0D-A47C-C4AA-61E9-2DC48791F9C9}"/>
              </a:ext>
            </a:extLst>
          </p:cNvPr>
          <p:cNvSpPr txBox="1"/>
          <p:nvPr/>
        </p:nvSpPr>
        <p:spPr>
          <a:xfrm>
            <a:off x="2211995" y="3128059"/>
            <a:ext cx="2884065" cy="307777"/>
          </a:xfrm>
          <a:prstGeom prst="rect">
            <a:avLst/>
          </a:prstGeom>
          <a:noFill/>
        </p:spPr>
        <p:txBody>
          <a:bodyPr wrap="square" rtlCol="0">
            <a:spAutoFit/>
          </a:bodyPr>
          <a:lstStyle/>
          <a:p>
            <a:pPr algn="ctr"/>
            <a:r>
              <a:rPr lang="en-US" altLang="zh-CN" sz="1400" b="1" dirty="0">
                <a:solidFill>
                  <a:srgbClr val="0000FF"/>
                </a:solidFill>
                <a:cs typeface="+mn-ea"/>
                <a:sym typeface="+mn-lt"/>
              </a:rPr>
              <a:t>2. Deformation under geostress</a:t>
            </a:r>
            <a:endParaRPr lang="zh-CN" altLang="en-US" sz="1400" b="1" dirty="0">
              <a:solidFill>
                <a:srgbClr val="0000FF"/>
              </a:solidFill>
              <a:cs typeface="+mn-ea"/>
              <a:sym typeface="+mn-lt"/>
            </a:endParaRPr>
          </a:p>
        </p:txBody>
      </p:sp>
      <p:sp>
        <p:nvSpPr>
          <p:cNvPr id="19" name="文本框 18">
            <a:extLst>
              <a:ext uri="{FF2B5EF4-FFF2-40B4-BE49-F238E27FC236}">
                <a16:creationId xmlns:a16="http://schemas.microsoft.com/office/drawing/2014/main" id="{F87880D0-346E-33FB-787E-A7510475BDBF}"/>
              </a:ext>
            </a:extLst>
          </p:cNvPr>
          <p:cNvSpPr txBox="1"/>
          <p:nvPr/>
        </p:nvSpPr>
        <p:spPr>
          <a:xfrm>
            <a:off x="5080154" y="3142876"/>
            <a:ext cx="2035650" cy="307777"/>
          </a:xfrm>
          <a:prstGeom prst="rect">
            <a:avLst/>
          </a:prstGeom>
          <a:noFill/>
        </p:spPr>
        <p:txBody>
          <a:bodyPr wrap="square" rtlCol="0">
            <a:spAutoFit/>
          </a:bodyPr>
          <a:lstStyle/>
          <a:p>
            <a:pPr algn="ctr"/>
            <a:r>
              <a:rPr lang="en-US" altLang="zh-CN" sz="1400" b="1" dirty="0">
                <a:solidFill>
                  <a:srgbClr val="0000FF"/>
                </a:solidFill>
                <a:cs typeface="+mn-ea"/>
                <a:sym typeface="+mn-lt"/>
              </a:rPr>
              <a:t>3. Flow paths change</a:t>
            </a:r>
            <a:endParaRPr lang="zh-CN" altLang="en-US" sz="1400" b="1" dirty="0">
              <a:solidFill>
                <a:srgbClr val="0000FF"/>
              </a:solidFill>
              <a:cs typeface="+mn-ea"/>
              <a:sym typeface="+mn-lt"/>
            </a:endParaRPr>
          </a:p>
        </p:txBody>
      </p:sp>
      <p:sp>
        <p:nvSpPr>
          <p:cNvPr id="7" name="Rectangle 1">
            <a:extLst>
              <a:ext uri="{FF2B5EF4-FFF2-40B4-BE49-F238E27FC236}">
                <a16:creationId xmlns:a16="http://schemas.microsoft.com/office/drawing/2014/main" id="{EE65FEDB-C684-1089-9E68-99557920F994}"/>
              </a:ext>
            </a:extLst>
          </p:cNvPr>
          <p:cNvSpPr>
            <a:spLocks noChangeArrowheads="1"/>
          </p:cNvSpPr>
          <p:nvPr/>
        </p:nvSpPr>
        <p:spPr bwMode="auto">
          <a:xfrm>
            <a:off x="110079" y="944516"/>
            <a:ext cx="11971842" cy="1173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0" fontAlgn="base" latinLnBrk="0" hangingPunct="0">
              <a:lnSpc>
                <a:spcPct val="135000"/>
              </a:lnSpc>
              <a:spcBef>
                <a:spcPct val="0"/>
              </a:spcBef>
              <a:spcAft>
                <a:spcPct val="0"/>
              </a:spcAft>
              <a:buClr>
                <a:srgbClr val="FF0000"/>
              </a:buClr>
              <a:buSzTx/>
              <a:buFont typeface="Wingdings" panose="05000000000000000000" pitchFamily="2" charset="2"/>
              <a:buChar char="Ø"/>
              <a:tabLst/>
            </a:pPr>
            <a:r>
              <a:rPr lang="en-US" altLang="zh-CN" b="1" dirty="0">
                <a:solidFill>
                  <a:srgbClr val="C00000"/>
                </a:solidFill>
                <a:cs typeface="+mn-ea"/>
                <a:sym typeface="+mn-lt"/>
              </a:rPr>
              <a:t>Is the </a:t>
            </a:r>
            <a:r>
              <a:rPr kumimoji="0" lang="en-US" altLang="zh-CN" b="1" i="0" u="none" strike="noStrike" cap="none" normalizeH="0" baseline="0" dirty="0">
                <a:ln>
                  <a:noFill/>
                </a:ln>
                <a:solidFill>
                  <a:srgbClr val="C00000"/>
                </a:solidFill>
                <a:effectLst/>
                <a:cs typeface="+mn-ea"/>
                <a:sym typeface="+mn-lt"/>
              </a:rPr>
              <a:t>HMC coupling effects important?</a:t>
            </a:r>
            <a:r>
              <a:rPr kumimoji="0" lang="de-DE" altLang="zh-CN" b="1" i="0" u="none" strike="noStrike" cap="none" normalizeH="0" baseline="0" dirty="0">
                <a:ln>
                  <a:noFill/>
                </a:ln>
                <a:solidFill>
                  <a:schemeClr val="tx1"/>
                </a:solidFill>
                <a:effectLst/>
                <a:cs typeface="+mn-ea"/>
                <a:sym typeface="+mn-lt"/>
              </a:rPr>
              <a:t> </a:t>
            </a:r>
            <a:r>
              <a:rPr kumimoji="0" lang="en-US" altLang="zh-CN" b="1" i="0" u="none" strike="noStrike" cap="none" normalizeH="0" baseline="0" dirty="0">
                <a:ln>
                  <a:noFill/>
                </a:ln>
                <a:solidFill>
                  <a:schemeClr val="tx1"/>
                </a:solidFill>
                <a:effectLst/>
                <a:cs typeface="+mn-ea"/>
                <a:sym typeface="+mn-lt"/>
              </a:rPr>
              <a:t>acid dissolution enlarges flow channels, while in-situ stress causes compaction and fracture closure, which is a typical hydro-mechanical-chemical (HMC) coupling process. These feedbacks continuously alter permeability, aperture, and flow paths. </a:t>
            </a:r>
            <a:r>
              <a:rPr kumimoji="0" lang="en-US" altLang="zh-CN" b="1" i="0" u="none" strike="noStrike" cap="none" normalizeH="0" baseline="0" dirty="0">
                <a:ln>
                  <a:noFill/>
                </a:ln>
                <a:solidFill>
                  <a:srgbClr val="C00000"/>
                </a:solidFill>
                <a:effectLst/>
                <a:cs typeface="+mn-ea"/>
                <a:sym typeface="+mn-lt"/>
              </a:rPr>
              <a:t>How to simulate?</a:t>
            </a:r>
          </a:p>
        </p:txBody>
      </p:sp>
      <p:sp>
        <p:nvSpPr>
          <p:cNvPr id="12" name="文本框 11">
            <a:extLst>
              <a:ext uri="{FF2B5EF4-FFF2-40B4-BE49-F238E27FC236}">
                <a16:creationId xmlns:a16="http://schemas.microsoft.com/office/drawing/2014/main" id="{38B3E007-4B27-188A-96E4-5F58905F8F35}"/>
              </a:ext>
            </a:extLst>
          </p:cNvPr>
          <p:cNvSpPr txBox="1"/>
          <p:nvPr/>
        </p:nvSpPr>
        <p:spPr>
          <a:xfrm>
            <a:off x="308733" y="6008906"/>
            <a:ext cx="1940760" cy="461665"/>
          </a:xfrm>
          <a:prstGeom prst="rect">
            <a:avLst/>
          </a:prstGeom>
          <a:noFill/>
        </p:spPr>
        <p:txBody>
          <a:bodyPr wrap="square">
            <a:spAutoFit/>
          </a:bodyPr>
          <a:lstStyle/>
          <a:p>
            <a:pPr algn="ctr"/>
            <a:r>
              <a:rPr lang="zh-CN" altLang="en-US" sz="1200" b="1" dirty="0">
                <a:cs typeface="+mn-ea"/>
                <a:sym typeface="+mn-lt"/>
              </a:rPr>
              <a:t>Acid reacts with rock and dissolves minerals</a:t>
            </a:r>
          </a:p>
        </p:txBody>
      </p:sp>
      <p:sp>
        <p:nvSpPr>
          <p:cNvPr id="13" name="文本框 12">
            <a:extLst>
              <a:ext uri="{FF2B5EF4-FFF2-40B4-BE49-F238E27FC236}">
                <a16:creationId xmlns:a16="http://schemas.microsoft.com/office/drawing/2014/main" id="{0B8F6395-34DF-2A85-3B1B-C532B0B554D3}"/>
              </a:ext>
            </a:extLst>
          </p:cNvPr>
          <p:cNvSpPr txBox="1"/>
          <p:nvPr/>
        </p:nvSpPr>
        <p:spPr>
          <a:xfrm>
            <a:off x="2559648" y="5999849"/>
            <a:ext cx="2086185" cy="461665"/>
          </a:xfrm>
          <a:prstGeom prst="rect">
            <a:avLst/>
          </a:prstGeom>
          <a:noFill/>
        </p:spPr>
        <p:txBody>
          <a:bodyPr wrap="square">
            <a:spAutoFit/>
          </a:bodyPr>
          <a:lstStyle/>
          <a:p>
            <a:pPr algn="ctr"/>
            <a:r>
              <a:rPr lang="en-US" altLang="zh-CN" sz="1200" b="1" dirty="0">
                <a:cs typeface="+mn-ea"/>
                <a:sym typeface="+mn-lt"/>
              </a:rPr>
              <a:t>M</a:t>
            </a:r>
            <a:r>
              <a:rPr lang="de-DE" altLang="zh-CN" sz="1200" b="1" dirty="0">
                <a:cs typeface="+mn-ea"/>
                <a:sym typeface="+mn-lt"/>
              </a:rPr>
              <a:t>atrix compaction and fracture/vug deformation</a:t>
            </a:r>
            <a:endParaRPr lang="zh-CN" altLang="en-US" sz="1200" b="1" dirty="0">
              <a:cs typeface="+mn-ea"/>
              <a:sym typeface="+mn-lt"/>
            </a:endParaRPr>
          </a:p>
        </p:txBody>
      </p:sp>
      <p:sp>
        <p:nvSpPr>
          <p:cNvPr id="21" name="文本框 20">
            <a:extLst>
              <a:ext uri="{FF2B5EF4-FFF2-40B4-BE49-F238E27FC236}">
                <a16:creationId xmlns:a16="http://schemas.microsoft.com/office/drawing/2014/main" id="{6A477DB4-43A3-2063-0238-6C71792E0524}"/>
              </a:ext>
            </a:extLst>
          </p:cNvPr>
          <p:cNvSpPr txBox="1"/>
          <p:nvPr/>
        </p:nvSpPr>
        <p:spPr>
          <a:xfrm>
            <a:off x="4787845" y="6008906"/>
            <a:ext cx="2310631" cy="461665"/>
          </a:xfrm>
          <a:prstGeom prst="rect">
            <a:avLst/>
          </a:prstGeom>
          <a:noFill/>
        </p:spPr>
        <p:txBody>
          <a:bodyPr wrap="square">
            <a:spAutoFit/>
          </a:bodyPr>
          <a:lstStyle/>
          <a:p>
            <a:pPr algn="ctr"/>
            <a:r>
              <a:rPr lang="zh-CN" altLang="en-US" sz="1200" b="1" dirty="0">
                <a:cs typeface="+mn-ea"/>
                <a:sym typeface="+mn-lt"/>
              </a:rPr>
              <a:t>Geometry changes lead to redistribution of flow paths</a:t>
            </a:r>
          </a:p>
        </p:txBody>
      </p:sp>
      <p:grpSp>
        <p:nvGrpSpPr>
          <p:cNvPr id="22" name="组合 21">
            <a:extLst>
              <a:ext uri="{FF2B5EF4-FFF2-40B4-BE49-F238E27FC236}">
                <a16:creationId xmlns:a16="http://schemas.microsoft.com/office/drawing/2014/main" id="{D16ABF57-ACDF-AF6D-9AFD-6EBB6F8496D4}"/>
              </a:ext>
            </a:extLst>
          </p:cNvPr>
          <p:cNvGrpSpPr/>
          <p:nvPr/>
        </p:nvGrpSpPr>
        <p:grpSpPr>
          <a:xfrm>
            <a:off x="7371935" y="2392216"/>
            <a:ext cx="4719145" cy="4224376"/>
            <a:chOff x="6470943" y="2158914"/>
            <a:chExt cx="5108127" cy="4348999"/>
          </a:xfrm>
        </p:grpSpPr>
        <p:sp>
          <p:nvSpPr>
            <p:cNvPr id="24" name="矩形 22">
              <a:extLst>
                <a:ext uri="{FF2B5EF4-FFF2-40B4-BE49-F238E27FC236}">
                  <a16:creationId xmlns:a16="http://schemas.microsoft.com/office/drawing/2014/main" id="{904DD582-B9DD-C4FF-9FBB-46036D0CA15C}"/>
                </a:ext>
              </a:extLst>
            </p:cNvPr>
            <p:cNvSpPr>
              <a:spLocks noChangeArrowheads="1"/>
            </p:cNvSpPr>
            <p:nvPr/>
          </p:nvSpPr>
          <p:spPr bwMode="auto">
            <a:xfrm>
              <a:off x="6477829" y="2177963"/>
              <a:ext cx="5101239" cy="447937"/>
            </a:xfrm>
            <a:prstGeom prst="rect">
              <a:avLst/>
            </a:prstGeom>
            <a:solidFill>
              <a:srgbClr val="DAE3F3"/>
            </a:solidFill>
            <a:ln>
              <a:noFill/>
            </a:ln>
          </p:spPr>
          <p:txBody>
            <a:bodyPr wrap="square" anchor="ctr">
              <a:no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ltLang="zh-CN" sz="1600" b="1" kern="0" dirty="0">
                  <a:solidFill>
                    <a:srgbClr val="0000FF"/>
                  </a:solidFill>
                  <a:latin typeface="+mn-lt"/>
                  <a:ea typeface="+mn-ea"/>
                  <a:cs typeface="+mn-ea"/>
                  <a:sym typeface="+mn-lt"/>
                </a:rPr>
                <a:t>Hydro-Mechanical-Chemical coupling</a:t>
              </a:r>
              <a:endParaRPr kumimoji="0" lang="zh-CN" altLang="en-US" sz="1600" b="1" i="0" u="none" strike="noStrike" kern="0" cap="none" spc="0" normalizeH="0" baseline="0" noProof="0" dirty="0">
                <a:ln>
                  <a:noFill/>
                </a:ln>
                <a:solidFill>
                  <a:srgbClr val="0000FF"/>
                </a:solidFill>
                <a:effectLst/>
                <a:uLnTx/>
                <a:uFillTx/>
                <a:latin typeface="+mn-lt"/>
                <a:ea typeface="+mn-ea"/>
                <a:cs typeface="+mn-ea"/>
                <a:sym typeface="+mn-lt"/>
              </a:endParaRPr>
            </a:p>
          </p:txBody>
        </p:sp>
        <p:sp>
          <p:nvSpPr>
            <p:cNvPr id="25" name="文本框 24">
              <a:extLst>
                <a:ext uri="{FF2B5EF4-FFF2-40B4-BE49-F238E27FC236}">
                  <a16:creationId xmlns:a16="http://schemas.microsoft.com/office/drawing/2014/main" id="{8C26F179-A504-97BC-52AC-8A9549FE96C7}"/>
                </a:ext>
              </a:extLst>
            </p:cNvPr>
            <p:cNvSpPr txBox="1"/>
            <p:nvPr/>
          </p:nvSpPr>
          <p:spPr>
            <a:xfrm>
              <a:off x="9180567" y="5998114"/>
              <a:ext cx="1617285" cy="348542"/>
            </a:xfrm>
            <a:prstGeom prst="rect">
              <a:avLst/>
            </a:prstGeom>
            <a:noFill/>
          </p:spPr>
          <p:txBody>
            <a:bodyPr wrap="square" rtlCol="0">
              <a:spAutoFit/>
            </a:bodyPr>
            <a:lstStyle/>
            <a:p>
              <a:pPr algn="ctr"/>
              <a:r>
                <a:rPr lang="en-US" altLang="zh-CN" sz="1600" b="1" dirty="0">
                  <a:solidFill>
                    <a:schemeClr val="accent4">
                      <a:lumMod val="75000"/>
                    </a:schemeClr>
                  </a:solidFill>
                  <a:cs typeface="+mn-ea"/>
                  <a:sym typeface="+mn-lt"/>
                </a:rPr>
                <a:t>Mechanical</a:t>
              </a:r>
              <a:endParaRPr lang="zh-CN" altLang="en-US" sz="1600" b="1" dirty="0">
                <a:solidFill>
                  <a:schemeClr val="accent4">
                    <a:lumMod val="75000"/>
                  </a:schemeClr>
                </a:solidFill>
                <a:cs typeface="+mn-ea"/>
                <a:sym typeface="+mn-lt"/>
              </a:endParaRPr>
            </a:p>
          </p:txBody>
        </p:sp>
        <p:sp>
          <p:nvSpPr>
            <p:cNvPr id="26" name="文本框 25">
              <a:extLst>
                <a:ext uri="{FF2B5EF4-FFF2-40B4-BE49-F238E27FC236}">
                  <a16:creationId xmlns:a16="http://schemas.microsoft.com/office/drawing/2014/main" id="{8CBD211F-DD94-88BB-590D-03F30AAD7191}"/>
                </a:ext>
              </a:extLst>
            </p:cNvPr>
            <p:cNvSpPr txBox="1"/>
            <p:nvPr/>
          </p:nvSpPr>
          <p:spPr>
            <a:xfrm>
              <a:off x="10596223" y="3721071"/>
              <a:ext cx="936365" cy="348542"/>
            </a:xfrm>
            <a:prstGeom prst="rect">
              <a:avLst/>
            </a:prstGeom>
            <a:noFill/>
          </p:spPr>
          <p:txBody>
            <a:bodyPr wrap="square" rtlCol="0">
              <a:spAutoFit/>
            </a:bodyPr>
            <a:lstStyle/>
            <a:p>
              <a:pPr algn="ctr"/>
              <a:r>
                <a:rPr lang="en-US" altLang="zh-CN" sz="1600" b="1" dirty="0">
                  <a:solidFill>
                    <a:schemeClr val="tx1">
                      <a:lumMod val="50000"/>
                      <a:lumOff val="50000"/>
                    </a:schemeClr>
                  </a:solidFill>
                  <a:cs typeface="+mn-ea"/>
                  <a:sym typeface="+mn-lt"/>
                </a:rPr>
                <a:t>Hydro</a:t>
              </a:r>
              <a:endParaRPr lang="zh-CN" altLang="en-US" sz="1600" b="1" dirty="0">
                <a:solidFill>
                  <a:schemeClr val="tx1">
                    <a:lumMod val="50000"/>
                    <a:lumOff val="50000"/>
                  </a:schemeClr>
                </a:solidFill>
                <a:cs typeface="+mn-ea"/>
                <a:sym typeface="+mn-lt"/>
              </a:endParaRPr>
            </a:p>
          </p:txBody>
        </p:sp>
        <p:sp>
          <p:nvSpPr>
            <p:cNvPr id="27" name="文本框 26">
              <a:extLst>
                <a:ext uri="{FF2B5EF4-FFF2-40B4-BE49-F238E27FC236}">
                  <a16:creationId xmlns:a16="http://schemas.microsoft.com/office/drawing/2014/main" id="{FCFA326D-BB37-6E65-23EC-544FEFFECD62}"/>
                </a:ext>
              </a:extLst>
            </p:cNvPr>
            <p:cNvSpPr txBox="1"/>
            <p:nvPr/>
          </p:nvSpPr>
          <p:spPr>
            <a:xfrm>
              <a:off x="7832682" y="2738451"/>
              <a:ext cx="955898" cy="348542"/>
            </a:xfrm>
            <a:prstGeom prst="rect">
              <a:avLst/>
            </a:prstGeom>
            <a:noFill/>
          </p:spPr>
          <p:txBody>
            <a:bodyPr wrap="square" rtlCol="0">
              <a:spAutoFit/>
            </a:bodyPr>
            <a:lstStyle/>
            <a:p>
              <a:pPr algn="ctr"/>
              <a:r>
                <a:rPr lang="en-US" altLang="zh-CN" sz="1600" b="1" dirty="0">
                  <a:solidFill>
                    <a:srgbClr val="FF0000"/>
                  </a:solidFill>
                  <a:cs typeface="+mn-ea"/>
                  <a:sym typeface="+mn-lt"/>
                </a:rPr>
                <a:t>Heat</a:t>
              </a:r>
              <a:endParaRPr lang="zh-CN" altLang="en-US" sz="1600" b="1" dirty="0">
                <a:solidFill>
                  <a:srgbClr val="FF0000"/>
                </a:solidFill>
                <a:cs typeface="+mn-ea"/>
                <a:sym typeface="+mn-lt"/>
              </a:endParaRPr>
            </a:p>
          </p:txBody>
        </p:sp>
        <p:sp>
          <p:nvSpPr>
            <p:cNvPr id="28" name="文本框 27">
              <a:extLst>
                <a:ext uri="{FF2B5EF4-FFF2-40B4-BE49-F238E27FC236}">
                  <a16:creationId xmlns:a16="http://schemas.microsoft.com/office/drawing/2014/main" id="{B4E9B1A3-3467-A821-9BD7-6AECDC3A78F7}"/>
                </a:ext>
              </a:extLst>
            </p:cNvPr>
            <p:cNvSpPr txBox="1"/>
            <p:nvPr/>
          </p:nvSpPr>
          <p:spPr>
            <a:xfrm>
              <a:off x="6577446" y="3876183"/>
              <a:ext cx="1145708" cy="602026"/>
            </a:xfrm>
            <a:prstGeom prst="rect">
              <a:avLst/>
            </a:prstGeom>
            <a:noFill/>
          </p:spPr>
          <p:txBody>
            <a:bodyPr wrap="square" rtlCol="0">
              <a:spAutoFit/>
            </a:bodyPr>
            <a:lstStyle/>
            <a:p>
              <a:pPr algn="ctr"/>
              <a:r>
                <a:rPr lang="de-DE" altLang="zh-CN" sz="1600" b="1" dirty="0">
                  <a:solidFill>
                    <a:srgbClr val="00B050"/>
                  </a:solidFill>
                  <a:cs typeface="+mn-ea"/>
                  <a:sym typeface="+mn-lt"/>
                </a:rPr>
                <a:t>Chemical</a:t>
              </a:r>
            </a:p>
          </p:txBody>
        </p:sp>
        <p:grpSp>
          <p:nvGrpSpPr>
            <p:cNvPr id="29" name="组合 28">
              <a:extLst>
                <a:ext uri="{FF2B5EF4-FFF2-40B4-BE49-F238E27FC236}">
                  <a16:creationId xmlns:a16="http://schemas.microsoft.com/office/drawing/2014/main" id="{1F35B83F-9DF3-7815-BC4F-1E78E6316ECB}"/>
                </a:ext>
              </a:extLst>
            </p:cNvPr>
            <p:cNvGrpSpPr/>
            <p:nvPr/>
          </p:nvGrpSpPr>
          <p:grpSpPr>
            <a:xfrm>
              <a:off x="6705435" y="2700220"/>
              <a:ext cx="4504176" cy="3635251"/>
              <a:chOff x="731260" y="2472547"/>
              <a:chExt cx="5133405" cy="4294078"/>
            </a:xfrm>
          </p:grpSpPr>
          <p:sp>
            <p:nvSpPr>
              <p:cNvPr id="40" name="矩形 39">
                <a:extLst>
                  <a:ext uri="{FF2B5EF4-FFF2-40B4-BE49-F238E27FC236}">
                    <a16:creationId xmlns:a16="http://schemas.microsoft.com/office/drawing/2014/main" id="{381F862E-0F26-BF91-3FAC-0D2DC46C13FE}"/>
                  </a:ext>
                </a:extLst>
              </p:cNvPr>
              <p:cNvSpPr/>
              <p:nvPr/>
            </p:nvSpPr>
            <p:spPr>
              <a:xfrm rot="4978697">
                <a:off x="3330293" y="3479608"/>
                <a:ext cx="126626" cy="2799545"/>
              </a:xfrm>
              <a:prstGeom prst="rect">
                <a:avLst/>
              </a:prstGeom>
              <a:solidFill>
                <a:schemeClr val="bg1">
                  <a:lumMod val="85000"/>
                </a:schemeClr>
              </a:solidFill>
              <a:ln>
                <a:solidFill>
                  <a:srgbClr val="000202"/>
                </a:solidFill>
                <a:prstDash val="dash"/>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41" name="矩形 40">
                <a:extLst>
                  <a:ext uri="{FF2B5EF4-FFF2-40B4-BE49-F238E27FC236}">
                    <a16:creationId xmlns:a16="http://schemas.microsoft.com/office/drawing/2014/main" id="{D134942E-2E8E-482F-EB69-CC3F47066C49}"/>
                  </a:ext>
                </a:extLst>
              </p:cNvPr>
              <p:cNvSpPr/>
              <p:nvPr/>
            </p:nvSpPr>
            <p:spPr>
              <a:xfrm rot="416436">
                <a:off x="3310306" y="3695662"/>
                <a:ext cx="143612" cy="1847659"/>
              </a:xfrm>
              <a:prstGeom prst="rect">
                <a:avLst/>
              </a:prstGeom>
              <a:solidFill>
                <a:schemeClr val="bg1">
                  <a:lumMod val="65000"/>
                </a:schemeClr>
              </a:solidFill>
              <a:ln>
                <a:solidFill>
                  <a:srgbClr val="000202"/>
                </a:solid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42" name="矩形 41">
                <a:extLst>
                  <a:ext uri="{FF2B5EF4-FFF2-40B4-BE49-F238E27FC236}">
                    <a16:creationId xmlns:a16="http://schemas.microsoft.com/office/drawing/2014/main" id="{6245D64A-7CC2-0F07-F691-2AE29F276FDE}"/>
                  </a:ext>
                </a:extLst>
              </p:cNvPr>
              <p:cNvSpPr/>
              <p:nvPr/>
            </p:nvSpPr>
            <p:spPr>
              <a:xfrm rot="7463810">
                <a:off x="2171084" y="4892468"/>
                <a:ext cx="126015" cy="1652693"/>
              </a:xfrm>
              <a:prstGeom prst="rect">
                <a:avLst/>
              </a:prstGeom>
              <a:solidFill>
                <a:schemeClr val="bg1">
                  <a:lumMod val="65000"/>
                </a:schemeClr>
              </a:solidFill>
              <a:ln>
                <a:solidFill>
                  <a:srgbClr val="000202"/>
                </a:solid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43" name="矩形 42">
                <a:extLst>
                  <a:ext uri="{FF2B5EF4-FFF2-40B4-BE49-F238E27FC236}">
                    <a16:creationId xmlns:a16="http://schemas.microsoft.com/office/drawing/2014/main" id="{08CE9F81-9283-972C-FA7A-94566F66C2CE}"/>
                  </a:ext>
                </a:extLst>
              </p:cNvPr>
              <p:cNvSpPr/>
              <p:nvPr/>
            </p:nvSpPr>
            <p:spPr>
              <a:xfrm rot="19061853">
                <a:off x="4396876" y="3064282"/>
                <a:ext cx="126015" cy="1652693"/>
              </a:xfrm>
              <a:prstGeom prst="rect">
                <a:avLst/>
              </a:prstGeom>
              <a:solidFill>
                <a:schemeClr val="bg1">
                  <a:lumMod val="65000"/>
                </a:schemeClr>
              </a:solidFill>
              <a:ln>
                <a:solidFill>
                  <a:srgbClr val="000202"/>
                </a:solid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44" name="矩形 43">
                <a:extLst>
                  <a:ext uri="{FF2B5EF4-FFF2-40B4-BE49-F238E27FC236}">
                    <a16:creationId xmlns:a16="http://schemas.microsoft.com/office/drawing/2014/main" id="{D671739B-844C-C80C-1DA5-C7037FC12841}"/>
                  </a:ext>
                </a:extLst>
              </p:cNvPr>
              <p:cNvSpPr/>
              <p:nvPr/>
            </p:nvSpPr>
            <p:spPr>
              <a:xfrm rot="3217603">
                <a:off x="4237227" y="4722312"/>
                <a:ext cx="126015" cy="1652693"/>
              </a:xfrm>
              <a:prstGeom prst="rect">
                <a:avLst/>
              </a:prstGeom>
              <a:solidFill>
                <a:schemeClr val="bg1">
                  <a:lumMod val="65000"/>
                </a:schemeClr>
              </a:solidFill>
              <a:ln>
                <a:solidFill>
                  <a:srgbClr val="000202"/>
                </a:solid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45" name="矩形 44">
                <a:extLst>
                  <a:ext uri="{FF2B5EF4-FFF2-40B4-BE49-F238E27FC236}">
                    <a16:creationId xmlns:a16="http://schemas.microsoft.com/office/drawing/2014/main" id="{E7BAFF2C-A4AB-0D3A-D53E-78C9CA36C052}"/>
                  </a:ext>
                </a:extLst>
              </p:cNvPr>
              <p:cNvSpPr/>
              <p:nvPr/>
            </p:nvSpPr>
            <p:spPr>
              <a:xfrm rot="2720404">
                <a:off x="2423125" y="3229046"/>
                <a:ext cx="114926" cy="1743363"/>
              </a:xfrm>
              <a:prstGeom prst="rect">
                <a:avLst/>
              </a:prstGeom>
              <a:solidFill>
                <a:schemeClr val="bg1">
                  <a:lumMod val="65000"/>
                </a:schemeClr>
              </a:solidFill>
              <a:ln>
                <a:solidFill>
                  <a:srgbClr val="000202"/>
                </a:solid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grpSp>
            <p:nvGrpSpPr>
              <p:cNvPr id="46" name="组合 45">
                <a:extLst>
                  <a:ext uri="{FF2B5EF4-FFF2-40B4-BE49-F238E27FC236}">
                    <a16:creationId xmlns:a16="http://schemas.microsoft.com/office/drawing/2014/main" id="{4FC090AF-6932-86AE-97FB-8E52CD7DFE5D}"/>
                  </a:ext>
                </a:extLst>
              </p:cNvPr>
              <p:cNvGrpSpPr/>
              <p:nvPr/>
            </p:nvGrpSpPr>
            <p:grpSpPr>
              <a:xfrm>
                <a:off x="2804717" y="2472547"/>
                <a:ext cx="1342940" cy="1325442"/>
                <a:chOff x="3237653" y="1307253"/>
                <a:chExt cx="1383668" cy="1388533"/>
              </a:xfrm>
            </p:grpSpPr>
            <p:pic>
              <p:nvPicPr>
                <p:cNvPr id="76" name="图片 75">
                  <a:extLst>
                    <a:ext uri="{FF2B5EF4-FFF2-40B4-BE49-F238E27FC236}">
                      <a16:creationId xmlns:a16="http://schemas.microsoft.com/office/drawing/2014/main" id="{77167DF6-D93C-CF34-F769-A770040FE3EF}"/>
                    </a:ext>
                  </a:extLst>
                </p:cNvPr>
                <p:cNvPicPr>
                  <a:picLocks noChangeAspect="1"/>
                </p:cNvPicPr>
                <p:nvPr/>
              </p:nvPicPr>
              <p:blipFill>
                <a:blip r:embed="rId6"/>
                <a:srcRect l="5768" t="1753" r="20983" b="706"/>
                <a:stretch>
                  <a:fillRect/>
                </a:stretch>
              </p:blipFill>
              <p:spPr>
                <a:xfrm>
                  <a:off x="3242853" y="1317318"/>
                  <a:ext cx="1378468" cy="1378468"/>
                </a:xfrm>
                <a:custGeom>
                  <a:avLst/>
                  <a:gdLst>
                    <a:gd name="connsiteX0" fmla="*/ 2340000 w 4680000"/>
                    <a:gd name="connsiteY0" fmla="*/ 0 h 4680000"/>
                    <a:gd name="connsiteX1" fmla="*/ 4680000 w 4680000"/>
                    <a:gd name="connsiteY1" fmla="*/ 2340000 h 4680000"/>
                    <a:gd name="connsiteX2" fmla="*/ 2340000 w 4680000"/>
                    <a:gd name="connsiteY2" fmla="*/ 4680000 h 4680000"/>
                    <a:gd name="connsiteX3" fmla="*/ 0 w 4680000"/>
                    <a:gd name="connsiteY3" fmla="*/ 2340000 h 4680000"/>
                    <a:gd name="connsiteX4" fmla="*/ 2340000 w 4680000"/>
                    <a:gd name="connsiteY4" fmla="*/ 0 h 46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0" h="4680000">
                      <a:moveTo>
                        <a:pt x="2340000" y="0"/>
                      </a:moveTo>
                      <a:cubicBezTo>
                        <a:pt x="3632346" y="0"/>
                        <a:pt x="4680000" y="1047654"/>
                        <a:pt x="4680000" y="2340000"/>
                      </a:cubicBezTo>
                      <a:cubicBezTo>
                        <a:pt x="4680000" y="3632346"/>
                        <a:pt x="3632346" y="4680000"/>
                        <a:pt x="2340000" y="4680000"/>
                      </a:cubicBezTo>
                      <a:cubicBezTo>
                        <a:pt x="1047654" y="4680000"/>
                        <a:pt x="0" y="3632346"/>
                        <a:pt x="0" y="2340000"/>
                      </a:cubicBezTo>
                      <a:cubicBezTo>
                        <a:pt x="0" y="1047654"/>
                        <a:pt x="1047654" y="0"/>
                        <a:pt x="2340000" y="0"/>
                      </a:cubicBezTo>
                      <a:close/>
                    </a:path>
                  </a:pathLst>
                </a:custGeom>
                <a:solidFill>
                  <a:srgbClr val="7D634A"/>
                </a:solidFill>
              </p:spPr>
            </p:pic>
            <p:sp>
              <p:nvSpPr>
                <p:cNvPr id="77" name="流程图: 接点 76">
                  <a:extLst>
                    <a:ext uri="{FF2B5EF4-FFF2-40B4-BE49-F238E27FC236}">
                      <a16:creationId xmlns:a16="http://schemas.microsoft.com/office/drawing/2014/main" id="{4D27F23B-66F4-DF55-B409-694D1024FB32}"/>
                    </a:ext>
                  </a:extLst>
                </p:cNvPr>
                <p:cNvSpPr/>
                <p:nvPr/>
              </p:nvSpPr>
              <p:spPr>
                <a:xfrm>
                  <a:off x="3237653" y="1307253"/>
                  <a:ext cx="1378468" cy="1378468"/>
                </a:xfrm>
                <a:prstGeom prst="flowChartConnector">
                  <a:avLst/>
                </a:prstGeom>
                <a:gradFill flip="none" rotWithShape="1">
                  <a:gsLst>
                    <a:gs pos="0">
                      <a:srgbClr val="FF0000">
                        <a:alpha val="50000"/>
                      </a:srgbClr>
                    </a:gs>
                    <a:gs pos="100000">
                      <a:srgbClr val="FF0000">
                        <a:shade val="67500"/>
                        <a:satMod val="115000"/>
                        <a:alpha val="50000"/>
                      </a:srgbClr>
                    </a:gs>
                    <a:gs pos="0">
                      <a:srgbClr val="FF0000">
                        <a:shade val="100000"/>
                        <a:satMod val="115000"/>
                        <a:alpha val="2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cs typeface="+mn-ea"/>
                      <a:sym typeface="+mn-lt"/>
                    </a:rPr>
                    <a:t>T</a:t>
                  </a:r>
                  <a:endParaRPr lang="zh-CN" altLang="en-US" sz="2000" b="1" dirty="0">
                    <a:solidFill>
                      <a:schemeClr val="bg1"/>
                    </a:solidFill>
                    <a:cs typeface="+mn-ea"/>
                    <a:sym typeface="+mn-lt"/>
                  </a:endParaRPr>
                </a:p>
              </p:txBody>
            </p:sp>
            <p:cxnSp>
              <p:nvCxnSpPr>
                <p:cNvPr id="78" name="直接箭头连接符 77">
                  <a:extLst>
                    <a:ext uri="{FF2B5EF4-FFF2-40B4-BE49-F238E27FC236}">
                      <a16:creationId xmlns:a16="http://schemas.microsoft.com/office/drawing/2014/main" id="{1DABC093-3143-6E67-0221-55FF54954F17}"/>
                    </a:ext>
                  </a:extLst>
                </p:cNvPr>
                <p:cNvCxnSpPr>
                  <a:cxnSpLocks/>
                </p:cNvCxnSpPr>
                <p:nvPr/>
              </p:nvCxnSpPr>
              <p:spPr>
                <a:xfrm flipH="1" flipV="1">
                  <a:off x="3710565" y="1500294"/>
                  <a:ext cx="245624" cy="2134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接箭头连接符 78">
                  <a:extLst>
                    <a:ext uri="{FF2B5EF4-FFF2-40B4-BE49-F238E27FC236}">
                      <a16:creationId xmlns:a16="http://schemas.microsoft.com/office/drawing/2014/main" id="{E8A6886D-14EF-B56B-2922-943B418595E0}"/>
                    </a:ext>
                  </a:extLst>
                </p:cNvPr>
                <p:cNvCxnSpPr>
                  <a:cxnSpLocks/>
                </p:cNvCxnSpPr>
                <p:nvPr/>
              </p:nvCxnSpPr>
              <p:spPr>
                <a:xfrm flipH="1" flipV="1">
                  <a:off x="3670787" y="2275841"/>
                  <a:ext cx="285402" cy="2557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接箭头连接符 79">
                  <a:extLst>
                    <a:ext uri="{FF2B5EF4-FFF2-40B4-BE49-F238E27FC236}">
                      <a16:creationId xmlns:a16="http://schemas.microsoft.com/office/drawing/2014/main" id="{4E4E2137-8E25-CBD6-1817-64FE95054E23}"/>
                    </a:ext>
                  </a:extLst>
                </p:cNvPr>
                <p:cNvCxnSpPr>
                  <a:cxnSpLocks/>
                </p:cNvCxnSpPr>
                <p:nvPr/>
              </p:nvCxnSpPr>
              <p:spPr>
                <a:xfrm flipH="1" flipV="1">
                  <a:off x="3445915" y="1937222"/>
                  <a:ext cx="264650" cy="2099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箭头连接符 80">
                  <a:extLst>
                    <a:ext uri="{FF2B5EF4-FFF2-40B4-BE49-F238E27FC236}">
                      <a16:creationId xmlns:a16="http://schemas.microsoft.com/office/drawing/2014/main" id="{186F1F1C-DC56-5052-FB5A-A539F0263FF1}"/>
                    </a:ext>
                  </a:extLst>
                </p:cNvPr>
                <p:cNvCxnSpPr>
                  <a:cxnSpLocks/>
                </p:cNvCxnSpPr>
                <p:nvPr/>
              </p:nvCxnSpPr>
              <p:spPr>
                <a:xfrm flipH="1" flipV="1">
                  <a:off x="4170813" y="2167514"/>
                  <a:ext cx="230684" cy="1795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接箭头连接符 81">
                  <a:extLst>
                    <a:ext uri="{FF2B5EF4-FFF2-40B4-BE49-F238E27FC236}">
                      <a16:creationId xmlns:a16="http://schemas.microsoft.com/office/drawing/2014/main" id="{2FCD9934-302D-ADE1-41A2-F2E32A5F127C}"/>
                    </a:ext>
                  </a:extLst>
                </p:cNvPr>
                <p:cNvCxnSpPr>
                  <a:cxnSpLocks/>
                </p:cNvCxnSpPr>
                <p:nvPr/>
              </p:nvCxnSpPr>
              <p:spPr>
                <a:xfrm flipH="1" flipV="1">
                  <a:off x="4163343" y="1750896"/>
                  <a:ext cx="245624" cy="2134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组合 46">
                <a:extLst>
                  <a:ext uri="{FF2B5EF4-FFF2-40B4-BE49-F238E27FC236}">
                    <a16:creationId xmlns:a16="http://schemas.microsoft.com/office/drawing/2014/main" id="{DC5BBE97-1956-8814-F8B4-CDDE2BB11CC0}"/>
                  </a:ext>
                </a:extLst>
              </p:cNvPr>
              <p:cNvGrpSpPr/>
              <p:nvPr/>
            </p:nvGrpSpPr>
            <p:grpSpPr>
              <a:xfrm>
                <a:off x="2527600" y="5441183"/>
                <a:ext cx="1342940" cy="1325442"/>
                <a:chOff x="3926887" y="4246878"/>
                <a:chExt cx="1383668" cy="1388533"/>
              </a:xfrm>
            </p:grpSpPr>
            <p:pic>
              <p:nvPicPr>
                <p:cNvPr id="66" name="图片 65">
                  <a:extLst>
                    <a:ext uri="{FF2B5EF4-FFF2-40B4-BE49-F238E27FC236}">
                      <a16:creationId xmlns:a16="http://schemas.microsoft.com/office/drawing/2014/main" id="{A945F3B4-EAA0-3811-3604-4D909A2B0D79}"/>
                    </a:ext>
                  </a:extLst>
                </p:cNvPr>
                <p:cNvPicPr>
                  <a:picLocks noChangeAspect="1"/>
                </p:cNvPicPr>
                <p:nvPr/>
              </p:nvPicPr>
              <p:blipFill>
                <a:blip r:embed="rId6"/>
                <a:srcRect l="5768" t="1753" r="20983" b="706"/>
                <a:stretch>
                  <a:fillRect/>
                </a:stretch>
              </p:blipFill>
              <p:spPr>
                <a:xfrm>
                  <a:off x="3932087" y="4256943"/>
                  <a:ext cx="1378468" cy="1378468"/>
                </a:xfrm>
                <a:custGeom>
                  <a:avLst/>
                  <a:gdLst>
                    <a:gd name="connsiteX0" fmla="*/ 2340000 w 4680000"/>
                    <a:gd name="connsiteY0" fmla="*/ 0 h 4680000"/>
                    <a:gd name="connsiteX1" fmla="*/ 4680000 w 4680000"/>
                    <a:gd name="connsiteY1" fmla="*/ 2340000 h 4680000"/>
                    <a:gd name="connsiteX2" fmla="*/ 2340000 w 4680000"/>
                    <a:gd name="connsiteY2" fmla="*/ 4680000 h 4680000"/>
                    <a:gd name="connsiteX3" fmla="*/ 0 w 4680000"/>
                    <a:gd name="connsiteY3" fmla="*/ 2340000 h 4680000"/>
                    <a:gd name="connsiteX4" fmla="*/ 2340000 w 4680000"/>
                    <a:gd name="connsiteY4" fmla="*/ 0 h 46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0" h="4680000">
                      <a:moveTo>
                        <a:pt x="2340000" y="0"/>
                      </a:moveTo>
                      <a:cubicBezTo>
                        <a:pt x="3632346" y="0"/>
                        <a:pt x="4680000" y="1047654"/>
                        <a:pt x="4680000" y="2340000"/>
                      </a:cubicBezTo>
                      <a:cubicBezTo>
                        <a:pt x="4680000" y="3632346"/>
                        <a:pt x="3632346" y="4680000"/>
                        <a:pt x="2340000" y="4680000"/>
                      </a:cubicBezTo>
                      <a:cubicBezTo>
                        <a:pt x="1047654" y="4680000"/>
                        <a:pt x="0" y="3632346"/>
                        <a:pt x="0" y="2340000"/>
                      </a:cubicBezTo>
                      <a:cubicBezTo>
                        <a:pt x="0" y="1047654"/>
                        <a:pt x="1047654" y="0"/>
                        <a:pt x="2340000" y="0"/>
                      </a:cubicBezTo>
                      <a:close/>
                    </a:path>
                  </a:pathLst>
                </a:custGeom>
                <a:gradFill>
                  <a:gsLst>
                    <a:gs pos="0">
                      <a:schemeClr val="accent4">
                        <a:lumMod val="40000"/>
                        <a:lumOff val="60000"/>
                      </a:schemeClr>
                    </a:gs>
                    <a:gs pos="9000">
                      <a:schemeClr val="accent4">
                        <a:lumMod val="60000"/>
                        <a:lumOff val="40000"/>
                      </a:schemeClr>
                    </a:gs>
                    <a:gs pos="100000">
                      <a:schemeClr val="accent4">
                        <a:lumMod val="75000"/>
                      </a:schemeClr>
                    </a:gs>
                  </a:gsLst>
                  <a:lin ang="2700000" scaled="1"/>
                </a:gradFill>
              </p:spPr>
            </p:pic>
            <p:cxnSp>
              <p:nvCxnSpPr>
                <p:cNvPr id="67" name="直接箭头连接符 66">
                  <a:extLst>
                    <a:ext uri="{FF2B5EF4-FFF2-40B4-BE49-F238E27FC236}">
                      <a16:creationId xmlns:a16="http://schemas.microsoft.com/office/drawing/2014/main" id="{ADA97386-F68A-B68F-45D8-48C993A4BB9B}"/>
                    </a:ext>
                  </a:extLst>
                </p:cNvPr>
                <p:cNvCxnSpPr>
                  <a:cxnSpLocks/>
                </p:cNvCxnSpPr>
                <p:nvPr/>
              </p:nvCxnSpPr>
              <p:spPr>
                <a:xfrm flipV="1">
                  <a:off x="4122643" y="4615275"/>
                  <a:ext cx="160912" cy="135888"/>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67">
                  <a:extLst>
                    <a:ext uri="{FF2B5EF4-FFF2-40B4-BE49-F238E27FC236}">
                      <a16:creationId xmlns:a16="http://schemas.microsoft.com/office/drawing/2014/main" id="{E3395D3A-590B-1AA0-4C56-776CAD46F3EA}"/>
                    </a:ext>
                  </a:extLst>
                </p:cNvPr>
                <p:cNvCxnSpPr>
                  <a:cxnSpLocks/>
                </p:cNvCxnSpPr>
                <p:nvPr/>
              </p:nvCxnSpPr>
              <p:spPr>
                <a:xfrm flipH="1">
                  <a:off x="4286155" y="4447326"/>
                  <a:ext cx="204119" cy="16794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824B8B2F-BED3-A4CC-F1B0-9D93D2148D0D}"/>
                    </a:ext>
                  </a:extLst>
                </p:cNvPr>
                <p:cNvCxnSpPr>
                  <a:cxnSpLocks/>
                </p:cNvCxnSpPr>
                <p:nvPr/>
              </p:nvCxnSpPr>
              <p:spPr>
                <a:xfrm flipV="1">
                  <a:off x="4728211" y="5323935"/>
                  <a:ext cx="91345" cy="22098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接箭头连接符 69">
                  <a:extLst>
                    <a:ext uri="{FF2B5EF4-FFF2-40B4-BE49-F238E27FC236}">
                      <a16:creationId xmlns:a16="http://schemas.microsoft.com/office/drawing/2014/main" id="{BF742021-74D7-34B1-10BB-CEF05481465B}"/>
                    </a:ext>
                  </a:extLst>
                </p:cNvPr>
                <p:cNvCxnSpPr>
                  <a:cxnSpLocks/>
                </p:cNvCxnSpPr>
                <p:nvPr/>
              </p:nvCxnSpPr>
              <p:spPr>
                <a:xfrm flipH="1">
                  <a:off x="4819157" y="5074920"/>
                  <a:ext cx="102964" cy="249015"/>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70">
                  <a:extLst>
                    <a:ext uri="{FF2B5EF4-FFF2-40B4-BE49-F238E27FC236}">
                      <a16:creationId xmlns:a16="http://schemas.microsoft.com/office/drawing/2014/main" id="{A7937B8C-CC00-6ADA-73F7-03963AA8503B}"/>
                    </a:ext>
                  </a:extLst>
                </p:cNvPr>
                <p:cNvCxnSpPr>
                  <a:cxnSpLocks/>
                </p:cNvCxnSpPr>
                <p:nvPr/>
              </p:nvCxnSpPr>
              <p:spPr>
                <a:xfrm flipV="1">
                  <a:off x="4284511" y="5234400"/>
                  <a:ext cx="65236" cy="17907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接箭头连接符 71">
                  <a:extLst>
                    <a:ext uri="{FF2B5EF4-FFF2-40B4-BE49-F238E27FC236}">
                      <a16:creationId xmlns:a16="http://schemas.microsoft.com/office/drawing/2014/main" id="{BF37A2EA-0569-4C2A-2BC0-63822CF865C8}"/>
                    </a:ext>
                  </a:extLst>
                </p:cNvPr>
                <p:cNvCxnSpPr>
                  <a:cxnSpLocks/>
                </p:cNvCxnSpPr>
                <p:nvPr/>
              </p:nvCxnSpPr>
              <p:spPr>
                <a:xfrm flipH="1">
                  <a:off x="4349747" y="5016122"/>
                  <a:ext cx="51750" cy="22399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72">
                  <a:extLst>
                    <a:ext uri="{FF2B5EF4-FFF2-40B4-BE49-F238E27FC236}">
                      <a16:creationId xmlns:a16="http://schemas.microsoft.com/office/drawing/2014/main" id="{F32731D8-D066-7DB9-E873-AB21C37A841A}"/>
                    </a:ext>
                  </a:extLst>
                </p:cNvPr>
                <p:cNvCxnSpPr>
                  <a:cxnSpLocks/>
                </p:cNvCxnSpPr>
                <p:nvPr/>
              </p:nvCxnSpPr>
              <p:spPr>
                <a:xfrm flipV="1">
                  <a:off x="4922520" y="4759912"/>
                  <a:ext cx="121825" cy="185468"/>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接箭头连接符 73">
                  <a:extLst>
                    <a:ext uri="{FF2B5EF4-FFF2-40B4-BE49-F238E27FC236}">
                      <a16:creationId xmlns:a16="http://schemas.microsoft.com/office/drawing/2014/main" id="{D4F2B779-4EC1-A84E-E8CB-2967653BD238}"/>
                    </a:ext>
                  </a:extLst>
                </p:cNvPr>
                <p:cNvCxnSpPr>
                  <a:cxnSpLocks/>
                </p:cNvCxnSpPr>
                <p:nvPr/>
              </p:nvCxnSpPr>
              <p:spPr>
                <a:xfrm flipH="1">
                  <a:off x="5044345" y="4592319"/>
                  <a:ext cx="94263" cy="168322"/>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5" name="流程图: 接点 74">
                  <a:extLst>
                    <a:ext uri="{FF2B5EF4-FFF2-40B4-BE49-F238E27FC236}">
                      <a16:creationId xmlns:a16="http://schemas.microsoft.com/office/drawing/2014/main" id="{6AD9C6E8-5671-E4F8-7DAD-A0D595F30BB0}"/>
                    </a:ext>
                  </a:extLst>
                </p:cNvPr>
                <p:cNvSpPr/>
                <p:nvPr/>
              </p:nvSpPr>
              <p:spPr>
                <a:xfrm>
                  <a:off x="3926887" y="4246878"/>
                  <a:ext cx="1378468" cy="1378468"/>
                </a:xfrm>
                <a:prstGeom prst="flowChartConnector">
                  <a:avLst/>
                </a:prstGeom>
                <a:gradFill>
                  <a:gsLst>
                    <a:gs pos="0">
                      <a:schemeClr val="accent4">
                        <a:lumMod val="40000"/>
                        <a:lumOff val="60000"/>
                      </a:schemeClr>
                    </a:gs>
                    <a:gs pos="61000">
                      <a:schemeClr val="accent4">
                        <a:lumMod val="60000"/>
                        <a:lumOff val="40000"/>
                        <a:alpha val="10000"/>
                      </a:schemeClr>
                    </a:gs>
                    <a:gs pos="100000">
                      <a:schemeClr val="accent4">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cs typeface="+mn-ea"/>
                      <a:sym typeface="+mn-lt"/>
                    </a:rPr>
                    <a:t>M</a:t>
                  </a:r>
                  <a:endParaRPr lang="zh-CN" altLang="en-US" sz="2000" b="1" dirty="0">
                    <a:solidFill>
                      <a:schemeClr val="bg1"/>
                    </a:solidFill>
                    <a:cs typeface="+mn-ea"/>
                    <a:sym typeface="+mn-lt"/>
                  </a:endParaRPr>
                </a:p>
              </p:txBody>
            </p:sp>
          </p:grpSp>
          <p:grpSp>
            <p:nvGrpSpPr>
              <p:cNvPr id="48" name="组合 47">
                <a:extLst>
                  <a:ext uri="{FF2B5EF4-FFF2-40B4-BE49-F238E27FC236}">
                    <a16:creationId xmlns:a16="http://schemas.microsoft.com/office/drawing/2014/main" id="{091A77FB-D967-CCBF-95B8-F708368FFEC3}"/>
                  </a:ext>
                </a:extLst>
              </p:cNvPr>
              <p:cNvGrpSpPr/>
              <p:nvPr/>
            </p:nvGrpSpPr>
            <p:grpSpPr>
              <a:xfrm>
                <a:off x="731260" y="4308139"/>
                <a:ext cx="1342822" cy="1322520"/>
                <a:chOff x="6090922" y="2868411"/>
                <a:chExt cx="1383546" cy="1385473"/>
              </a:xfrm>
            </p:grpSpPr>
            <p:pic>
              <p:nvPicPr>
                <p:cNvPr id="58" name="图片 57">
                  <a:extLst>
                    <a:ext uri="{FF2B5EF4-FFF2-40B4-BE49-F238E27FC236}">
                      <a16:creationId xmlns:a16="http://schemas.microsoft.com/office/drawing/2014/main" id="{0C336508-8576-F9A9-719C-55735C752220}"/>
                    </a:ext>
                  </a:extLst>
                </p:cNvPr>
                <p:cNvPicPr>
                  <a:picLocks noChangeAspect="1"/>
                </p:cNvPicPr>
                <p:nvPr/>
              </p:nvPicPr>
              <p:blipFill>
                <a:blip r:embed="rId6"/>
                <a:srcRect l="5768" t="1753" r="20983" b="706"/>
                <a:stretch>
                  <a:fillRect/>
                </a:stretch>
              </p:blipFill>
              <p:spPr>
                <a:xfrm>
                  <a:off x="6096000" y="2868411"/>
                  <a:ext cx="1378468" cy="1378468"/>
                </a:xfrm>
                <a:custGeom>
                  <a:avLst/>
                  <a:gdLst>
                    <a:gd name="connsiteX0" fmla="*/ 2340000 w 4680000"/>
                    <a:gd name="connsiteY0" fmla="*/ 0 h 4680000"/>
                    <a:gd name="connsiteX1" fmla="*/ 4680000 w 4680000"/>
                    <a:gd name="connsiteY1" fmla="*/ 2340000 h 4680000"/>
                    <a:gd name="connsiteX2" fmla="*/ 2340000 w 4680000"/>
                    <a:gd name="connsiteY2" fmla="*/ 4680000 h 4680000"/>
                    <a:gd name="connsiteX3" fmla="*/ 0 w 4680000"/>
                    <a:gd name="connsiteY3" fmla="*/ 2340000 h 4680000"/>
                    <a:gd name="connsiteX4" fmla="*/ 2340000 w 4680000"/>
                    <a:gd name="connsiteY4" fmla="*/ 0 h 46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0" h="4680000">
                      <a:moveTo>
                        <a:pt x="2340000" y="0"/>
                      </a:moveTo>
                      <a:cubicBezTo>
                        <a:pt x="3632346" y="0"/>
                        <a:pt x="4680000" y="1047654"/>
                        <a:pt x="4680000" y="2340000"/>
                      </a:cubicBezTo>
                      <a:cubicBezTo>
                        <a:pt x="4680000" y="3632346"/>
                        <a:pt x="3632346" y="4680000"/>
                        <a:pt x="2340000" y="4680000"/>
                      </a:cubicBezTo>
                      <a:cubicBezTo>
                        <a:pt x="1047654" y="4680000"/>
                        <a:pt x="0" y="3632346"/>
                        <a:pt x="0" y="2340000"/>
                      </a:cubicBezTo>
                      <a:cubicBezTo>
                        <a:pt x="0" y="1047654"/>
                        <a:pt x="1047654" y="0"/>
                        <a:pt x="2340000" y="0"/>
                      </a:cubicBezTo>
                      <a:close/>
                    </a:path>
                  </a:pathLst>
                </a:custGeom>
                <a:solidFill>
                  <a:srgbClr val="7D634A"/>
                </a:solidFill>
              </p:spPr>
            </p:pic>
            <p:sp>
              <p:nvSpPr>
                <p:cNvPr id="59" name="任意多边形: 形状 58">
                  <a:extLst>
                    <a:ext uri="{FF2B5EF4-FFF2-40B4-BE49-F238E27FC236}">
                      <a16:creationId xmlns:a16="http://schemas.microsoft.com/office/drawing/2014/main" id="{01F72649-4BB5-2D20-5409-53B728E5FCB3}"/>
                    </a:ext>
                  </a:extLst>
                </p:cNvPr>
                <p:cNvSpPr/>
                <p:nvPr/>
              </p:nvSpPr>
              <p:spPr>
                <a:xfrm>
                  <a:off x="6425565" y="3122295"/>
                  <a:ext cx="270510" cy="394762"/>
                </a:xfrm>
                <a:custGeom>
                  <a:avLst/>
                  <a:gdLst>
                    <a:gd name="connsiteX0" fmla="*/ 270510 w 270510"/>
                    <a:gd name="connsiteY0" fmla="*/ 0 h 394762"/>
                    <a:gd name="connsiteX1" fmla="*/ 260985 w 270510"/>
                    <a:gd name="connsiteY1" fmla="*/ 15240 h 394762"/>
                    <a:gd name="connsiteX2" fmla="*/ 257175 w 270510"/>
                    <a:gd name="connsiteY2" fmla="*/ 20955 h 394762"/>
                    <a:gd name="connsiteX3" fmla="*/ 255270 w 270510"/>
                    <a:gd name="connsiteY3" fmla="*/ 26670 h 394762"/>
                    <a:gd name="connsiteX4" fmla="*/ 249555 w 270510"/>
                    <a:gd name="connsiteY4" fmla="*/ 30480 h 394762"/>
                    <a:gd name="connsiteX5" fmla="*/ 238125 w 270510"/>
                    <a:gd name="connsiteY5" fmla="*/ 45720 h 394762"/>
                    <a:gd name="connsiteX6" fmla="*/ 228600 w 270510"/>
                    <a:gd name="connsiteY6" fmla="*/ 49530 h 394762"/>
                    <a:gd name="connsiteX7" fmla="*/ 222885 w 270510"/>
                    <a:gd name="connsiteY7" fmla="*/ 55245 h 394762"/>
                    <a:gd name="connsiteX8" fmla="*/ 205740 w 270510"/>
                    <a:gd name="connsiteY8" fmla="*/ 70485 h 394762"/>
                    <a:gd name="connsiteX9" fmla="*/ 200025 w 270510"/>
                    <a:gd name="connsiteY9" fmla="*/ 83820 h 394762"/>
                    <a:gd name="connsiteX10" fmla="*/ 198120 w 270510"/>
                    <a:gd name="connsiteY10" fmla="*/ 97155 h 394762"/>
                    <a:gd name="connsiteX11" fmla="*/ 196215 w 270510"/>
                    <a:gd name="connsiteY11" fmla="*/ 102870 h 394762"/>
                    <a:gd name="connsiteX12" fmla="*/ 194310 w 270510"/>
                    <a:gd name="connsiteY12" fmla="*/ 118110 h 394762"/>
                    <a:gd name="connsiteX13" fmla="*/ 192405 w 270510"/>
                    <a:gd name="connsiteY13" fmla="*/ 125730 h 394762"/>
                    <a:gd name="connsiteX14" fmla="*/ 188595 w 270510"/>
                    <a:gd name="connsiteY14" fmla="*/ 142875 h 394762"/>
                    <a:gd name="connsiteX15" fmla="*/ 186690 w 270510"/>
                    <a:gd name="connsiteY15" fmla="*/ 182880 h 394762"/>
                    <a:gd name="connsiteX16" fmla="*/ 182880 w 270510"/>
                    <a:gd name="connsiteY16" fmla="*/ 211455 h 394762"/>
                    <a:gd name="connsiteX17" fmla="*/ 177165 w 270510"/>
                    <a:gd name="connsiteY17" fmla="*/ 266700 h 394762"/>
                    <a:gd name="connsiteX18" fmla="*/ 173355 w 270510"/>
                    <a:gd name="connsiteY18" fmla="*/ 289560 h 394762"/>
                    <a:gd name="connsiteX19" fmla="*/ 171450 w 270510"/>
                    <a:gd name="connsiteY19" fmla="*/ 299085 h 394762"/>
                    <a:gd name="connsiteX20" fmla="*/ 163830 w 270510"/>
                    <a:gd name="connsiteY20" fmla="*/ 312420 h 394762"/>
                    <a:gd name="connsiteX21" fmla="*/ 161925 w 270510"/>
                    <a:gd name="connsiteY21" fmla="*/ 318135 h 394762"/>
                    <a:gd name="connsiteX22" fmla="*/ 154305 w 270510"/>
                    <a:gd name="connsiteY22" fmla="*/ 331470 h 394762"/>
                    <a:gd name="connsiteX23" fmla="*/ 146685 w 270510"/>
                    <a:gd name="connsiteY23" fmla="*/ 337185 h 394762"/>
                    <a:gd name="connsiteX24" fmla="*/ 127635 w 270510"/>
                    <a:gd name="connsiteY24" fmla="*/ 354330 h 394762"/>
                    <a:gd name="connsiteX25" fmla="*/ 118110 w 270510"/>
                    <a:gd name="connsiteY25" fmla="*/ 361950 h 394762"/>
                    <a:gd name="connsiteX26" fmla="*/ 102870 w 270510"/>
                    <a:gd name="connsiteY26" fmla="*/ 373380 h 394762"/>
                    <a:gd name="connsiteX27" fmla="*/ 97155 w 270510"/>
                    <a:gd name="connsiteY27" fmla="*/ 379095 h 394762"/>
                    <a:gd name="connsiteX28" fmla="*/ 85725 w 270510"/>
                    <a:gd name="connsiteY28" fmla="*/ 382905 h 394762"/>
                    <a:gd name="connsiteX29" fmla="*/ 62865 w 270510"/>
                    <a:gd name="connsiteY29" fmla="*/ 388620 h 394762"/>
                    <a:gd name="connsiteX30" fmla="*/ 43815 w 270510"/>
                    <a:gd name="connsiteY30" fmla="*/ 392430 h 394762"/>
                    <a:gd name="connsiteX31" fmla="*/ 0 w 270510"/>
                    <a:gd name="connsiteY31" fmla="*/ 394335 h 39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0510" h="394762">
                      <a:moveTo>
                        <a:pt x="270510" y="0"/>
                      </a:moveTo>
                      <a:cubicBezTo>
                        <a:pt x="264111" y="15997"/>
                        <a:pt x="270369" y="3979"/>
                        <a:pt x="260985" y="15240"/>
                      </a:cubicBezTo>
                      <a:cubicBezTo>
                        <a:pt x="259519" y="16999"/>
                        <a:pt x="258199" y="18907"/>
                        <a:pt x="257175" y="20955"/>
                      </a:cubicBezTo>
                      <a:cubicBezTo>
                        <a:pt x="256277" y="22751"/>
                        <a:pt x="256524" y="25102"/>
                        <a:pt x="255270" y="26670"/>
                      </a:cubicBezTo>
                      <a:cubicBezTo>
                        <a:pt x="253840" y="28458"/>
                        <a:pt x="251460" y="29210"/>
                        <a:pt x="249555" y="30480"/>
                      </a:cubicBezTo>
                      <a:cubicBezTo>
                        <a:pt x="246822" y="34580"/>
                        <a:pt x="241258" y="43283"/>
                        <a:pt x="238125" y="45720"/>
                      </a:cubicBezTo>
                      <a:cubicBezTo>
                        <a:pt x="235426" y="47819"/>
                        <a:pt x="231775" y="48260"/>
                        <a:pt x="228600" y="49530"/>
                      </a:cubicBezTo>
                      <a:cubicBezTo>
                        <a:pt x="226695" y="51435"/>
                        <a:pt x="224955" y="53520"/>
                        <a:pt x="222885" y="55245"/>
                      </a:cubicBezTo>
                      <a:cubicBezTo>
                        <a:pt x="215983" y="60997"/>
                        <a:pt x="211033" y="59899"/>
                        <a:pt x="205740" y="70485"/>
                      </a:cubicBezTo>
                      <a:cubicBezTo>
                        <a:pt x="201032" y="79901"/>
                        <a:pt x="202828" y="75411"/>
                        <a:pt x="200025" y="83820"/>
                      </a:cubicBezTo>
                      <a:cubicBezTo>
                        <a:pt x="199390" y="88265"/>
                        <a:pt x="199001" y="92752"/>
                        <a:pt x="198120" y="97155"/>
                      </a:cubicBezTo>
                      <a:cubicBezTo>
                        <a:pt x="197726" y="99124"/>
                        <a:pt x="196574" y="100894"/>
                        <a:pt x="196215" y="102870"/>
                      </a:cubicBezTo>
                      <a:cubicBezTo>
                        <a:pt x="195299" y="107907"/>
                        <a:pt x="195152" y="113060"/>
                        <a:pt x="194310" y="118110"/>
                      </a:cubicBezTo>
                      <a:cubicBezTo>
                        <a:pt x="193880" y="120693"/>
                        <a:pt x="192918" y="123163"/>
                        <a:pt x="192405" y="125730"/>
                      </a:cubicBezTo>
                      <a:cubicBezTo>
                        <a:pt x="189052" y="142493"/>
                        <a:pt x="192302" y="131753"/>
                        <a:pt x="188595" y="142875"/>
                      </a:cubicBezTo>
                      <a:cubicBezTo>
                        <a:pt x="187960" y="156210"/>
                        <a:pt x="187609" y="169562"/>
                        <a:pt x="186690" y="182880"/>
                      </a:cubicBezTo>
                      <a:cubicBezTo>
                        <a:pt x="185786" y="195990"/>
                        <a:pt x="184143" y="198827"/>
                        <a:pt x="182880" y="211455"/>
                      </a:cubicBezTo>
                      <a:cubicBezTo>
                        <a:pt x="176154" y="278713"/>
                        <a:pt x="186993" y="188080"/>
                        <a:pt x="177165" y="266700"/>
                      </a:cubicBezTo>
                      <a:cubicBezTo>
                        <a:pt x="174056" y="291570"/>
                        <a:pt x="176951" y="273377"/>
                        <a:pt x="173355" y="289560"/>
                      </a:cubicBezTo>
                      <a:cubicBezTo>
                        <a:pt x="172653" y="292721"/>
                        <a:pt x="172474" y="296013"/>
                        <a:pt x="171450" y="299085"/>
                      </a:cubicBezTo>
                      <a:cubicBezTo>
                        <a:pt x="168110" y="309104"/>
                        <a:pt x="168011" y="304059"/>
                        <a:pt x="163830" y="312420"/>
                      </a:cubicBezTo>
                      <a:cubicBezTo>
                        <a:pt x="162932" y="314216"/>
                        <a:pt x="162716" y="316289"/>
                        <a:pt x="161925" y="318135"/>
                      </a:cubicBezTo>
                      <a:cubicBezTo>
                        <a:pt x="160804" y="320750"/>
                        <a:pt x="156696" y="329079"/>
                        <a:pt x="154305" y="331470"/>
                      </a:cubicBezTo>
                      <a:cubicBezTo>
                        <a:pt x="152060" y="333715"/>
                        <a:pt x="149034" y="335049"/>
                        <a:pt x="146685" y="337185"/>
                      </a:cubicBezTo>
                      <a:cubicBezTo>
                        <a:pt x="126123" y="355877"/>
                        <a:pt x="140623" y="345671"/>
                        <a:pt x="127635" y="354330"/>
                      </a:cubicBezTo>
                      <a:cubicBezTo>
                        <a:pt x="115967" y="371832"/>
                        <a:pt x="131912" y="350448"/>
                        <a:pt x="118110" y="361950"/>
                      </a:cubicBezTo>
                      <a:cubicBezTo>
                        <a:pt x="101382" y="375890"/>
                        <a:pt x="124995" y="364530"/>
                        <a:pt x="102870" y="373380"/>
                      </a:cubicBezTo>
                      <a:cubicBezTo>
                        <a:pt x="100965" y="375285"/>
                        <a:pt x="99510" y="377787"/>
                        <a:pt x="97155" y="379095"/>
                      </a:cubicBezTo>
                      <a:cubicBezTo>
                        <a:pt x="93644" y="381045"/>
                        <a:pt x="89317" y="381109"/>
                        <a:pt x="85725" y="382905"/>
                      </a:cubicBezTo>
                      <a:cubicBezTo>
                        <a:pt x="73526" y="389005"/>
                        <a:pt x="80923" y="386363"/>
                        <a:pt x="62865" y="388620"/>
                      </a:cubicBezTo>
                      <a:cubicBezTo>
                        <a:pt x="52471" y="392085"/>
                        <a:pt x="60076" y="389928"/>
                        <a:pt x="43815" y="392430"/>
                      </a:cubicBezTo>
                      <a:cubicBezTo>
                        <a:pt x="19897" y="396110"/>
                        <a:pt x="41390" y="394335"/>
                        <a:pt x="0" y="394335"/>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cxnSp>
              <p:nvCxnSpPr>
                <p:cNvPr id="60" name="直接箭头连接符 59">
                  <a:extLst>
                    <a:ext uri="{FF2B5EF4-FFF2-40B4-BE49-F238E27FC236}">
                      <a16:creationId xmlns:a16="http://schemas.microsoft.com/office/drawing/2014/main" id="{0B4D4283-0C65-AF79-FBEC-81BFF0931711}"/>
                    </a:ext>
                  </a:extLst>
                </p:cNvPr>
                <p:cNvCxnSpPr>
                  <a:cxnSpLocks/>
                </p:cNvCxnSpPr>
                <p:nvPr/>
              </p:nvCxnSpPr>
              <p:spPr>
                <a:xfrm flipH="1" flipV="1">
                  <a:off x="7112955" y="3795439"/>
                  <a:ext cx="234317" cy="8227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接箭头连接符 60">
                  <a:extLst>
                    <a:ext uri="{FF2B5EF4-FFF2-40B4-BE49-F238E27FC236}">
                      <a16:creationId xmlns:a16="http://schemas.microsoft.com/office/drawing/2014/main" id="{28DE5688-A77A-3891-E182-579FD8062F54}"/>
                    </a:ext>
                  </a:extLst>
                </p:cNvPr>
                <p:cNvCxnSpPr>
                  <a:cxnSpLocks/>
                </p:cNvCxnSpPr>
                <p:nvPr/>
              </p:nvCxnSpPr>
              <p:spPr>
                <a:xfrm flipH="1">
                  <a:off x="6402907" y="3496709"/>
                  <a:ext cx="228086" cy="14478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B91291DB-0E8E-FB20-ED37-F2D348B98B97}"/>
                    </a:ext>
                  </a:extLst>
                </p:cNvPr>
                <p:cNvCxnSpPr>
                  <a:cxnSpLocks/>
                </p:cNvCxnSpPr>
                <p:nvPr/>
              </p:nvCxnSpPr>
              <p:spPr>
                <a:xfrm flipH="1" flipV="1">
                  <a:off x="6674073" y="3217634"/>
                  <a:ext cx="20002" cy="20478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3" name="任意多边形: 形状 62">
                  <a:extLst>
                    <a:ext uri="{FF2B5EF4-FFF2-40B4-BE49-F238E27FC236}">
                      <a16:creationId xmlns:a16="http://schemas.microsoft.com/office/drawing/2014/main" id="{B4333CB5-5EEE-9F79-11D5-30E520BE67A4}"/>
                    </a:ext>
                  </a:extLst>
                </p:cNvPr>
                <p:cNvSpPr/>
                <p:nvPr/>
              </p:nvSpPr>
              <p:spPr>
                <a:xfrm>
                  <a:off x="6886575" y="3801810"/>
                  <a:ext cx="293370" cy="128205"/>
                </a:xfrm>
                <a:custGeom>
                  <a:avLst/>
                  <a:gdLst>
                    <a:gd name="connsiteX0" fmla="*/ 0 w 312420"/>
                    <a:gd name="connsiteY0" fmla="*/ 95819 h 124394"/>
                    <a:gd name="connsiteX1" fmla="*/ 5715 w 312420"/>
                    <a:gd name="connsiteY1" fmla="*/ 86294 h 124394"/>
                    <a:gd name="connsiteX2" fmla="*/ 9525 w 312420"/>
                    <a:gd name="connsiteY2" fmla="*/ 80579 h 124394"/>
                    <a:gd name="connsiteX3" fmla="*/ 11430 w 312420"/>
                    <a:gd name="connsiteY3" fmla="*/ 74864 h 124394"/>
                    <a:gd name="connsiteX4" fmla="*/ 15240 w 312420"/>
                    <a:gd name="connsiteY4" fmla="*/ 67244 h 124394"/>
                    <a:gd name="connsiteX5" fmla="*/ 17145 w 312420"/>
                    <a:gd name="connsiteY5" fmla="*/ 29144 h 124394"/>
                    <a:gd name="connsiteX6" fmla="*/ 19050 w 312420"/>
                    <a:gd name="connsiteY6" fmla="*/ 569 h 124394"/>
                    <a:gd name="connsiteX7" fmla="*/ 24765 w 312420"/>
                    <a:gd name="connsiteY7" fmla="*/ 4379 h 124394"/>
                    <a:gd name="connsiteX8" fmla="*/ 30480 w 312420"/>
                    <a:gd name="connsiteY8" fmla="*/ 19619 h 124394"/>
                    <a:gd name="connsiteX9" fmla="*/ 36195 w 312420"/>
                    <a:gd name="connsiteY9" fmla="*/ 23429 h 124394"/>
                    <a:gd name="connsiteX10" fmla="*/ 51435 w 312420"/>
                    <a:gd name="connsiteY10" fmla="*/ 32954 h 124394"/>
                    <a:gd name="connsiteX11" fmla="*/ 57150 w 312420"/>
                    <a:gd name="connsiteY11" fmla="*/ 36764 h 124394"/>
                    <a:gd name="connsiteX12" fmla="*/ 70485 w 312420"/>
                    <a:gd name="connsiteY12" fmla="*/ 40574 h 124394"/>
                    <a:gd name="connsiteX13" fmla="*/ 91440 w 312420"/>
                    <a:gd name="connsiteY13" fmla="*/ 44384 h 124394"/>
                    <a:gd name="connsiteX14" fmla="*/ 142875 w 312420"/>
                    <a:gd name="connsiteY14" fmla="*/ 44384 h 124394"/>
                    <a:gd name="connsiteX15" fmla="*/ 148590 w 312420"/>
                    <a:gd name="connsiteY15" fmla="*/ 42479 h 124394"/>
                    <a:gd name="connsiteX16" fmla="*/ 156210 w 312420"/>
                    <a:gd name="connsiteY16" fmla="*/ 40574 h 124394"/>
                    <a:gd name="connsiteX17" fmla="*/ 160020 w 312420"/>
                    <a:gd name="connsiteY17" fmla="*/ 34859 h 124394"/>
                    <a:gd name="connsiteX18" fmla="*/ 173355 w 312420"/>
                    <a:gd name="connsiteY18" fmla="*/ 32954 h 124394"/>
                    <a:gd name="connsiteX19" fmla="*/ 180975 w 312420"/>
                    <a:gd name="connsiteY19" fmla="*/ 31049 h 124394"/>
                    <a:gd name="connsiteX20" fmla="*/ 213360 w 312420"/>
                    <a:gd name="connsiteY20" fmla="*/ 32954 h 124394"/>
                    <a:gd name="connsiteX21" fmla="*/ 219075 w 312420"/>
                    <a:gd name="connsiteY21" fmla="*/ 34859 h 124394"/>
                    <a:gd name="connsiteX22" fmla="*/ 226695 w 312420"/>
                    <a:gd name="connsiteY22" fmla="*/ 40574 h 124394"/>
                    <a:gd name="connsiteX23" fmla="*/ 232410 w 312420"/>
                    <a:gd name="connsiteY23" fmla="*/ 46289 h 124394"/>
                    <a:gd name="connsiteX24" fmla="*/ 238125 w 312420"/>
                    <a:gd name="connsiteY24" fmla="*/ 48194 h 124394"/>
                    <a:gd name="connsiteX25" fmla="*/ 243840 w 312420"/>
                    <a:gd name="connsiteY25" fmla="*/ 52004 h 124394"/>
                    <a:gd name="connsiteX26" fmla="*/ 255270 w 312420"/>
                    <a:gd name="connsiteY26" fmla="*/ 55814 h 124394"/>
                    <a:gd name="connsiteX27" fmla="*/ 268605 w 312420"/>
                    <a:gd name="connsiteY27" fmla="*/ 65339 h 124394"/>
                    <a:gd name="connsiteX28" fmla="*/ 274320 w 312420"/>
                    <a:gd name="connsiteY28" fmla="*/ 71054 h 124394"/>
                    <a:gd name="connsiteX29" fmla="*/ 280035 w 312420"/>
                    <a:gd name="connsiteY29" fmla="*/ 74864 h 124394"/>
                    <a:gd name="connsiteX30" fmla="*/ 287655 w 312420"/>
                    <a:gd name="connsiteY30" fmla="*/ 84389 h 124394"/>
                    <a:gd name="connsiteX31" fmla="*/ 295275 w 312420"/>
                    <a:gd name="connsiteY31" fmla="*/ 93914 h 124394"/>
                    <a:gd name="connsiteX32" fmla="*/ 299085 w 312420"/>
                    <a:gd name="connsiteY32" fmla="*/ 99629 h 124394"/>
                    <a:gd name="connsiteX33" fmla="*/ 304800 w 312420"/>
                    <a:gd name="connsiteY33" fmla="*/ 112964 h 124394"/>
                    <a:gd name="connsiteX34" fmla="*/ 310515 w 312420"/>
                    <a:gd name="connsiteY34" fmla="*/ 118679 h 124394"/>
                    <a:gd name="connsiteX35" fmla="*/ 312420 w 312420"/>
                    <a:gd name="connsiteY35" fmla="*/ 124394 h 12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2420" h="124394">
                      <a:moveTo>
                        <a:pt x="0" y="95819"/>
                      </a:moveTo>
                      <a:cubicBezTo>
                        <a:pt x="1905" y="92644"/>
                        <a:pt x="3753" y="89434"/>
                        <a:pt x="5715" y="86294"/>
                      </a:cubicBezTo>
                      <a:cubicBezTo>
                        <a:pt x="6928" y="84352"/>
                        <a:pt x="8501" y="82627"/>
                        <a:pt x="9525" y="80579"/>
                      </a:cubicBezTo>
                      <a:cubicBezTo>
                        <a:pt x="10423" y="78783"/>
                        <a:pt x="10639" y="76710"/>
                        <a:pt x="11430" y="74864"/>
                      </a:cubicBezTo>
                      <a:cubicBezTo>
                        <a:pt x="12549" y="72254"/>
                        <a:pt x="13970" y="69784"/>
                        <a:pt x="15240" y="67244"/>
                      </a:cubicBezTo>
                      <a:cubicBezTo>
                        <a:pt x="15875" y="54544"/>
                        <a:pt x="16420" y="41839"/>
                        <a:pt x="17145" y="29144"/>
                      </a:cubicBezTo>
                      <a:cubicBezTo>
                        <a:pt x="17690" y="19613"/>
                        <a:pt x="16243" y="9693"/>
                        <a:pt x="19050" y="569"/>
                      </a:cubicBezTo>
                      <a:cubicBezTo>
                        <a:pt x="19723" y="-1619"/>
                        <a:pt x="22860" y="3109"/>
                        <a:pt x="24765" y="4379"/>
                      </a:cubicBezTo>
                      <a:cubicBezTo>
                        <a:pt x="26047" y="9506"/>
                        <a:pt x="26922" y="15350"/>
                        <a:pt x="30480" y="19619"/>
                      </a:cubicBezTo>
                      <a:cubicBezTo>
                        <a:pt x="31946" y="21378"/>
                        <a:pt x="34332" y="22098"/>
                        <a:pt x="36195" y="23429"/>
                      </a:cubicBezTo>
                      <a:cubicBezTo>
                        <a:pt x="54407" y="36438"/>
                        <a:pt x="33533" y="22725"/>
                        <a:pt x="51435" y="32954"/>
                      </a:cubicBezTo>
                      <a:cubicBezTo>
                        <a:pt x="53423" y="34090"/>
                        <a:pt x="55102" y="35740"/>
                        <a:pt x="57150" y="36764"/>
                      </a:cubicBezTo>
                      <a:cubicBezTo>
                        <a:pt x="60195" y="38287"/>
                        <a:pt x="67637" y="39760"/>
                        <a:pt x="70485" y="40574"/>
                      </a:cubicBezTo>
                      <a:cubicBezTo>
                        <a:pt x="84189" y="44489"/>
                        <a:pt x="66221" y="41232"/>
                        <a:pt x="91440" y="44384"/>
                      </a:cubicBezTo>
                      <a:cubicBezTo>
                        <a:pt x="111126" y="50946"/>
                        <a:pt x="98945" y="47638"/>
                        <a:pt x="142875" y="44384"/>
                      </a:cubicBezTo>
                      <a:cubicBezTo>
                        <a:pt x="144878" y="44236"/>
                        <a:pt x="146659" y="43031"/>
                        <a:pt x="148590" y="42479"/>
                      </a:cubicBezTo>
                      <a:cubicBezTo>
                        <a:pt x="151107" y="41760"/>
                        <a:pt x="153670" y="41209"/>
                        <a:pt x="156210" y="40574"/>
                      </a:cubicBezTo>
                      <a:cubicBezTo>
                        <a:pt x="157480" y="38669"/>
                        <a:pt x="157928" y="35789"/>
                        <a:pt x="160020" y="34859"/>
                      </a:cubicBezTo>
                      <a:cubicBezTo>
                        <a:pt x="164123" y="33035"/>
                        <a:pt x="168937" y="33757"/>
                        <a:pt x="173355" y="32954"/>
                      </a:cubicBezTo>
                      <a:cubicBezTo>
                        <a:pt x="175931" y="32486"/>
                        <a:pt x="178435" y="31684"/>
                        <a:pt x="180975" y="31049"/>
                      </a:cubicBezTo>
                      <a:cubicBezTo>
                        <a:pt x="191770" y="31684"/>
                        <a:pt x="202600" y="31878"/>
                        <a:pt x="213360" y="32954"/>
                      </a:cubicBezTo>
                      <a:cubicBezTo>
                        <a:pt x="215358" y="33154"/>
                        <a:pt x="217332" y="33863"/>
                        <a:pt x="219075" y="34859"/>
                      </a:cubicBezTo>
                      <a:cubicBezTo>
                        <a:pt x="221832" y="36434"/>
                        <a:pt x="224284" y="38508"/>
                        <a:pt x="226695" y="40574"/>
                      </a:cubicBezTo>
                      <a:cubicBezTo>
                        <a:pt x="228740" y="42327"/>
                        <a:pt x="230168" y="44795"/>
                        <a:pt x="232410" y="46289"/>
                      </a:cubicBezTo>
                      <a:cubicBezTo>
                        <a:pt x="234081" y="47403"/>
                        <a:pt x="236329" y="47296"/>
                        <a:pt x="238125" y="48194"/>
                      </a:cubicBezTo>
                      <a:cubicBezTo>
                        <a:pt x="240173" y="49218"/>
                        <a:pt x="241748" y="51074"/>
                        <a:pt x="243840" y="52004"/>
                      </a:cubicBezTo>
                      <a:cubicBezTo>
                        <a:pt x="247510" y="53635"/>
                        <a:pt x="255270" y="55814"/>
                        <a:pt x="255270" y="55814"/>
                      </a:cubicBezTo>
                      <a:cubicBezTo>
                        <a:pt x="270129" y="70673"/>
                        <a:pt x="251053" y="52802"/>
                        <a:pt x="268605" y="65339"/>
                      </a:cubicBezTo>
                      <a:cubicBezTo>
                        <a:pt x="270797" y="66905"/>
                        <a:pt x="272250" y="69329"/>
                        <a:pt x="274320" y="71054"/>
                      </a:cubicBezTo>
                      <a:cubicBezTo>
                        <a:pt x="276079" y="72520"/>
                        <a:pt x="278130" y="73594"/>
                        <a:pt x="280035" y="74864"/>
                      </a:cubicBezTo>
                      <a:cubicBezTo>
                        <a:pt x="284823" y="89229"/>
                        <a:pt x="277807" y="72079"/>
                        <a:pt x="287655" y="84389"/>
                      </a:cubicBezTo>
                      <a:cubicBezTo>
                        <a:pt x="298171" y="97534"/>
                        <a:pt x="278897" y="82995"/>
                        <a:pt x="295275" y="93914"/>
                      </a:cubicBezTo>
                      <a:cubicBezTo>
                        <a:pt x="296545" y="95819"/>
                        <a:pt x="298061" y="97581"/>
                        <a:pt x="299085" y="99629"/>
                      </a:cubicBezTo>
                      <a:cubicBezTo>
                        <a:pt x="303231" y="107920"/>
                        <a:pt x="298193" y="103714"/>
                        <a:pt x="304800" y="112964"/>
                      </a:cubicBezTo>
                      <a:cubicBezTo>
                        <a:pt x="306366" y="115156"/>
                        <a:pt x="308610" y="116774"/>
                        <a:pt x="310515" y="118679"/>
                      </a:cubicBezTo>
                      <a:lnTo>
                        <a:pt x="312420" y="124394"/>
                      </a:lnTo>
                    </a:path>
                  </a:pathLst>
                </a:cu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cxnSp>
              <p:nvCxnSpPr>
                <p:cNvPr id="64" name="直接箭头连接符 63">
                  <a:extLst>
                    <a:ext uri="{FF2B5EF4-FFF2-40B4-BE49-F238E27FC236}">
                      <a16:creationId xmlns:a16="http://schemas.microsoft.com/office/drawing/2014/main" id="{9CD2854E-73E9-A3BE-AEB7-E9796B1A35B7}"/>
                    </a:ext>
                  </a:extLst>
                </p:cNvPr>
                <p:cNvCxnSpPr>
                  <a:cxnSpLocks/>
                </p:cNvCxnSpPr>
                <p:nvPr/>
              </p:nvCxnSpPr>
              <p:spPr>
                <a:xfrm flipV="1">
                  <a:off x="7106602" y="3451709"/>
                  <a:ext cx="146685" cy="11948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5" name="流程图: 接点 64">
                  <a:extLst>
                    <a:ext uri="{FF2B5EF4-FFF2-40B4-BE49-F238E27FC236}">
                      <a16:creationId xmlns:a16="http://schemas.microsoft.com/office/drawing/2014/main" id="{ED179AB3-65EC-E2BB-3A01-91F68CA82D54}"/>
                    </a:ext>
                  </a:extLst>
                </p:cNvPr>
                <p:cNvSpPr/>
                <p:nvPr/>
              </p:nvSpPr>
              <p:spPr>
                <a:xfrm>
                  <a:off x="6090922" y="2875416"/>
                  <a:ext cx="1378469" cy="1378468"/>
                </a:xfrm>
                <a:prstGeom prst="flowChartConnector">
                  <a:avLst/>
                </a:prstGeom>
                <a:gradFill>
                  <a:gsLst>
                    <a:gs pos="0">
                      <a:srgbClr val="92D050"/>
                    </a:gs>
                    <a:gs pos="45000">
                      <a:schemeClr val="accent6">
                        <a:lumMod val="60000"/>
                        <a:lumOff val="40000"/>
                        <a:alpha val="10000"/>
                      </a:schemeClr>
                    </a:gs>
                    <a:gs pos="100000">
                      <a:srgbClr val="00B05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cs typeface="+mn-ea"/>
                      <a:sym typeface="+mn-lt"/>
                    </a:rPr>
                    <a:t>C</a:t>
                  </a:r>
                  <a:endParaRPr lang="zh-CN" altLang="en-US" sz="2000" b="1" dirty="0">
                    <a:solidFill>
                      <a:schemeClr val="bg1"/>
                    </a:solidFill>
                    <a:cs typeface="+mn-ea"/>
                    <a:sym typeface="+mn-lt"/>
                  </a:endParaRPr>
                </a:p>
              </p:txBody>
            </p:sp>
          </p:grpSp>
          <p:grpSp>
            <p:nvGrpSpPr>
              <p:cNvPr id="49" name="组合 48">
                <a:extLst>
                  <a:ext uri="{FF2B5EF4-FFF2-40B4-BE49-F238E27FC236}">
                    <a16:creationId xmlns:a16="http://schemas.microsoft.com/office/drawing/2014/main" id="{5C0827E1-0277-8D7D-708E-82EBA2AC418F}"/>
                  </a:ext>
                </a:extLst>
              </p:cNvPr>
              <p:cNvGrpSpPr/>
              <p:nvPr/>
            </p:nvGrpSpPr>
            <p:grpSpPr>
              <a:xfrm>
                <a:off x="4526772" y="4039071"/>
                <a:ext cx="1337893" cy="1315834"/>
                <a:chOff x="1346320" y="3288358"/>
                <a:chExt cx="1378468" cy="1378468"/>
              </a:xfrm>
            </p:grpSpPr>
            <p:pic>
              <p:nvPicPr>
                <p:cNvPr id="50" name="图片 49">
                  <a:extLst>
                    <a:ext uri="{FF2B5EF4-FFF2-40B4-BE49-F238E27FC236}">
                      <a16:creationId xmlns:a16="http://schemas.microsoft.com/office/drawing/2014/main" id="{EA54B094-F9C0-AB1D-B115-21C7EAF0FD03}"/>
                    </a:ext>
                  </a:extLst>
                </p:cNvPr>
                <p:cNvPicPr>
                  <a:picLocks noChangeAspect="1"/>
                </p:cNvPicPr>
                <p:nvPr/>
              </p:nvPicPr>
              <p:blipFill>
                <a:blip r:embed="rId6"/>
                <a:srcRect l="5768" t="1753" r="20983" b="706"/>
                <a:stretch>
                  <a:fillRect/>
                </a:stretch>
              </p:blipFill>
              <p:spPr>
                <a:xfrm>
                  <a:off x="1346320" y="3288358"/>
                  <a:ext cx="1378468" cy="1378468"/>
                </a:xfrm>
                <a:custGeom>
                  <a:avLst/>
                  <a:gdLst>
                    <a:gd name="connsiteX0" fmla="*/ 2340000 w 4680000"/>
                    <a:gd name="connsiteY0" fmla="*/ 0 h 4680000"/>
                    <a:gd name="connsiteX1" fmla="*/ 4680000 w 4680000"/>
                    <a:gd name="connsiteY1" fmla="*/ 2340000 h 4680000"/>
                    <a:gd name="connsiteX2" fmla="*/ 2340000 w 4680000"/>
                    <a:gd name="connsiteY2" fmla="*/ 4680000 h 4680000"/>
                    <a:gd name="connsiteX3" fmla="*/ 0 w 4680000"/>
                    <a:gd name="connsiteY3" fmla="*/ 2340000 h 4680000"/>
                    <a:gd name="connsiteX4" fmla="*/ 2340000 w 4680000"/>
                    <a:gd name="connsiteY4" fmla="*/ 0 h 46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0" h="4680000">
                      <a:moveTo>
                        <a:pt x="2340000" y="0"/>
                      </a:moveTo>
                      <a:cubicBezTo>
                        <a:pt x="3632346" y="0"/>
                        <a:pt x="4680000" y="1047654"/>
                        <a:pt x="4680000" y="2340000"/>
                      </a:cubicBezTo>
                      <a:cubicBezTo>
                        <a:pt x="4680000" y="3632346"/>
                        <a:pt x="3632346" y="4680000"/>
                        <a:pt x="2340000" y="4680000"/>
                      </a:cubicBezTo>
                      <a:cubicBezTo>
                        <a:pt x="1047654" y="4680000"/>
                        <a:pt x="0" y="3632346"/>
                        <a:pt x="0" y="2340000"/>
                      </a:cubicBezTo>
                      <a:cubicBezTo>
                        <a:pt x="0" y="1047654"/>
                        <a:pt x="1047654" y="0"/>
                        <a:pt x="2340000" y="0"/>
                      </a:cubicBezTo>
                      <a:close/>
                    </a:path>
                  </a:pathLst>
                </a:custGeom>
                <a:solidFill>
                  <a:srgbClr val="7D634A"/>
                </a:solidFill>
              </p:spPr>
            </p:pic>
            <p:cxnSp>
              <p:nvCxnSpPr>
                <p:cNvPr id="51" name="直接箭头连接符 50">
                  <a:extLst>
                    <a:ext uri="{FF2B5EF4-FFF2-40B4-BE49-F238E27FC236}">
                      <a16:creationId xmlns:a16="http://schemas.microsoft.com/office/drawing/2014/main" id="{90C08748-C157-BF7C-A931-808BD1513B9E}"/>
                    </a:ext>
                  </a:extLst>
                </p:cNvPr>
                <p:cNvCxnSpPr>
                  <a:cxnSpLocks/>
                </p:cNvCxnSpPr>
                <p:nvPr/>
              </p:nvCxnSpPr>
              <p:spPr>
                <a:xfrm flipH="1" flipV="1">
                  <a:off x="2336468" y="4221757"/>
                  <a:ext cx="264494" cy="3518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A7FD49CF-878F-50B4-1120-D7826B4ABC78}"/>
                    </a:ext>
                  </a:extLst>
                </p:cNvPr>
                <p:cNvCxnSpPr>
                  <a:cxnSpLocks/>
                </p:cNvCxnSpPr>
                <p:nvPr/>
              </p:nvCxnSpPr>
              <p:spPr>
                <a:xfrm flipH="1">
                  <a:off x="2019981" y="4215386"/>
                  <a:ext cx="135847" cy="232519"/>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7A83ED0D-12B1-69E2-1973-D6B788E94F04}"/>
                    </a:ext>
                  </a:extLst>
                </p:cNvPr>
                <p:cNvCxnSpPr>
                  <a:cxnSpLocks/>
                </p:cNvCxnSpPr>
                <p:nvPr/>
              </p:nvCxnSpPr>
              <p:spPr>
                <a:xfrm flipH="1">
                  <a:off x="1551093" y="3987319"/>
                  <a:ext cx="246029" cy="7411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9E55D30C-BD20-6A89-3664-0BEF7158E602}"/>
                    </a:ext>
                  </a:extLst>
                </p:cNvPr>
                <p:cNvCxnSpPr>
                  <a:cxnSpLocks/>
                </p:cNvCxnSpPr>
                <p:nvPr/>
              </p:nvCxnSpPr>
              <p:spPr>
                <a:xfrm flipV="1">
                  <a:off x="1891948" y="3495236"/>
                  <a:ext cx="72318" cy="24438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64F7E80C-82FF-3248-8DFC-15907781773A}"/>
                    </a:ext>
                  </a:extLst>
                </p:cNvPr>
                <p:cNvCxnSpPr>
                  <a:cxnSpLocks/>
                </p:cNvCxnSpPr>
                <p:nvPr/>
              </p:nvCxnSpPr>
              <p:spPr>
                <a:xfrm flipV="1">
                  <a:off x="2246838" y="3916656"/>
                  <a:ext cx="241164" cy="14478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99213EDE-B27C-8475-D947-3BA17C0753B8}"/>
                    </a:ext>
                  </a:extLst>
                </p:cNvPr>
                <p:cNvCxnSpPr>
                  <a:cxnSpLocks/>
                </p:cNvCxnSpPr>
                <p:nvPr/>
              </p:nvCxnSpPr>
              <p:spPr>
                <a:xfrm flipH="1" flipV="1">
                  <a:off x="1429541" y="4197069"/>
                  <a:ext cx="100072" cy="13457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7" name="流程图: 接点 56">
                  <a:extLst>
                    <a:ext uri="{FF2B5EF4-FFF2-40B4-BE49-F238E27FC236}">
                      <a16:creationId xmlns:a16="http://schemas.microsoft.com/office/drawing/2014/main" id="{2C14F1B9-7491-269C-4D73-82ADF7248679}"/>
                    </a:ext>
                  </a:extLst>
                </p:cNvPr>
                <p:cNvSpPr/>
                <p:nvPr/>
              </p:nvSpPr>
              <p:spPr>
                <a:xfrm>
                  <a:off x="1346320" y="3288358"/>
                  <a:ext cx="1378468" cy="137846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cs typeface="+mn-ea"/>
                      <a:sym typeface="+mn-lt"/>
                    </a:rPr>
                    <a:t>H</a:t>
                  </a:r>
                  <a:endParaRPr lang="zh-CN" altLang="en-US" sz="2000" b="1" dirty="0">
                    <a:solidFill>
                      <a:schemeClr val="bg1"/>
                    </a:solidFill>
                    <a:cs typeface="+mn-ea"/>
                    <a:sym typeface="+mn-lt"/>
                  </a:endParaRPr>
                </a:p>
              </p:txBody>
            </p:sp>
          </p:grpSp>
        </p:grpSp>
        <p:sp>
          <p:nvSpPr>
            <p:cNvPr id="30" name="文本框 29">
              <a:extLst>
                <a:ext uri="{FF2B5EF4-FFF2-40B4-BE49-F238E27FC236}">
                  <a16:creationId xmlns:a16="http://schemas.microsoft.com/office/drawing/2014/main" id="{41DC0F91-FF58-8B8B-ED29-8C0D47FA5B28}"/>
                </a:ext>
              </a:extLst>
            </p:cNvPr>
            <p:cNvSpPr txBox="1"/>
            <p:nvPr/>
          </p:nvSpPr>
          <p:spPr>
            <a:xfrm rot="19443943">
              <a:off x="9472166" y="5339914"/>
              <a:ext cx="1062437" cy="411914"/>
            </a:xfrm>
            <a:prstGeom prst="rect">
              <a:avLst/>
            </a:prstGeom>
            <a:noFill/>
          </p:spPr>
          <p:txBody>
            <a:bodyPr wrap="square" rtlCol="0">
              <a:spAutoFit/>
            </a:bodyPr>
            <a:lstStyle/>
            <a:p>
              <a:pPr algn="ctr"/>
              <a:r>
                <a:rPr lang="en-US" altLang="zh-CN" sz="1000" b="1" dirty="0">
                  <a:cs typeface="+mn-ea"/>
                  <a:sym typeface="+mn-lt"/>
                </a:rPr>
                <a:t>porosity</a:t>
              </a:r>
            </a:p>
            <a:p>
              <a:pPr algn="ctr"/>
              <a:r>
                <a:rPr lang="en-US" altLang="zh-CN" sz="1000" b="1" dirty="0">
                  <a:cs typeface="+mn-ea"/>
                  <a:sym typeface="+mn-lt"/>
                </a:rPr>
                <a:t>permeability</a:t>
              </a:r>
              <a:endParaRPr lang="zh-CN" altLang="en-US" sz="1000" b="1" dirty="0">
                <a:cs typeface="+mn-ea"/>
                <a:sym typeface="+mn-lt"/>
              </a:endParaRPr>
            </a:p>
          </p:txBody>
        </p:sp>
        <p:sp>
          <p:nvSpPr>
            <p:cNvPr id="31" name="文本框 30">
              <a:extLst>
                <a:ext uri="{FF2B5EF4-FFF2-40B4-BE49-F238E27FC236}">
                  <a16:creationId xmlns:a16="http://schemas.microsoft.com/office/drawing/2014/main" id="{B4077892-1616-82ED-DCC9-8A67F2494FEB}"/>
                </a:ext>
              </a:extLst>
            </p:cNvPr>
            <p:cNvSpPr txBox="1"/>
            <p:nvPr/>
          </p:nvSpPr>
          <p:spPr>
            <a:xfrm rot="2000218">
              <a:off x="7132872" y="5534292"/>
              <a:ext cx="1326449" cy="411914"/>
            </a:xfrm>
            <a:prstGeom prst="rect">
              <a:avLst/>
            </a:prstGeom>
            <a:noFill/>
          </p:spPr>
          <p:txBody>
            <a:bodyPr wrap="square" rtlCol="0">
              <a:spAutoFit/>
            </a:bodyPr>
            <a:lstStyle/>
            <a:p>
              <a:pPr algn="ctr"/>
              <a:r>
                <a:rPr lang="en-US" altLang="zh-CN" sz="1000" b="1" dirty="0">
                  <a:cs typeface="+mn-ea"/>
                  <a:sym typeface="+mn-lt"/>
                </a:rPr>
                <a:t>dissolution and precipitation</a:t>
              </a:r>
              <a:endParaRPr lang="zh-CN" altLang="en-US" sz="1000" b="1" dirty="0">
                <a:cs typeface="+mn-ea"/>
                <a:sym typeface="+mn-lt"/>
              </a:endParaRPr>
            </a:p>
          </p:txBody>
        </p:sp>
        <p:sp>
          <p:nvSpPr>
            <p:cNvPr id="32" name="文本框 31">
              <a:extLst>
                <a:ext uri="{FF2B5EF4-FFF2-40B4-BE49-F238E27FC236}">
                  <a16:creationId xmlns:a16="http://schemas.microsoft.com/office/drawing/2014/main" id="{13F2E4F8-19C4-EC90-E2EF-D675DB8DE111}"/>
                </a:ext>
              </a:extLst>
            </p:cNvPr>
            <p:cNvSpPr txBox="1"/>
            <p:nvPr/>
          </p:nvSpPr>
          <p:spPr>
            <a:xfrm rot="2847598">
              <a:off x="9254894" y="3526254"/>
              <a:ext cx="1688940" cy="266516"/>
            </a:xfrm>
            <a:prstGeom prst="rect">
              <a:avLst/>
            </a:prstGeom>
            <a:noFill/>
          </p:spPr>
          <p:txBody>
            <a:bodyPr wrap="square" rtlCol="0">
              <a:spAutoFit/>
            </a:bodyPr>
            <a:lstStyle/>
            <a:p>
              <a:pPr algn="ctr"/>
              <a:r>
                <a:rPr lang="en-US" altLang="zh-CN" sz="1000" b="1" dirty="0">
                  <a:cs typeface="+mn-ea"/>
                  <a:sym typeface="+mn-lt"/>
                </a:rPr>
                <a:t>heat conduction</a:t>
              </a:r>
            </a:p>
          </p:txBody>
        </p:sp>
        <p:sp>
          <p:nvSpPr>
            <p:cNvPr id="33" name="文本框 32">
              <a:extLst>
                <a:ext uri="{FF2B5EF4-FFF2-40B4-BE49-F238E27FC236}">
                  <a16:creationId xmlns:a16="http://schemas.microsoft.com/office/drawing/2014/main" id="{9BD2E08D-BB05-5BF2-9D4A-465B4D0511F4}"/>
                </a:ext>
              </a:extLst>
            </p:cNvPr>
            <p:cNvSpPr txBox="1"/>
            <p:nvPr/>
          </p:nvSpPr>
          <p:spPr>
            <a:xfrm rot="21181290">
              <a:off x="7813652" y="4841648"/>
              <a:ext cx="1124452" cy="411914"/>
            </a:xfrm>
            <a:prstGeom prst="rect">
              <a:avLst/>
            </a:prstGeom>
            <a:noFill/>
          </p:spPr>
          <p:txBody>
            <a:bodyPr wrap="square" rtlCol="0">
              <a:spAutoFit/>
            </a:bodyPr>
            <a:lstStyle/>
            <a:p>
              <a:pPr algn="ctr"/>
              <a:r>
                <a:rPr lang="en-US" altLang="zh-CN" sz="1000" b="1" dirty="0">
                  <a:cs typeface="+mn-ea"/>
                  <a:sym typeface="+mn-lt"/>
                </a:rPr>
                <a:t>pH concentration</a:t>
              </a:r>
            </a:p>
          </p:txBody>
        </p:sp>
        <p:sp>
          <p:nvSpPr>
            <p:cNvPr id="34" name="文本框 33">
              <a:extLst>
                <a:ext uri="{FF2B5EF4-FFF2-40B4-BE49-F238E27FC236}">
                  <a16:creationId xmlns:a16="http://schemas.microsoft.com/office/drawing/2014/main" id="{A70A5FAC-18DA-43FD-D455-A3663E139AD4}"/>
                </a:ext>
              </a:extLst>
            </p:cNvPr>
            <p:cNvSpPr txBox="1"/>
            <p:nvPr/>
          </p:nvSpPr>
          <p:spPr>
            <a:xfrm rot="18932377">
              <a:off x="7457309" y="3804317"/>
              <a:ext cx="1270185" cy="253485"/>
            </a:xfrm>
            <a:prstGeom prst="rect">
              <a:avLst/>
            </a:prstGeom>
            <a:noFill/>
          </p:spPr>
          <p:txBody>
            <a:bodyPr wrap="square" rtlCol="0">
              <a:spAutoFit/>
            </a:bodyPr>
            <a:lstStyle/>
            <a:p>
              <a:pPr algn="ctr"/>
              <a:r>
                <a:rPr lang="en-US" altLang="zh-CN" sz="1000" b="1" dirty="0">
                  <a:cs typeface="+mn-ea"/>
                  <a:sym typeface="+mn-lt"/>
                </a:rPr>
                <a:t>reaction rate</a:t>
              </a:r>
              <a:endParaRPr lang="zh-CN" altLang="en-US" sz="1000" b="1" dirty="0">
                <a:cs typeface="+mn-ea"/>
                <a:sym typeface="+mn-lt"/>
              </a:endParaRPr>
            </a:p>
          </p:txBody>
        </p:sp>
        <p:sp>
          <p:nvSpPr>
            <p:cNvPr id="35" name="文本框 34">
              <a:extLst>
                <a:ext uri="{FF2B5EF4-FFF2-40B4-BE49-F238E27FC236}">
                  <a16:creationId xmlns:a16="http://schemas.microsoft.com/office/drawing/2014/main" id="{24E2062E-25DD-99A2-B703-BAF510486410}"/>
                </a:ext>
              </a:extLst>
            </p:cNvPr>
            <p:cNvSpPr txBox="1"/>
            <p:nvPr/>
          </p:nvSpPr>
          <p:spPr>
            <a:xfrm rot="16656839">
              <a:off x="8418644" y="4047919"/>
              <a:ext cx="980132" cy="433090"/>
            </a:xfrm>
            <a:prstGeom prst="rect">
              <a:avLst/>
            </a:prstGeom>
            <a:noFill/>
          </p:spPr>
          <p:txBody>
            <a:bodyPr wrap="square" rtlCol="0">
              <a:spAutoFit/>
            </a:bodyPr>
            <a:lstStyle/>
            <a:p>
              <a:pPr algn="ctr"/>
              <a:r>
                <a:rPr lang="en-US" altLang="zh-CN" sz="1000" b="1" dirty="0">
                  <a:cs typeface="+mn-ea"/>
                  <a:sym typeface="+mn-lt"/>
                </a:rPr>
                <a:t>thermal stress</a:t>
              </a:r>
              <a:endParaRPr lang="zh-CN" altLang="en-US" sz="1000" b="1" dirty="0">
                <a:cs typeface="+mn-ea"/>
                <a:sym typeface="+mn-lt"/>
              </a:endParaRPr>
            </a:p>
          </p:txBody>
        </p:sp>
        <p:sp>
          <p:nvSpPr>
            <p:cNvPr id="36" name="文本框 35">
              <a:extLst>
                <a:ext uri="{FF2B5EF4-FFF2-40B4-BE49-F238E27FC236}">
                  <a16:creationId xmlns:a16="http://schemas.microsoft.com/office/drawing/2014/main" id="{84909BBD-85B4-B75E-A480-2C578F06DBCB}"/>
                </a:ext>
              </a:extLst>
            </p:cNvPr>
            <p:cNvSpPr txBox="1"/>
            <p:nvPr/>
          </p:nvSpPr>
          <p:spPr>
            <a:xfrm rot="21170764">
              <a:off x="9017394" y="4212316"/>
              <a:ext cx="1117222" cy="411914"/>
            </a:xfrm>
            <a:prstGeom prst="rect">
              <a:avLst/>
            </a:prstGeom>
            <a:noFill/>
          </p:spPr>
          <p:txBody>
            <a:bodyPr wrap="square" rtlCol="0">
              <a:spAutoFit/>
            </a:bodyPr>
            <a:lstStyle/>
            <a:p>
              <a:pPr algn="ctr"/>
              <a:r>
                <a:rPr lang="en-US" altLang="zh-CN" sz="1000" b="1" dirty="0">
                  <a:cs typeface="+mn-ea"/>
                  <a:sym typeface="+mn-lt"/>
                </a:rPr>
                <a:t>convective mass transfer</a:t>
              </a:r>
              <a:endParaRPr lang="zh-CN" altLang="en-US" sz="1000" b="1" dirty="0">
                <a:cs typeface="+mn-ea"/>
                <a:sym typeface="+mn-lt"/>
              </a:endParaRPr>
            </a:p>
          </p:txBody>
        </p:sp>
        <p:grpSp>
          <p:nvGrpSpPr>
            <p:cNvPr id="37" name="组合 36">
              <a:extLst>
                <a:ext uri="{FF2B5EF4-FFF2-40B4-BE49-F238E27FC236}">
                  <a16:creationId xmlns:a16="http://schemas.microsoft.com/office/drawing/2014/main" id="{B7DC230F-E8FC-1D19-D687-CDD3BE5DF577}"/>
                </a:ext>
              </a:extLst>
            </p:cNvPr>
            <p:cNvGrpSpPr/>
            <p:nvPr/>
          </p:nvGrpSpPr>
          <p:grpSpPr>
            <a:xfrm>
              <a:off x="6470943" y="2158914"/>
              <a:ext cx="5108127" cy="4348999"/>
              <a:chOff x="170283" y="2430847"/>
              <a:chExt cx="5354785" cy="4177670"/>
            </a:xfrm>
          </p:grpSpPr>
          <p:sp>
            <p:nvSpPr>
              <p:cNvPr id="38" name="矩形 37">
                <a:extLst>
                  <a:ext uri="{FF2B5EF4-FFF2-40B4-BE49-F238E27FC236}">
                    <a16:creationId xmlns:a16="http://schemas.microsoft.com/office/drawing/2014/main" id="{4CCC2238-659B-6B3F-B49C-5D75A2B98B33}"/>
                  </a:ext>
                </a:extLst>
              </p:cNvPr>
              <p:cNvSpPr/>
              <p:nvPr/>
            </p:nvSpPr>
            <p:spPr>
              <a:xfrm rot="5400000" flipH="1" flipV="1">
                <a:off x="1929310" y="3015208"/>
                <a:ext cx="1841501" cy="5345117"/>
              </a:xfrm>
              <a:prstGeom prst="rect">
                <a:avLst/>
              </a:prstGeom>
              <a:noFill/>
              <a:ln w="19050">
                <a:gradFill flip="none" rotWithShape="1">
                  <a:gsLst>
                    <a:gs pos="0">
                      <a:schemeClr val="accent1">
                        <a:lumMod val="5000"/>
                        <a:lumOff val="95000"/>
                        <a:alpha val="0"/>
                      </a:schemeClr>
                    </a:gs>
                    <a:gs pos="45000">
                      <a:srgbClr val="034A90">
                        <a:alpha val="30000"/>
                      </a:srgbClr>
                    </a:gs>
                    <a:gs pos="100000">
                      <a:srgbClr val="034A90"/>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9" name="矩形 38">
                <a:extLst>
                  <a:ext uri="{FF2B5EF4-FFF2-40B4-BE49-F238E27FC236}">
                    <a16:creationId xmlns:a16="http://schemas.microsoft.com/office/drawing/2014/main" id="{47ACCEA9-50F7-6512-7AAE-C3A14D5FA4CF}"/>
                  </a:ext>
                </a:extLst>
              </p:cNvPr>
              <p:cNvSpPr/>
              <p:nvPr/>
            </p:nvSpPr>
            <p:spPr>
              <a:xfrm rot="16200000" flipH="1">
                <a:off x="1832764" y="768366"/>
                <a:ext cx="2029823" cy="5354785"/>
              </a:xfrm>
              <a:prstGeom prst="rect">
                <a:avLst/>
              </a:prstGeom>
              <a:noFill/>
              <a:ln w="19050">
                <a:gradFill flip="none" rotWithShape="1">
                  <a:gsLst>
                    <a:gs pos="0">
                      <a:schemeClr val="accent1">
                        <a:lumMod val="5000"/>
                        <a:lumOff val="95000"/>
                        <a:alpha val="0"/>
                      </a:schemeClr>
                    </a:gs>
                    <a:gs pos="45000">
                      <a:srgbClr val="034A90">
                        <a:alpha val="30000"/>
                      </a:srgbClr>
                    </a:gs>
                    <a:gs pos="100000">
                      <a:srgbClr val="034A90"/>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sp>
        <p:nvSpPr>
          <p:cNvPr id="84" name="矩形 22">
            <a:extLst>
              <a:ext uri="{FF2B5EF4-FFF2-40B4-BE49-F238E27FC236}">
                <a16:creationId xmlns:a16="http://schemas.microsoft.com/office/drawing/2014/main" id="{E2A49A38-3420-531B-3756-FB3C69EDEFF3}"/>
              </a:ext>
            </a:extLst>
          </p:cNvPr>
          <p:cNvSpPr>
            <a:spLocks noChangeArrowheads="1"/>
          </p:cNvSpPr>
          <p:nvPr/>
        </p:nvSpPr>
        <p:spPr bwMode="auto">
          <a:xfrm>
            <a:off x="120517" y="2399032"/>
            <a:ext cx="7030122" cy="433447"/>
          </a:xfrm>
          <a:prstGeom prst="rect">
            <a:avLst/>
          </a:prstGeom>
          <a:solidFill>
            <a:srgbClr val="DAE3F3"/>
          </a:solidFill>
          <a:ln>
            <a:noFill/>
          </a:ln>
        </p:spPr>
        <p:txBody>
          <a:bodyPr wrap="square" anchor="ctr">
            <a:no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ltLang="zh-CN" sz="1600" b="1" kern="0" dirty="0">
                <a:solidFill>
                  <a:srgbClr val="0000FF"/>
                </a:solidFill>
                <a:latin typeface="+mn-lt"/>
                <a:ea typeface="+mn-ea"/>
                <a:cs typeface="+mn-ea"/>
                <a:sym typeface="+mn-lt"/>
              </a:rPr>
              <a:t>Hydro-Mechanical-Chemical coupling </a:t>
            </a:r>
            <a:endParaRPr kumimoji="0" lang="zh-CN" altLang="en-US" sz="1600" b="1" i="0" u="none" strike="noStrike" kern="0" cap="none" spc="0" normalizeH="0" baseline="0" noProof="0" dirty="0">
              <a:ln>
                <a:noFill/>
              </a:ln>
              <a:solidFill>
                <a:srgbClr val="0000FF"/>
              </a:solidFill>
              <a:effectLst/>
              <a:uLnTx/>
              <a:uFillTx/>
              <a:latin typeface="+mn-lt"/>
              <a:ea typeface="+mn-ea"/>
              <a:cs typeface="+mn-ea"/>
              <a:sym typeface="+mn-lt"/>
            </a:endParaRPr>
          </a:p>
        </p:txBody>
      </p:sp>
      <p:sp>
        <p:nvSpPr>
          <p:cNvPr id="85" name="矩形 84">
            <a:extLst>
              <a:ext uri="{FF2B5EF4-FFF2-40B4-BE49-F238E27FC236}">
                <a16:creationId xmlns:a16="http://schemas.microsoft.com/office/drawing/2014/main" id="{5C4BFBD5-5C28-7789-329A-31823792BA51}"/>
              </a:ext>
            </a:extLst>
          </p:cNvPr>
          <p:cNvSpPr/>
          <p:nvPr/>
        </p:nvSpPr>
        <p:spPr>
          <a:xfrm rot="5400000" flipH="1" flipV="1">
            <a:off x="2712828" y="2175633"/>
            <a:ext cx="1855011" cy="7026905"/>
          </a:xfrm>
          <a:prstGeom prst="rect">
            <a:avLst/>
          </a:prstGeom>
          <a:noFill/>
          <a:ln w="19050">
            <a:gradFill flip="none" rotWithShape="1">
              <a:gsLst>
                <a:gs pos="0">
                  <a:schemeClr val="accent1">
                    <a:lumMod val="5000"/>
                    <a:lumOff val="95000"/>
                    <a:alpha val="0"/>
                  </a:schemeClr>
                </a:gs>
                <a:gs pos="45000">
                  <a:srgbClr val="034A90">
                    <a:alpha val="30000"/>
                  </a:srgbClr>
                </a:gs>
                <a:gs pos="100000">
                  <a:srgbClr val="034A90"/>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86" name="矩形 85">
            <a:extLst>
              <a:ext uri="{FF2B5EF4-FFF2-40B4-BE49-F238E27FC236}">
                <a16:creationId xmlns:a16="http://schemas.microsoft.com/office/drawing/2014/main" id="{E16F793B-A74B-0A17-5EE3-208B7D660AA8}"/>
              </a:ext>
            </a:extLst>
          </p:cNvPr>
          <p:cNvSpPr/>
          <p:nvPr/>
        </p:nvSpPr>
        <p:spPr>
          <a:xfrm rot="16200000" flipH="1">
            <a:off x="2617969" y="-105232"/>
            <a:ext cx="2044714" cy="7039614"/>
          </a:xfrm>
          <a:prstGeom prst="rect">
            <a:avLst/>
          </a:prstGeom>
          <a:noFill/>
          <a:ln w="19050">
            <a:gradFill flip="none" rotWithShape="1">
              <a:gsLst>
                <a:gs pos="0">
                  <a:schemeClr val="accent1">
                    <a:lumMod val="5000"/>
                    <a:lumOff val="95000"/>
                    <a:alpha val="0"/>
                  </a:schemeClr>
                </a:gs>
                <a:gs pos="45000">
                  <a:srgbClr val="034A90">
                    <a:alpha val="30000"/>
                  </a:srgbClr>
                </a:gs>
                <a:gs pos="100000">
                  <a:srgbClr val="034A90"/>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 name="文本框 6">
            <a:extLst>
              <a:ext uri="{FF2B5EF4-FFF2-40B4-BE49-F238E27FC236}">
                <a16:creationId xmlns:a16="http://schemas.microsoft.com/office/drawing/2014/main" id="{F0DBF60F-0111-DC05-E7CC-1A5461A16F2A}"/>
              </a:ext>
            </a:extLst>
          </p:cNvPr>
          <p:cNvSpPr txBox="1">
            <a:spLocks noChangeArrowheads="1"/>
          </p:cNvSpPr>
          <p:nvPr/>
        </p:nvSpPr>
        <p:spPr bwMode="auto">
          <a:xfrm>
            <a:off x="-1" y="87519"/>
            <a:ext cx="12192000" cy="523220"/>
          </a:xfrm>
          <a:prstGeom prst="rect">
            <a:avLst/>
          </a:prstGeom>
          <a:noFill/>
        </p:spPr>
        <p:txBody>
          <a:bodyPr wrap="square" rtlCol="0">
            <a:spAutoFit/>
          </a:bodyPr>
          <a:lstStyle>
            <a:defPPr>
              <a:defRPr lang="zh-CN"/>
            </a:defPPr>
            <a:lvl1pPr algn="ctr">
              <a:defRPr sz="3200" b="1">
                <a:solidFill>
                  <a:srgbClr val="0070C0"/>
                </a:solidFill>
                <a:latin typeface="Arial Black" panose="020B0A04020102020204" pitchFamily="34" charset="0"/>
                <a:cs typeface="+mn-ea"/>
              </a:defRPr>
            </a:lvl1pPr>
          </a:lstStyle>
          <a:p>
            <a:r>
              <a:rPr lang="en-US" altLang="zh-CN" sz="2800" dirty="0">
                <a:sym typeface="+mn-lt"/>
              </a:rPr>
              <a:t>1.4 Hydro-Mechanical-Chemical coupling process</a:t>
            </a:r>
          </a:p>
        </p:txBody>
      </p:sp>
    </p:spTree>
    <p:extLst>
      <p:ext uri="{BB962C8B-B14F-4D97-AF65-F5344CB8AC3E}">
        <p14:creationId xmlns:p14="http://schemas.microsoft.com/office/powerpoint/2010/main" val="4154357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B4ADA7F-2C2B-4963-B59E-97D7ECB3BA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9</a:t>
            </a:fld>
            <a:r>
              <a:rPr kumimoji="0" lang="en-US" altLang="zh-CN" sz="1200" b="0" i="0" u="none" strike="noStrike" kern="1200" cap="none" spc="0" normalizeH="0" baseline="0" noProof="0" dirty="0">
                <a:ln>
                  <a:noFill/>
                </a:ln>
                <a:solidFill>
                  <a:prstClr val="black">
                    <a:tint val="75000"/>
                  </a:prstClr>
                </a:solidFill>
                <a:effectLst/>
                <a:uLnTx/>
                <a:uFillTx/>
                <a:cs typeface="+mn-ea"/>
                <a:sym typeface="+mn-lt"/>
              </a:rPr>
              <a:t>/24</a:t>
            </a:r>
          </a:p>
        </p:txBody>
      </p:sp>
      <p:sp>
        <p:nvSpPr>
          <p:cNvPr id="13" name="Text Box 3">
            <a:extLst>
              <a:ext uri="{FF2B5EF4-FFF2-40B4-BE49-F238E27FC236}">
                <a16:creationId xmlns:a16="http://schemas.microsoft.com/office/drawing/2014/main" id="{C0FDBFB4-70F1-B98C-589F-4B567DA69EAC}"/>
              </a:ext>
            </a:extLst>
          </p:cNvPr>
          <p:cNvSpPr txBox="1">
            <a:spLocks noChangeArrowheads="1"/>
          </p:cNvSpPr>
          <p:nvPr/>
        </p:nvSpPr>
        <p:spPr bwMode="auto">
          <a:xfrm>
            <a:off x="2358779" y="1070698"/>
            <a:ext cx="9122979" cy="48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720725" indent="-720725" eaLnBrk="1" hangingPunct="1">
              <a:lnSpc>
                <a:spcPct val="250000"/>
              </a:lnSpc>
              <a:spcBef>
                <a:spcPct val="50000"/>
              </a:spcBef>
              <a:buSzPct val="120000"/>
              <a:buFont typeface="Wingdings" panose="05000000000000000000" pitchFamily="2" charset="2"/>
              <a:buChar char="0"/>
            </a:pPr>
            <a:r>
              <a:rPr lang="en-US" altLang="zh-CN" sz="2800" b="1" dirty="0">
                <a:latin typeface="Arial Black" panose="020B0A04020102020204" pitchFamily="34" charset="0"/>
                <a:ea typeface="+mn-ea"/>
                <a:cs typeface="+mn-ea"/>
                <a:sym typeface="+mn-lt"/>
              </a:rPr>
              <a:t>1. Background and motivation</a:t>
            </a:r>
          </a:p>
          <a:p>
            <a:pPr marL="720725" indent="-720725">
              <a:lnSpc>
                <a:spcPct val="250000"/>
              </a:lnSpc>
              <a:spcBef>
                <a:spcPct val="50000"/>
              </a:spcBef>
              <a:buSzPct val="120000"/>
              <a:buFont typeface="Wingdings" panose="05000000000000000000" pitchFamily="2" charset="2"/>
              <a:buChar char="0"/>
            </a:pPr>
            <a:r>
              <a:rPr lang="en-US" altLang="zh-CN" sz="2800" b="1" dirty="0">
                <a:solidFill>
                  <a:srgbClr val="C00000"/>
                </a:solidFill>
                <a:latin typeface="Arial Black" panose="020B0A04020102020204" pitchFamily="34" charset="0"/>
                <a:ea typeface="+mn-ea"/>
                <a:cs typeface="+mn-ea"/>
                <a:sym typeface="+mn-lt"/>
              </a:rPr>
              <a:t>2. The hydro-mechanical-chemical model</a:t>
            </a:r>
          </a:p>
          <a:p>
            <a:pPr marL="720725" indent="-720725" eaLnBrk="1" hangingPunct="1">
              <a:lnSpc>
                <a:spcPct val="250000"/>
              </a:lnSpc>
              <a:spcBef>
                <a:spcPct val="50000"/>
              </a:spcBef>
              <a:buSzPct val="120000"/>
              <a:buFont typeface="Wingdings" panose="05000000000000000000" pitchFamily="2" charset="2"/>
              <a:buChar char="0"/>
            </a:pPr>
            <a:r>
              <a:rPr lang="en-US" altLang="zh-CN" sz="2800" b="1" dirty="0">
                <a:latin typeface="Arial Black" panose="020B0A04020102020204" pitchFamily="34" charset="0"/>
                <a:ea typeface="+mn-ea"/>
                <a:cs typeface="+mn-ea"/>
                <a:sym typeface="+mn-lt"/>
              </a:rPr>
              <a:t>3. Numerical scheme and examples</a:t>
            </a:r>
          </a:p>
          <a:p>
            <a:pPr marL="720725" indent="-720725" eaLnBrk="1" hangingPunct="1">
              <a:lnSpc>
                <a:spcPct val="250000"/>
              </a:lnSpc>
              <a:spcBef>
                <a:spcPct val="50000"/>
              </a:spcBef>
              <a:buSzPct val="120000"/>
              <a:buFont typeface="Wingdings" panose="05000000000000000000" pitchFamily="2" charset="2"/>
              <a:buChar char="0"/>
            </a:pPr>
            <a:r>
              <a:rPr lang="en-US" altLang="zh-CN" sz="2800" b="1" dirty="0">
                <a:latin typeface="Arial Black" panose="020B0A04020102020204" pitchFamily="34" charset="0"/>
                <a:ea typeface="+mn-ea"/>
                <a:cs typeface="+mn-ea"/>
                <a:sym typeface="+mn-lt"/>
              </a:rPr>
              <a:t>4. Remarks and future works</a:t>
            </a:r>
          </a:p>
        </p:txBody>
      </p:sp>
      <p:sp>
        <p:nvSpPr>
          <p:cNvPr id="14" name="文本框 6">
            <a:extLst>
              <a:ext uri="{FF2B5EF4-FFF2-40B4-BE49-F238E27FC236}">
                <a16:creationId xmlns:a16="http://schemas.microsoft.com/office/drawing/2014/main" id="{7D9CE323-97D8-67F9-F48D-83E350BB9ACD}"/>
              </a:ext>
            </a:extLst>
          </p:cNvPr>
          <p:cNvSpPr txBox="1">
            <a:spLocks noChangeArrowheads="1"/>
          </p:cNvSpPr>
          <p:nvPr/>
        </p:nvSpPr>
        <p:spPr bwMode="auto">
          <a:xfrm>
            <a:off x="0" y="94662"/>
            <a:ext cx="12192000" cy="584775"/>
          </a:xfrm>
          <a:prstGeom prst="rect">
            <a:avLst/>
          </a:prstGeom>
          <a:noFill/>
        </p:spPr>
        <p:txBody>
          <a:bodyPr wrap="square" rtlCol="0">
            <a:spAutoFit/>
          </a:bodyPr>
          <a:lstStyle>
            <a:defPPr>
              <a:defRPr lang="zh-CN"/>
            </a:defPPr>
            <a:lvl1pPr algn="ctr">
              <a:defRPr sz="3200" b="1">
                <a:solidFill>
                  <a:srgbClr val="0070C0"/>
                </a:solidFill>
                <a:latin typeface="Arial Black" panose="020B0A04020102020204" pitchFamily="34" charset="0"/>
                <a:cs typeface="+mn-ea"/>
              </a:defRPr>
            </a:lvl1pPr>
          </a:lstStyle>
          <a:p>
            <a:r>
              <a:rPr lang="en-US" altLang="zh-CN" dirty="0">
                <a:sym typeface="+mn-lt"/>
              </a:rPr>
              <a:t>Outline</a:t>
            </a:r>
            <a:endParaRPr lang="zh-CN" altLang="en-US" dirty="0">
              <a:sym typeface="+mn-lt"/>
            </a:endParaRPr>
          </a:p>
        </p:txBody>
      </p:sp>
    </p:spTree>
    <p:extLst>
      <p:ext uri="{BB962C8B-B14F-4D97-AF65-F5344CB8AC3E}">
        <p14:creationId xmlns:p14="http://schemas.microsoft.com/office/powerpoint/2010/main" val="3200560965"/>
      </p:ext>
    </p:extLst>
  </p:cSld>
  <p:clrMapOvr>
    <a:masterClrMapping/>
  </p:clrMapOvr>
</p:sld>
</file>

<file path=ppt/theme/theme1.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3f179a9d-5e50-418e-aa9a-527c4738ae2b">
      <a:majorFont>
        <a:latin typeface="Arial" panose="020F0302020204030204"/>
        <a:ea typeface="微软雅黑"/>
        <a:cs typeface=""/>
      </a:majorFont>
      <a:minorFont>
        <a:latin typeface="Arial" panose="020F0502020204030204"/>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b="1">
            <a:latin typeface="Times New Roman" panose="02020603050405020304" pitchFamily="18" charset="0"/>
            <a:ea typeface="微软雅黑" panose="020B0503020204020204" pitchFamily="34" charset="-122"/>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3f179a9d-5e50-418e-aa9a-527c4738ae2b">
      <a:majorFont>
        <a:latin typeface="Arial" panose="020F0302020204030204"/>
        <a:ea typeface="微软雅黑"/>
        <a:cs typeface=""/>
      </a:majorFont>
      <a:minorFont>
        <a:latin typeface="Arial" panose="020F0502020204030204"/>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b="1">
            <a:latin typeface="Times New Roman" panose="02020603050405020304" pitchFamily="18" charset="0"/>
            <a:ea typeface="微软雅黑" panose="020B0503020204020204" pitchFamily="34" charset="-122"/>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6376</TotalTime>
  <Words>3054</Words>
  <Application>Microsoft Office PowerPoint</Application>
  <PresentationFormat>宽屏</PresentationFormat>
  <Paragraphs>395</Paragraphs>
  <Slides>24</Slides>
  <Notes>18</Notes>
  <HiddenSlides>0</HiddenSlides>
  <MMClips>0</MMClips>
  <ScaleCrop>false</ScaleCrop>
  <HeadingPairs>
    <vt:vector size="8" baseType="variant">
      <vt:variant>
        <vt:lpstr>已用的字体</vt:lpstr>
      </vt:variant>
      <vt:variant>
        <vt:i4>7</vt:i4>
      </vt:variant>
      <vt:variant>
        <vt:lpstr>主题</vt:lpstr>
      </vt:variant>
      <vt:variant>
        <vt:i4>2</vt:i4>
      </vt:variant>
      <vt:variant>
        <vt:lpstr>嵌入 OLE 服务器</vt:lpstr>
      </vt:variant>
      <vt:variant>
        <vt:i4>2</vt:i4>
      </vt:variant>
      <vt:variant>
        <vt:lpstr>幻灯片标题</vt:lpstr>
      </vt:variant>
      <vt:variant>
        <vt:i4>24</vt:i4>
      </vt:variant>
    </vt:vector>
  </HeadingPairs>
  <TitlesOfParts>
    <vt:vector size="35" baseType="lpstr">
      <vt:lpstr>Google Sans Text</vt:lpstr>
      <vt:lpstr>TimesNewRomanPSMT</vt:lpstr>
      <vt:lpstr>等线</vt:lpstr>
      <vt:lpstr>Arial</vt:lpstr>
      <vt:lpstr>Arial Black</vt:lpstr>
      <vt:lpstr>Calibri</vt:lpstr>
      <vt:lpstr>Wingdings</vt:lpstr>
      <vt:lpstr>1_Office 主题​​</vt:lpstr>
      <vt:lpstr>2_Office 主题​​</vt:lpstr>
      <vt:lpstr>Visio</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姚军</dc:creator>
  <cp:lastModifiedBy>Zhaoqin Huang</cp:lastModifiedBy>
  <cp:revision>216</cp:revision>
  <dcterms:created xsi:type="dcterms:W3CDTF">2016-09-19T16:27:58Z</dcterms:created>
  <dcterms:modified xsi:type="dcterms:W3CDTF">2026-05-22T06:55:26Z</dcterms:modified>
</cp:coreProperties>
</file>