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73" r:id="rId2"/>
    <p:sldMasterId id="2147483705" r:id="rId3"/>
    <p:sldMasterId id="2147483718" r:id="rId4"/>
  </p:sldMasterIdLst>
  <p:notesMasterIdLst>
    <p:notesMasterId r:id="rId17"/>
  </p:notesMasterIdLst>
  <p:handoutMasterIdLst>
    <p:handoutMasterId r:id="rId18"/>
  </p:handoutMasterIdLst>
  <p:sldIdLst>
    <p:sldId id="349" r:id="rId5"/>
    <p:sldId id="298" r:id="rId6"/>
    <p:sldId id="350" r:id="rId7"/>
    <p:sldId id="351" r:id="rId8"/>
    <p:sldId id="352" r:id="rId9"/>
    <p:sldId id="355" r:id="rId10"/>
    <p:sldId id="356" r:id="rId11"/>
    <p:sldId id="357" r:id="rId12"/>
    <p:sldId id="353" r:id="rId13"/>
    <p:sldId id="354" r:id="rId14"/>
    <p:sldId id="358" r:id="rId15"/>
    <p:sldId id="3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1C3"/>
    <a:srgbClr val="8784C7"/>
    <a:srgbClr val="A97FC3"/>
    <a:srgbClr val="A97FC4"/>
    <a:srgbClr val="A2A2A2"/>
    <a:srgbClr val="A6B727"/>
    <a:srgbClr val="96B6C7"/>
    <a:srgbClr val="ABA9D8"/>
    <a:srgbClr val="8D9DB8"/>
    <a:srgbClr val="E1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708" y="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524E0-D99E-475B-A80C-1E3E5236DFC0}" type="doc">
      <dgm:prSet loTypeId="urn:microsoft.com/office/officeart/2005/8/layout/funnel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514880-CEF1-499D-8862-123D164F935D}">
      <dgm:prSet phldrT="[Text]" custT="1"/>
      <dgm:spPr/>
      <dgm:t>
        <a:bodyPr/>
        <a:lstStyle/>
        <a:p>
          <a:endParaRPr lang="en-US" sz="2000" b="0" kern="1200" dirty="0">
            <a:solidFill>
              <a:schemeClr val="tx1"/>
            </a:solidFill>
            <a:latin typeface="Poppins Latin" panose="00000500000000000000" pitchFamily="2" charset="0"/>
            <a:ea typeface="+mn-ea"/>
            <a:cs typeface="+mn-cs"/>
          </a:endParaRPr>
        </a:p>
      </dgm:t>
    </dgm:pt>
    <dgm:pt modelId="{97E988B2-B438-40FD-A5D8-BC6BCDE16705}" type="sibTrans" cxnId="{23E370EC-849B-4727-9AB2-80D7285439E5}">
      <dgm:prSet/>
      <dgm:spPr/>
      <dgm:t>
        <a:bodyPr/>
        <a:lstStyle/>
        <a:p>
          <a:endParaRPr lang="en-US"/>
        </a:p>
      </dgm:t>
    </dgm:pt>
    <dgm:pt modelId="{05EF5EF8-7CD8-4FDE-A2BA-5B5BF32DB03F}" type="parTrans" cxnId="{23E370EC-849B-4727-9AB2-80D7285439E5}">
      <dgm:prSet/>
      <dgm:spPr/>
      <dgm:t>
        <a:bodyPr/>
        <a:lstStyle/>
        <a:p>
          <a:endParaRPr lang="en-US"/>
        </a:p>
      </dgm:t>
    </dgm:pt>
    <dgm:pt modelId="{04D6DD00-82CE-43EE-A1DD-AD9814CEE9F5}" type="pres">
      <dgm:prSet presAssocID="{41B524E0-D99E-475B-A80C-1E3E5236DFC0}" presName="Name0" presStyleCnt="0">
        <dgm:presLayoutVars>
          <dgm:chMax val="4"/>
          <dgm:resizeHandles val="exact"/>
        </dgm:presLayoutVars>
      </dgm:prSet>
      <dgm:spPr/>
    </dgm:pt>
    <dgm:pt modelId="{486105C4-C44A-47A3-8A78-4BCE512F57DF}" type="pres">
      <dgm:prSet presAssocID="{41B524E0-D99E-475B-A80C-1E3E5236DFC0}" presName="ellipse" presStyleLbl="trBgShp" presStyleIdx="0" presStyleCnt="1"/>
      <dgm:spPr/>
    </dgm:pt>
    <dgm:pt modelId="{764951C6-67E1-4433-B826-AFF152A644EC}" type="pres">
      <dgm:prSet presAssocID="{41B524E0-D99E-475B-A80C-1E3E5236DFC0}" presName="arrow1" presStyleLbl="fgShp" presStyleIdx="0" presStyleCnt="1"/>
      <dgm:spPr/>
    </dgm:pt>
    <dgm:pt modelId="{7262F308-3456-4DC7-BB57-EDDC18141E25}" type="pres">
      <dgm:prSet presAssocID="{41B524E0-D99E-475B-A80C-1E3E5236DFC0}" presName="rectangle" presStyleLbl="revTx" presStyleIdx="0" presStyleCnt="1" custScaleX="243159" custLinFactNeighborX="-13" custLinFactNeighborY="44296">
        <dgm:presLayoutVars>
          <dgm:bulletEnabled val="1"/>
        </dgm:presLayoutVars>
      </dgm:prSet>
      <dgm:spPr/>
    </dgm:pt>
    <dgm:pt modelId="{508E0C3E-D28C-4A6D-9B62-88610A40D7A2}" type="pres">
      <dgm:prSet presAssocID="{41B524E0-D99E-475B-A80C-1E3E5236DFC0}" presName="funnel" presStyleLbl="trAlignAcc1" presStyleIdx="0" presStyleCnt="1"/>
      <dgm:spPr/>
    </dgm:pt>
  </dgm:ptLst>
  <dgm:cxnLst>
    <dgm:cxn modelId="{7BD79127-7668-450C-8C92-1077B779F6FE}" type="presOf" srcId="{41B524E0-D99E-475B-A80C-1E3E5236DFC0}" destId="{04D6DD00-82CE-43EE-A1DD-AD9814CEE9F5}" srcOrd="0" destOrd="0" presId="urn:microsoft.com/office/officeart/2005/8/layout/funnel1"/>
    <dgm:cxn modelId="{5ED39BE9-5C5D-4F53-A825-C622BBD982D4}" type="presOf" srcId="{94514880-CEF1-499D-8862-123D164F935D}" destId="{7262F308-3456-4DC7-BB57-EDDC18141E25}" srcOrd="0" destOrd="0" presId="urn:microsoft.com/office/officeart/2005/8/layout/funnel1"/>
    <dgm:cxn modelId="{23E370EC-849B-4727-9AB2-80D7285439E5}" srcId="{41B524E0-D99E-475B-A80C-1E3E5236DFC0}" destId="{94514880-CEF1-499D-8862-123D164F935D}" srcOrd="0" destOrd="0" parTransId="{05EF5EF8-7CD8-4FDE-A2BA-5B5BF32DB03F}" sibTransId="{97E988B2-B438-40FD-A5D8-BC6BCDE16705}"/>
    <dgm:cxn modelId="{9AA8ED8C-C8F7-438D-8DBE-8AD461800466}" type="presParOf" srcId="{04D6DD00-82CE-43EE-A1DD-AD9814CEE9F5}" destId="{486105C4-C44A-47A3-8A78-4BCE512F57DF}" srcOrd="0" destOrd="0" presId="urn:microsoft.com/office/officeart/2005/8/layout/funnel1"/>
    <dgm:cxn modelId="{9362CC81-6C0E-4AC2-A6A2-DDC36928D0C8}" type="presParOf" srcId="{04D6DD00-82CE-43EE-A1DD-AD9814CEE9F5}" destId="{764951C6-67E1-4433-B826-AFF152A644EC}" srcOrd="1" destOrd="0" presId="urn:microsoft.com/office/officeart/2005/8/layout/funnel1"/>
    <dgm:cxn modelId="{10F158E2-07DC-4C35-910E-362FB57C4CE5}" type="presParOf" srcId="{04D6DD00-82CE-43EE-A1DD-AD9814CEE9F5}" destId="{7262F308-3456-4DC7-BB57-EDDC18141E25}" srcOrd="2" destOrd="0" presId="urn:microsoft.com/office/officeart/2005/8/layout/funnel1"/>
    <dgm:cxn modelId="{62E60950-958F-4E68-91C4-ED6C95B6064F}" type="presParOf" srcId="{04D6DD00-82CE-43EE-A1DD-AD9814CEE9F5}" destId="{508E0C3E-D28C-4A6D-9B62-88610A40D7A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105C4-C44A-47A3-8A78-4BCE512F57DF}">
      <dsp:nvSpPr>
        <dsp:cNvPr id="0" name=""/>
        <dsp:cNvSpPr/>
      </dsp:nvSpPr>
      <dsp:spPr>
        <a:xfrm>
          <a:off x="1589915" y="127279"/>
          <a:ext cx="2525999" cy="877246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951C6-67E1-4433-B826-AFF152A644EC}">
      <dsp:nvSpPr>
        <dsp:cNvPr id="0" name=""/>
        <dsp:cNvSpPr/>
      </dsp:nvSpPr>
      <dsp:spPr>
        <a:xfrm>
          <a:off x="2612064" y="2275357"/>
          <a:ext cx="489534" cy="313302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2F308-3456-4DC7-BB57-EDDC18141E25}">
      <dsp:nvSpPr>
        <dsp:cNvPr id="0" name=""/>
        <dsp:cNvSpPr/>
      </dsp:nvSpPr>
      <dsp:spPr>
        <a:xfrm>
          <a:off x="-3" y="2545581"/>
          <a:ext cx="5713670" cy="587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solidFill>
              <a:schemeClr val="tx1"/>
            </a:solidFill>
            <a:latin typeface="Poppins Latin" panose="00000500000000000000" pitchFamily="2" charset="0"/>
            <a:ea typeface="+mn-ea"/>
            <a:cs typeface="+mn-cs"/>
          </a:endParaRPr>
        </a:p>
      </dsp:txBody>
      <dsp:txXfrm>
        <a:off x="-3" y="2545581"/>
        <a:ext cx="5713670" cy="587441"/>
      </dsp:txXfrm>
    </dsp:sp>
    <dsp:sp modelId="{508E0C3E-D28C-4A6D-9B62-88610A40D7A2}">
      <dsp:nvSpPr>
        <dsp:cNvPr id="0" name=""/>
        <dsp:cNvSpPr/>
      </dsp:nvSpPr>
      <dsp:spPr>
        <a:xfrm>
          <a:off x="1486134" y="19581"/>
          <a:ext cx="2741395" cy="2193116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9FEC7A-5D03-4FDD-8793-FE6A0F012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AD0DE-1644-44EA-A5B4-4907ED48D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F186-0AFD-46FC-9930-C9CBCF6C758E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5B90-3677-4071-80DA-1A86C72E6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F1A6A-8B31-44C1-A7B3-92210413F7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E649B-9657-407B-8120-2F31F69A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3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1" y="2003247"/>
            <a:ext cx="2578351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5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4" y="2341950"/>
            <a:ext cx="1890759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5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11" y="303730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501" y="523745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7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268168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248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0" y="1276655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91075"/>
            <a:ext cx="22322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289048"/>
            <a:ext cx="22322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35368"/>
            <a:ext cx="2232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773491"/>
            <a:ext cx="271729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95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3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67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43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1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15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5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9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60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55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12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38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87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19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4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7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09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1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45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89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39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8404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0F0B-863B-474D-9403-A5D19DD3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04845-1893-482B-AA1A-CB5C4536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C3716-4B2B-4817-A074-CB089555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C2D51-5238-4FD9-9A67-B5083780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4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1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601" y="1899954"/>
            <a:ext cx="7513503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3" y="2229400"/>
            <a:ext cx="2882539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9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9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70" y="2286623"/>
            <a:ext cx="2598071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3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5" y="3623111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5" y="2398145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90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7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4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trans="40000" brushSize="1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-1352550" ty="101600" sx="74000" sy="79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EE39BB-D6D8-4248-BF08-78543D9190F8}"/>
              </a:ext>
            </a:extLst>
          </p:cNvPr>
          <p:cNvSpPr txBox="1"/>
          <p:nvPr/>
        </p:nvSpPr>
        <p:spPr>
          <a:xfrm>
            <a:off x="4723453" y="769337"/>
            <a:ext cx="7538721" cy="1912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Poppins Latin Medium" panose="00000600000000000000" pitchFamily="2" charset="0"/>
              </a:rPr>
              <a:t>Investigating the Effects of Porous Media on the Minimum Miscibility Pressure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oppins Latin Medium" panose="00000600000000000000" pitchFamily="2" charset="0"/>
              </a:rPr>
              <a:t>of an </a:t>
            </a:r>
            <a:r>
              <a:rPr lang="en-US" sz="2800" dirty="0" err="1">
                <a:latin typeface="Poppins Latin Medium" panose="00000600000000000000" pitchFamily="2" charset="0"/>
              </a:rPr>
              <a:t>Asphaltenic</a:t>
            </a:r>
            <a:r>
              <a:rPr lang="en-US" sz="2800" dirty="0">
                <a:latin typeface="Poppins Latin Medium" panose="00000600000000000000" pitchFamily="2" charset="0"/>
              </a:rPr>
              <a:t> Oil Sample and Gas</a:t>
            </a:r>
            <a:endParaRPr lang="ko-KR" altLang="en-US" sz="2800" dirty="0">
              <a:latin typeface="Poppins Latin Medium" panose="00000600000000000000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D237E-EBE7-46EF-80B4-BA7A5088BBFD}"/>
              </a:ext>
            </a:extLst>
          </p:cNvPr>
          <p:cNvSpPr txBox="1"/>
          <p:nvPr/>
        </p:nvSpPr>
        <p:spPr>
          <a:xfrm>
            <a:off x="5668339" y="3366444"/>
            <a:ext cx="5648948" cy="13926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Fatemeh </a:t>
            </a:r>
            <a:r>
              <a:rPr lang="en-US" altLang="ko-KR" sz="2000" dirty="0" err="1">
                <a:latin typeface="Poppins Latin Light" panose="00000400000000000000" pitchFamily="2" charset="0"/>
                <a:cs typeface="Arial" pitchFamily="34" charset="0"/>
              </a:rPr>
              <a:t>Keyvani</a:t>
            </a: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		Ali </a:t>
            </a:r>
            <a:r>
              <a:rPr lang="en-US" altLang="ko-KR" sz="2000" dirty="0" err="1">
                <a:latin typeface="Poppins Latin Light" panose="00000400000000000000" pitchFamily="2" charset="0"/>
                <a:cs typeface="Arial" pitchFamily="34" charset="0"/>
              </a:rPr>
              <a:t>Safaei</a:t>
            </a:r>
            <a:endParaRPr lang="en-US" altLang="ko-KR" sz="2000" dirty="0">
              <a:latin typeface="Poppins Latin Light" panose="00000400000000000000" pitchFamily="2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Yousef </a:t>
            </a:r>
            <a:r>
              <a:rPr lang="en-US" altLang="ko-KR" sz="2000" dirty="0" err="1">
                <a:latin typeface="Poppins Latin Light" panose="00000400000000000000" pitchFamily="2" charset="0"/>
                <a:cs typeface="Arial" pitchFamily="34" charset="0"/>
              </a:rPr>
              <a:t>Kazemzadeh</a:t>
            </a: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		Masoud </a:t>
            </a:r>
            <a:r>
              <a:rPr lang="en-US" altLang="ko-KR" sz="2000" dirty="0" err="1">
                <a:latin typeface="Poppins Latin Light" panose="00000400000000000000" pitchFamily="2" charset="0"/>
                <a:cs typeface="Arial" pitchFamily="34" charset="0"/>
              </a:rPr>
              <a:t>Riazi</a:t>
            </a:r>
            <a:endParaRPr lang="en-US" altLang="ko-KR" sz="2000" dirty="0">
              <a:latin typeface="Poppins Latin Light" panose="00000400000000000000" pitchFamily="2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	</a:t>
            </a:r>
            <a:r>
              <a:rPr lang="en-US" altLang="ko-KR" sz="2000" dirty="0" err="1">
                <a:latin typeface="Poppins Latin Light" panose="00000400000000000000" pitchFamily="2" charset="0"/>
                <a:cs typeface="Arial" pitchFamily="34" charset="0"/>
              </a:rPr>
              <a:t>Jafar</a:t>
            </a: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 Qajar</a:t>
            </a:r>
            <a:endParaRPr lang="ko-KR" altLang="en-US" sz="2000" dirty="0">
              <a:latin typeface="Poppins Latin Light" panose="00000400000000000000" pitchFamily="2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A0850-9FA5-45B7-A225-225764A58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9"/>
          <a:stretch/>
        </p:blipFill>
        <p:spPr bwMode="auto">
          <a:xfrm>
            <a:off x="0" y="1002021"/>
            <a:ext cx="2227402" cy="20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FE3966-5E90-4AA3-B151-00FFF552C9F5}"/>
              </a:ext>
            </a:extLst>
          </p:cNvPr>
          <p:cNvSpPr txBox="1"/>
          <p:nvPr/>
        </p:nvSpPr>
        <p:spPr>
          <a:xfrm>
            <a:off x="7916907" y="5538375"/>
            <a:ext cx="21512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latin typeface="Poppins Latin Light" panose="00000400000000000000" pitchFamily="2" charset="0"/>
                <a:cs typeface="Arial" pitchFamily="34" charset="0"/>
              </a:rPr>
              <a:t>September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235F5-E83F-4556-A27C-ACCEDA7B81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95" b="89381" l="673" r="17937">
                        <a14:foregroundMark x1="2242" y1="30973" x2="2242" y2="30973"/>
                        <a14:foregroundMark x1="3363" y1="39823" x2="3363" y2="39823"/>
                        <a14:foregroundMark x1="673" y1="43363" x2="673" y2="43363"/>
                        <a14:foregroundMark x1="673" y1="28319" x2="673" y2="28319"/>
                        <a14:foregroundMark x1="1121" y1="37168" x2="1121" y2="37168"/>
                        <a14:foregroundMark x1="2691" y1="36283" x2="2691" y2="36283"/>
                        <a14:foregroundMark x1="3363" y1="31858" x2="3363" y2="31858"/>
                        <a14:foregroundMark x1="4260" y1="22124" x2="4260" y2="22124"/>
                        <a14:foregroundMark x1="5157" y1="18584" x2="5157" y2="18584"/>
                        <a14:foregroundMark x1="6726" y1="14159" x2="6726" y2="14159"/>
                        <a14:foregroundMark x1="8296" y1="10619" x2="8296" y2="10619"/>
                        <a14:foregroundMark x1="9865" y1="9735" x2="9865" y2="9735"/>
                        <a14:foregroundMark x1="10762" y1="9735" x2="10762" y2="9735"/>
                        <a14:foregroundMark x1="8969" y1="6195" x2="8969" y2="6195"/>
                        <a14:foregroundMark x1="10090" y1="20354" x2="10090" y2="20354"/>
                        <a14:foregroundMark x1="9641" y1="20354" x2="9641" y2="20354"/>
                        <a14:foregroundMark x1="9417" y1="18584" x2="9417" y2="18584"/>
                        <a14:foregroundMark x1="2466" y1="59292" x2="2466" y2="59292"/>
                        <a14:foregroundMark x1="15919" y1="61062" x2="15919" y2="6106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727"/>
          <a:stretch/>
        </p:blipFill>
        <p:spPr>
          <a:xfrm>
            <a:off x="405302" y="3399860"/>
            <a:ext cx="1608184" cy="2009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540C9-4E59-472E-8B87-53C24D79D2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5" b="89381" l="21076" r="68834">
                        <a14:foregroundMark x1="21300" y1="14159" x2="21300" y2="14159"/>
                        <a14:foregroundMark x1="23094" y1="16814" x2="23094" y2="16814"/>
                        <a14:foregroundMark x1="25336" y1="20354" x2="25336" y2="20354"/>
                        <a14:foregroundMark x1="29596" y1="15929" x2="29596" y2="15929"/>
                        <a14:foregroundMark x1="21300" y1="37168" x2="21300" y2="37168"/>
                        <a14:foregroundMark x1="24439" y1="48673" x2="24439" y2="48673"/>
                        <a14:foregroundMark x1="31390" y1="42478" x2="31390" y2="42478"/>
                        <a14:foregroundMark x1="34978" y1="48673" x2="34978" y2="48673"/>
                        <a14:foregroundMark x1="41928" y1="48673" x2="41928" y2="48673"/>
                        <a14:foregroundMark x1="53363" y1="53097" x2="53363" y2="53097"/>
                        <a14:foregroundMark x1="59641" y1="51327" x2="59641" y2="51327"/>
                        <a14:foregroundMark x1="64126" y1="50442" x2="64126" y2="50442"/>
                        <a14:foregroundMark x1="68834" y1="51327" x2="68834" y2="51327"/>
                        <a14:foregroundMark x1="47534" y1="69912" x2="47534" y2="69912"/>
                        <a14:foregroundMark x1="50673" y1="75221" x2="50673" y2="75221"/>
                        <a14:foregroundMark x1="54036" y1="81416" x2="54036" y2="81416"/>
                        <a14:foregroundMark x1="57848" y1="77876" x2="57848" y2="77876"/>
                        <a14:foregroundMark x1="61883" y1="76991" x2="61883" y2="76991"/>
                        <a14:foregroundMark x1="63901" y1="76991" x2="63901" y2="76991"/>
                        <a14:foregroundMark x1="67713" y1="76991" x2="67713" y2="76991"/>
                        <a14:backgroundMark x1="26009" y1="23894" x2="26009" y2="23894"/>
                        <a14:backgroundMark x1="54709" y1="82301" x2="54709" y2="82301"/>
                        <a14:backgroundMark x1="65022" y1="77876" x2="65022" y2="778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29810"/>
          <a:stretch/>
        </p:blipFill>
        <p:spPr>
          <a:xfrm>
            <a:off x="232914" y="5218290"/>
            <a:ext cx="1994488" cy="1009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A726E1-DC48-49A8-9947-9699272CEAF2}"/>
              </a:ext>
            </a:extLst>
          </p:cNvPr>
          <p:cNvSpPr txBox="1"/>
          <p:nvPr/>
        </p:nvSpPr>
        <p:spPr>
          <a:xfrm>
            <a:off x="7916907" y="6043126"/>
            <a:ext cx="21512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latin typeface="Poppins Latin Light" panose="00000400000000000000" pitchFamily="2" charset="0"/>
                <a:cs typeface="Arial" pitchFamily="34" charset="0"/>
              </a:rPr>
              <a:t>Tehran University</a:t>
            </a:r>
          </a:p>
        </p:txBody>
      </p:sp>
    </p:spTree>
    <p:extLst>
      <p:ext uri="{BB962C8B-B14F-4D97-AF65-F5344CB8AC3E}">
        <p14:creationId xmlns:p14="http://schemas.microsoft.com/office/powerpoint/2010/main" val="236940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5B17A-F002-C29F-37FE-FEF85063E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543" y="5678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7D1391-B00F-E764-80FA-CBA35A16F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444487"/>
              </p:ext>
            </p:extLst>
          </p:nvPr>
        </p:nvGraphicFramePr>
        <p:xfrm>
          <a:off x="-169998" y="440354"/>
          <a:ext cx="8197119" cy="6274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802131" imgH="7502573" progId="Origin95.Graph">
                  <p:embed/>
                </p:oleObj>
              </mc:Choice>
              <mc:Fallback>
                <p:oleObj name="Graph" r:id="rId2" imgW="9802131" imgH="750257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69998" y="440354"/>
                        <a:ext cx="8197119" cy="6274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D70AB51-D403-93F0-3025-147BCD62E09B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Effect of Pore Radius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86E66-6189-8B50-BFDD-27D418769908}"/>
              </a:ext>
            </a:extLst>
          </p:cNvPr>
          <p:cNvSpPr txBox="1"/>
          <p:nvPr/>
        </p:nvSpPr>
        <p:spPr>
          <a:xfrm flipH="1">
            <a:off x="11267975" y="5940805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AC148-E6C4-1084-B3DF-B51F63614E9F}"/>
              </a:ext>
            </a:extLst>
          </p:cNvPr>
          <p:cNvSpPr txBox="1"/>
          <p:nvPr/>
        </p:nvSpPr>
        <p:spPr>
          <a:xfrm>
            <a:off x="2081280" y="6284070"/>
            <a:ext cx="3999297" cy="370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CPA-</a:t>
            </a:r>
            <a:r>
              <a:rPr lang="en-US" sz="2000" dirty="0" err="1">
                <a:latin typeface="Poppins Latin Light" panose="00000400000000000000" pitchFamily="2" charset="0"/>
                <a:cs typeface="Arial" pitchFamily="34" charset="0"/>
              </a:rPr>
              <a:t>EoS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, T = 372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495A81-C5AC-FF2A-5727-9AF1F21A6759}"/>
                  </a:ext>
                </a:extLst>
              </p:cNvPr>
              <p:cNvSpPr txBox="1"/>
              <p:nvPr/>
            </p:nvSpPr>
            <p:spPr>
              <a:xfrm>
                <a:off x="7767651" y="2755573"/>
                <a:ext cx="335271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sat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rRTρ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Poppins Latin" panose="000005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495A81-C5AC-FF2A-5727-9AF1F21A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651" y="2755573"/>
                <a:ext cx="335271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4B5AD14-3936-B95F-B8C1-660925CF2D0C}"/>
              </a:ext>
            </a:extLst>
          </p:cNvPr>
          <p:cNvSpPr txBox="1"/>
          <p:nvPr/>
        </p:nvSpPr>
        <p:spPr>
          <a:xfrm>
            <a:off x="7740840" y="1806042"/>
            <a:ext cx="3395197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Poppins Latin Light" panose="00000400000000000000" pitchFamily="2" charset="0"/>
                <a:cs typeface="Arial" pitchFamily="34" charset="0"/>
              </a:rPr>
              <a:t>Kelvin equation:</a:t>
            </a:r>
            <a:r>
              <a:rPr lang="en-US" sz="2400" dirty="0">
                <a:latin typeface="Poppins Latin Light" panose="00000400000000000000" pitchFamily="2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1DC358-420E-0BF0-9D41-2580E4530358}"/>
              </a:ext>
            </a:extLst>
          </p:cNvPr>
          <p:cNvSpPr txBox="1"/>
          <p:nvPr/>
        </p:nvSpPr>
        <p:spPr>
          <a:xfrm>
            <a:off x="7674195" y="4316911"/>
            <a:ext cx="1227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oppins Latin Light" panose="00000400000000000000" pitchFamily="2" charset="0"/>
                <a:cs typeface="Arial" pitchFamily="34" charset="0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25379-8B62-FA52-930D-77242121F055}"/>
              </a:ext>
            </a:extLst>
          </p:cNvPr>
          <p:cNvSpPr txBox="1"/>
          <p:nvPr/>
        </p:nvSpPr>
        <p:spPr>
          <a:xfrm>
            <a:off x="10040518" y="4316911"/>
            <a:ext cx="1227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Poppins Latin Light" panose="00000400000000000000" pitchFamily="2" charset="0"/>
                <a:cs typeface="Arial" pitchFamily="34" charset="0"/>
              </a:rPr>
              <a:t>P</a:t>
            </a:r>
            <a:r>
              <a:rPr lang="en-US" sz="2000" b="1" dirty="0" err="1">
                <a:latin typeface="Poppins Latin Light" panose="00000400000000000000" pitchFamily="2" charset="0"/>
                <a:cs typeface="Arial" pitchFamily="34" charset="0"/>
              </a:rPr>
              <a:t>v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0D5AA4-DC05-FF6A-81A8-8B6F14419257}"/>
              </a:ext>
            </a:extLst>
          </p:cNvPr>
          <p:cNvCxnSpPr>
            <a:cxnSpLocks/>
          </p:cNvCxnSpPr>
          <p:nvPr/>
        </p:nvCxnSpPr>
        <p:spPr>
          <a:xfrm>
            <a:off x="8473774" y="4316911"/>
            <a:ext cx="313711" cy="63047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012CE9-3A67-1845-9653-F927DBDCCF87}"/>
              </a:ext>
            </a:extLst>
          </p:cNvPr>
          <p:cNvCxnSpPr>
            <a:cxnSpLocks/>
          </p:cNvCxnSpPr>
          <p:nvPr/>
        </p:nvCxnSpPr>
        <p:spPr>
          <a:xfrm>
            <a:off x="10954264" y="4316911"/>
            <a:ext cx="313711" cy="63047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8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5B17A-F002-C29F-37FE-FEF85063E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543" y="5678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D70AB51-D403-93F0-3025-147BCD62E09B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86E66-6189-8B50-BFDD-27D418769908}"/>
              </a:ext>
            </a:extLst>
          </p:cNvPr>
          <p:cNvSpPr txBox="1"/>
          <p:nvPr/>
        </p:nvSpPr>
        <p:spPr>
          <a:xfrm flipH="1">
            <a:off x="11181350" y="5939733"/>
            <a:ext cx="100584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51805-26EE-57EE-98DB-82C13FC85500}"/>
              </a:ext>
            </a:extLst>
          </p:cNvPr>
          <p:cNvSpPr txBox="1"/>
          <p:nvPr/>
        </p:nvSpPr>
        <p:spPr>
          <a:xfrm>
            <a:off x="323532" y="1371765"/>
            <a:ext cx="11544937" cy="4624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Confinement effect was more crucial when the pore radius was less than 100 nm.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Poppins Latin Light" panose="00000400000000000000" pitchFamily="2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The calculation of MMP in unconventional tight reservoirs such as shale reservoirs should be performed more accurately.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Poppins Latin Light" panose="00000400000000000000" pitchFamily="2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The competition between the two phenomena of solubility and accumulation of asphaltene on the interface determines the miscibility conditions between oil and gas.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Poppins Latin Light" panose="00000400000000000000" pitchFamily="2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The reservoirs that are chosen for CO2 injection and storage will be more prone to asphaltene precipitation and resulting damage.</a:t>
            </a:r>
          </a:p>
        </p:txBody>
      </p:sp>
    </p:spTree>
    <p:extLst>
      <p:ext uri="{BB962C8B-B14F-4D97-AF65-F5344CB8AC3E}">
        <p14:creationId xmlns:p14="http://schemas.microsoft.com/office/powerpoint/2010/main" val="304027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5B17A-F002-C29F-37FE-FEF85063E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995" y="587194"/>
            <a:ext cx="31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FB20A6B-D09C-5409-CEC8-E4D1ED0D443D}"/>
              </a:ext>
            </a:extLst>
          </p:cNvPr>
          <p:cNvSpPr txBox="1">
            <a:spLocks/>
          </p:cNvSpPr>
          <p:nvPr/>
        </p:nvSpPr>
        <p:spPr>
          <a:xfrm>
            <a:off x="266441" y="558319"/>
            <a:ext cx="6772696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E72A9-D33F-CCFA-082E-E3792264DA97}"/>
              </a:ext>
            </a:extLst>
          </p:cNvPr>
          <p:cNvSpPr txBox="1"/>
          <p:nvPr/>
        </p:nvSpPr>
        <p:spPr>
          <a:xfrm>
            <a:off x="7553145" y="2182327"/>
            <a:ext cx="42755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latin typeface="Poppins Latin" panose="00000500000000000000" pitchFamily="2" charset="0"/>
              </a:rPr>
              <a:t>Thank You</a:t>
            </a:r>
            <a:endParaRPr lang="ko-KR" altLang="en-US" sz="2800" b="1" dirty="0">
              <a:latin typeface="Poppins Latin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7E58D-8FAC-EC2F-4603-D693B93F240D}"/>
              </a:ext>
            </a:extLst>
          </p:cNvPr>
          <p:cNvSpPr txBox="1"/>
          <p:nvPr/>
        </p:nvSpPr>
        <p:spPr>
          <a:xfrm>
            <a:off x="7553145" y="4558162"/>
            <a:ext cx="42755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latin typeface="Poppins Latin" panose="00000500000000000000" pitchFamily="2" charset="0"/>
              </a:rPr>
              <a:t>Q &amp; A</a:t>
            </a:r>
            <a:endParaRPr lang="ko-KR" altLang="en-US" sz="2800" b="1" dirty="0">
              <a:latin typeface="Poppins Latin" panose="00000500000000000000" pitchFamily="2" charset="0"/>
            </a:endParaRPr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2CBD0CEC-3E9E-DC58-1F6C-B7F0553DA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6125" y="3368623"/>
            <a:ext cx="1189539" cy="1189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B2DE9C-2285-5BC6-D0A1-0C6A079CD94D}"/>
              </a:ext>
            </a:extLst>
          </p:cNvPr>
          <p:cNvSpPr txBox="1"/>
          <p:nvPr/>
        </p:nvSpPr>
        <p:spPr>
          <a:xfrm>
            <a:off x="603987" y="1343546"/>
            <a:ext cx="60976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Kazemzadeh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Y.,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Eshraghi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S. E.,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Riazi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M., &amp;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Zendehboudi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S. (2018). How do metal oxide nanoparticles influence on interfacial tension of asphaltic oil-Supercritical CO2 systems? The Journal of Supercritical Fluids, 135, 1-7.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Keyvani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F.,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Safaei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A.,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Kazemzadeh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Y.,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Riazi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M., &amp; Qajar, J. (2024). Impact of nanopore confinement on phase behavior and enriched gas minimum miscibility pressure in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asphaltenic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 tight oil reservoirs. Scientific Reports, 14(1), 13405.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Li, Z., &amp;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Firoozabadi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A. (2010). Cubic-Plus-Association Equation of State for Asphaltene Precipitation in Live Oils. Energy &amp; Fuels, 24(5), 2956-2963.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Nwidee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L. N., Theophilus, S.,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Barifcani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A.,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Sarmadivaleh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M., &amp; Iglauer, S. (2016). EOR processes, opportunities and technological advancements. Chemical Enhanced Oil Recovery (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cEOR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)-a Practical Overview, 20, 225-237. </a:t>
            </a: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Song, Y., Song, Z., Guo, J., Feng, D., &amp; Chang, X. (2021). Phase behavior and miscibility of CO2–hydrocarbon mixtures in shale nanopores. Industrial &amp; Engineering Chemistry Research, 60(14), 5300-5309. </a:t>
            </a:r>
          </a:p>
        </p:txBody>
      </p:sp>
    </p:spTree>
    <p:extLst>
      <p:ext uri="{BB962C8B-B14F-4D97-AF65-F5344CB8AC3E}">
        <p14:creationId xmlns:p14="http://schemas.microsoft.com/office/powerpoint/2010/main" val="32401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Poppins Latin" panose="00000500000000000000" pitchFamily="2" charset="0"/>
              </a:rPr>
              <a:t>Gas Injection:</a:t>
            </a:r>
          </a:p>
          <a:p>
            <a:r>
              <a:rPr lang="en-US" sz="2800" dirty="0">
                <a:latin typeface="Poppins Latin" panose="00000500000000000000" pitchFamily="2" charset="0"/>
              </a:rPr>
              <a:t>One of the Most Important EOR Methods</a:t>
            </a:r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5F6A954A-5CAD-47C0-B424-54EACADCF3EC}"/>
              </a:ext>
            </a:extLst>
          </p:cNvPr>
          <p:cNvSpPr>
            <a:spLocks noChangeAspect="1"/>
          </p:cNvSpPr>
          <p:nvPr/>
        </p:nvSpPr>
        <p:spPr>
          <a:xfrm>
            <a:off x="5683416" y="2303698"/>
            <a:ext cx="243002" cy="243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26E943-AE31-4335-8774-C0B972175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"/>
          <a:stretch/>
        </p:blipFill>
        <p:spPr>
          <a:xfrm>
            <a:off x="0" y="1661230"/>
            <a:ext cx="6096000" cy="4686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C4C60-24A5-A9CD-B85E-033567AA1961}"/>
              </a:ext>
            </a:extLst>
          </p:cNvPr>
          <p:cNvSpPr txBox="1"/>
          <p:nvPr/>
        </p:nvSpPr>
        <p:spPr>
          <a:xfrm>
            <a:off x="6496015" y="2303698"/>
            <a:ext cx="3966549" cy="1854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Three types of gas injection: </a:t>
            </a:r>
            <a:endParaRPr lang="en-US" altLang="ko-KR" sz="2000" dirty="0">
              <a:latin typeface="Poppins Latin Light" panose="00000400000000000000" pitchFamily="2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Miscible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Immiscible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oppins Latin Light" panose="00000400000000000000" pitchFamily="2" charset="0"/>
                <a:cs typeface="Arial" pitchFamily="34" charset="0"/>
              </a:rPr>
              <a:t>Near miscible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EF9BD5-DFAD-563D-E3BA-700C1A0BE653}"/>
              </a:ext>
            </a:extLst>
          </p:cNvPr>
          <p:cNvSpPr/>
          <p:nvPr/>
        </p:nvSpPr>
        <p:spPr>
          <a:xfrm>
            <a:off x="6496015" y="2808583"/>
            <a:ext cx="1704612" cy="49329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374A0-4D0B-9FA4-2274-28A60D72DE1F}"/>
              </a:ext>
            </a:extLst>
          </p:cNvPr>
          <p:cNvSpPr txBox="1"/>
          <p:nvPr/>
        </p:nvSpPr>
        <p:spPr>
          <a:xfrm>
            <a:off x="6496015" y="5057606"/>
            <a:ext cx="5400713" cy="9310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The </a:t>
            </a:r>
            <a:r>
              <a:rPr lang="en-US" sz="2000" u="sng" dirty="0">
                <a:latin typeface="Poppins Latin Light" panose="00000400000000000000" pitchFamily="2" charset="0"/>
                <a:cs typeface="Arial" pitchFamily="34" charset="0"/>
              </a:rPr>
              <a:t>minimum miscibility pressure (MMP) 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between oil and gas is a key parameter.</a:t>
            </a:r>
            <a:endParaRPr lang="en-US" altLang="ko-KR" sz="2000" dirty="0">
              <a:latin typeface="Poppins Latin Light" panose="00000400000000000000" pitchFamily="2" charset="0"/>
              <a:cs typeface="Arial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1C5463C-D7F5-AA04-8497-2B18A13303AF}"/>
              </a:ext>
            </a:extLst>
          </p:cNvPr>
          <p:cNvSpPr/>
          <p:nvPr/>
        </p:nvSpPr>
        <p:spPr>
          <a:xfrm>
            <a:off x="8142121" y="4290288"/>
            <a:ext cx="674336" cy="82249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1865-C536-2AEC-7657-89E311090B4C}"/>
              </a:ext>
            </a:extLst>
          </p:cNvPr>
          <p:cNvSpPr txBox="1"/>
          <p:nvPr/>
        </p:nvSpPr>
        <p:spPr>
          <a:xfrm>
            <a:off x="1530818" y="6456795"/>
            <a:ext cx="3034363" cy="31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Ref. : (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Nwidee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 et al., 2016)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EF804-C43C-A870-1D6F-DC0AB3F6AC00}"/>
              </a:ext>
            </a:extLst>
          </p:cNvPr>
          <p:cNvSpPr txBox="1"/>
          <p:nvPr/>
        </p:nvSpPr>
        <p:spPr>
          <a:xfrm flipH="1">
            <a:off x="11267975" y="5940807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1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Poppins Latin" panose="00000500000000000000" pitchFamily="2" charset="0"/>
              </a:rPr>
              <a:t>MMP Calculation Methods</a:t>
            </a:r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5F6A954A-5CAD-47C0-B424-54EACADCF3EC}"/>
              </a:ext>
            </a:extLst>
          </p:cNvPr>
          <p:cNvSpPr>
            <a:spLocks noChangeAspect="1"/>
          </p:cNvSpPr>
          <p:nvPr/>
        </p:nvSpPr>
        <p:spPr>
          <a:xfrm>
            <a:off x="5683416" y="2120823"/>
            <a:ext cx="243002" cy="243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8C4CE143-4D08-AC99-68D4-94DE676484F4}"/>
              </a:ext>
            </a:extLst>
          </p:cNvPr>
          <p:cNvSpPr/>
          <p:nvPr/>
        </p:nvSpPr>
        <p:spPr>
          <a:xfrm>
            <a:off x="5482133" y="1433044"/>
            <a:ext cx="1227732" cy="153040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ABA9D8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799C99C1-957C-4CF6-ACBC-E48B579C2B12}"/>
              </a:ext>
            </a:extLst>
          </p:cNvPr>
          <p:cNvSpPr/>
          <p:nvPr/>
        </p:nvSpPr>
        <p:spPr>
          <a:xfrm>
            <a:off x="9221877" y="1523196"/>
            <a:ext cx="1577487" cy="150476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96B6C7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DB2EE5-3DE7-4127-9452-2BECA0A5DDA3}"/>
              </a:ext>
            </a:extLst>
          </p:cNvPr>
          <p:cNvSpPr/>
          <p:nvPr/>
        </p:nvSpPr>
        <p:spPr>
          <a:xfrm>
            <a:off x="4612907" y="3246123"/>
            <a:ext cx="2966185" cy="950494"/>
          </a:xfrm>
          <a:prstGeom prst="rect">
            <a:avLst/>
          </a:prstGeom>
          <a:solidFill>
            <a:srgbClr val="ABA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92EDA621-3C16-42AB-8191-9DD45F3333E6}"/>
              </a:ext>
            </a:extLst>
          </p:cNvPr>
          <p:cNvSpPr/>
          <p:nvPr/>
        </p:nvSpPr>
        <p:spPr>
          <a:xfrm>
            <a:off x="4612907" y="4196618"/>
            <a:ext cx="2966185" cy="2002055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E7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CB2C3-9F00-4646-9F29-D5D0C57B0985}"/>
              </a:ext>
            </a:extLst>
          </p:cNvPr>
          <p:cNvSpPr txBox="1"/>
          <p:nvPr/>
        </p:nvSpPr>
        <p:spPr>
          <a:xfrm>
            <a:off x="4675560" y="4620806"/>
            <a:ext cx="287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limited range of </a:t>
            </a:r>
          </a:p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operating conditions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A38F06B0-56B8-4A55-99A0-BFBCBAB12DFA}"/>
              </a:ext>
            </a:extLst>
          </p:cNvPr>
          <p:cNvSpPr txBox="1">
            <a:spLocks/>
          </p:cNvSpPr>
          <p:nvPr/>
        </p:nvSpPr>
        <p:spPr>
          <a:xfrm>
            <a:off x="4987473" y="3471241"/>
            <a:ext cx="2312619" cy="3599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latin typeface="Poppins Latin Light" panose="00000400000000000000" pitchFamily="2" charset="0"/>
                <a:cs typeface="Arial" pitchFamily="34" charset="0"/>
              </a:rPr>
              <a:t>Empirical Correlations</a:t>
            </a:r>
          </a:p>
        </p:txBody>
      </p:sp>
      <p:sp>
        <p:nvSpPr>
          <p:cNvPr id="52" name="Trapezoid 28">
            <a:extLst>
              <a:ext uri="{FF2B5EF4-FFF2-40B4-BE49-F238E27FC236}">
                <a16:creationId xmlns:a16="http://schemas.microsoft.com/office/drawing/2014/main" id="{C0BABE36-9F1D-A920-6136-5D3BEE6856BD}"/>
              </a:ext>
            </a:extLst>
          </p:cNvPr>
          <p:cNvSpPr>
            <a:spLocks noChangeAspect="1"/>
          </p:cNvSpPr>
          <p:nvPr/>
        </p:nvSpPr>
        <p:spPr>
          <a:xfrm>
            <a:off x="1600840" y="1368532"/>
            <a:ext cx="1369281" cy="1659431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8D9DB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0C2CA5B-2760-03D8-3C6D-553FF198B03A}"/>
              </a:ext>
            </a:extLst>
          </p:cNvPr>
          <p:cNvSpPr/>
          <p:nvPr/>
        </p:nvSpPr>
        <p:spPr>
          <a:xfrm>
            <a:off x="802387" y="3246123"/>
            <a:ext cx="2966185" cy="950495"/>
          </a:xfrm>
          <a:prstGeom prst="rect">
            <a:avLst/>
          </a:prstGeom>
          <a:solidFill>
            <a:srgbClr val="8D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A593ED34-EBE0-1AE2-AC8C-546870056CA7}"/>
              </a:ext>
            </a:extLst>
          </p:cNvPr>
          <p:cNvSpPr/>
          <p:nvPr/>
        </p:nvSpPr>
        <p:spPr>
          <a:xfrm>
            <a:off x="802387" y="4196618"/>
            <a:ext cx="2966185" cy="2002055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DEE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ABF43B-C070-ECFE-1F68-720DDF9C028B}"/>
              </a:ext>
            </a:extLst>
          </p:cNvPr>
          <p:cNvSpPr txBox="1"/>
          <p:nvPr/>
        </p:nvSpPr>
        <p:spPr>
          <a:xfrm>
            <a:off x="865040" y="4620806"/>
            <a:ext cx="287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costly and </a:t>
            </a:r>
          </a:p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time-consuming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9EBC95C8-140E-CC9E-1A2A-91AD41D6DF96}"/>
              </a:ext>
            </a:extLst>
          </p:cNvPr>
          <p:cNvSpPr txBox="1">
            <a:spLocks/>
          </p:cNvSpPr>
          <p:nvPr/>
        </p:nvSpPr>
        <p:spPr>
          <a:xfrm>
            <a:off x="1129169" y="3452151"/>
            <a:ext cx="2312619" cy="3599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latin typeface="Poppins Latin Light" panose="00000400000000000000" pitchFamily="2" charset="0"/>
                <a:cs typeface="Arial" pitchFamily="34" charset="0"/>
              </a:rPr>
              <a:t>Experimental Techniques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6F80E95-44A2-EAF0-13A1-14E0BF0E7704}"/>
              </a:ext>
            </a:extLst>
          </p:cNvPr>
          <p:cNvSpPr/>
          <p:nvPr/>
        </p:nvSpPr>
        <p:spPr>
          <a:xfrm>
            <a:off x="8527527" y="3246125"/>
            <a:ext cx="2966185" cy="950492"/>
          </a:xfrm>
          <a:prstGeom prst="rect">
            <a:avLst/>
          </a:prstGeom>
          <a:solidFill>
            <a:srgbClr val="96B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0" name="Rectangle 8">
            <a:extLst>
              <a:ext uri="{FF2B5EF4-FFF2-40B4-BE49-F238E27FC236}">
                <a16:creationId xmlns:a16="http://schemas.microsoft.com/office/drawing/2014/main" id="{36B63B51-FD8F-6D4E-756B-02F2D0F67A93}"/>
              </a:ext>
            </a:extLst>
          </p:cNvPr>
          <p:cNvSpPr/>
          <p:nvPr/>
        </p:nvSpPr>
        <p:spPr>
          <a:xfrm>
            <a:off x="8527527" y="4196617"/>
            <a:ext cx="2966185" cy="2002057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E1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1E02DA-9265-FBEC-943F-1140F7DC79D4}"/>
              </a:ext>
            </a:extLst>
          </p:cNvPr>
          <p:cNvSpPr txBox="1"/>
          <p:nvPr/>
        </p:nvSpPr>
        <p:spPr>
          <a:xfrm>
            <a:off x="8590180" y="4620806"/>
            <a:ext cx="2873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such as </a:t>
            </a:r>
            <a:r>
              <a:rPr lang="en-US" sz="2000" u="sng" dirty="0">
                <a:latin typeface="Poppins Latin Light" panose="00000400000000000000" pitchFamily="2" charset="0"/>
                <a:cs typeface="Arial" pitchFamily="34" charset="0"/>
              </a:rPr>
              <a:t>Equations of </a:t>
            </a:r>
            <a:r>
              <a:rPr lang="en-US" sz="2000" u="sng" dirty="0" err="1">
                <a:latin typeface="Poppins Latin Light" panose="00000400000000000000" pitchFamily="2" charset="0"/>
                <a:cs typeface="Arial" pitchFamily="34" charset="0"/>
              </a:rPr>
              <a:t>Satate</a:t>
            </a:r>
            <a:r>
              <a:rPr lang="en-US" sz="2000" u="sng" dirty="0">
                <a:latin typeface="Poppins Latin Light" panose="00000400000000000000" pitchFamily="2" charset="0"/>
                <a:cs typeface="Arial" pitchFamily="34" charset="0"/>
              </a:rPr>
              <a:t> (</a:t>
            </a:r>
            <a:r>
              <a:rPr lang="en-US" sz="2000" u="sng" dirty="0" err="1">
                <a:latin typeface="Poppins Latin Light" panose="00000400000000000000" pitchFamily="2" charset="0"/>
                <a:cs typeface="Arial" pitchFamily="34" charset="0"/>
              </a:rPr>
              <a:t>EoS</a:t>
            </a:r>
            <a:r>
              <a:rPr lang="en-US" sz="2000" u="sng" dirty="0">
                <a:latin typeface="Poppins Latin Light" panose="00000400000000000000" pitchFamily="2" charset="0"/>
                <a:cs typeface="Arial" pitchFamily="34" charset="0"/>
              </a:rPr>
              <a:t>)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 are promising tools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FA1E6A0E-2287-36D4-19F6-D256B1739E36}"/>
              </a:ext>
            </a:extLst>
          </p:cNvPr>
          <p:cNvSpPr txBox="1">
            <a:spLocks/>
          </p:cNvSpPr>
          <p:nvPr/>
        </p:nvSpPr>
        <p:spPr>
          <a:xfrm>
            <a:off x="8854309" y="3468206"/>
            <a:ext cx="2312619" cy="3599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latin typeface="Poppins Latin Light" panose="00000400000000000000" pitchFamily="2" charset="0"/>
                <a:cs typeface="Arial" pitchFamily="34" charset="0"/>
              </a:rPr>
              <a:t>Numerical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09619-3B5B-72A4-95C4-2FB5A164653D}"/>
              </a:ext>
            </a:extLst>
          </p:cNvPr>
          <p:cNvSpPr txBox="1"/>
          <p:nvPr/>
        </p:nvSpPr>
        <p:spPr>
          <a:xfrm flipH="1">
            <a:off x="11267975" y="5940803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2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5" grpId="0" animBg="1"/>
      <p:bldP spid="56" grpId="0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BF5F8F3E-8A91-B688-43BC-351D6EC6EE45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Factors Affecting MMP in Porous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23299-97E3-B0BD-EEE5-D00ED409B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12340" r="39159" b="23101"/>
          <a:stretch/>
        </p:blipFill>
        <p:spPr>
          <a:xfrm>
            <a:off x="1874381" y="1853431"/>
            <a:ext cx="3011310" cy="3069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0407B-1291-583C-A77F-26EBD8C8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2" t="12340" r="1464" b="23101"/>
          <a:stretch/>
        </p:blipFill>
        <p:spPr>
          <a:xfrm>
            <a:off x="7306311" y="1853431"/>
            <a:ext cx="3011310" cy="3069370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15E92CD-8CBE-C5ED-6D41-72456766545E}"/>
              </a:ext>
            </a:extLst>
          </p:cNvPr>
          <p:cNvSpPr txBox="1">
            <a:spLocks/>
          </p:cNvSpPr>
          <p:nvPr/>
        </p:nvSpPr>
        <p:spPr>
          <a:xfrm>
            <a:off x="1742318" y="1188887"/>
            <a:ext cx="3275437" cy="3599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latin typeface="Poppins Latin Light" panose="00000400000000000000" pitchFamily="2" charset="0"/>
                <a:cs typeface="Arial" pitchFamily="34" charset="0"/>
              </a:rPr>
              <a:t>1. Confinement Effects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20EB4A4-1175-99E5-7765-22D35FA45787}"/>
              </a:ext>
            </a:extLst>
          </p:cNvPr>
          <p:cNvSpPr txBox="1">
            <a:spLocks/>
          </p:cNvSpPr>
          <p:nvPr/>
        </p:nvSpPr>
        <p:spPr>
          <a:xfrm>
            <a:off x="7029492" y="1248845"/>
            <a:ext cx="3564939" cy="24006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latin typeface="Poppins Latin Light" panose="00000400000000000000" pitchFamily="2" charset="0"/>
                <a:cs typeface="Arial" pitchFamily="34" charset="0"/>
              </a:rPr>
              <a:t>2. Asphaltene Precipitation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73C31-D66B-7247-E242-7D8245BAEC26}"/>
              </a:ext>
            </a:extLst>
          </p:cNvPr>
          <p:cNvSpPr txBox="1"/>
          <p:nvPr/>
        </p:nvSpPr>
        <p:spPr>
          <a:xfrm>
            <a:off x="6483346" y="5050173"/>
            <a:ext cx="4657230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Asphaltene accumulates on the oil-gas interface and influence their miscibility process.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692D0-F472-B1A9-DC50-83CE6B6BDCE8}"/>
              </a:ext>
            </a:extLst>
          </p:cNvPr>
          <p:cNvSpPr txBox="1"/>
          <p:nvPr/>
        </p:nvSpPr>
        <p:spPr>
          <a:xfrm>
            <a:off x="642153" y="5050172"/>
            <a:ext cx="5475766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Shift of critical properties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Adsorption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Capillary pressure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99CD5-87C8-8538-9214-BF814872FADE}"/>
              </a:ext>
            </a:extLst>
          </p:cNvPr>
          <p:cNvSpPr txBox="1"/>
          <p:nvPr/>
        </p:nvSpPr>
        <p:spPr>
          <a:xfrm flipH="1">
            <a:off x="11267975" y="5940803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3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8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DF259-4C99-96F6-9F66-8374E95F3E1C}"/>
              </a:ext>
            </a:extLst>
          </p:cNvPr>
          <p:cNvGrpSpPr/>
          <p:nvPr/>
        </p:nvGrpSpPr>
        <p:grpSpPr>
          <a:xfrm rot="10800000" flipV="1">
            <a:off x="7061072" y="2123457"/>
            <a:ext cx="5006014" cy="4074462"/>
            <a:chOff x="610099" y="2291286"/>
            <a:chExt cx="6509646" cy="42857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125DDF-54C0-44F1-9312-CC567147E6D6}"/>
                </a:ext>
              </a:extLst>
            </p:cNvPr>
            <p:cNvGrpSpPr/>
            <p:nvPr/>
          </p:nvGrpSpPr>
          <p:grpSpPr>
            <a:xfrm rot="10800000" flipH="1">
              <a:off x="610099" y="3358745"/>
              <a:ext cx="2127533" cy="2127533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F344A5-D92C-4603-A473-E966BA62A68D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3D9F7C8-DFDE-4FE7-9999-7B888487F58A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D964D23-0A44-4C3A-8202-130EAAE36554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accent4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DCC16741-899C-4C47-8E8F-45E9E56D2107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6788326" y="3346302"/>
              <a:ext cx="331419" cy="330536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4459F8-5881-4DEB-8A81-B89DA92F1CB7}"/>
                </a:ext>
              </a:extLst>
            </p:cNvPr>
            <p:cNvSpPr/>
            <p:nvPr/>
          </p:nvSpPr>
          <p:spPr>
            <a:xfrm>
              <a:off x="4488663" y="4252088"/>
              <a:ext cx="966653" cy="55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EBC72B-82D4-4B5A-9E29-9A6C7DF9679D}"/>
                </a:ext>
              </a:extLst>
            </p:cNvPr>
            <p:cNvSpPr/>
            <p:nvPr/>
          </p:nvSpPr>
          <p:spPr>
            <a:xfrm>
              <a:off x="4488663" y="4406592"/>
              <a:ext cx="966653" cy="5576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68A8935-BBBB-4065-80B9-2A9DD8DE3D40}"/>
                </a:ext>
              </a:extLst>
            </p:cNvPr>
            <p:cNvSpPr/>
            <p:nvPr/>
          </p:nvSpPr>
          <p:spPr>
            <a:xfrm>
              <a:off x="4488663" y="4561095"/>
              <a:ext cx="966653" cy="557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33B169F-B6F7-48B5-B5C3-3FAAAF1B142C}"/>
                </a:ext>
              </a:extLst>
            </p:cNvPr>
            <p:cNvGrpSpPr/>
            <p:nvPr/>
          </p:nvGrpSpPr>
          <p:grpSpPr>
            <a:xfrm>
              <a:off x="1673864" y="3772442"/>
              <a:ext cx="3404656" cy="1346565"/>
              <a:chOff x="903886" y="3331350"/>
              <a:chExt cx="3297058" cy="1304009"/>
            </a:xfrm>
          </p:grpSpPr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61085DFF-D2A6-4757-BC9C-B6911BE3148F}"/>
                  </a:ext>
                </a:extLst>
              </p:cNvPr>
              <p:cNvSpPr/>
              <p:nvPr/>
            </p:nvSpPr>
            <p:spPr>
              <a:xfrm>
                <a:off x="903886" y="3968006"/>
                <a:ext cx="704227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C5EDA7E-EAC2-42DC-BA31-82F98D89F64F}"/>
                  </a:ext>
                </a:extLst>
              </p:cNvPr>
              <p:cNvGrpSpPr/>
              <p:nvPr/>
            </p:nvGrpSpPr>
            <p:grpSpPr>
              <a:xfrm>
                <a:off x="1475656" y="3331350"/>
                <a:ext cx="2725288" cy="1304009"/>
                <a:chOff x="1475656" y="3331350"/>
                <a:chExt cx="2725288" cy="1304009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3DD0C1A1-1C2E-4ABE-8BA7-25BE1B74C75A}"/>
                    </a:ext>
                  </a:extLst>
                </p:cNvPr>
                <p:cNvSpPr/>
                <p:nvPr/>
              </p:nvSpPr>
              <p:spPr>
                <a:xfrm rot="10680000" flipH="1">
                  <a:off x="2793780" y="4038224"/>
                  <a:ext cx="1201835" cy="597135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FAA098A8-6698-44B6-8D31-46D25DF7D96F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50"/>
                  <a:ext cx="1201835" cy="597135"/>
                </a:xfrm>
                <a:prstGeom prst="parallelogram">
                  <a:avLst>
                    <a:gd name="adj" fmla="val 62269"/>
                  </a:avLst>
                </a:prstGeom>
                <a:solidFill>
                  <a:srgbClr val="8EB1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FF4B2DD-ACCF-4187-A0B1-2C8698891D41}"/>
                    </a:ext>
                  </a:extLst>
                </p:cNvPr>
                <p:cNvGrpSpPr/>
                <p:nvPr/>
              </p:nvGrpSpPr>
              <p:grpSpPr>
                <a:xfrm>
                  <a:off x="1475656" y="3862961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45" name="Trapezoid 33">
                    <a:extLst>
                      <a:ext uri="{FF2B5EF4-FFF2-40B4-BE49-F238E27FC236}">
                        <a16:creationId xmlns:a16="http://schemas.microsoft.com/office/drawing/2014/main" id="{8F03E05A-CFBC-4422-8C99-19A95C4DDBD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6" name="Chord 45">
                    <a:extLst>
                      <a:ext uri="{FF2B5EF4-FFF2-40B4-BE49-F238E27FC236}">
                        <a16:creationId xmlns:a16="http://schemas.microsoft.com/office/drawing/2014/main" id="{4211E5DD-CA5C-4F4B-9DE5-AD3F17D00AC0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7" name="Trapezoid 37">
                    <a:extLst>
                      <a:ext uri="{FF2B5EF4-FFF2-40B4-BE49-F238E27FC236}">
                        <a16:creationId xmlns:a16="http://schemas.microsoft.com/office/drawing/2014/main" id="{78B7AA01-3133-49A1-9E4E-2400AFB045CD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44" name="Parallelogram 43">
                  <a:extLst>
                    <a:ext uri="{FF2B5EF4-FFF2-40B4-BE49-F238E27FC236}">
                      <a16:creationId xmlns:a16="http://schemas.microsoft.com/office/drawing/2014/main" id="{939CEFD3-3525-43BA-AE9D-63D482D72FEB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5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rgbClr val="8784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43D6B73-DCC6-4A78-BDBC-0C65DE1E5B09}"/>
                </a:ext>
              </a:extLst>
            </p:cNvPr>
            <p:cNvSpPr/>
            <p:nvPr/>
          </p:nvSpPr>
          <p:spPr>
            <a:xfrm>
              <a:off x="5453689" y="2291286"/>
              <a:ext cx="1204814" cy="2019981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711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9785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1373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1373 h 1953837"/>
                <a:gd name="connsiteX0" fmla="*/ 457 w 1183065"/>
                <a:gd name="connsiteY0" fmla="*/ 1901373 h 1956143"/>
                <a:gd name="connsiteX1" fmla="*/ 1180112 w 1183065"/>
                <a:gd name="connsiteY1" fmla="*/ 0 h 1956143"/>
                <a:gd name="connsiteX2" fmla="*/ 1183065 w 1183065"/>
                <a:gd name="connsiteY2" fmla="*/ 572452 h 1956143"/>
                <a:gd name="connsiteX3" fmla="*/ 0 w 1183065"/>
                <a:gd name="connsiteY3" fmla="*/ 1956143 h 1956143"/>
                <a:gd name="connsiteX4" fmla="*/ 457 w 1183065"/>
                <a:gd name="connsiteY4" fmla="*/ 1901373 h 195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65" h="1956143">
                  <a:moveTo>
                    <a:pt x="457" y="1901373"/>
                  </a:moveTo>
                  <a:lnTo>
                    <a:pt x="1180112" y="0"/>
                  </a:lnTo>
                  <a:cubicBezTo>
                    <a:pt x="1181245" y="193422"/>
                    <a:pt x="1181932" y="379030"/>
                    <a:pt x="1183065" y="572452"/>
                  </a:cubicBezTo>
                  <a:lnTo>
                    <a:pt x="0" y="1956143"/>
                  </a:lnTo>
                  <a:cubicBezTo>
                    <a:pt x="152" y="1939424"/>
                    <a:pt x="305" y="1918092"/>
                    <a:pt x="457" y="1901373"/>
                  </a:cubicBez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C68CD52-4B81-4454-BCA7-8BFFCA054C31}"/>
                </a:ext>
              </a:extLst>
            </p:cNvPr>
            <p:cNvSpPr/>
            <p:nvPr/>
          </p:nvSpPr>
          <p:spPr>
            <a:xfrm>
              <a:off x="5453728" y="4136867"/>
              <a:ext cx="1204775" cy="594533"/>
            </a:xfrm>
            <a:custGeom>
              <a:avLst/>
              <a:gdLst>
                <a:gd name="connsiteX0" fmla="*/ 0 w 1182941"/>
                <a:gd name="connsiteY0" fmla="*/ 339925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339925 h 571075"/>
                <a:gd name="connsiteX0" fmla="*/ 0 w 1182941"/>
                <a:gd name="connsiteY0" fmla="*/ 259242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259242 h 571075"/>
                <a:gd name="connsiteX0" fmla="*/ 576 w 1183517"/>
                <a:gd name="connsiteY0" fmla="*/ 259242 h 571075"/>
                <a:gd name="connsiteX1" fmla="*/ 9283 w 1183517"/>
                <a:gd name="connsiteY1" fmla="*/ 305851 h 571075"/>
                <a:gd name="connsiteX2" fmla="*/ 1183517 w 1183517"/>
                <a:gd name="connsiteY2" fmla="*/ 571075 h 571075"/>
                <a:gd name="connsiteX3" fmla="*/ 1183517 w 1183517"/>
                <a:gd name="connsiteY3" fmla="*/ 0 h 571075"/>
                <a:gd name="connsiteX4" fmla="*/ 576 w 1183517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1610 w 1184551"/>
                <a:gd name="connsiteY0" fmla="*/ 259242 h 571075"/>
                <a:gd name="connsiteX1" fmla="*/ 2982 w 1184551"/>
                <a:gd name="connsiteY1" fmla="*/ 303406 h 571075"/>
                <a:gd name="connsiteX2" fmla="*/ 1184551 w 1184551"/>
                <a:gd name="connsiteY2" fmla="*/ 571075 h 571075"/>
                <a:gd name="connsiteX3" fmla="*/ 1184551 w 1184551"/>
                <a:gd name="connsiteY3" fmla="*/ 0 h 571075"/>
                <a:gd name="connsiteX4" fmla="*/ 1610 w 1184551"/>
                <a:gd name="connsiteY4" fmla="*/ 259242 h 571075"/>
                <a:gd name="connsiteX0" fmla="*/ 0 w 1182941"/>
                <a:gd name="connsiteY0" fmla="*/ 259242 h 571075"/>
                <a:gd name="connsiteX1" fmla="*/ 1372 w 1182941"/>
                <a:gd name="connsiteY1" fmla="*/ 303406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66577 h 578410"/>
                <a:gd name="connsiteX1" fmla="*/ 1372 w 1182941"/>
                <a:gd name="connsiteY1" fmla="*/ 310741 h 578410"/>
                <a:gd name="connsiteX2" fmla="*/ 1182941 w 1182941"/>
                <a:gd name="connsiteY2" fmla="*/ 578410 h 578410"/>
                <a:gd name="connsiteX3" fmla="*/ 1180496 w 1182941"/>
                <a:gd name="connsiteY3" fmla="*/ 0 h 578410"/>
                <a:gd name="connsiteX4" fmla="*/ 0 w 1182941"/>
                <a:gd name="connsiteY4" fmla="*/ 266577 h 578410"/>
                <a:gd name="connsiteX0" fmla="*/ 0 w 1182941"/>
                <a:gd name="connsiteY0" fmla="*/ 266577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6577 h 575743"/>
                <a:gd name="connsiteX0" fmla="*/ 0 w 1182941"/>
                <a:gd name="connsiteY0" fmla="*/ 261965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0 w 1182941"/>
                <a:gd name="connsiteY0" fmla="*/ 261965 h 575743"/>
                <a:gd name="connsiteX1" fmla="*/ 1372 w 1182941"/>
                <a:gd name="connsiteY1" fmla="*/ 317659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1982 w 1182585"/>
                <a:gd name="connsiteY0" fmla="*/ 261965 h 575743"/>
                <a:gd name="connsiteX1" fmla="*/ 1016 w 1182585"/>
                <a:gd name="connsiteY1" fmla="*/ 317659 h 575743"/>
                <a:gd name="connsiteX2" fmla="*/ 1182585 w 1182585"/>
                <a:gd name="connsiteY2" fmla="*/ 575743 h 575743"/>
                <a:gd name="connsiteX3" fmla="*/ 1180140 w 1182585"/>
                <a:gd name="connsiteY3" fmla="*/ 0 h 575743"/>
                <a:gd name="connsiteX4" fmla="*/ 1982 w 1182585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7659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  <a:gd name="connsiteX0" fmla="*/ 1940 w 1182543"/>
                <a:gd name="connsiteY0" fmla="*/ 261965 h 575743"/>
                <a:gd name="connsiteX1" fmla="*/ 3312 w 1182543"/>
                <a:gd name="connsiteY1" fmla="*/ 317659 h 575743"/>
                <a:gd name="connsiteX2" fmla="*/ 1182543 w 1182543"/>
                <a:gd name="connsiteY2" fmla="*/ 575743 h 575743"/>
                <a:gd name="connsiteX3" fmla="*/ 1180098 w 1182543"/>
                <a:gd name="connsiteY3" fmla="*/ 0 h 575743"/>
                <a:gd name="connsiteX4" fmla="*/ 1940 w 1182543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5354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26" h="575743">
                  <a:moveTo>
                    <a:pt x="2423" y="261965"/>
                  </a:moveTo>
                  <a:cubicBezTo>
                    <a:pt x="-3106" y="295430"/>
                    <a:pt x="2736" y="276999"/>
                    <a:pt x="1457" y="315354"/>
                  </a:cubicBezTo>
                  <a:lnTo>
                    <a:pt x="1183026" y="575743"/>
                  </a:lnTo>
                  <a:lnTo>
                    <a:pt x="1180581" y="0"/>
                  </a:lnTo>
                  <a:lnTo>
                    <a:pt x="2423" y="2619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D71E514-6F35-43AD-8232-E968ACC620EA}"/>
                </a:ext>
              </a:extLst>
            </p:cNvPr>
            <p:cNvSpPr/>
            <p:nvPr/>
          </p:nvSpPr>
          <p:spPr>
            <a:xfrm flipV="1">
              <a:off x="5455872" y="4560242"/>
              <a:ext cx="1202632" cy="2016763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6612"/>
                <a:gd name="connsiteY0" fmla="*/ 1903679 h 1953837"/>
                <a:gd name="connsiteX1" fmla="*/ 1186462 w 1186612"/>
                <a:gd name="connsiteY1" fmla="*/ 0 h 1953837"/>
                <a:gd name="connsiteX2" fmla="*/ 1183065 w 1186612"/>
                <a:gd name="connsiteY2" fmla="*/ 560768 h 1953837"/>
                <a:gd name="connsiteX3" fmla="*/ 0 w 1186612"/>
                <a:gd name="connsiteY3" fmla="*/ 1953837 h 1953837"/>
                <a:gd name="connsiteX4" fmla="*/ 457 w 118661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69183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74518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3 w 1182808"/>
                <a:gd name="connsiteY0" fmla="*/ 1912094 h 1946110"/>
                <a:gd name="connsiteX1" fmla="*/ 1182463 w 1182808"/>
                <a:gd name="connsiteY1" fmla="*/ 0 h 1946110"/>
                <a:gd name="connsiteX2" fmla="*/ 1182611 w 1182808"/>
                <a:gd name="connsiteY2" fmla="*/ 574518 h 1946110"/>
                <a:gd name="connsiteX3" fmla="*/ 6561 w 1182808"/>
                <a:gd name="connsiteY3" fmla="*/ 1946110 h 1946110"/>
                <a:gd name="connsiteX4" fmla="*/ 3 w 1182808"/>
                <a:gd name="connsiteY4" fmla="*/ 1912094 h 1946110"/>
                <a:gd name="connsiteX0" fmla="*/ 8 w 1178136"/>
                <a:gd name="connsiteY0" fmla="*/ 1895953 h 1946110"/>
                <a:gd name="connsiteX1" fmla="*/ 1177791 w 1178136"/>
                <a:gd name="connsiteY1" fmla="*/ 0 h 1946110"/>
                <a:gd name="connsiteX2" fmla="*/ 1177939 w 1178136"/>
                <a:gd name="connsiteY2" fmla="*/ 574518 h 1946110"/>
                <a:gd name="connsiteX3" fmla="*/ 1889 w 1178136"/>
                <a:gd name="connsiteY3" fmla="*/ 1946110 h 1946110"/>
                <a:gd name="connsiteX4" fmla="*/ 8 w 1178136"/>
                <a:gd name="connsiteY4" fmla="*/ 1895953 h 1946110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2795 w 1180923"/>
                <a:gd name="connsiteY0" fmla="*/ 1895953 h 1948415"/>
                <a:gd name="connsiteX1" fmla="*/ 1180578 w 1180923"/>
                <a:gd name="connsiteY1" fmla="*/ 0 h 1948415"/>
                <a:gd name="connsiteX2" fmla="*/ 1180726 w 1180923"/>
                <a:gd name="connsiteY2" fmla="*/ 574518 h 1948415"/>
                <a:gd name="connsiteX3" fmla="*/ 0 w 1180923"/>
                <a:gd name="connsiteY3" fmla="*/ 1948415 h 1948415"/>
                <a:gd name="connsiteX4" fmla="*/ 2795 w 1180923"/>
                <a:gd name="connsiteY4" fmla="*/ 1895953 h 1948415"/>
                <a:gd name="connsiteX0" fmla="*/ 2795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2795 w 1180923"/>
                <a:gd name="connsiteY4" fmla="*/ 1895953 h 1953027"/>
                <a:gd name="connsiteX0" fmla="*/ 456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456 w 1180923"/>
                <a:gd name="connsiteY4" fmla="*/ 1895953 h 19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923" h="1953027">
                  <a:moveTo>
                    <a:pt x="456" y="1895953"/>
                  </a:moveTo>
                  <a:lnTo>
                    <a:pt x="1180578" y="0"/>
                  </a:lnTo>
                  <a:cubicBezTo>
                    <a:pt x="1181711" y="193422"/>
                    <a:pt x="1179593" y="381096"/>
                    <a:pt x="1180726" y="574518"/>
                  </a:cubicBezTo>
                  <a:lnTo>
                    <a:pt x="0" y="1953027"/>
                  </a:lnTo>
                  <a:cubicBezTo>
                    <a:pt x="152" y="1936308"/>
                    <a:pt x="304" y="1912672"/>
                    <a:pt x="456" y="18959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9912C46C-7A82-4702-7EB0-26BC58DA9396}"/>
              </a:ext>
            </a:extLst>
          </p:cNvPr>
          <p:cNvSpPr txBox="1">
            <a:spLocks/>
          </p:cNvSpPr>
          <p:nvPr/>
        </p:nvSpPr>
        <p:spPr>
          <a:xfrm>
            <a:off x="323532" y="743776"/>
            <a:ext cx="4646034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Problem Statement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890EC9A-9076-1513-216A-9058A6DAA4C3}"/>
              </a:ext>
            </a:extLst>
          </p:cNvPr>
          <p:cNvSpPr txBox="1">
            <a:spLocks/>
          </p:cNvSpPr>
          <p:nvPr/>
        </p:nvSpPr>
        <p:spPr>
          <a:xfrm>
            <a:off x="6813506" y="743775"/>
            <a:ext cx="4646034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Research Objectives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3AD9AD-D160-F35A-3C7B-9D8C466670E4}"/>
              </a:ext>
            </a:extLst>
          </p:cNvPr>
          <p:cNvGrpSpPr/>
          <p:nvPr/>
        </p:nvGrpSpPr>
        <p:grpSpPr>
          <a:xfrm>
            <a:off x="2396010" y="2161429"/>
            <a:ext cx="1801202" cy="4074461"/>
            <a:chOff x="2367129" y="1757166"/>
            <a:chExt cx="1801202" cy="40744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B2B586-635A-391D-99D9-4B7BF7DA326E}"/>
                </a:ext>
              </a:extLst>
            </p:cNvPr>
            <p:cNvGrpSpPr/>
            <p:nvPr/>
          </p:nvGrpSpPr>
          <p:grpSpPr>
            <a:xfrm rot="10800000" flipV="1">
              <a:off x="2367129" y="1757166"/>
              <a:ext cx="926521" cy="4074461"/>
              <a:chOff x="8288941" y="1790883"/>
              <a:chExt cx="926521" cy="4074461"/>
            </a:xfrm>
          </p:grpSpPr>
          <p:sp>
            <p:nvSpPr>
              <p:cNvPr id="9" name="Freeform 47">
                <a:extLst>
                  <a:ext uri="{FF2B5EF4-FFF2-40B4-BE49-F238E27FC236}">
                    <a16:creationId xmlns:a16="http://schemas.microsoft.com/office/drawing/2014/main" id="{15763B8F-4D0A-D886-68FD-35B53A8033A2}"/>
                  </a:ext>
                </a:extLst>
              </p:cNvPr>
              <p:cNvSpPr/>
              <p:nvPr/>
            </p:nvSpPr>
            <p:spPr>
              <a:xfrm>
                <a:off x="8288941" y="1790883"/>
                <a:ext cx="926520" cy="2044622"/>
              </a:xfrm>
              <a:custGeom>
                <a:avLst/>
                <a:gdLst>
                  <a:gd name="connsiteX0" fmla="*/ 0 w 1177747"/>
                  <a:gd name="connsiteY0" fmla="*/ 1945843 h 1945843"/>
                  <a:gd name="connsiteX1" fmla="*/ 1177747 w 1177747"/>
                  <a:gd name="connsiteY1" fmla="*/ 0 h 1945843"/>
                  <a:gd name="connsiteX2" fmla="*/ 1177747 w 1177747"/>
                  <a:gd name="connsiteY2" fmla="*/ 563270 h 1945843"/>
                  <a:gd name="connsiteX3" fmla="*/ 0 w 1177747"/>
                  <a:gd name="connsiteY3" fmla="*/ 1945843 h 1945843"/>
                  <a:gd name="connsiteX0" fmla="*/ 0 w 1177747"/>
                  <a:gd name="connsiteY0" fmla="*/ 1945843 h 2001427"/>
                  <a:gd name="connsiteX1" fmla="*/ 1177747 w 1177747"/>
                  <a:gd name="connsiteY1" fmla="*/ 0 h 2001427"/>
                  <a:gd name="connsiteX2" fmla="*/ 1177747 w 1177747"/>
                  <a:gd name="connsiteY2" fmla="*/ 563270 h 2001427"/>
                  <a:gd name="connsiteX3" fmla="*/ 4432 w 1177747"/>
                  <a:gd name="connsiteY3" fmla="*/ 2001427 h 2001427"/>
                  <a:gd name="connsiteX4" fmla="*/ 0 w 1177747"/>
                  <a:gd name="connsiteY4" fmla="*/ 1945843 h 2001427"/>
                  <a:gd name="connsiteX0" fmla="*/ 0 w 1177747"/>
                  <a:gd name="connsiteY0" fmla="*/ 1905052 h 2001427"/>
                  <a:gd name="connsiteX1" fmla="*/ 1177747 w 1177747"/>
                  <a:gd name="connsiteY1" fmla="*/ 0 h 2001427"/>
                  <a:gd name="connsiteX2" fmla="*/ 1177747 w 1177747"/>
                  <a:gd name="connsiteY2" fmla="*/ 563270 h 2001427"/>
                  <a:gd name="connsiteX3" fmla="*/ 4432 w 1177747"/>
                  <a:gd name="connsiteY3" fmla="*/ 2001427 h 2001427"/>
                  <a:gd name="connsiteX4" fmla="*/ 0 w 1177747"/>
                  <a:gd name="connsiteY4" fmla="*/ 1905052 h 2001427"/>
                  <a:gd name="connsiteX0" fmla="*/ 0 w 1177747"/>
                  <a:gd name="connsiteY0" fmla="*/ 1905052 h 1967434"/>
                  <a:gd name="connsiteX1" fmla="*/ 1177747 w 1177747"/>
                  <a:gd name="connsiteY1" fmla="*/ 0 h 1967434"/>
                  <a:gd name="connsiteX2" fmla="*/ 1177747 w 1177747"/>
                  <a:gd name="connsiteY2" fmla="*/ 563270 h 1967434"/>
                  <a:gd name="connsiteX3" fmla="*/ 4432 w 1177747"/>
                  <a:gd name="connsiteY3" fmla="*/ 1967434 h 1967434"/>
                  <a:gd name="connsiteX4" fmla="*/ 0 w 1177747"/>
                  <a:gd name="connsiteY4" fmla="*/ 1905052 h 1967434"/>
                  <a:gd name="connsiteX0" fmla="*/ 0 w 1181147"/>
                  <a:gd name="connsiteY0" fmla="*/ 1905052 h 1967434"/>
                  <a:gd name="connsiteX1" fmla="*/ 1177747 w 1181147"/>
                  <a:gd name="connsiteY1" fmla="*/ 0 h 1967434"/>
                  <a:gd name="connsiteX2" fmla="*/ 1181147 w 1181147"/>
                  <a:gd name="connsiteY2" fmla="*/ 580267 h 1967434"/>
                  <a:gd name="connsiteX3" fmla="*/ 4432 w 1181147"/>
                  <a:gd name="connsiteY3" fmla="*/ 1967434 h 1967434"/>
                  <a:gd name="connsiteX4" fmla="*/ 0 w 1181147"/>
                  <a:gd name="connsiteY4" fmla="*/ 1905052 h 1967434"/>
                  <a:gd name="connsiteX0" fmla="*/ 0 w 1181147"/>
                  <a:gd name="connsiteY0" fmla="*/ 1891455 h 1953837"/>
                  <a:gd name="connsiteX1" fmla="*/ 1174347 w 1181147"/>
                  <a:gd name="connsiteY1" fmla="*/ 0 h 1953837"/>
                  <a:gd name="connsiteX2" fmla="*/ 1181147 w 1181147"/>
                  <a:gd name="connsiteY2" fmla="*/ 566670 h 1953837"/>
                  <a:gd name="connsiteX3" fmla="*/ 4432 w 1181147"/>
                  <a:gd name="connsiteY3" fmla="*/ 1953837 h 1953837"/>
                  <a:gd name="connsiteX4" fmla="*/ 0 w 1181147"/>
                  <a:gd name="connsiteY4" fmla="*/ 1891455 h 1953837"/>
                  <a:gd name="connsiteX0" fmla="*/ 0 w 1184694"/>
                  <a:gd name="connsiteY0" fmla="*/ 1891455 h 1953837"/>
                  <a:gd name="connsiteX1" fmla="*/ 1184544 w 1184694"/>
                  <a:gd name="connsiteY1" fmla="*/ 0 h 1953837"/>
                  <a:gd name="connsiteX2" fmla="*/ 1181147 w 1184694"/>
                  <a:gd name="connsiteY2" fmla="*/ 566670 h 1953837"/>
                  <a:gd name="connsiteX3" fmla="*/ 4432 w 1184694"/>
                  <a:gd name="connsiteY3" fmla="*/ 1953837 h 1953837"/>
                  <a:gd name="connsiteX4" fmla="*/ 0 w 1184694"/>
                  <a:gd name="connsiteY4" fmla="*/ 1891455 h 1953837"/>
                  <a:gd name="connsiteX0" fmla="*/ 0 w 1184694"/>
                  <a:gd name="connsiteY0" fmla="*/ 1891455 h 1953837"/>
                  <a:gd name="connsiteX1" fmla="*/ 1184544 w 1184694"/>
                  <a:gd name="connsiteY1" fmla="*/ 0 h 1953837"/>
                  <a:gd name="connsiteX2" fmla="*/ 1181147 w 1184694"/>
                  <a:gd name="connsiteY2" fmla="*/ 573468 h 1953837"/>
                  <a:gd name="connsiteX3" fmla="*/ 4432 w 1184694"/>
                  <a:gd name="connsiteY3" fmla="*/ 1953837 h 1953837"/>
                  <a:gd name="connsiteX4" fmla="*/ 0 w 1184694"/>
                  <a:gd name="connsiteY4" fmla="*/ 1891455 h 1953837"/>
                  <a:gd name="connsiteX0" fmla="*/ 457 w 1180262"/>
                  <a:gd name="connsiteY0" fmla="*/ 1903679 h 1953837"/>
                  <a:gd name="connsiteX1" fmla="*/ 1180112 w 1180262"/>
                  <a:gd name="connsiteY1" fmla="*/ 0 h 1953837"/>
                  <a:gd name="connsiteX2" fmla="*/ 1176715 w 1180262"/>
                  <a:gd name="connsiteY2" fmla="*/ 573468 h 1953837"/>
                  <a:gd name="connsiteX3" fmla="*/ 0 w 1180262"/>
                  <a:gd name="connsiteY3" fmla="*/ 1953837 h 1953837"/>
                  <a:gd name="connsiteX4" fmla="*/ 457 w 1180262"/>
                  <a:gd name="connsiteY4" fmla="*/ 1903679 h 1953837"/>
                  <a:gd name="connsiteX0" fmla="*/ 457 w 1183065"/>
                  <a:gd name="connsiteY0" fmla="*/ 1903679 h 1953837"/>
                  <a:gd name="connsiteX1" fmla="*/ 1180112 w 1183065"/>
                  <a:gd name="connsiteY1" fmla="*/ 0 h 1953837"/>
                  <a:gd name="connsiteX2" fmla="*/ 1183065 w 1183065"/>
                  <a:gd name="connsiteY2" fmla="*/ 567118 h 1953837"/>
                  <a:gd name="connsiteX3" fmla="*/ 0 w 1183065"/>
                  <a:gd name="connsiteY3" fmla="*/ 1953837 h 1953837"/>
                  <a:gd name="connsiteX4" fmla="*/ 457 w 1183065"/>
                  <a:gd name="connsiteY4" fmla="*/ 1903679 h 1953837"/>
                  <a:gd name="connsiteX0" fmla="*/ 457 w 1183065"/>
                  <a:gd name="connsiteY0" fmla="*/ 1903679 h 1953837"/>
                  <a:gd name="connsiteX1" fmla="*/ 1180112 w 1183065"/>
                  <a:gd name="connsiteY1" fmla="*/ 0 h 1953837"/>
                  <a:gd name="connsiteX2" fmla="*/ 1183065 w 1183065"/>
                  <a:gd name="connsiteY2" fmla="*/ 569785 h 1953837"/>
                  <a:gd name="connsiteX3" fmla="*/ 0 w 1183065"/>
                  <a:gd name="connsiteY3" fmla="*/ 1953837 h 1953837"/>
                  <a:gd name="connsiteX4" fmla="*/ 457 w 1183065"/>
                  <a:gd name="connsiteY4" fmla="*/ 1903679 h 1953837"/>
                  <a:gd name="connsiteX0" fmla="*/ 457 w 1183065"/>
                  <a:gd name="connsiteY0" fmla="*/ 1903679 h 1953837"/>
                  <a:gd name="connsiteX1" fmla="*/ 1180112 w 1183065"/>
                  <a:gd name="connsiteY1" fmla="*/ 0 h 1953837"/>
                  <a:gd name="connsiteX2" fmla="*/ 1183065 w 1183065"/>
                  <a:gd name="connsiteY2" fmla="*/ 572452 h 1953837"/>
                  <a:gd name="connsiteX3" fmla="*/ 0 w 1183065"/>
                  <a:gd name="connsiteY3" fmla="*/ 1953837 h 1953837"/>
                  <a:gd name="connsiteX4" fmla="*/ 457 w 1183065"/>
                  <a:gd name="connsiteY4" fmla="*/ 1903679 h 1953837"/>
                  <a:gd name="connsiteX0" fmla="*/ 457 w 1183065"/>
                  <a:gd name="connsiteY0" fmla="*/ 1901373 h 1953837"/>
                  <a:gd name="connsiteX1" fmla="*/ 1180112 w 1183065"/>
                  <a:gd name="connsiteY1" fmla="*/ 0 h 1953837"/>
                  <a:gd name="connsiteX2" fmla="*/ 1183065 w 1183065"/>
                  <a:gd name="connsiteY2" fmla="*/ 572452 h 1953837"/>
                  <a:gd name="connsiteX3" fmla="*/ 0 w 1183065"/>
                  <a:gd name="connsiteY3" fmla="*/ 1953837 h 1953837"/>
                  <a:gd name="connsiteX4" fmla="*/ 457 w 1183065"/>
                  <a:gd name="connsiteY4" fmla="*/ 1901373 h 1953837"/>
                  <a:gd name="connsiteX0" fmla="*/ 457 w 1183065"/>
                  <a:gd name="connsiteY0" fmla="*/ 1901373 h 1956143"/>
                  <a:gd name="connsiteX1" fmla="*/ 1180112 w 1183065"/>
                  <a:gd name="connsiteY1" fmla="*/ 0 h 1956143"/>
                  <a:gd name="connsiteX2" fmla="*/ 1183065 w 1183065"/>
                  <a:gd name="connsiteY2" fmla="*/ 572452 h 1956143"/>
                  <a:gd name="connsiteX3" fmla="*/ 0 w 1183065"/>
                  <a:gd name="connsiteY3" fmla="*/ 1956143 h 1956143"/>
                  <a:gd name="connsiteX4" fmla="*/ 457 w 1183065"/>
                  <a:gd name="connsiteY4" fmla="*/ 1901373 h 1956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065" h="1956143">
                    <a:moveTo>
                      <a:pt x="457" y="1901373"/>
                    </a:moveTo>
                    <a:lnTo>
                      <a:pt x="1180112" y="0"/>
                    </a:lnTo>
                    <a:cubicBezTo>
                      <a:pt x="1181245" y="193422"/>
                      <a:pt x="1181932" y="379030"/>
                      <a:pt x="1183065" y="572452"/>
                    </a:cubicBezTo>
                    <a:lnTo>
                      <a:pt x="0" y="1956143"/>
                    </a:lnTo>
                    <a:cubicBezTo>
                      <a:pt x="152" y="1939424"/>
                      <a:pt x="305" y="1918092"/>
                      <a:pt x="457" y="190137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 50">
                <a:extLst>
                  <a:ext uri="{FF2B5EF4-FFF2-40B4-BE49-F238E27FC236}">
                    <a16:creationId xmlns:a16="http://schemas.microsoft.com/office/drawing/2014/main" id="{4ACBAF38-6408-82A6-7AD1-C7CA56003C80}"/>
                  </a:ext>
                </a:extLst>
              </p:cNvPr>
              <p:cNvSpPr/>
              <p:nvPr/>
            </p:nvSpPr>
            <p:spPr>
              <a:xfrm flipV="1">
                <a:off x="8290620" y="3744024"/>
                <a:ext cx="924842" cy="2121320"/>
              </a:xfrm>
              <a:custGeom>
                <a:avLst/>
                <a:gdLst>
                  <a:gd name="connsiteX0" fmla="*/ 0 w 1177747"/>
                  <a:gd name="connsiteY0" fmla="*/ 1945843 h 1945843"/>
                  <a:gd name="connsiteX1" fmla="*/ 1177747 w 1177747"/>
                  <a:gd name="connsiteY1" fmla="*/ 0 h 1945843"/>
                  <a:gd name="connsiteX2" fmla="*/ 1177747 w 1177747"/>
                  <a:gd name="connsiteY2" fmla="*/ 563270 h 1945843"/>
                  <a:gd name="connsiteX3" fmla="*/ 0 w 1177747"/>
                  <a:gd name="connsiteY3" fmla="*/ 1945843 h 1945843"/>
                  <a:gd name="connsiteX0" fmla="*/ 0 w 1177747"/>
                  <a:gd name="connsiteY0" fmla="*/ 1945843 h 2001427"/>
                  <a:gd name="connsiteX1" fmla="*/ 1177747 w 1177747"/>
                  <a:gd name="connsiteY1" fmla="*/ 0 h 2001427"/>
                  <a:gd name="connsiteX2" fmla="*/ 1177747 w 1177747"/>
                  <a:gd name="connsiteY2" fmla="*/ 563270 h 2001427"/>
                  <a:gd name="connsiteX3" fmla="*/ 4432 w 1177747"/>
                  <a:gd name="connsiteY3" fmla="*/ 2001427 h 2001427"/>
                  <a:gd name="connsiteX4" fmla="*/ 0 w 1177747"/>
                  <a:gd name="connsiteY4" fmla="*/ 1945843 h 2001427"/>
                  <a:gd name="connsiteX0" fmla="*/ 0 w 1177747"/>
                  <a:gd name="connsiteY0" fmla="*/ 1905052 h 2001427"/>
                  <a:gd name="connsiteX1" fmla="*/ 1177747 w 1177747"/>
                  <a:gd name="connsiteY1" fmla="*/ 0 h 2001427"/>
                  <a:gd name="connsiteX2" fmla="*/ 1177747 w 1177747"/>
                  <a:gd name="connsiteY2" fmla="*/ 563270 h 2001427"/>
                  <a:gd name="connsiteX3" fmla="*/ 4432 w 1177747"/>
                  <a:gd name="connsiteY3" fmla="*/ 2001427 h 2001427"/>
                  <a:gd name="connsiteX4" fmla="*/ 0 w 1177747"/>
                  <a:gd name="connsiteY4" fmla="*/ 1905052 h 2001427"/>
                  <a:gd name="connsiteX0" fmla="*/ 0 w 1177747"/>
                  <a:gd name="connsiteY0" fmla="*/ 1905052 h 1967434"/>
                  <a:gd name="connsiteX1" fmla="*/ 1177747 w 1177747"/>
                  <a:gd name="connsiteY1" fmla="*/ 0 h 1967434"/>
                  <a:gd name="connsiteX2" fmla="*/ 1177747 w 1177747"/>
                  <a:gd name="connsiteY2" fmla="*/ 563270 h 1967434"/>
                  <a:gd name="connsiteX3" fmla="*/ 4432 w 1177747"/>
                  <a:gd name="connsiteY3" fmla="*/ 1967434 h 1967434"/>
                  <a:gd name="connsiteX4" fmla="*/ 0 w 1177747"/>
                  <a:gd name="connsiteY4" fmla="*/ 1905052 h 1967434"/>
                  <a:gd name="connsiteX0" fmla="*/ 0 w 1181147"/>
                  <a:gd name="connsiteY0" fmla="*/ 1905052 h 1967434"/>
                  <a:gd name="connsiteX1" fmla="*/ 1177747 w 1181147"/>
                  <a:gd name="connsiteY1" fmla="*/ 0 h 1967434"/>
                  <a:gd name="connsiteX2" fmla="*/ 1181147 w 1181147"/>
                  <a:gd name="connsiteY2" fmla="*/ 580267 h 1967434"/>
                  <a:gd name="connsiteX3" fmla="*/ 4432 w 1181147"/>
                  <a:gd name="connsiteY3" fmla="*/ 1967434 h 1967434"/>
                  <a:gd name="connsiteX4" fmla="*/ 0 w 1181147"/>
                  <a:gd name="connsiteY4" fmla="*/ 1905052 h 1967434"/>
                  <a:gd name="connsiteX0" fmla="*/ 0 w 1181147"/>
                  <a:gd name="connsiteY0" fmla="*/ 1891455 h 1953837"/>
                  <a:gd name="connsiteX1" fmla="*/ 1174347 w 1181147"/>
                  <a:gd name="connsiteY1" fmla="*/ 0 h 1953837"/>
                  <a:gd name="connsiteX2" fmla="*/ 1181147 w 1181147"/>
                  <a:gd name="connsiteY2" fmla="*/ 566670 h 1953837"/>
                  <a:gd name="connsiteX3" fmla="*/ 4432 w 1181147"/>
                  <a:gd name="connsiteY3" fmla="*/ 1953837 h 1953837"/>
                  <a:gd name="connsiteX4" fmla="*/ 0 w 1181147"/>
                  <a:gd name="connsiteY4" fmla="*/ 1891455 h 1953837"/>
                  <a:gd name="connsiteX0" fmla="*/ 0 w 1184694"/>
                  <a:gd name="connsiteY0" fmla="*/ 1891455 h 1953837"/>
                  <a:gd name="connsiteX1" fmla="*/ 1184544 w 1184694"/>
                  <a:gd name="connsiteY1" fmla="*/ 0 h 1953837"/>
                  <a:gd name="connsiteX2" fmla="*/ 1181147 w 1184694"/>
                  <a:gd name="connsiteY2" fmla="*/ 566670 h 1953837"/>
                  <a:gd name="connsiteX3" fmla="*/ 4432 w 1184694"/>
                  <a:gd name="connsiteY3" fmla="*/ 1953837 h 1953837"/>
                  <a:gd name="connsiteX4" fmla="*/ 0 w 1184694"/>
                  <a:gd name="connsiteY4" fmla="*/ 1891455 h 1953837"/>
                  <a:gd name="connsiteX0" fmla="*/ 0 w 1184694"/>
                  <a:gd name="connsiteY0" fmla="*/ 1891455 h 1953837"/>
                  <a:gd name="connsiteX1" fmla="*/ 1184544 w 1184694"/>
                  <a:gd name="connsiteY1" fmla="*/ 0 h 1953837"/>
                  <a:gd name="connsiteX2" fmla="*/ 1181147 w 1184694"/>
                  <a:gd name="connsiteY2" fmla="*/ 573468 h 1953837"/>
                  <a:gd name="connsiteX3" fmla="*/ 4432 w 1184694"/>
                  <a:gd name="connsiteY3" fmla="*/ 1953837 h 1953837"/>
                  <a:gd name="connsiteX4" fmla="*/ 0 w 1184694"/>
                  <a:gd name="connsiteY4" fmla="*/ 1891455 h 1953837"/>
                  <a:gd name="connsiteX0" fmla="*/ 457 w 1180262"/>
                  <a:gd name="connsiteY0" fmla="*/ 1903679 h 1953837"/>
                  <a:gd name="connsiteX1" fmla="*/ 1180112 w 1180262"/>
                  <a:gd name="connsiteY1" fmla="*/ 0 h 1953837"/>
                  <a:gd name="connsiteX2" fmla="*/ 1176715 w 1180262"/>
                  <a:gd name="connsiteY2" fmla="*/ 573468 h 1953837"/>
                  <a:gd name="connsiteX3" fmla="*/ 0 w 1180262"/>
                  <a:gd name="connsiteY3" fmla="*/ 1953837 h 1953837"/>
                  <a:gd name="connsiteX4" fmla="*/ 457 w 1180262"/>
                  <a:gd name="connsiteY4" fmla="*/ 1903679 h 1953837"/>
                  <a:gd name="connsiteX0" fmla="*/ 457 w 1183065"/>
                  <a:gd name="connsiteY0" fmla="*/ 1903679 h 1953837"/>
                  <a:gd name="connsiteX1" fmla="*/ 1180112 w 1183065"/>
                  <a:gd name="connsiteY1" fmla="*/ 0 h 1953837"/>
                  <a:gd name="connsiteX2" fmla="*/ 1183065 w 1183065"/>
                  <a:gd name="connsiteY2" fmla="*/ 560768 h 1953837"/>
                  <a:gd name="connsiteX3" fmla="*/ 0 w 1183065"/>
                  <a:gd name="connsiteY3" fmla="*/ 1953837 h 1953837"/>
                  <a:gd name="connsiteX4" fmla="*/ 457 w 1183065"/>
                  <a:gd name="connsiteY4" fmla="*/ 1903679 h 1953837"/>
                  <a:gd name="connsiteX0" fmla="*/ 457 w 1186612"/>
                  <a:gd name="connsiteY0" fmla="*/ 1903679 h 1953837"/>
                  <a:gd name="connsiteX1" fmla="*/ 1186462 w 1186612"/>
                  <a:gd name="connsiteY1" fmla="*/ 0 h 1953837"/>
                  <a:gd name="connsiteX2" fmla="*/ 1183065 w 1186612"/>
                  <a:gd name="connsiteY2" fmla="*/ 560768 h 1953837"/>
                  <a:gd name="connsiteX3" fmla="*/ 0 w 1186612"/>
                  <a:gd name="connsiteY3" fmla="*/ 1953837 h 1953837"/>
                  <a:gd name="connsiteX4" fmla="*/ 457 w 1186612"/>
                  <a:gd name="connsiteY4" fmla="*/ 1903679 h 1953837"/>
                  <a:gd name="connsiteX0" fmla="*/ 457 w 1183065"/>
                  <a:gd name="connsiteY0" fmla="*/ 1903679 h 1953837"/>
                  <a:gd name="connsiteX1" fmla="*/ 1180112 w 1183065"/>
                  <a:gd name="connsiteY1" fmla="*/ 0 h 1953837"/>
                  <a:gd name="connsiteX2" fmla="*/ 1183065 w 1183065"/>
                  <a:gd name="connsiteY2" fmla="*/ 560768 h 1953837"/>
                  <a:gd name="connsiteX3" fmla="*/ 0 w 1183065"/>
                  <a:gd name="connsiteY3" fmla="*/ 1953837 h 1953837"/>
                  <a:gd name="connsiteX4" fmla="*/ 457 w 1183065"/>
                  <a:gd name="connsiteY4" fmla="*/ 1903679 h 1953837"/>
                  <a:gd name="connsiteX0" fmla="*/ 457 w 1183262"/>
                  <a:gd name="connsiteY0" fmla="*/ 1912094 h 1962252"/>
                  <a:gd name="connsiteX1" fmla="*/ 1182917 w 1183262"/>
                  <a:gd name="connsiteY1" fmla="*/ 0 h 1962252"/>
                  <a:gd name="connsiteX2" fmla="*/ 1183065 w 1183262"/>
                  <a:gd name="connsiteY2" fmla="*/ 569183 h 1962252"/>
                  <a:gd name="connsiteX3" fmla="*/ 0 w 1183262"/>
                  <a:gd name="connsiteY3" fmla="*/ 1962252 h 1962252"/>
                  <a:gd name="connsiteX4" fmla="*/ 457 w 1183262"/>
                  <a:gd name="connsiteY4" fmla="*/ 1912094 h 1962252"/>
                  <a:gd name="connsiteX0" fmla="*/ 457 w 1183262"/>
                  <a:gd name="connsiteY0" fmla="*/ 1912094 h 1962252"/>
                  <a:gd name="connsiteX1" fmla="*/ 1182917 w 1183262"/>
                  <a:gd name="connsiteY1" fmla="*/ 0 h 1962252"/>
                  <a:gd name="connsiteX2" fmla="*/ 1183065 w 1183262"/>
                  <a:gd name="connsiteY2" fmla="*/ 574518 h 1962252"/>
                  <a:gd name="connsiteX3" fmla="*/ 0 w 1183262"/>
                  <a:gd name="connsiteY3" fmla="*/ 1962252 h 1962252"/>
                  <a:gd name="connsiteX4" fmla="*/ 457 w 1183262"/>
                  <a:gd name="connsiteY4" fmla="*/ 1912094 h 1962252"/>
                  <a:gd name="connsiteX0" fmla="*/ 3 w 1182808"/>
                  <a:gd name="connsiteY0" fmla="*/ 1912094 h 1946110"/>
                  <a:gd name="connsiteX1" fmla="*/ 1182463 w 1182808"/>
                  <a:gd name="connsiteY1" fmla="*/ 0 h 1946110"/>
                  <a:gd name="connsiteX2" fmla="*/ 1182611 w 1182808"/>
                  <a:gd name="connsiteY2" fmla="*/ 574518 h 1946110"/>
                  <a:gd name="connsiteX3" fmla="*/ 6561 w 1182808"/>
                  <a:gd name="connsiteY3" fmla="*/ 1946110 h 1946110"/>
                  <a:gd name="connsiteX4" fmla="*/ 3 w 1182808"/>
                  <a:gd name="connsiteY4" fmla="*/ 1912094 h 1946110"/>
                  <a:gd name="connsiteX0" fmla="*/ 8 w 1178136"/>
                  <a:gd name="connsiteY0" fmla="*/ 1895953 h 1946110"/>
                  <a:gd name="connsiteX1" fmla="*/ 1177791 w 1178136"/>
                  <a:gd name="connsiteY1" fmla="*/ 0 h 1946110"/>
                  <a:gd name="connsiteX2" fmla="*/ 1177939 w 1178136"/>
                  <a:gd name="connsiteY2" fmla="*/ 574518 h 1946110"/>
                  <a:gd name="connsiteX3" fmla="*/ 1889 w 1178136"/>
                  <a:gd name="connsiteY3" fmla="*/ 1946110 h 1946110"/>
                  <a:gd name="connsiteX4" fmla="*/ 8 w 1178136"/>
                  <a:gd name="connsiteY4" fmla="*/ 1895953 h 1946110"/>
                  <a:gd name="connsiteX0" fmla="*/ 457 w 1178585"/>
                  <a:gd name="connsiteY0" fmla="*/ 1895953 h 1953027"/>
                  <a:gd name="connsiteX1" fmla="*/ 1178240 w 1178585"/>
                  <a:gd name="connsiteY1" fmla="*/ 0 h 1953027"/>
                  <a:gd name="connsiteX2" fmla="*/ 1178388 w 1178585"/>
                  <a:gd name="connsiteY2" fmla="*/ 574518 h 1953027"/>
                  <a:gd name="connsiteX3" fmla="*/ 0 w 1178585"/>
                  <a:gd name="connsiteY3" fmla="*/ 1953027 h 1953027"/>
                  <a:gd name="connsiteX4" fmla="*/ 457 w 1178585"/>
                  <a:gd name="connsiteY4" fmla="*/ 1895953 h 1953027"/>
                  <a:gd name="connsiteX0" fmla="*/ 457 w 1178585"/>
                  <a:gd name="connsiteY0" fmla="*/ 1895953 h 1953027"/>
                  <a:gd name="connsiteX1" fmla="*/ 1178240 w 1178585"/>
                  <a:gd name="connsiteY1" fmla="*/ 0 h 1953027"/>
                  <a:gd name="connsiteX2" fmla="*/ 1178388 w 1178585"/>
                  <a:gd name="connsiteY2" fmla="*/ 574518 h 1953027"/>
                  <a:gd name="connsiteX3" fmla="*/ 0 w 1178585"/>
                  <a:gd name="connsiteY3" fmla="*/ 1953027 h 1953027"/>
                  <a:gd name="connsiteX4" fmla="*/ 457 w 1178585"/>
                  <a:gd name="connsiteY4" fmla="*/ 1895953 h 1953027"/>
                  <a:gd name="connsiteX0" fmla="*/ 2795 w 1180923"/>
                  <a:gd name="connsiteY0" fmla="*/ 1895953 h 1948415"/>
                  <a:gd name="connsiteX1" fmla="*/ 1180578 w 1180923"/>
                  <a:gd name="connsiteY1" fmla="*/ 0 h 1948415"/>
                  <a:gd name="connsiteX2" fmla="*/ 1180726 w 1180923"/>
                  <a:gd name="connsiteY2" fmla="*/ 574518 h 1948415"/>
                  <a:gd name="connsiteX3" fmla="*/ 0 w 1180923"/>
                  <a:gd name="connsiteY3" fmla="*/ 1948415 h 1948415"/>
                  <a:gd name="connsiteX4" fmla="*/ 2795 w 1180923"/>
                  <a:gd name="connsiteY4" fmla="*/ 1895953 h 1948415"/>
                  <a:gd name="connsiteX0" fmla="*/ 2795 w 1180923"/>
                  <a:gd name="connsiteY0" fmla="*/ 1895953 h 1953027"/>
                  <a:gd name="connsiteX1" fmla="*/ 1180578 w 1180923"/>
                  <a:gd name="connsiteY1" fmla="*/ 0 h 1953027"/>
                  <a:gd name="connsiteX2" fmla="*/ 1180726 w 1180923"/>
                  <a:gd name="connsiteY2" fmla="*/ 574518 h 1953027"/>
                  <a:gd name="connsiteX3" fmla="*/ 0 w 1180923"/>
                  <a:gd name="connsiteY3" fmla="*/ 1953027 h 1953027"/>
                  <a:gd name="connsiteX4" fmla="*/ 2795 w 1180923"/>
                  <a:gd name="connsiteY4" fmla="*/ 1895953 h 1953027"/>
                  <a:gd name="connsiteX0" fmla="*/ 456 w 1180923"/>
                  <a:gd name="connsiteY0" fmla="*/ 1895953 h 1953027"/>
                  <a:gd name="connsiteX1" fmla="*/ 1180578 w 1180923"/>
                  <a:gd name="connsiteY1" fmla="*/ 0 h 1953027"/>
                  <a:gd name="connsiteX2" fmla="*/ 1180726 w 1180923"/>
                  <a:gd name="connsiteY2" fmla="*/ 574518 h 1953027"/>
                  <a:gd name="connsiteX3" fmla="*/ 0 w 1180923"/>
                  <a:gd name="connsiteY3" fmla="*/ 1953027 h 1953027"/>
                  <a:gd name="connsiteX4" fmla="*/ 456 w 1180923"/>
                  <a:gd name="connsiteY4" fmla="*/ 1895953 h 195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923" h="1953027">
                    <a:moveTo>
                      <a:pt x="456" y="1895953"/>
                    </a:moveTo>
                    <a:lnTo>
                      <a:pt x="1180578" y="0"/>
                    </a:lnTo>
                    <a:cubicBezTo>
                      <a:pt x="1181711" y="193422"/>
                      <a:pt x="1179593" y="381096"/>
                      <a:pt x="1180726" y="574518"/>
                    </a:cubicBezTo>
                    <a:lnTo>
                      <a:pt x="0" y="1953027"/>
                    </a:lnTo>
                    <a:cubicBezTo>
                      <a:pt x="152" y="1936308"/>
                      <a:pt x="304" y="1912672"/>
                      <a:pt x="456" y="18959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F99779AD-46F8-529D-9FDF-9C7CEF3407C4}"/>
                </a:ext>
              </a:extLst>
            </p:cNvPr>
            <p:cNvSpPr/>
            <p:nvPr/>
          </p:nvSpPr>
          <p:spPr>
            <a:xfrm flipV="1">
              <a:off x="3241841" y="3476302"/>
              <a:ext cx="926490" cy="565227"/>
            </a:xfrm>
            <a:custGeom>
              <a:avLst/>
              <a:gdLst>
                <a:gd name="connsiteX0" fmla="*/ 0 w 1182941"/>
                <a:gd name="connsiteY0" fmla="*/ 339925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339925 h 571075"/>
                <a:gd name="connsiteX0" fmla="*/ 0 w 1182941"/>
                <a:gd name="connsiteY0" fmla="*/ 259242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259242 h 571075"/>
                <a:gd name="connsiteX0" fmla="*/ 576 w 1183517"/>
                <a:gd name="connsiteY0" fmla="*/ 259242 h 571075"/>
                <a:gd name="connsiteX1" fmla="*/ 9283 w 1183517"/>
                <a:gd name="connsiteY1" fmla="*/ 305851 h 571075"/>
                <a:gd name="connsiteX2" fmla="*/ 1183517 w 1183517"/>
                <a:gd name="connsiteY2" fmla="*/ 571075 h 571075"/>
                <a:gd name="connsiteX3" fmla="*/ 1183517 w 1183517"/>
                <a:gd name="connsiteY3" fmla="*/ 0 h 571075"/>
                <a:gd name="connsiteX4" fmla="*/ 576 w 1183517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1610 w 1184551"/>
                <a:gd name="connsiteY0" fmla="*/ 259242 h 571075"/>
                <a:gd name="connsiteX1" fmla="*/ 2982 w 1184551"/>
                <a:gd name="connsiteY1" fmla="*/ 303406 h 571075"/>
                <a:gd name="connsiteX2" fmla="*/ 1184551 w 1184551"/>
                <a:gd name="connsiteY2" fmla="*/ 571075 h 571075"/>
                <a:gd name="connsiteX3" fmla="*/ 1184551 w 1184551"/>
                <a:gd name="connsiteY3" fmla="*/ 0 h 571075"/>
                <a:gd name="connsiteX4" fmla="*/ 1610 w 1184551"/>
                <a:gd name="connsiteY4" fmla="*/ 259242 h 571075"/>
                <a:gd name="connsiteX0" fmla="*/ 0 w 1182941"/>
                <a:gd name="connsiteY0" fmla="*/ 259242 h 571075"/>
                <a:gd name="connsiteX1" fmla="*/ 1372 w 1182941"/>
                <a:gd name="connsiteY1" fmla="*/ 303406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66577 h 578410"/>
                <a:gd name="connsiteX1" fmla="*/ 1372 w 1182941"/>
                <a:gd name="connsiteY1" fmla="*/ 310741 h 578410"/>
                <a:gd name="connsiteX2" fmla="*/ 1182941 w 1182941"/>
                <a:gd name="connsiteY2" fmla="*/ 578410 h 578410"/>
                <a:gd name="connsiteX3" fmla="*/ 1180496 w 1182941"/>
                <a:gd name="connsiteY3" fmla="*/ 0 h 578410"/>
                <a:gd name="connsiteX4" fmla="*/ 0 w 1182941"/>
                <a:gd name="connsiteY4" fmla="*/ 266577 h 578410"/>
                <a:gd name="connsiteX0" fmla="*/ 0 w 1182941"/>
                <a:gd name="connsiteY0" fmla="*/ 266577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6577 h 575743"/>
                <a:gd name="connsiteX0" fmla="*/ 0 w 1182941"/>
                <a:gd name="connsiteY0" fmla="*/ 261965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0 w 1182941"/>
                <a:gd name="connsiteY0" fmla="*/ 261965 h 575743"/>
                <a:gd name="connsiteX1" fmla="*/ 1372 w 1182941"/>
                <a:gd name="connsiteY1" fmla="*/ 317659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1982 w 1182585"/>
                <a:gd name="connsiteY0" fmla="*/ 261965 h 575743"/>
                <a:gd name="connsiteX1" fmla="*/ 1016 w 1182585"/>
                <a:gd name="connsiteY1" fmla="*/ 317659 h 575743"/>
                <a:gd name="connsiteX2" fmla="*/ 1182585 w 1182585"/>
                <a:gd name="connsiteY2" fmla="*/ 575743 h 575743"/>
                <a:gd name="connsiteX3" fmla="*/ 1180140 w 1182585"/>
                <a:gd name="connsiteY3" fmla="*/ 0 h 575743"/>
                <a:gd name="connsiteX4" fmla="*/ 1982 w 1182585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7659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  <a:gd name="connsiteX0" fmla="*/ 1940 w 1182543"/>
                <a:gd name="connsiteY0" fmla="*/ 261965 h 575743"/>
                <a:gd name="connsiteX1" fmla="*/ 3312 w 1182543"/>
                <a:gd name="connsiteY1" fmla="*/ 317659 h 575743"/>
                <a:gd name="connsiteX2" fmla="*/ 1182543 w 1182543"/>
                <a:gd name="connsiteY2" fmla="*/ 575743 h 575743"/>
                <a:gd name="connsiteX3" fmla="*/ 1180098 w 1182543"/>
                <a:gd name="connsiteY3" fmla="*/ 0 h 575743"/>
                <a:gd name="connsiteX4" fmla="*/ 1940 w 1182543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5354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26" h="575743">
                  <a:moveTo>
                    <a:pt x="2423" y="261965"/>
                  </a:moveTo>
                  <a:cubicBezTo>
                    <a:pt x="-3106" y="295430"/>
                    <a:pt x="2736" y="276999"/>
                    <a:pt x="1457" y="315354"/>
                  </a:cubicBezTo>
                  <a:lnTo>
                    <a:pt x="1183026" y="575743"/>
                  </a:lnTo>
                  <a:lnTo>
                    <a:pt x="1180581" y="0"/>
                  </a:lnTo>
                  <a:lnTo>
                    <a:pt x="2423" y="2619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A058D4F-462A-0282-DCE1-2C30BA79D746}"/>
              </a:ext>
            </a:extLst>
          </p:cNvPr>
          <p:cNvSpPr txBox="1"/>
          <p:nvPr/>
        </p:nvSpPr>
        <p:spPr>
          <a:xfrm>
            <a:off x="449583" y="1968466"/>
            <a:ext cx="1993825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Confinement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Effects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AFBEBF-87D6-1D97-7F54-BCBDAB9AF810}"/>
              </a:ext>
            </a:extLst>
          </p:cNvPr>
          <p:cNvSpPr txBox="1"/>
          <p:nvPr/>
        </p:nvSpPr>
        <p:spPr>
          <a:xfrm>
            <a:off x="483642" y="5358699"/>
            <a:ext cx="2054759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Asphaltene Precipitation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69650D-7392-FBB2-1159-38899DCEAE1A}"/>
                  </a:ext>
                </a:extLst>
              </p:cNvPr>
              <p:cNvSpPr txBox="1"/>
              <p:nvPr/>
            </p:nvSpPr>
            <p:spPr>
              <a:xfrm>
                <a:off x="4525969" y="1945906"/>
                <a:ext cx="2871207" cy="10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Poppins Latin Light" panose="00000400000000000000" pitchFamily="2" charset="0"/>
                    <a:cs typeface="Arial" pitchFamily="34" charset="0"/>
                  </a:rPr>
                  <a:t>Effect of Pore Radius </a:t>
                </a:r>
              </a:p>
              <a:p>
                <a:pPr algn="ctr"/>
                <a:r>
                  <a:rPr lang="en-US" sz="2000" dirty="0">
                    <a:latin typeface="Poppins Latin Light" panose="00000400000000000000" pitchFamily="2" charset="0"/>
                    <a:cs typeface="Arial" pitchFamily="34" charset="0"/>
                  </a:rPr>
                  <a:t>on MMP</a:t>
                </a:r>
              </a:p>
              <a:p>
                <a:pPr algn="ctr"/>
                <a:r>
                  <a:rPr lang="en-US" sz="2000" dirty="0">
                    <a:latin typeface="Poppins Latin Light" panose="00000400000000000000" pitchFamily="2" charset="0"/>
                    <a:cs typeface="Arial" pitchFamily="34" charset="0"/>
                  </a:rPr>
                  <a:t>(Rp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φ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latin typeface="Poppins Latin Light" panose="00000400000000000000" pitchFamily="2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69650D-7392-FBB2-1159-38899DCE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969" y="1945906"/>
                <a:ext cx="2871207" cy="1080617"/>
              </a:xfrm>
              <a:prstGeom prst="rect">
                <a:avLst/>
              </a:prstGeom>
              <a:blipFill>
                <a:blip r:embed="rId2"/>
                <a:stretch>
                  <a:fillRect t="-2825" r="-2335" b="-6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4915C5C-37C9-B45F-E946-86A87319F58C}"/>
              </a:ext>
            </a:extLst>
          </p:cNvPr>
          <p:cNvSpPr txBox="1"/>
          <p:nvPr/>
        </p:nvSpPr>
        <p:spPr>
          <a:xfrm>
            <a:off x="4427508" y="5488631"/>
            <a:ext cx="3106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Effect of Injected Gas</a:t>
            </a:r>
          </a:p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on MMP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62E4FE-14ED-363A-E753-7B448A386FF2}"/>
              </a:ext>
            </a:extLst>
          </p:cNvPr>
          <p:cNvSpPr txBox="1"/>
          <p:nvPr/>
        </p:nvSpPr>
        <p:spPr>
          <a:xfrm>
            <a:off x="4427508" y="3802684"/>
            <a:ext cx="3016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Effect of Asphaltene </a:t>
            </a:r>
          </a:p>
          <a:p>
            <a:pPr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Precipitation on MMP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A9C0C-6022-2980-A39C-93849635CC58}"/>
              </a:ext>
            </a:extLst>
          </p:cNvPr>
          <p:cNvSpPr txBox="1"/>
          <p:nvPr/>
        </p:nvSpPr>
        <p:spPr>
          <a:xfrm flipH="1">
            <a:off x="11267975" y="5940805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4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" grpId="0"/>
      <p:bldP spid="24" grpId="0"/>
      <p:bldP spid="25" grpId="0"/>
      <p:bldP spid="31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16E2403-42AF-AF47-035F-A0E24EF019BE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Modeling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BA307A6A-544F-6F8D-E271-C09484B48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40923"/>
              </p:ext>
            </p:extLst>
          </p:nvPr>
        </p:nvGraphicFramePr>
        <p:xfrm>
          <a:off x="3243981" y="3197990"/>
          <a:ext cx="5713664" cy="313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EB706329-D950-D567-A352-E199EEF91C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1334" r="22994" b="11468"/>
          <a:stretch/>
        </p:blipFill>
        <p:spPr>
          <a:xfrm>
            <a:off x="2608447" y="1342889"/>
            <a:ext cx="3022332" cy="27720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F45AA0-0C21-2237-BF5F-3348B10D4D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1334" r="22994" b="11468"/>
          <a:stretch/>
        </p:blipFill>
        <p:spPr>
          <a:xfrm flipH="1">
            <a:off x="6570846" y="1342889"/>
            <a:ext cx="3022332" cy="27720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3BC6B2A-372D-B78B-B87C-E4F28268B032}"/>
              </a:ext>
            </a:extLst>
          </p:cNvPr>
          <p:cNvSpPr txBox="1"/>
          <p:nvPr/>
        </p:nvSpPr>
        <p:spPr>
          <a:xfrm>
            <a:off x="2158064" y="5796433"/>
            <a:ext cx="7875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a more comprehensive model</a:t>
            </a:r>
          </a:p>
          <a:p>
            <a:pPr lvl="0" algn="ctr"/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considering both confinement and asphaltene precipitation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4B1BC-0FF3-A12B-6678-D11357141619}"/>
              </a:ext>
            </a:extLst>
          </p:cNvPr>
          <p:cNvSpPr txBox="1"/>
          <p:nvPr/>
        </p:nvSpPr>
        <p:spPr>
          <a:xfrm>
            <a:off x="855750" y="1991684"/>
            <a:ext cx="3395197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Poppins Latin Light" panose="00000400000000000000" pitchFamily="2" charset="0"/>
                <a:cs typeface="Arial" pitchFamily="34" charset="0"/>
              </a:rPr>
              <a:t>Modified PR-</a:t>
            </a:r>
            <a:r>
              <a:rPr lang="en-US" sz="2000" b="1" dirty="0" err="1">
                <a:latin typeface="Poppins Latin Light" panose="00000400000000000000" pitchFamily="2" charset="0"/>
                <a:cs typeface="Arial" pitchFamily="34" charset="0"/>
              </a:rPr>
              <a:t>EoS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Shift of critical properties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Adsorption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Capillary pressure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CEAD36-CC34-B204-5391-7C7184EB614C}"/>
              </a:ext>
            </a:extLst>
          </p:cNvPr>
          <p:cNvSpPr txBox="1"/>
          <p:nvPr/>
        </p:nvSpPr>
        <p:spPr>
          <a:xfrm>
            <a:off x="7804826" y="2220003"/>
            <a:ext cx="2728419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Poppins Latin Light" panose="00000400000000000000" pitchFamily="2" charset="0"/>
                <a:cs typeface="Arial" pitchFamily="34" charset="0"/>
              </a:rPr>
              <a:t>CPA-</a:t>
            </a:r>
            <a:r>
              <a:rPr lang="en-US" sz="2000" b="1" dirty="0" err="1">
                <a:latin typeface="Poppins Latin Light" panose="00000400000000000000" pitchFamily="2" charset="0"/>
                <a:cs typeface="Arial" pitchFamily="34" charset="0"/>
              </a:rPr>
              <a:t>EoS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Cubic part: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Modified PR-</a:t>
            </a:r>
            <a:r>
              <a:rPr lang="en-US" sz="2000" dirty="0" err="1">
                <a:latin typeface="Poppins Latin Light" panose="00000400000000000000" pitchFamily="2" charset="0"/>
                <a:cs typeface="Arial" pitchFamily="34" charset="0"/>
              </a:rPr>
              <a:t>EoS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 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7E58873A-8219-46E5-041E-0BEC35CFAC68}"/>
              </a:ext>
            </a:extLst>
          </p:cNvPr>
          <p:cNvSpPr txBox="1">
            <a:spLocks/>
          </p:cNvSpPr>
          <p:nvPr/>
        </p:nvSpPr>
        <p:spPr>
          <a:xfrm>
            <a:off x="1218250" y="1128929"/>
            <a:ext cx="3275437" cy="3599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latin typeface="Poppins Latin Light" panose="00000400000000000000" pitchFamily="2" charset="0"/>
                <a:cs typeface="Arial" pitchFamily="34" charset="0"/>
              </a:rPr>
              <a:t>Confinement Effects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66FD228C-884C-C1A4-F1EF-FCC7F02F5EB8}"/>
              </a:ext>
            </a:extLst>
          </p:cNvPr>
          <p:cNvSpPr txBox="1">
            <a:spLocks/>
          </p:cNvSpPr>
          <p:nvPr/>
        </p:nvSpPr>
        <p:spPr>
          <a:xfrm>
            <a:off x="7597383" y="1188887"/>
            <a:ext cx="3564939" cy="24006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b="1" dirty="0">
                <a:latin typeface="Poppins Latin Light" panose="00000400000000000000" pitchFamily="2" charset="0"/>
                <a:cs typeface="Arial" pitchFamily="34" charset="0"/>
              </a:rPr>
              <a:t>Asphaltene Precipitation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DC8C1-ED50-3C2A-8024-80FAFE24E9E8}"/>
              </a:ext>
            </a:extLst>
          </p:cNvPr>
          <p:cNvSpPr txBox="1"/>
          <p:nvPr/>
        </p:nvSpPr>
        <p:spPr>
          <a:xfrm>
            <a:off x="1152707" y="4257907"/>
            <a:ext cx="2801281" cy="31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Ref. : (Song et al.,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3370B-C679-B323-645B-108B3E6A2BA0}"/>
              </a:ext>
            </a:extLst>
          </p:cNvPr>
          <p:cNvSpPr txBox="1"/>
          <p:nvPr/>
        </p:nvSpPr>
        <p:spPr>
          <a:xfrm>
            <a:off x="7656133" y="4256316"/>
            <a:ext cx="3142307" cy="31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Ref. : (Li &amp; 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Firoozabadi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, 2010)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34FE1-615C-E69C-F338-56FB2C324445}"/>
              </a:ext>
            </a:extLst>
          </p:cNvPr>
          <p:cNvSpPr txBox="1"/>
          <p:nvPr/>
        </p:nvSpPr>
        <p:spPr>
          <a:xfrm flipH="1">
            <a:off x="11267975" y="5940806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5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16E2403-42AF-AF47-035F-A0E24EF019BE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Model Output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395309B-AF9D-DBDA-6B75-619A02FDD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00241"/>
              </p:ext>
            </p:extLst>
          </p:nvPr>
        </p:nvGraphicFramePr>
        <p:xfrm>
          <a:off x="5255391" y="701636"/>
          <a:ext cx="7555481" cy="5783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802131" imgH="7502573" progId="Origin95.Graph">
                  <p:embed/>
                </p:oleObj>
              </mc:Choice>
              <mc:Fallback>
                <p:oleObj name="Graph" r:id="rId2" imgW="9802131" imgH="750257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5391" y="701636"/>
                        <a:ext cx="7555481" cy="5783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6E51C4-D35F-6130-F6FF-D0093CBD7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509890"/>
              </p:ext>
            </p:extLst>
          </p:nvPr>
        </p:nvGraphicFramePr>
        <p:xfrm>
          <a:off x="-721915" y="701636"/>
          <a:ext cx="7555481" cy="5783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9802131" imgH="7502573" progId="Origin95.Graph">
                  <p:embed/>
                </p:oleObj>
              </mc:Choice>
              <mc:Fallback>
                <p:oleObj name="Graph" r:id="rId4" imgW="9802131" imgH="750257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21915" y="701636"/>
                        <a:ext cx="7555481" cy="5783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D3FE26-B615-95CC-F786-6BA434D4566D}"/>
              </a:ext>
            </a:extLst>
          </p:cNvPr>
          <p:cNvSpPr txBox="1"/>
          <p:nvPr/>
        </p:nvSpPr>
        <p:spPr>
          <a:xfrm>
            <a:off x="7033482" y="6200533"/>
            <a:ext cx="3999297" cy="31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Data from : (</a:t>
            </a:r>
            <a:r>
              <a:rPr lang="en-US" sz="1600" dirty="0" err="1">
                <a:latin typeface="Poppins Latin Light" panose="00000400000000000000" pitchFamily="2" charset="0"/>
                <a:cs typeface="Arial" pitchFamily="34" charset="0"/>
              </a:rPr>
              <a:t>Kazemzadeh</a:t>
            </a: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 et al.,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C9D9F-15AA-7211-1D12-5AE270711CFD}"/>
              </a:ext>
            </a:extLst>
          </p:cNvPr>
          <p:cNvSpPr txBox="1"/>
          <p:nvPr/>
        </p:nvSpPr>
        <p:spPr>
          <a:xfrm>
            <a:off x="1056176" y="6219968"/>
            <a:ext cx="3999297" cy="31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 Latin Light" panose="00000400000000000000" pitchFamily="2" charset="0"/>
                <a:cs typeface="Arial" pitchFamily="34" charset="0"/>
              </a:rPr>
              <a:t>Schematic of model output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7EB03F-0781-3C54-6A85-32F5F3E7F698}"/>
              </a:ext>
            </a:extLst>
          </p:cNvPr>
          <p:cNvCxnSpPr>
            <a:cxnSpLocks/>
          </p:cNvCxnSpPr>
          <p:nvPr/>
        </p:nvCxnSpPr>
        <p:spPr>
          <a:xfrm>
            <a:off x="6901314" y="1703672"/>
            <a:ext cx="1232033" cy="3801979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3EF8EB-B0C1-ABA3-BA19-A05399CF20E2}"/>
              </a:ext>
            </a:extLst>
          </p:cNvPr>
          <p:cNvCxnSpPr>
            <a:cxnSpLocks/>
          </p:cNvCxnSpPr>
          <p:nvPr/>
        </p:nvCxnSpPr>
        <p:spPr>
          <a:xfrm>
            <a:off x="7632658" y="3913603"/>
            <a:ext cx="2002230" cy="159204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097351-DA6C-FA6E-882E-2D590570BEF5}"/>
              </a:ext>
            </a:extLst>
          </p:cNvPr>
          <p:cNvCxnSpPr>
            <a:cxnSpLocks/>
          </p:cNvCxnSpPr>
          <p:nvPr/>
        </p:nvCxnSpPr>
        <p:spPr>
          <a:xfrm>
            <a:off x="8065737" y="4273617"/>
            <a:ext cx="3051442" cy="123203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E3889D-758D-D1FA-C5DF-D87C06A97384}"/>
              </a:ext>
            </a:extLst>
          </p:cNvPr>
          <p:cNvSpPr txBox="1"/>
          <p:nvPr/>
        </p:nvSpPr>
        <p:spPr>
          <a:xfrm flipH="1">
            <a:off x="11267975" y="5940807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6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16E2403-42AF-AF47-035F-A0E24EF019BE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Model Validation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42FAAB-C127-B16F-3229-5ACF2FCAD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64517"/>
              </p:ext>
            </p:extLst>
          </p:nvPr>
        </p:nvGraphicFramePr>
        <p:xfrm>
          <a:off x="349458" y="1264515"/>
          <a:ext cx="11463591" cy="41148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325338">
                  <a:extLst>
                    <a:ext uri="{9D8B030D-6E8A-4147-A177-3AD203B41FA5}">
                      <a16:colId xmlns:a16="http://schemas.microsoft.com/office/drawing/2014/main" val="2957578266"/>
                    </a:ext>
                  </a:extLst>
                </a:gridCol>
                <a:gridCol w="3043680">
                  <a:extLst>
                    <a:ext uri="{9D8B030D-6E8A-4147-A177-3AD203B41FA5}">
                      <a16:colId xmlns:a16="http://schemas.microsoft.com/office/drawing/2014/main" val="2159455057"/>
                    </a:ext>
                  </a:extLst>
                </a:gridCol>
                <a:gridCol w="1866472">
                  <a:extLst>
                    <a:ext uri="{9D8B030D-6E8A-4147-A177-3AD203B41FA5}">
                      <a16:colId xmlns:a16="http://schemas.microsoft.com/office/drawing/2014/main" val="3040699539"/>
                    </a:ext>
                  </a:extLst>
                </a:gridCol>
                <a:gridCol w="1917007">
                  <a:extLst>
                    <a:ext uri="{9D8B030D-6E8A-4147-A177-3AD203B41FA5}">
                      <a16:colId xmlns:a16="http://schemas.microsoft.com/office/drawing/2014/main" val="3506055777"/>
                    </a:ext>
                  </a:extLst>
                </a:gridCol>
                <a:gridCol w="3311094">
                  <a:extLst>
                    <a:ext uri="{9D8B030D-6E8A-4147-A177-3AD203B41FA5}">
                      <a16:colId xmlns:a16="http://schemas.microsoft.com/office/drawing/2014/main" val="17987334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Test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It measures: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Is it conducted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in porous media?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Output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Limitations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84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VIT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FCM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(second slop of IFT curve)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No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IFT vs. pressure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a drop of oil is contained within a gas chamber and the overall gas-oil composition is not measurable.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50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Slim tube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MCM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(first slop of IFT curve)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Yes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Recovery factor vs. pressure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oppins Latin Light" panose="00000400000000000000" pitchFamily="2" charset="0"/>
                        </a:rPr>
                        <a:t>its output is not directly comparable with the output of the model.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Poppins Latin Light" panose="000004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654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D50D20-B55A-6147-1FAE-654EDBEF14BB}"/>
              </a:ext>
            </a:extLst>
          </p:cNvPr>
          <p:cNvSpPr txBox="1"/>
          <p:nvPr/>
        </p:nvSpPr>
        <p:spPr>
          <a:xfrm flipH="1">
            <a:off x="11267975" y="5940806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7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04E92-8F70-E14A-E2DC-9CCCE8F0A952}"/>
              </a:ext>
            </a:extLst>
          </p:cNvPr>
          <p:cNvSpPr txBox="1"/>
          <p:nvPr/>
        </p:nvSpPr>
        <p:spPr>
          <a:xfrm>
            <a:off x="323531" y="5771657"/>
            <a:ext cx="11463591" cy="338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Poppins Latin Light" panose="00000400000000000000" pitchFamily="2" charset="0"/>
                <a:ea typeface="Calibri" panose="020F0502020204030204" pitchFamily="34" charset="0"/>
                <a:cs typeface="Arial" pitchFamily="34" charset="0"/>
              </a:rPr>
              <a:t>Refer to (</a:t>
            </a:r>
            <a:r>
              <a:rPr lang="en-US" sz="1600" kern="100" dirty="0" err="1">
                <a:latin typeface="Poppins Latin Light" panose="00000400000000000000" pitchFamily="2" charset="0"/>
                <a:ea typeface="Calibri" panose="020F0502020204030204" pitchFamily="34" charset="0"/>
                <a:cs typeface="Arial" pitchFamily="34" charset="0"/>
              </a:rPr>
              <a:t>Keyvani</a:t>
            </a:r>
            <a:r>
              <a:rPr lang="en-US" sz="1600" kern="100" dirty="0">
                <a:latin typeface="Poppins Latin Light" panose="00000400000000000000" pitchFamily="2" charset="0"/>
                <a:ea typeface="Calibri" panose="020F0502020204030204" pitchFamily="34" charset="0"/>
                <a:cs typeface="Arial" pitchFamily="34" charset="0"/>
              </a:rPr>
              <a:t> et al., 2024) for </a:t>
            </a:r>
            <a:r>
              <a:rPr lang="en-US" sz="1600" kern="100" dirty="0">
                <a:effectLst/>
                <a:latin typeface="Poppins Latin Light" panose="00000400000000000000" pitchFamily="2" charset="0"/>
                <a:ea typeface="Calibri" panose="020F0502020204030204" pitchFamily="34" charset="0"/>
                <a:cs typeface="Arial" pitchFamily="34" charset="0"/>
              </a:rPr>
              <a:t>more informa</a:t>
            </a:r>
            <a:r>
              <a:rPr lang="en-US" sz="1600" kern="100" dirty="0">
                <a:latin typeface="Poppins Latin Light" panose="00000400000000000000" pitchFamily="2" charset="0"/>
                <a:ea typeface="Calibri" panose="020F0502020204030204" pitchFamily="34" charset="0"/>
                <a:cs typeface="Arial" pitchFamily="34" charset="0"/>
              </a:rPr>
              <a:t>tion about validation process and its challenges.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8EB5C82-66DF-10FE-34E8-9623AD555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46420"/>
              </p:ext>
            </p:extLst>
          </p:nvPr>
        </p:nvGraphicFramePr>
        <p:xfrm>
          <a:off x="5578884" y="616422"/>
          <a:ext cx="70786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802131" imgH="7502573" progId="Origin95.Graph">
                  <p:embed/>
                </p:oleObj>
              </mc:Choice>
              <mc:Fallback>
                <p:oleObj name="Graph" r:id="rId2" imgW="9802131" imgH="750257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78884" y="616422"/>
                        <a:ext cx="70786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FAA5BC9-4D59-DCEF-1CE8-664C8E030AF6}"/>
              </a:ext>
            </a:extLst>
          </p:cNvPr>
          <p:cNvSpPr/>
          <p:nvPr/>
        </p:nvSpPr>
        <p:spPr>
          <a:xfrm>
            <a:off x="2107933" y="5043641"/>
            <a:ext cx="154004" cy="12512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D29AFBC-5372-1E55-42E9-F47F1C280243}"/>
              </a:ext>
            </a:extLst>
          </p:cNvPr>
          <p:cNvSpPr/>
          <p:nvPr/>
        </p:nvSpPr>
        <p:spPr>
          <a:xfrm>
            <a:off x="5530083" y="5043641"/>
            <a:ext cx="154004" cy="12512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C0F17F-22B7-8CB3-CE6B-5438F0E3A393}"/>
              </a:ext>
            </a:extLst>
          </p:cNvPr>
          <p:cNvSpPr/>
          <p:nvPr/>
        </p:nvSpPr>
        <p:spPr>
          <a:xfrm rot="18125446">
            <a:off x="1581151" y="4399009"/>
            <a:ext cx="1361573" cy="8220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FB3CE44-8F40-0715-F847-4C0EA8EB7367}"/>
              </a:ext>
            </a:extLst>
          </p:cNvPr>
          <p:cNvSpPr/>
          <p:nvPr/>
        </p:nvSpPr>
        <p:spPr>
          <a:xfrm>
            <a:off x="9577856" y="5034017"/>
            <a:ext cx="154004" cy="12512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CE17D55-A51D-5D70-A96E-D20B5F242015}"/>
              </a:ext>
            </a:extLst>
          </p:cNvPr>
          <p:cNvSpPr/>
          <p:nvPr/>
        </p:nvSpPr>
        <p:spPr>
          <a:xfrm>
            <a:off x="11250327" y="5043642"/>
            <a:ext cx="154004" cy="12512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BF97B2-C884-1781-5F15-432FCBAE8B89}"/>
              </a:ext>
            </a:extLst>
          </p:cNvPr>
          <p:cNvSpPr/>
          <p:nvPr/>
        </p:nvSpPr>
        <p:spPr>
          <a:xfrm rot="18125446">
            <a:off x="9041449" y="4432298"/>
            <a:ext cx="1361573" cy="8220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81E3A9-6484-6659-2F40-D79516B5078A}"/>
              </a:ext>
            </a:extLst>
          </p:cNvPr>
          <p:cNvCxnSpPr>
            <a:cxnSpLocks/>
          </p:cNvCxnSpPr>
          <p:nvPr/>
        </p:nvCxnSpPr>
        <p:spPr>
          <a:xfrm>
            <a:off x="2107933" y="5351650"/>
            <a:ext cx="3576154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263F2-B44F-80EE-B84E-5BC611D0FDFE}"/>
              </a:ext>
            </a:extLst>
          </p:cNvPr>
          <p:cNvCxnSpPr>
            <a:cxnSpLocks/>
          </p:cNvCxnSpPr>
          <p:nvPr/>
        </p:nvCxnSpPr>
        <p:spPr>
          <a:xfrm>
            <a:off x="9568231" y="5350046"/>
            <a:ext cx="1807225" cy="160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5424F1F1-409D-853D-9A55-94E740B65BF2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Poppins Latin" panose="00000500000000000000" pitchFamily="2" charset="0"/>
              </a:rPr>
              <a:t>Effect of Asphaltene Precipitation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A762163-5791-F6EB-F6AB-6C02EFE3A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6100"/>
              </p:ext>
            </p:extLst>
          </p:nvPr>
        </p:nvGraphicFramePr>
        <p:xfrm>
          <a:off x="-254714" y="616422"/>
          <a:ext cx="70786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9802131" imgH="7502573" progId="Origin95.Graph">
                  <p:embed/>
                </p:oleObj>
              </mc:Choice>
              <mc:Fallback>
                <p:oleObj name="Graph" r:id="rId4" imgW="9802131" imgH="750257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54714" y="616422"/>
                        <a:ext cx="70786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830DD8-6960-DF93-4635-45B034BED7CF}"/>
              </a:ext>
            </a:extLst>
          </p:cNvPr>
          <p:cNvSpPr txBox="1"/>
          <p:nvPr/>
        </p:nvSpPr>
        <p:spPr>
          <a:xfrm>
            <a:off x="2718899" y="5630761"/>
            <a:ext cx="1130973" cy="3701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Poppins Latin Light" panose="00000400000000000000" pitchFamily="2" charset="0"/>
                <a:cs typeface="Arial" pitchFamily="34" charset="0"/>
              </a:rPr>
              <a:t>CO2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839DE-E98F-5F78-A5EC-99F897B0DE40}"/>
              </a:ext>
            </a:extLst>
          </p:cNvPr>
          <p:cNvSpPr txBox="1"/>
          <p:nvPr/>
        </p:nvSpPr>
        <p:spPr>
          <a:xfrm>
            <a:off x="4102583" y="5908688"/>
            <a:ext cx="3999297" cy="822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T = 372 K, Rp 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  <a:sym typeface="Symbol" panose="05050102010706020507" pitchFamily="18" charset="2"/>
              </a:rPr>
              <a:t>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 112 nm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(k = 1 </a:t>
            </a:r>
            <a:r>
              <a:rPr lang="en-US" sz="2000" dirty="0" err="1">
                <a:latin typeface="Poppins Latin Light" panose="00000400000000000000" pitchFamily="2" charset="0"/>
                <a:cs typeface="Arial" pitchFamily="34" charset="0"/>
              </a:rPr>
              <a:t>mD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</a:rPr>
              <a:t> , </a:t>
            </a:r>
            <a:r>
              <a:rPr lang="en-US" sz="2000" dirty="0">
                <a:latin typeface="Poppins Latin Light" panose="00000400000000000000" pitchFamily="2" charset="0"/>
                <a:cs typeface="Arial" pitchFamily="34" charset="0"/>
                <a:sym typeface="Symbol" panose="05050102010706020507" pitchFamily="18" charset="2"/>
              </a:rPr>
              <a:t> = 8%)</a:t>
            </a:r>
            <a:endParaRPr lang="en-US" sz="2000" dirty="0">
              <a:latin typeface="Poppins Latin Light" panose="00000400000000000000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90426-D5EC-D413-2C8E-DED5BD4E39C1}"/>
              </a:ext>
            </a:extLst>
          </p:cNvPr>
          <p:cNvSpPr txBox="1"/>
          <p:nvPr/>
        </p:nvSpPr>
        <p:spPr>
          <a:xfrm flipH="1">
            <a:off x="11267975" y="5940806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a-IR" sz="2000" b="1" dirty="0">
                <a:latin typeface="Poppins Latin Light" panose="00000400000000000000" pitchFamily="2" charset="0"/>
                <a:cs typeface="Arial" pitchFamily="34" charset="0"/>
              </a:rPr>
              <a:t>8</a:t>
            </a:r>
            <a:endParaRPr lang="en-US" sz="2000" b="1" dirty="0">
              <a:latin typeface="Poppins Latin Light" panose="00000400000000000000" pitchFamily="2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DE3EC-3184-9D5E-8C22-0EEACC053FE2}"/>
              </a:ext>
            </a:extLst>
          </p:cNvPr>
          <p:cNvSpPr txBox="1"/>
          <p:nvPr/>
        </p:nvSpPr>
        <p:spPr>
          <a:xfrm>
            <a:off x="8552497" y="5677465"/>
            <a:ext cx="1130973" cy="3701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Poppins Latin Light" panose="00000400000000000000" pitchFamily="2" charset="0"/>
                <a:cs typeface="Arial" pitchFamily="34" charset="0"/>
              </a:rPr>
              <a:t>NGL</a:t>
            </a:r>
          </a:p>
        </p:txBody>
      </p:sp>
    </p:spTree>
    <p:extLst>
      <p:ext uri="{BB962C8B-B14F-4D97-AF65-F5344CB8AC3E}">
        <p14:creationId xmlns:p14="http://schemas.microsoft.com/office/powerpoint/2010/main" val="20535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ection Break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703</Words>
  <Application>Microsoft Office PowerPoint</Application>
  <PresentationFormat>Widescreen</PresentationFormat>
  <Paragraphs>120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Poppins Latin</vt:lpstr>
      <vt:lpstr>Poppins Latin Light</vt:lpstr>
      <vt:lpstr>Poppins Latin Medium</vt:lpstr>
      <vt:lpstr>Contents Slide Master</vt:lpstr>
      <vt:lpstr>Section Break Slide Master</vt:lpstr>
      <vt:lpstr>1_Section Break Slide Master</vt:lpstr>
      <vt:lpstr>1_Contents Slide Master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Pc Dayan</cp:lastModifiedBy>
  <cp:revision>219</cp:revision>
  <dcterms:created xsi:type="dcterms:W3CDTF">2020-01-20T05:08:25Z</dcterms:created>
  <dcterms:modified xsi:type="dcterms:W3CDTF">2024-08-17T09:42:52Z</dcterms:modified>
</cp:coreProperties>
</file>