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72" r:id="rId1"/>
  </p:sldMasterIdLst>
  <p:handoutMasterIdLst>
    <p:handoutMasterId r:id="rId3"/>
  </p:handoutMasterIdLst>
  <p:sldIdLst>
    <p:sldId id="258" r:id="rId2"/>
  </p:sldIdLst>
  <p:sldSz cx="30279975" cy="42808525"/>
  <p:notesSz cx="6797675" cy="9872663"/>
  <p:defaultTextStyle>
    <a:defPPr>
      <a:defRPr lang="en-US"/>
    </a:defPPr>
    <a:lvl1pPr marL="0" algn="l" defTabSz="3508187" rtl="0" eaLnBrk="1" latinLnBrk="0" hangingPunct="1">
      <a:defRPr sz="6900" kern="1200">
        <a:solidFill>
          <a:schemeClr val="tx1"/>
        </a:solidFill>
        <a:latin typeface="+mn-lt"/>
        <a:ea typeface="+mn-ea"/>
        <a:cs typeface="+mn-cs"/>
      </a:defRPr>
    </a:lvl1pPr>
    <a:lvl2pPr marL="1754094" algn="l" defTabSz="3508187" rtl="0" eaLnBrk="1" latinLnBrk="0" hangingPunct="1">
      <a:defRPr sz="6900" kern="1200">
        <a:solidFill>
          <a:schemeClr val="tx1"/>
        </a:solidFill>
        <a:latin typeface="+mn-lt"/>
        <a:ea typeface="+mn-ea"/>
        <a:cs typeface="+mn-cs"/>
      </a:defRPr>
    </a:lvl2pPr>
    <a:lvl3pPr marL="3508187" algn="l" defTabSz="3508187" rtl="0" eaLnBrk="1" latinLnBrk="0" hangingPunct="1">
      <a:defRPr sz="6900" kern="1200">
        <a:solidFill>
          <a:schemeClr val="tx1"/>
        </a:solidFill>
        <a:latin typeface="+mn-lt"/>
        <a:ea typeface="+mn-ea"/>
        <a:cs typeface="+mn-cs"/>
      </a:defRPr>
    </a:lvl3pPr>
    <a:lvl4pPr marL="5262281" algn="l" defTabSz="3508187" rtl="0" eaLnBrk="1" latinLnBrk="0" hangingPunct="1">
      <a:defRPr sz="6900" kern="1200">
        <a:solidFill>
          <a:schemeClr val="tx1"/>
        </a:solidFill>
        <a:latin typeface="+mn-lt"/>
        <a:ea typeface="+mn-ea"/>
        <a:cs typeface="+mn-cs"/>
      </a:defRPr>
    </a:lvl4pPr>
    <a:lvl5pPr marL="7016374" algn="l" defTabSz="3508187" rtl="0" eaLnBrk="1" latinLnBrk="0" hangingPunct="1">
      <a:defRPr sz="6900" kern="1200">
        <a:solidFill>
          <a:schemeClr val="tx1"/>
        </a:solidFill>
        <a:latin typeface="+mn-lt"/>
        <a:ea typeface="+mn-ea"/>
        <a:cs typeface="+mn-cs"/>
      </a:defRPr>
    </a:lvl5pPr>
    <a:lvl6pPr marL="8770468" algn="l" defTabSz="3508187" rtl="0" eaLnBrk="1" latinLnBrk="0" hangingPunct="1">
      <a:defRPr sz="6900" kern="1200">
        <a:solidFill>
          <a:schemeClr val="tx1"/>
        </a:solidFill>
        <a:latin typeface="+mn-lt"/>
        <a:ea typeface="+mn-ea"/>
        <a:cs typeface="+mn-cs"/>
      </a:defRPr>
    </a:lvl6pPr>
    <a:lvl7pPr marL="10524561" algn="l" defTabSz="3508187" rtl="0" eaLnBrk="1" latinLnBrk="0" hangingPunct="1">
      <a:defRPr sz="6900" kern="1200">
        <a:solidFill>
          <a:schemeClr val="tx1"/>
        </a:solidFill>
        <a:latin typeface="+mn-lt"/>
        <a:ea typeface="+mn-ea"/>
        <a:cs typeface="+mn-cs"/>
      </a:defRPr>
    </a:lvl7pPr>
    <a:lvl8pPr marL="12278655" algn="l" defTabSz="3508187" rtl="0" eaLnBrk="1" latinLnBrk="0" hangingPunct="1">
      <a:defRPr sz="6900" kern="1200">
        <a:solidFill>
          <a:schemeClr val="tx1"/>
        </a:solidFill>
        <a:latin typeface="+mn-lt"/>
        <a:ea typeface="+mn-ea"/>
        <a:cs typeface="+mn-cs"/>
      </a:defRPr>
    </a:lvl8pPr>
    <a:lvl9pPr marL="14032748" algn="l" defTabSz="3508187" rtl="0" eaLnBrk="1" latinLnBrk="0" hangingPunct="1">
      <a:defRPr sz="6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p:scale>
          <a:sx n="33" d="100"/>
          <a:sy n="33" d="100"/>
        </p:scale>
        <p:origin x="-446" y="5141"/>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6400" cy="4937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1"/>
            <a:ext cx="2946400" cy="493713"/>
          </a:xfrm>
          <a:prstGeom prst="rect">
            <a:avLst/>
          </a:prstGeom>
        </p:spPr>
        <p:txBody>
          <a:bodyPr vert="horz" lIns="91440" tIns="45720" rIns="91440" bIns="45720" rtlCol="0"/>
          <a:lstStyle>
            <a:lvl1pPr algn="r">
              <a:defRPr sz="1200"/>
            </a:lvl1pPr>
          </a:lstStyle>
          <a:p>
            <a:fld id="{3B60E746-05D1-485E-9C41-C98C2BE9E238}" type="datetimeFigureOut">
              <a:rPr lang="zh-CN" altLang="en-US" smtClean="0"/>
              <a:t>2024/5/4</a:t>
            </a:fld>
            <a:endParaRPr lang="zh-CN" altLang="en-US"/>
          </a:p>
        </p:txBody>
      </p:sp>
      <p:sp>
        <p:nvSpPr>
          <p:cNvPr id="4" name="页脚占位符 3"/>
          <p:cNvSpPr>
            <a:spLocks noGrp="1"/>
          </p:cNvSpPr>
          <p:nvPr>
            <p:ph type="ftr" sz="quarter" idx="2"/>
          </p:nvPr>
        </p:nvSpPr>
        <p:spPr>
          <a:xfrm>
            <a:off x="1" y="9377363"/>
            <a:ext cx="2946400" cy="49371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BAE0DE16-D21C-4EE6-9AD7-0CA5A8A9F626}" type="slidenum">
              <a:rPr lang="zh-CN" altLang="en-US" smtClean="0"/>
              <a:t>‹#›</a:t>
            </a:fld>
            <a:endParaRPr lang="zh-CN" altLang="en-US"/>
          </a:p>
        </p:txBody>
      </p:sp>
    </p:spTree>
    <p:extLst>
      <p:ext uri="{BB962C8B-B14F-4D97-AF65-F5344CB8AC3E}">
        <p14:creationId xmlns:p14="http://schemas.microsoft.com/office/powerpoint/2010/main" val="28192888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1766332" y="8561705"/>
            <a:ext cx="26000405" cy="11415607"/>
          </a:xfrm>
          <a:ln>
            <a:noFill/>
          </a:ln>
        </p:spPr>
        <p:txBody>
          <a:bodyPr vert="horz" tIns="0" rIns="8352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1766332" y="20152940"/>
            <a:ext cx="26010499" cy="10939957"/>
          </a:xfrm>
        </p:spPr>
        <p:txBody>
          <a:bodyPr lIns="0" rIns="83529"/>
          <a:lstStyle>
            <a:lvl1pPr marL="0" marR="208822" indent="0" algn="r">
              <a:buNone/>
              <a:defRPr>
                <a:solidFill>
                  <a:schemeClr val="tx1"/>
                </a:solidFill>
              </a:defRPr>
            </a:lvl1pPr>
            <a:lvl2pPr marL="2088215" indent="0" algn="ctr">
              <a:buNone/>
            </a:lvl2pPr>
            <a:lvl3pPr marL="4176431" indent="0" algn="ctr">
              <a:buNone/>
            </a:lvl3pPr>
            <a:lvl4pPr marL="6264646" indent="0" algn="ctr">
              <a:buNone/>
            </a:lvl4pPr>
            <a:lvl5pPr marL="8352861" indent="0" algn="ctr">
              <a:buNone/>
            </a:lvl5pPr>
            <a:lvl6pPr marL="10441076" indent="0" algn="ctr">
              <a:buNone/>
            </a:lvl6pPr>
            <a:lvl7pPr marL="12529292" indent="0" algn="ctr">
              <a:buNone/>
            </a:lvl7pPr>
            <a:lvl8pPr marL="14617507" indent="0" algn="ctr">
              <a:buNone/>
            </a:lvl8pPr>
            <a:lvl9pPr marL="16705722"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EF92D37B-975B-184E-A005-8F66D0CFAF4B}" type="datetimeFigureOut">
              <a:rPr lang="en-US" smtClean="0"/>
              <a:t>5/4/2024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A3C83BE-EF09-F44B-85C9-FF75126455E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EF92D37B-975B-184E-A005-8F66D0CFAF4B}"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83BE-EF09-F44B-85C9-FF75126455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5707814"/>
            <a:ext cx="6812994" cy="32532500"/>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1513999" y="5707814"/>
            <a:ext cx="19934317" cy="3253250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EF92D37B-975B-184E-A005-8F66D0CFAF4B}"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83BE-EF09-F44B-85C9-FF75126455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EF92D37B-975B-184E-A005-8F66D0CFAF4B}"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83BE-EF09-F44B-85C9-FF75126455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6239" y="8219237"/>
            <a:ext cx="25737979" cy="850462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1756239" y="16882864"/>
            <a:ext cx="25737979" cy="9423818"/>
          </a:xfrm>
        </p:spPr>
        <p:txBody>
          <a:bodyPr lIns="208822" rIns="208822" anchor="t"/>
          <a:lstStyle>
            <a:lvl1pPr marL="0" indent="0">
              <a:buNone/>
              <a:defRPr sz="10000">
                <a:solidFill>
                  <a:schemeClr val="tx1"/>
                </a:solidFill>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EF92D37B-975B-184E-A005-8F66D0CFAF4B}"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83BE-EF09-F44B-85C9-FF75126455E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513999" y="4395009"/>
            <a:ext cx="27251978" cy="7134755"/>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1513999" y="11985419"/>
            <a:ext cx="13373656" cy="27682847"/>
          </a:xfrm>
        </p:spPr>
        <p:txBody>
          <a:bodyPr/>
          <a:lstStyle>
            <a:lvl1pPr>
              <a:defRPr sz="11900"/>
            </a:lvl1pPr>
            <a:lvl2pPr>
              <a:defRPr sz="11000"/>
            </a:lvl2pPr>
            <a:lvl3pPr>
              <a:defRPr sz="9100"/>
            </a:lvl3pPr>
            <a:lvl4pPr>
              <a:defRPr sz="8200"/>
            </a:lvl4pPr>
            <a:lvl5pPr>
              <a:defRPr sz="82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15392321" y="11985419"/>
            <a:ext cx="13373656" cy="27682847"/>
          </a:xfrm>
        </p:spPr>
        <p:txBody>
          <a:bodyPr/>
          <a:lstStyle>
            <a:lvl1pPr>
              <a:defRPr sz="11900"/>
            </a:lvl1pPr>
            <a:lvl2pPr>
              <a:defRPr sz="11000"/>
            </a:lvl2pPr>
            <a:lvl3pPr>
              <a:defRPr sz="9100"/>
            </a:lvl3pPr>
            <a:lvl4pPr>
              <a:defRPr sz="8200"/>
            </a:lvl4pPr>
            <a:lvl5pPr>
              <a:defRPr sz="82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EF92D37B-975B-184E-A005-8F66D0CFAF4B}"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C83BE-EF09-F44B-85C9-FF75126455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513999" y="4395009"/>
            <a:ext cx="27251978" cy="7134755"/>
          </a:xfrm>
        </p:spPr>
        <p:txBody>
          <a:bodyPr tIns="208822"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1513999" y="11580698"/>
            <a:ext cx="13378914" cy="4115760"/>
          </a:xfrm>
        </p:spPr>
        <p:txBody>
          <a:bodyPr lIns="208822" tIns="0" rIns="208822" bIns="0" anchor="ctr">
            <a:noAutofit/>
          </a:bodyPr>
          <a:lstStyle>
            <a:lvl1pPr marL="0" indent="0">
              <a:buNone/>
              <a:defRPr sz="11000" b="1" cap="none" baseline="0">
                <a:solidFill>
                  <a:schemeClr val="tx2"/>
                </a:solidFill>
                <a:effectLst/>
              </a:defRPr>
            </a:lvl1pPr>
            <a:lvl2pPr>
              <a:buNone/>
              <a:defRPr sz="9100" b="1"/>
            </a:lvl2pPr>
            <a:lvl3pPr>
              <a:buNone/>
              <a:defRPr sz="8200" b="1"/>
            </a:lvl3pPr>
            <a:lvl4pPr>
              <a:buNone/>
              <a:defRPr sz="7300" b="1"/>
            </a:lvl4pPr>
            <a:lvl5pPr>
              <a:buNone/>
              <a:defRPr sz="73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15381808" y="11608848"/>
            <a:ext cx="13384170" cy="4087615"/>
          </a:xfrm>
        </p:spPr>
        <p:txBody>
          <a:bodyPr lIns="208822" tIns="0" rIns="208822" bIns="0" anchor="ctr"/>
          <a:lstStyle>
            <a:lvl1pPr marL="0" indent="0">
              <a:buNone/>
              <a:defRPr sz="11000" b="1" cap="none" baseline="0">
                <a:solidFill>
                  <a:schemeClr val="tx2"/>
                </a:solidFill>
                <a:effectLst/>
              </a:defRPr>
            </a:lvl1pPr>
            <a:lvl2pPr>
              <a:buNone/>
              <a:defRPr sz="9100" b="1"/>
            </a:lvl2pPr>
            <a:lvl3pPr>
              <a:buNone/>
              <a:defRPr sz="8200" b="1"/>
            </a:lvl3pPr>
            <a:lvl4pPr>
              <a:buNone/>
              <a:defRPr sz="7300" b="1"/>
            </a:lvl4pPr>
            <a:lvl5pPr>
              <a:buNone/>
              <a:defRPr sz="73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1513999" y="15696460"/>
            <a:ext cx="13378914" cy="24005483"/>
          </a:xfrm>
        </p:spPr>
        <p:txBody>
          <a:bodyPr tIns="0"/>
          <a:lstStyle>
            <a:lvl1pPr>
              <a:defRPr sz="10000"/>
            </a:lvl1pPr>
            <a:lvl2pPr>
              <a:defRPr sz="9100"/>
            </a:lvl2pPr>
            <a:lvl3pPr>
              <a:defRPr sz="8200"/>
            </a:lvl3pPr>
            <a:lvl4pPr>
              <a:defRPr sz="7300"/>
            </a:lvl4pPr>
            <a:lvl5pPr>
              <a:defRPr sz="73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15381808" y="15696460"/>
            <a:ext cx="13384170" cy="24005483"/>
          </a:xfrm>
        </p:spPr>
        <p:txBody>
          <a:bodyPr tIns="0"/>
          <a:lstStyle>
            <a:lvl1pPr>
              <a:defRPr sz="10000"/>
            </a:lvl1pPr>
            <a:lvl2pPr>
              <a:defRPr sz="9100"/>
            </a:lvl2pPr>
            <a:lvl3pPr>
              <a:defRPr sz="8200"/>
            </a:lvl3pPr>
            <a:lvl4pPr>
              <a:defRPr sz="7300"/>
            </a:lvl4pPr>
            <a:lvl5pPr>
              <a:defRPr sz="73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EF92D37B-975B-184E-A005-8F66D0CFAF4B}" type="datetimeFigureOut">
              <a:rPr lang="en-US" smtClean="0"/>
              <a:t>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C83BE-EF09-F44B-85C9-FF75126455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513999" y="4395009"/>
            <a:ext cx="27504310" cy="7134755"/>
          </a:xfrm>
        </p:spPr>
        <p:txBody>
          <a:bodyPr vert="horz" tIns="208822"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28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EF92D37B-975B-184E-A005-8F66D0CFAF4B}" type="datetimeFigureOut">
              <a:rPr lang="en-US" smtClean="0"/>
              <a:t>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C83BE-EF09-F44B-85C9-FF75126455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2D37B-975B-184E-A005-8F66D0CFAF4B}" type="datetimeFigureOut">
              <a:rPr lang="en-US" smtClean="0"/>
              <a:t>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3C83BE-EF09-F44B-85C9-FF75126455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270998" y="3210652"/>
            <a:ext cx="9083993" cy="7253667"/>
          </a:xfrm>
        </p:spPr>
        <p:txBody>
          <a:bodyPr lIns="0" anchor="b">
            <a:noAutofit/>
          </a:bodyPr>
          <a:lstStyle>
            <a:lvl1pPr algn="l" rtl="0">
              <a:spcBef>
                <a:spcPct val="0"/>
              </a:spcBef>
              <a:buNone/>
              <a:defRPr sz="119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2270998" y="10464306"/>
            <a:ext cx="9083993" cy="28539017"/>
          </a:xfrm>
        </p:spPr>
        <p:txBody>
          <a:bodyPr lIns="83529" rIns="83529"/>
          <a:lstStyle>
            <a:lvl1pPr marL="0" indent="0" algn="l">
              <a:buNone/>
              <a:defRPr sz="6400"/>
            </a:lvl1pPr>
            <a:lvl2pPr indent="0" algn="l">
              <a:buNone/>
              <a:defRPr sz="5500"/>
            </a:lvl2pPr>
            <a:lvl3pPr indent="0" algn="l">
              <a:buNone/>
              <a:defRPr sz="4600"/>
            </a:lvl3pPr>
            <a:lvl4pPr indent="0" algn="l">
              <a:buNone/>
              <a:defRPr sz="4100"/>
            </a:lvl4pPr>
            <a:lvl5pPr indent="0" algn="l">
              <a:buNone/>
              <a:defRPr sz="41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11838630" y="10464306"/>
            <a:ext cx="16927347" cy="28539017"/>
          </a:xfrm>
        </p:spPr>
        <p:txBody>
          <a:bodyPr tIns="0"/>
          <a:lstStyle>
            <a:lvl1pPr>
              <a:defRPr sz="12800"/>
            </a:lvl1pPr>
            <a:lvl2pPr>
              <a:defRPr sz="11900"/>
            </a:lvl2pPr>
            <a:lvl3pPr>
              <a:defRPr sz="11000"/>
            </a:lvl3pPr>
            <a:lvl4pPr>
              <a:defRPr sz="9100"/>
            </a:lvl4pPr>
            <a:lvl5pPr>
              <a:defRPr sz="82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EF92D37B-975B-184E-A005-8F66D0CFAF4B}"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C83BE-EF09-F44B-85C9-FF75126455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10483259" y="6916761"/>
            <a:ext cx="17410986" cy="2568511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17643" tIns="208822" rIns="417643" bIns="208822" rtlCol="0" anchor="ctr"/>
          <a:lstStyle/>
          <a:p>
            <a:pPr algn="ctr" eaLnBrk="1" latinLnBrk="0" hangingPunct="1"/>
            <a:endParaRPr kumimoji="0" lang="en-US"/>
          </a:p>
        </p:txBody>
      </p:sp>
      <p:sp>
        <p:nvSpPr>
          <p:cNvPr id="12" name="Right Triangle 11"/>
          <p:cNvSpPr/>
          <p:nvPr/>
        </p:nvSpPr>
        <p:spPr>
          <a:xfrm rot="420000" flipV="1">
            <a:off x="26505356" y="33456373"/>
            <a:ext cx="514760" cy="97032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17643" tIns="208822" rIns="417643" bIns="208822" rtlCol="0" anchor="ctr"/>
          <a:lstStyle/>
          <a:p>
            <a:pPr algn="ctr" eaLnBrk="1" latinLnBrk="0" hangingPunct="1"/>
            <a:endParaRPr kumimoji="0" lang="en-US"/>
          </a:p>
        </p:txBody>
      </p:sp>
      <p:sp>
        <p:nvSpPr>
          <p:cNvPr id="2" name="Title 1"/>
          <p:cNvSpPr>
            <a:spLocks noGrp="1"/>
          </p:cNvSpPr>
          <p:nvPr>
            <p:ph type="title"/>
          </p:nvPr>
        </p:nvSpPr>
        <p:spPr>
          <a:xfrm>
            <a:off x="2018666" y="7346966"/>
            <a:ext cx="7327754" cy="9878925"/>
          </a:xfrm>
        </p:spPr>
        <p:txBody>
          <a:bodyPr vert="horz" lIns="208822" tIns="208822" rIns="208822" bIns="208822" anchor="b"/>
          <a:lstStyle>
            <a:lvl1pPr algn="l">
              <a:buNone/>
              <a:defRPr sz="91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2018665" y="17657644"/>
            <a:ext cx="7317661" cy="13603598"/>
          </a:xfrm>
        </p:spPr>
        <p:txBody>
          <a:bodyPr lIns="292350" rIns="208822" bIns="208822" anchor="t"/>
          <a:lstStyle>
            <a:lvl1pPr marL="0" indent="0" algn="l">
              <a:spcBef>
                <a:spcPts val="1142"/>
              </a:spcBef>
              <a:buFontTx/>
              <a:buNone/>
              <a:defRPr sz="5900"/>
            </a:lvl1pPr>
            <a:lvl2pPr>
              <a:defRPr sz="5500"/>
            </a:lvl2pPr>
            <a:lvl3pPr>
              <a:defRPr sz="4600"/>
            </a:lvl3pPr>
            <a:lvl4pPr>
              <a:defRPr sz="4100"/>
            </a:lvl4pPr>
            <a:lvl5pPr>
              <a:defRPr sz="41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EF92D37B-975B-184E-A005-8F66D0CFAF4B}"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26747311" y="39677164"/>
            <a:ext cx="2018665" cy="2279157"/>
          </a:xfrm>
        </p:spPr>
        <p:txBody>
          <a:bodyPr/>
          <a:lstStyle/>
          <a:p>
            <a:fld id="{3A3C83BE-EF09-F44B-85C9-FF75126455EB}" type="slidenum">
              <a:rPr lang="en-US" smtClean="0"/>
              <a:t>‹#›</a:t>
            </a:fld>
            <a:endParaRPr lang="en-US"/>
          </a:p>
        </p:txBody>
      </p:sp>
      <p:sp>
        <p:nvSpPr>
          <p:cNvPr id="3" name="Picture Placeholder 2"/>
          <p:cNvSpPr>
            <a:spLocks noGrp="1"/>
          </p:cNvSpPr>
          <p:nvPr>
            <p:ph type="pic" idx="1"/>
          </p:nvPr>
        </p:nvSpPr>
        <p:spPr>
          <a:xfrm rot="420000">
            <a:off x="11543059" y="7487542"/>
            <a:ext cx="15291387" cy="24543554"/>
          </a:xfrm>
          <a:prstGeom prst="rect">
            <a:avLst/>
          </a:prstGeom>
          <a:solidFill>
            <a:schemeClr val="bg2"/>
          </a:solidFill>
          <a:ln w="3000" cap="rnd">
            <a:solidFill>
              <a:srgbClr val="C0C0C0"/>
            </a:solidFill>
            <a:round/>
          </a:ln>
          <a:effectLst/>
        </p:spPr>
        <p:txBody>
          <a:bodyPr/>
          <a:lstStyle>
            <a:lvl1pPr marL="0" indent="0">
              <a:buNone/>
              <a:defRPr sz="14600"/>
            </a:lvl1pPr>
          </a:lstStyle>
          <a:p>
            <a:r>
              <a:rPr kumimoji="0" lang="zh-CN" altLang="en-US" smtClean="0"/>
              <a:t>单击图标添加图片</a:t>
            </a:r>
            <a:endParaRPr kumimoji="0" lang="en-US" dirty="0"/>
          </a:p>
        </p:txBody>
      </p:sp>
      <p:sp>
        <p:nvSpPr>
          <p:cNvPr id="10" name="Freeform 9"/>
          <p:cNvSpPr>
            <a:spLocks/>
          </p:cNvSpPr>
          <p:nvPr/>
        </p:nvSpPr>
        <p:spPr bwMode="auto">
          <a:xfrm flipV="1">
            <a:off x="-31541" y="36307972"/>
            <a:ext cx="30343058" cy="650055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17643" tIns="208822" rIns="417643" bIns="208822"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4509155" y="38824957"/>
            <a:ext cx="15770820" cy="398357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17643" tIns="208822" rIns="417643" bIns="208822"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31541" y="-44594"/>
            <a:ext cx="30343058" cy="650055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17643" tIns="208822" rIns="417643" bIns="208822"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4509155" y="-44591"/>
            <a:ext cx="15770820" cy="398357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17643" tIns="208822" rIns="417643" bIns="208822"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513999" y="4395009"/>
            <a:ext cx="27251978" cy="7134755"/>
          </a:xfrm>
          <a:prstGeom prst="rect">
            <a:avLst/>
          </a:prstGeom>
        </p:spPr>
        <p:txBody>
          <a:bodyPr vert="horz" lIns="0" tIns="208822"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1513999" y="12081517"/>
            <a:ext cx="27251978" cy="27397456"/>
          </a:xfrm>
          <a:prstGeom prst="rect">
            <a:avLst/>
          </a:prstGeom>
        </p:spPr>
        <p:txBody>
          <a:bodyPr vert="horz" lIns="417643" tIns="208822" rIns="417643" bIns="208822">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1513998" y="39677164"/>
            <a:ext cx="7065328" cy="2279157"/>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fld id="{EF92D37B-975B-184E-A005-8F66D0CFAF4B}" type="datetimeFigureOut">
              <a:rPr lang="en-US" smtClean="0"/>
              <a:t>5/4/2024</a:t>
            </a:fld>
            <a:endParaRPr lang="en-US"/>
          </a:p>
        </p:txBody>
      </p:sp>
      <p:sp>
        <p:nvSpPr>
          <p:cNvPr id="22" name="Footer Placeholder 21"/>
          <p:cNvSpPr>
            <a:spLocks noGrp="1"/>
          </p:cNvSpPr>
          <p:nvPr>
            <p:ph type="ftr" sz="quarter" idx="3"/>
          </p:nvPr>
        </p:nvSpPr>
        <p:spPr>
          <a:xfrm>
            <a:off x="8831660" y="39677164"/>
            <a:ext cx="11102657" cy="2279157"/>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26242646" y="39677164"/>
            <a:ext cx="2523331" cy="2279157"/>
          </a:xfrm>
          <a:prstGeom prst="rect">
            <a:avLst/>
          </a:prstGeom>
        </p:spPr>
        <p:txBody>
          <a:bodyPr vert="horz" lIns="0" tIns="0" rIns="0" bIns="0" anchor="b"/>
          <a:lstStyle>
            <a:lvl1pPr algn="r" eaLnBrk="1" latinLnBrk="0" hangingPunct="1">
              <a:defRPr kumimoji="0" sz="5500">
                <a:solidFill>
                  <a:schemeClr val="tx2">
                    <a:shade val="90000"/>
                  </a:schemeClr>
                </a:solidFill>
              </a:defRPr>
            </a:lvl1pPr>
          </a:lstStyle>
          <a:p>
            <a:fld id="{3A3C83BE-EF09-F44B-85C9-FF75126455EB}" type="slidenum">
              <a:rPr lang="en-US" smtClean="0"/>
              <a:t>‹#›</a:t>
            </a:fld>
            <a:endParaRPr lang="en-US"/>
          </a:p>
        </p:txBody>
      </p:sp>
      <p:grpSp>
        <p:nvGrpSpPr>
          <p:cNvPr id="2" name="Group 1"/>
          <p:cNvGrpSpPr/>
          <p:nvPr/>
        </p:nvGrpSpPr>
        <p:grpSpPr>
          <a:xfrm>
            <a:off x="-62974" y="1263458"/>
            <a:ext cx="30401002" cy="405254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22800" b="0" kern="1200">
          <a:ln>
            <a:noFill/>
          </a:ln>
          <a:solidFill>
            <a:schemeClr val="tx2"/>
          </a:solidFill>
          <a:effectLst/>
          <a:latin typeface="+mj-lt"/>
          <a:ea typeface="+mj-ea"/>
          <a:cs typeface="+mj-cs"/>
        </a:defRPr>
      </a:lvl1pPr>
    </p:titleStyle>
    <p:bodyStyle>
      <a:lvl1pPr marL="1252929" indent="-1252929" algn="l" rtl="0" eaLnBrk="1" latinLnBrk="0" hangingPunct="1">
        <a:spcBef>
          <a:spcPct val="20000"/>
        </a:spcBef>
        <a:buClr>
          <a:schemeClr val="accent3"/>
        </a:buClr>
        <a:buSzPct val="95000"/>
        <a:buFont typeface="Wingdings 2"/>
        <a:buChar char=""/>
        <a:defRPr kumimoji="0" sz="11900" kern="1200">
          <a:solidFill>
            <a:schemeClr val="tx1"/>
          </a:solidFill>
          <a:latin typeface="+mn-lt"/>
          <a:ea typeface="+mn-ea"/>
          <a:cs typeface="+mn-cs"/>
        </a:defRPr>
      </a:lvl1pPr>
      <a:lvl2pPr marL="2923501" indent="-1127636" algn="l" rtl="0" eaLnBrk="1" latinLnBrk="0" hangingPunct="1">
        <a:spcBef>
          <a:spcPct val="20000"/>
        </a:spcBef>
        <a:buClr>
          <a:schemeClr val="accent1"/>
        </a:buClr>
        <a:buSzPct val="85000"/>
        <a:buFont typeface="Wingdings 2"/>
        <a:buChar char=""/>
        <a:defRPr kumimoji="0" sz="11000" kern="1200">
          <a:solidFill>
            <a:schemeClr val="tx1"/>
          </a:solidFill>
          <a:latin typeface="+mn-lt"/>
          <a:ea typeface="+mn-ea"/>
          <a:cs typeface="+mn-cs"/>
        </a:defRPr>
      </a:lvl2pPr>
      <a:lvl3pPr marL="4176431" indent="-1127636" algn="l" rtl="0" eaLnBrk="1" latinLnBrk="0" hangingPunct="1">
        <a:spcBef>
          <a:spcPct val="20000"/>
        </a:spcBef>
        <a:buClr>
          <a:schemeClr val="accent2"/>
        </a:buClr>
        <a:buSzPct val="70000"/>
        <a:buFont typeface="Wingdings 2"/>
        <a:buChar char=""/>
        <a:defRPr kumimoji="0" sz="9600" kern="1200">
          <a:solidFill>
            <a:schemeClr val="tx1"/>
          </a:solidFill>
          <a:latin typeface="+mn-lt"/>
          <a:ea typeface="+mn-ea"/>
          <a:cs typeface="+mn-cs"/>
        </a:defRPr>
      </a:lvl3pPr>
      <a:lvl4pPr marL="5429360" indent="-960579" algn="l" rtl="0" eaLnBrk="1" latinLnBrk="0" hangingPunct="1">
        <a:spcBef>
          <a:spcPct val="20000"/>
        </a:spcBef>
        <a:buClr>
          <a:schemeClr val="accent3"/>
        </a:buClr>
        <a:buSzPct val="65000"/>
        <a:buFont typeface="Wingdings 2"/>
        <a:buChar char=""/>
        <a:defRPr kumimoji="0" sz="9100" kern="1200">
          <a:solidFill>
            <a:schemeClr val="tx1"/>
          </a:solidFill>
          <a:latin typeface="+mn-lt"/>
          <a:ea typeface="+mn-ea"/>
          <a:cs typeface="+mn-cs"/>
        </a:defRPr>
      </a:lvl4pPr>
      <a:lvl5pPr marL="6682289" indent="-960579" algn="l" rtl="0" eaLnBrk="1" latinLnBrk="0" hangingPunct="1">
        <a:spcBef>
          <a:spcPct val="20000"/>
        </a:spcBef>
        <a:buClr>
          <a:schemeClr val="accent4"/>
        </a:buClr>
        <a:buSzPct val="65000"/>
        <a:buFont typeface="Wingdings 2"/>
        <a:buChar char=""/>
        <a:defRPr kumimoji="0" sz="9100" kern="1200">
          <a:solidFill>
            <a:schemeClr val="tx1"/>
          </a:solidFill>
          <a:latin typeface="+mn-lt"/>
          <a:ea typeface="+mn-ea"/>
          <a:cs typeface="+mn-cs"/>
        </a:defRPr>
      </a:lvl5pPr>
      <a:lvl6pPr marL="7935218" indent="-960579" algn="l" rtl="0" eaLnBrk="1" latinLnBrk="0" hangingPunct="1">
        <a:spcBef>
          <a:spcPct val="20000"/>
        </a:spcBef>
        <a:buClr>
          <a:schemeClr val="accent5"/>
        </a:buClr>
        <a:buSzPct val="80000"/>
        <a:buFont typeface="Wingdings 2"/>
        <a:buChar char=""/>
        <a:defRPr kumimoji="0" sz="8200" kern="1200">
          <a:solidFill>
            <a:schemeClr val="tx1"/>
          </a:solidFill>
          <a:latin typeface="+mn-lt"/>
          <a:ea typeface="+mn-ea"/>
          <a:cs typeface="+mn-cs"/>
        </a:defRPr>
      </a:lvl6pPr>
      <a:lvl7pPr marL="8770504" indent="-835286" algn="l" rtl="0" eaLnBrk="1" latinLnBrk="0" hangingPunct="1">
        <a:spcBef>
          <a:spcPct val="20000"/>
        </a:spcBef>
        <a:buClr>
          <a:schemeClr val="accent6"/>
        </a:buClr>
        <a:buSzPct val="80000"/>
        <a:buFont typeface="Wingdings 2"/>
        <a:buChar char=""/>
        <a:defRPr kumimoji="0" sz="7300" kern="1200" baseline="0">
          <a:solidFill>
            <a:schemeClr val="tx1"/>
          </a:solidFill>
          <a:latin typeface="+mn-lt"/>
          <a:ea typeface="+mn-ea"/>
          <a:cs typeface="+mn-cs"/>
        </a:defRPr>
      </a:lvl7pPr>
      <a:lvl8pPr marL="10023433" indent="-835286" algn="l" rtl="0" eaLnBrk="1" latinLnBrk="0" hangingPunct="1">
        <a:spcBef>
          <a:spcPct val="20000"/>
        </a:spcBef>
        <a:buClr>
          <a:schemeClr val="tx2"/>
        </a:buClr>
        <a:buChar char="•"/>
        <a:defRPr kumimoji="0" sz="7300" kern="1200">
          <a:solidFill>
            <a:schemeClr val="tx1"/>
          </a:solidFill>
          <a:latin typeface="+mn-lt"/>
          <a:ea typeface="+mn-ea"/>
          <a:cs typeface="+mn-cs"/>
        </a:defRPr>
      </a:lvl8pPr>
      <a:lvl9pPr marL="11276363" indent="-835286" algn="l" rtl="0" eaLnBrk="1" latinLnBrk="0" hangingPunct="1">
        <a:spcBef>
          <a:spcPct val="20000"/>
        </a:spcBef>
        <a:buClr>
          <a:schemeClr val="tx2"/>
        </a:buClr>
        <a:buFontTx/>
        <a:buChar char="•"/>
        <a:defRPr kumimoji="0" sz="6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88215" algn="l" rtl="0" eaLnBrk="1" latinLnBrk="0" hangingPunct="1">
        <a:defRPr kumimoji="0" kern="1200">
          <a:solidFill>
            <a:schemeClr val="tx1"/>
          </a:solidFill>
          <a:latin typeface="+mn-lt"/>
          <a:ea typeface="+mn-ea"/>
          <a:cs typeface="+mn-cs"/>
        </a:defRPr>
      </a:lvl2pPr>
      <a:lvl3pPr marL="4176431" algn="l" rtl="0" eaLnBrk="1" latinLnBrk="0" hangingPunct="1">
        <a:defRPr kumimoji="0" kern="1200">
          <a:solidFill>
            <a:schemeClr val="tx1"/>
          </a:solidFill>
          <a:latin typeface="+mn-lt"/>
          <a:ea typeface="+mn-ea"/>
          <a:cs typeface="+mn-cs"/>
        </a:defRPr>
      </a:lvl3pPr>
      <a:lvl4pPr marL="6264646" algn="l" rtl="0" eaLnBrk="1" latinLnBrk="0" hangingPunct="1">
        <a:defRPr kumimoji="0" kern="1200">
          <a:solidFill>
            <a:schemeClr val="tx1"/>
          </a:solidFill>
          <a:latin typeface="+mn-lt"/>
          <a:ea typeface="+mn-ea"/>
          <a:cs typeface="+mn-cs"/>
        </a:defRPr>
      </a:lvl4pPr>
      <a:lvl5pPr marL="8352861" algn="l" rtl="0" eaLnBrk="1" latinLnBrk="0" hangingPunct="1">
        <a:defRPr kumimoji="0" kern="1200">
          <a:solidFill>
            <a:schemeClr val="tx1"/>
          </a:solidFill>
          <a:latin typeface="+mn-lt"/>
          <a:ea typeface="+mn-ea"/>
          <a:cs typeface="+mn-cs"/>
        </a:defRPr>
      </a:lvl5pPr>
      <a:lvl6pPr marL="10441076" algn="l" rtl="0" eaLnBrk="1" latinLnBrk="0" hangingPunct="1">
        <a:defRPr kumimoji="0" kern="1200">
          <a:solidFill>
            <a:schemeClr val="tx1"/>
          </a:solidFill>
          <a:latin typeface="+mn-lt"/>
          <a:ea typeface="+mn-ea"/>
          <a:cs typeface="+mn-cs"/>
        </a:defRPr>
      </a:lvl6pPr>
      <a:lvl7pPr marL="12529292" algn="l" rtl="0" eaLnBrk="1" latinLnBrk="0" hangingPunct="1">
        <a:defRPr kumimoji="0" kern="1200">
          <a:solidFill>
            <a:schemeClr val="tx1"/>
          </a:solidFill>
          <a:latin typeface="+mn-lt"/>
          <a:ea typeface="+mn-ea"/>
          <a:cs typeface="+mn-cs"/>
        </a:defRPr>
      </a:lvl7pPr>
      <a:lvl8pPr marL="14617507" algn="l" rtl="0" eaLnBrk="1" latinLnBrk="0" hangingPunct="1">
        <a:defRPr kumimoji="0" kern="1200">
          <a:solidFill>
            <a:schemeClr val="tx1"/>
          </a:solidFill>
          <a:latin typeface="+mn-lt"/>
          <a:ea typeface="+mn-ea"/>
          <a:cs typeface="+mn-cs"/>
        </a:defRPr>
      </a:lvl8pPr>
      <a:lvl9pPr marL="1670572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280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矩形 4"/>
          <p:cNvSpPr/>
          <p:nvPr/>
        </p:nvSpPr>
        <p:spPr>
          <a:xfrm>
            <a:off x="5915025" y="2211456"/>
            <a:ext cx="18782605" cy="1200329"/>
          </a:xfrm>
          <a:prstGeom prst="rect">
            <a:avLst/>
          </a:prstGeom>
        </p:spPr>
        <p:txBody>
          <a:bodyPr wrap="square">
            <a:spAutoFit/>
          </a:bodyPr>
          <a:lstStyle/>
          <a:p>
            <a:r>
              <a:rPr lang="en-US" altLang="zh-CN" sz="1800" baseline="30000" dirty="0"/>
              <a:t>a</a:t>
            </a:r>
            <a:r>
              <a:rPr lang="en-US" altLang="zh-CN" sz="1800" i="1" baseline="30000" dirty="0"/>
              <a:t> </a:t>
            </a:r>
            <a:r>
              <a:rPr lang="en-US" altLang="zh-CN" sz="1800" i="1" dirty="0"/>
              <a:t>Institute of Karst Geology, CAGS/ Key Laboratory of Karst Dynamics, MNR &amp; GZAR, Guilin 541004, China</a:t>
            </a:r>
            <a:endParaRPr lang="zh-CN" altLang="zh-CN" sz="1800" i="1" dirty="0"/>
          </a:p>
          <a:p>
            <a:r>
              <a:rPr lang="en-US" altLang="zh-CN" sz="1800" baseline="30000" dirty="0"/>
              <a:t>b</a:t>
            </a:r>
            <a:r>
              <a:rPr lang="en-US" altLang="zh-CN" sz="1800" i="1" baseline="30000" dirty="0"/>
              <a:t> </a:t>
            </a:r>
            <a:r>
              <a:rPr lang="en-US" altLang="zh-CN" sz="1800" i="1" dirty="0"/>
              <a:t>International Research Center on Karst under the Auspices of UNESCO, National Center for International Research on Karst Dynamic System and Global Change, Guilin 541004, China</a:t>
            </a:r>
            <a:endParaRPr lang="zh-CN" altLang="zh-CN" sz="1800" i="1" dirty="0"/>
          </a:p>
          <a:p>
            <a:r>
              <a:rPr lang="en-US" altLang="zh-CN" sz="1800" baseline="30000" dirty="0"/>
              <a:t>c</a:t>
            </a:r>
            <a:r>
              <a:rPr lang="en-US" altLang="zh-CN" sz="1800" i="1" baseline="30000" dirty="0"/>
              <a:t> </a:t>
            </a:r>
            <a:r>
              <a:rPr lang="en-US" altLang="zh-CN" sz="1800" i="1" dirty="0"/>
              <a:t>Guangxi Karst Resources and Environment Research Center of Engineering Technology, Guilin 541004, China</a:t>
            </a:r>
            <a:endParaRPr lang="zh-CN" altLang="zh-CN" sz="1800" i="1" dirty="0"/>
          </a:p>
          <a:p>
            <a:r>
              <a:rPr lang="en-US" altLang="zh-CN" sz="1800" baseline="30000" dirty="0"/>
              <a:t>d</a:t>
            </a:r>
            <a:r>
              <a:rPr lang="en-US" altLang="zh-CN" sz="1800" i="1" baseline="30000" dirty="0"/>
              <a:t> </a:t>
            </a:r>
            <a:r>
              <a:rPr lang="en-US" altLang="zh-CN" sz="1800" i="1" dirty="0"/>
              <a:t>Yangzhou </a:t>
            </a:r>
            <a:r>
              <a:rPr lang="en-US" altLang="zh-CN" sz="1800" i="1" dirty="0" smtClean="0"/>
              <a:t>University, </a:t>
            </a:r>
            <a:r>
              <a:rPr lang="en-US" altLang="zh-CN" sz="1800" i="1" dirty="0"/>
              <a:t>Yangzhou 225000, China</a:t>
            </a:r>
            <a:endParaRPr lang="zh-CN" altLang="zh-CN" sz="1800" i="1" dirty="0"/>
          </a:p>
        </p:txBody>
      </p:sp>
      <p:sp>
        <p:nvSpPr>
          <p:cNvPr id="6" name="矩形 5"/>
          <p:cNvSpPr/>
          <p:nvPr/>
        </p:nvSpPr>
        <p:spPr>
          <a:xfrm>
            <a:off x="161230" y="512328"/>
            <a:ext cx="29944276" cy="769441"/>
          </a:xfrm>
          <a:prstGeom prst="rect">
            <a:avLst/>
          </a:prstGeom>
        </p:spPr>
        <p:txBody>
          <a:bodyPr wrap="square">
            <a:spAutoFit/>
          </a:bodyPr>
          <a:lstStyle/>
          <a:p>
            <a:pPr algn="ctr"/>
            <a:r>
              <a:rPr lang="en-US" altLang="zh-CN" sz="4400" dirty="0"/>
              <a:t>Simulation and Prediction of Natural Restoration for Arsenic-Contaminated </a:t>
            </a:r>
            <a:r>
              <a:rPr lang="en-US" altLang="zh-CN" sz="4400" dirty="0" smtClean="0"/>
              <a:t>Site</a:t>
            </a:r>
            <a:endParaRPr lang="zh-CN" altLang="zh-CN" sz="4400" dirty="0"/>
          </a:p>
        </p:txBody>
      </p:sp>
      <p:sp>
        <p:nvSpPr>
          <p:cNvPr id="7" name="矩形 6"/>
          <p:cNvSpPr/>
          <p:nvPr/>
        </p:nvSpPr>
        <p:spPr>
          <a:xfrm>
            <a:off x="7519926" y="1441225"/>
            <a:ext cx="15598587" cy="461665"/>
          </a:xfrm>
          <a:prstGeom prst="rect">
            <a:avLst/>
          </a:prstGeom>
        </p:spPr>
        <p:txBody>
          <a:bodyPr wrap="square">
            <a:spAutoFit/>
          </a:bodyPr>
          <a:lstStyle/>
          <a:p>
            <a:r>
              <a:rPr lang="en-US" altLang="zh-CN" sz="2400" dirty="0" err="1"/>
              <a:t>Shengzhang</a:t>
            </a:r>
            <a:r>
              <a:rPr lang="en-US" altLang="zh-CN" sz="2400" dirty="0"/>
              <a:t> Zou</a:t>
            </a:r>
            <a:r>
              <a:rPr lang="en-US" altLang="zh-CN" sz="2400" baseline="30000" dirty="0"/>
              <a:t> </a:t>
            </a:r>
            <a:r>
              <a:rPr lang="en-US" altLang="zh-CN" sz="2400" baseline="30000" dirty="0" err="1" smtClean="0"/>
              <a:t>a,b,c</a:t>
            </a:r>
            <a:r>
              <a:rPr lang="en-US" altLang="zh-CN" sz="2400" dirty="0" smtClean="0"/>
              <a:t>, </a:t>
            </a:r>
            <a:r>
              <a:rPr lang="en-US" altLang="zh-CN" sz="2400" dirty="0" err="1" smtClean="0"/>
              <a:t>Xaioqing</a:t>
            </a:r>
            <a:r>
              <a:rPr lang="en-US" altLang="zh-CN" sz="2400" dirty="0" smtClean="0"/>
              <a:t> </a:t>
            </a:r>
            <a:r>
              <a:rPr lang="en-US" altLang="zh-CN" sz="2400" dirty="0" err="1" smtClean="0"/>
              <a:t>WEI</a:t>
            </a:r>
            <a:r>
              <a:rPr lang="en-US" altLang="zh-CN" sz="2400" baseline="30000" dirty="0" err="1" smtClean="0"/>
              <a:t>d</a:t>
            </a:r>
            <a:r>
              <a:rPr lang="en-US" altLang="zh-CN" sz="2400" dirty="0" smtClean="0"/>
              <a:t>, </a:t>
            </a:r>
            <a:r>
              <a:rPr lang="en-US" altLang="zh-CN" sz="2400" dirty="0" err="1"/>
              <a:t>Changsong</a:t>
            </a:r>
            <a:r>
              <a:rPr lang="en-US" altLang="zh-CN" sz="2400" dirty="0"/>
              <a:t> Zhou</a:t>
            </a:r>
            <a:r>
              <a:rPr lang="en-US" altLang="zh-CN" sz="2400" baseline="30000" dirty="0"/>
              <a:t> </a:t>
            </a:r>
            <a:r>
              <a:rPr lang="en-US" altLang="zh-CN" sz="2400" baseline="30000" dirty="0" err="1"/>
              <a:t>a,b,c</a:t>
            </a:r>
            <a:r>
              <a:rPr lang="en-US" altLang="zh-CN" sz="2400" dirty="0"/>
              <a:t>, </a:t>
            </a:r>
            <a:r>
              <a:rPr lang="en-US" altLang="zh-CN" sz="2400" dirty="0" err="1"/>
              <a:t>Lianjie</a:t>
            </a:r>
            <a:r>
              <a:rPr lang="en-US" altLang="zh-CN" sz="2400" dirty="0"/>
              <a:t> Fan</a:t>
            </a:r>
            <a:r>
              <a:rPr lang="en-US" altLang="zh-CN" sz="2400" baseline="30000" dirty="0"/>
              <a:t> </a:t>
            </a:r>
            <a:r>
              <a:rPr lang="en-US" altLang="zh-CN" sz="2400" baseline="30000" dirty="0" err="1" smtClean="0"/>
              <a:t>a,b,c</a:t>
            </a:r>
            <a:r>
              <a:rPr lang="en-US" altLang="zh-CN" sz="2400" dirty="0" smtClean="0"/>
              <a:t>, Li </a:t>
            </a:r>
            <a:r>
              <a:rPr lang="en-US" altLang="zh-CN" sz="2400" dirty="0"/>
              <a:t>Lu</a:t>
            </a:r>
            <a:r>
              <a:rPr lang="en-US" altLang="zh-CN" sz="2400" baseline="30000" dirty="0"/>
              <a:t> </a:t>
            </a:r>
            <a:r>
              <a:rPr lang="en-US" altLang="zh-CN" sz="2400" baseline="30000" dirty="0" err="1" smtClean="0"/>
              <a:t>a,b,c</a:t>
            </a:r>
            <a:r>
              <a:rPr lang="en-US" altLang="zh-CN" sz="2400" dirty="0" smtClean="0"/>
              <a:t>, </a:t>
            </a:r>
            <a:r>
              <a:rPr lang="en-US" altLang="zh-CN" sz="2400" dirty="0" err="1"/>
              <a:t>Yongsheng</a:t>
            </a:r>
            <a:r>
              <a:rPr lang="en-US" altLang="zh-CN" sz="2400" dirty="0"/>
              <a:t> Lin</a:t>
            </a:r>
            <a:r>
              <a:rPr lang="en-US" altLang="zh-CN" sz="2400" baseline="30000" dirty="0"/>
              <a:t> </a:t>
            </a:r>
            <a:r>
              <a:rPr lang="en-US" altLang="zh-CN" sz="2400" baseline="30000" dirty="0" err="1"/>
              <a:t>a,b,c</a:t>
            </a:r>
            <a:r>
              <a:rPr lang="en-US" altLang="zh-CN" sz="2400" dirty="0" smtClean="0"/>
              <a:t>, </a:t>
            </a:r>
            <a:r>
              <a:rPr lang="en-US" altLang="zh-CN" sz="2400" dirty="0" err="1" smtClean="0"/>
              <a:t>Jia</a:t>
            </a:r>
            <a:r>
              <a:rPr lang="en-US" altLang="zh-CN" sz="2400" dirty="0" smtClean="0"/>
              <a:t> </a:t>
            </a:r>
            <a:r>
              <a:rPr lang="en-US" altLang="zh-CN" sz="2400" dirty="0" err="1" smtClean="0"/>
              <a:t>WANG</a:t>
            </a:r>
            <a:r>
              <a:rPr lang="en-US" altLang="zh-CN" sz="2400" baseline="30000" dirty="0" err="1" smtClean="0"/>
              <a:t>a,b,c</a:t>
            </a:r>
            <a:endParaRPr lang="zh-CN" altLang="zh-CN" sz="2400" dirty="0"/>
          </a:p>
        </p:txBody>
      </p:sp>
      <p:sp>
        <p:nvSpPr>
          <p:cNvPr id="8" name="Rectangle 11"/>
          <p:cNvSpPr>
            <a:spLocks noChangeArrowheads="1"/>
          </p:cNvSpPr>
          <p:nvPr/>
        </p:nvSpPr>
        <p:spPr bwMode="auto">
          <a:xfrm>
            <a:off x="0" y="0"/>
            <a:ext cx="4280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18"/>
          <p:cNvSpPr>
            <a:spLocks noChangeArrowheads="1"/>
          </p:cNvSpPr>
          <p:nvPr/>
        </p:nvSpPr>
        <p:spPr bwMode="auto">
          <a:xfrm>
            <a:off x="0" y="0"/>
            <a:ext cx="4280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1197760" y="4136798"/>
            <a:ext cx="2703945" cy="523220"/>
          </a:xfrm>
          <a:prstGeom prst="rect">
            <a:avLst/>
          </a:prstGeom>
          <a:solidFill>
            <a:schemeClr val="accent6">
              <a:lumMod val="20000"/>
              <a:lumOff val="80000"/>
            </a:schemeClr>
          </a:solidFill>
        </p:spPr>
        <p:txBody>
          <a:bodyPr wrap="none">
            <a:spAutoFit/>
          </a:bodyPr>
          <a:lstStyle/>
          <a:p>
            <a:r>
              <a:rPr lang="en-US" altLang="zh-CN" sz="2800" b="1" dirty="0"/>
              <a:t>1. Introduction</a:t>
            </a:r>
            <a:endParaRPr lang="zh-CN" altLang="en-US" sz="2800" b="1" dirty="0"/>
          </a:p>
        </p:txBody>
      </p:sp>
      <p:sp>
        <p:nvSpPr>
          <p:cNvPr id="11" name="矩形 10"/>
          <p:cNvSpPr/>
          <p:nvPr/>
        </p:nvSpPr>
        <p:spPr>
          <a:xfrm>
            <a:off x="15326585" y="26208470"/>
            <a:ext cx="2655342" cy="523220"/>
          </a:xfrm>
          <a:prstGeom prst="rect">
            <a:avLst/>
          </a:prstGeom>
          <a:solidFill>
            <a:schemeClr val="accent6">
              <a:lumMod val="20000"/>
              <a:lumOff val="80000"/>
            </a:schemeClr>
          </a:solidFill>
        </p:spPr>
        <p:txBody>
          <a:bodyPr wrap="none">
            <a:spAutoFit/>
          </a:bodyPr>
          <a:lstStyle/>
          <a:p>
            <a:r>
              <a:rPr lang="en-US" altLang="zh-CN" sz="2800" b="1" dirty="0"/>
              <a:t>6</a:t>
            </a:r>
            <a:r>
              <a:rPr lang="en-US" altLang="zh-CN" sz="2800" b="1" dirty="0" smtClean="0"/>
              <a:t>. </a:t>
            </a:r>
            <a:r>
              <a:rPr lang="en-US" altLang="zh-CN" sz="2800" b="1" dirty="0"/>
              <a:t>Conclusions</a:t>
            </a:r>
            <a:endParaRPr lang="zh-CN" altLang="en-US" sz="2800" b="1" dirty="0"/>
          </a:p>
        </p:txBody>
      </p:sp>
      <p:sp>
        <p:nvSpPr>
          <p:cNvPr id="12" name="矩形 11"/>
          <p:cNvSpPr/>
          <p:nvPr/>
        </p:nvSpPr>
        <p:spPr>
          <a:xfrm>
            <a:off x="15319219" y="13565865"/>
            <a:ext cx="10659713" cy="523220"/>
          </a:xfrm>
          <a:prstGeom prst="rect">
            <a:avLst/>
          </a:prstGeom>
          <a:solidFill>
            <a:schemeClr val="accent6">
              <a:lumMod val="20000"/>
              <a:lumOff val="80000"/>
            </a:schemeClr>
          </a:solidFill>
        </p:spPr>
        <p:txBody>
          <a:bodyPr wrap="none">
            <a:spAutoFit/>
          </a:bodyPr>
          <a:lstStyle/>
          <a:p>
            <a:r>
              <a:rPr lang="en-US" altLang="zh-CN" sz="2800" b="1" dirty="0" smtClean="0"/>
              <a:t>5. </a:t>
            </a:r>
            <a:r>
              <a:rPr lang="en-US" altLang="zh-CN" sz="2800" b="1" dirty="0"/>
              <a:t>Prediction of Natural Purification Time for As Polluted Sites</a:t>
            </a:r>
            <a:endParaRPr lang="zh-CN" altLang="en-US" sz="2800" b="1" dirty="0"/>
          </a:p>
        </p:txBody>
      </p:sp>
      <p:sp>
        <p:nvSpPr>
          <p:cNvPr id="13" name="矩形 12"/>
          <p:cNvSpPr/>
          <p:nvPr/>
        </p:nvSpPr>
        <p:spPr>
          <a:xfrm>
            <a:off x="15319219" y="33093969"/>
            <a:ext cx="3577069" cy="523220"/>
          </a:xfrm>
          <a:prstGeom prst="rect">
            <a:avLst/>
          </a:prstGeom>
          <a:solidFill>
            <a:schemeClr val="accent6">
              <a:lumMod val="20000"/>
              <a:lumOff val="80000"/>
            </a:schemeClr>
          </a:solidFill>
        </p:spPr>
        <p:txBody>
          <a:bodyPr wrap="none">
            <a:spAutoFit/>
          </a:bodyPr>
          <a:lstStyle/>
          <a:p>
            <a:r>
              <a:rPr lang="en-US" altLang="zh-CN" sz="2800" b="1" dirty="0"/>
              <a:t>Acknowledgements </a:t>
            </a:r>
            <a:endParaRPr lang="zh-CN" altLang="en-US" sz="2800" b="1" dirty="0"/>
          </a:p>
        </p:txBody>
      </p:sp>
      <p:sp>
        <p:nvSpPr>
          <p:cNvPr id="14" name="矩形 13"/>
          <p:cNvSpPr/>
          <p:nvPr/>
        </p:nvSpPr>
        <p:spPr>
          <a:xfrm>
            <a:off x="1197760" y="4726424"/>
            <a:ext cx="13195738" cy="6428289"/>
          </a:xfrm>
          <a:prstGeom prst="rect">
            <a:avLst/>
          </a:prstGeom>
        </p:spPr>
        <p:txBody>
          <a:bodyPr wrap="square" lIns="72000" tIns="36000" rIns="72000" bIns="36000" anchor="ctr" anchorCtr="0">
            <a:spAutoFit/>
          </a:bodyPr>
          <a:lstStyle/>
          <a:p>
            <a:pPr>
              <a:spcBef>
                <a:spcPts val="600"/>
              </a:spcBef>
            </a:pPr>
            <a:r>
              <a:rPr lang="en-US" altLang="zh-CN" sz="2400" dirty="0" smtClean="0"/>
              <a:t>As </a:t>
            </a:r>
            <a:r>
              <a:rPr lang="en-US" altLang="zh-CN" sz="2400" dirty="0"/>
              <a:t>a non-invasive long-term management approach based on risk control over </a:t>
            </a:r>
            <a:r>
              <a:rPr lang="en-US" altLang="zh-CN" sz="2400" dirty="0" smtClean="0"/>
              <a:t>con-</a:t>
            </a:r>
            <a:r>
              <a:rPr lang="en-US" altLang="zh-CN" sz="2400" dirty="0" err="1" smtClean="0"/>
              <a:t>taminated</a:t>
            </a:r>
            <a:r>
              <a:rPr lang="en-US" altLang="zh-CN" sz="2400" dirty="0" smtClean="0"/>
              <a:t> </a:t>
            </a:r>
            <a:r>
              <a:rPr lang="en-US" altLang="zh-CN" sz="2400" dirty="0"/>
              <a:t>sites, Monitored Natural Attenuation (MNA) turns out as an effective and economic strategy for soil and ground water pollution management with the potential for maximized cost-effectiveness. MNA is a widely used second-generation pollution site management and remediation method internationally. Based on the natural attenuation characteristics of pollutants, a comprehensive pollution prevention and control plan based on risk management is designed to reduce the remediation cost of polluted sites. In the United States, application of MNA in contaminated site remediation accounts for about 30%, and the cost is about several hundred thousand dollars.  </a:t>
            </a:r>
            <a:endParaRPr lang="zh-CN" altLang="zh-CN" sz="2400" dirty="0"/>
          </a:p>
          <a:p>
            <a:pPr>
              <a:spcBef>
                <a:spcPts val="600"/>
              </a:spcBef>
            </a:pPr>
            <a:r>
              <a:rPr lang="en-US" altLang="zh-CN" sz="2400" dirty="0" smtClean="0"/>
              <a:t>  </a:t>
            </a:r>
            <a:r>
              <a:rPr lang="en-US" altLang="zh-CN" sz="2400" dirty="0"/>
              <a:t>Due to the difficulty, high cost, and poor effectiveness of soil and water pollution restoration in karst areas. At present, MNA mode is adopted in the study area, but in the past 30 years since the arsenic plant was polluted, As in the underground river water in </a:t>
            </a:r>
            <a:r>
              <a:rPr lang="en-US" altLang="zh-CN" sz="2400" dirty="0" err="1"/>
              <a:t>Bapian</a:t>
            </a:r>
            <a:r>
              <a:rPr lang="en-US" altLang="zh-CN" sz="2400" dirty="0"/>
              <a:t> still exceeds the standard during rainstorm. To comprehensively understand the attenuation rate of As in the site, accurately predict the time of MNA, and conduct sampling analysis on the soil in the polluted site</a:t>
            </a:r>
            <a:r>
              <a:rPr lang="en-US" altLang="zh-CN" sz="2400" dirty="0" smtClean="0"/>
              <a:t>.</a:t>
            </a:r>
            <a:r>
              <a:rPr lang="en-US" altLang="zh-CN" sz="2400" dirty="0"/>
              <a:t> Thus, the spatial distribution characteristics of arsenic in soil were determined; And indoor soil arsenic desorption experiments were conducted under different conditions to obtain chemical kinetic parameters during the desorption process. Finally, based on the simulation results of </a:t>
            </a:r>
            <a:r>
              <a:rPr lang="en-US" altLang="zh-CN" sz="2400" dirty="0" err="1"/>
              <a:t>Phreeqc</a:t>
            </a:r>
            <a:r>
              <a:rPr lang="en-US" altLang="zh-CN" sz="2400" dirty="0"/>
              <a:t>, establish a model to understand the relationship between suction and time</a:t>
            </a:r>
            <a:r>
              <a:rPr lang="en-US" altLang="zh-CN" sz="2400" dirty="0" smtClean="0"/>
              <a:t>.</a:t>
            </a:r>
            <a:endParaRPr lang="zh-CN" altLang="zh-CN" sz="2400" dirty="0"/>
          </a:p>
        </p:txBody>
      </p:sp>
      <p:sp>
        <p:nvSpPr>
          <p:cNvPr id="2" name="矩形 1"/>
          <p:cNvSpPr/>
          <p:nvPr/>
        </p:nvSpPr>
        <p:spPr>
          <a:xfrm>
            <a:off x="15326585" y="27160387"/>
            <a:ext cx="13654243" cy="5339923"/>
          </a:xfrm>
          <a:prstGeom prst="rect">
            <a:avLst/>
          </a:prstGeom>
        </p:spPr>
        <p:txBody>
          <a:bodyPr wrap="square">
            <a:spAutoFit/>
          </a:bodyPr>
          <a:lstStyle/>
          <a:p>
            <a:pPr>
              <a:spcBef>
                <a:spcPts val="600"/>
              </a:spcBef>
            </a:pPr>
            <a:r>
              <a:rPr lang="en-US" altLang="zh-CN" sz="2400" dirty="0"/>
              <a:t>The results indicate severe arsenic contamination in the original waste heap soil, with arsenic content reaching 181-283mg within 20cm below the surface in certain local areas. However, high concentrations of arsenic pollutants are mainly concentrated in the depth range of 30-60cm below the surface. This suggests that under the driving force of atmospheric precipitation, arsenic from the original waste heap infiltrates into the soil below the surface of 30-60cm. </a:t>
            </a:r>
            <a:endParaRPr lang="en-US" altLang="zh-CN" sz="2400" dirty="0" smtClean="0"/>
          </a:p>
          <a:p>
            <a:pPr>
              <a:spcBef>
                <a:spcPts val="600"/>
              </a:spcBef>
            </a:pPr>
            <a:r>
              <a:rPr lang="en-US" altLang="zh-CN" sz="2400" dirty="0"/>
              <a:t> </a:t>
            </a:r>
            <a:r>
              <a:rPr lang="en-US" altLang="zh-CN" sz="2400" dirty="0" smtClean="0"/>
              <a:t> Due </a:t>
            </a:r>
            <a:r>
              <a:rPr lang="en-US" altLang="zh-CN" sz="2400" dirty="0"/>
              <a:t>to the transformation of the soil from an oxidizing environment to a reducing environment, arsenic continuously accumulates, forming a relatively stable secondary pollution source that still poses a risk of groundwater contamination. The results of desorption simulation experiments using local normal rainfall and acid rain (pH=4.6) show that normal atmospheric precipitation can only desorb approximately 40.7% of the arsenic in the soil. It would take an additional 16.25 years to bring the arsenic concentration in the contaminated site to the second-level standard limit of soil environmental quality. Under acid rain conditions, the dissolution rate of arsenic can reach 65.4%, and considering the local annual acid rain rate, the arsenic concentration in the contaminated site can meet the second-level standard limit of soil environmental quality within 13.09 years.</a:t>
            </a:r>
            <a:endParaRPr lang="zh-CN" altLang="en-US" sz="2400" dirty="0"/>
          </a:p>
        </p:txBody>
      </p:sp>
      <p:sp>
        <p:nvSpPr>
          <p:cNvPr id="16" name="矩形 15"/>
          <p:cNvSpPr/>
          <p:nvPr/>
        </p:nvSpPr>
        <p:spPr>
          <a:xfrm>
            <a:off x="1197760" y="11307295"/>
            <a:ext cx="2703945" cy="523220"/>
          </a:xfrm>
          <a:prstGeom prst="rect">
            <a:avLst/>
          </a:prstGeom>
          <a:solidFill>
            <a:schemeClr val="accent6">
              <a:lumMod val="20000"/>
              <a:lumOff val="80000"/>
            </a:schemeClr>
          </a:solidFill>
        </p:spPr>
        <p:txBody>
          <a:bodyPr wrap="square">
            <a:spAutoFit/>
          </a:bodyPr>
          <a:lstStyle/>
          <a:p>
            <a:r>
              <a:rPr lang="en-US" altLang="zh-CN" sz="2800" b="1" dirty="0" smtClean="0"/>
              <a:t>2. Background</a:t>
            </a:r>
            <a:endParaRPr lang="zh-CN" altLang="en-US" sz="2800" b="1" dirty="0"/>
          </a:p>
        </p:txBody>
      </p:sp>
      <p:sp>
        <p:nvSpPr>
          <p:cNvPr id="15" name="矩形 14"/>
          <p:cNvSpPr/>
          <p:nvPr/>
        </p:nvSpPr>
        <p:spPr>
          <a:xfrm>
            <a:off x="15319219" y="36896242"/>
            <a:ext cx="13654242" cy="4170372"/>
          </a:xfrm>
          <a:prstGeom prst="rect">
            <a:avLst/>
          </a:prstGeom>
        </p:spPr>
        <p:txBody>
          <a:bodyPr wrap="square">
            <a:spAutoFit/>
          </a:bodyPr>
          <a:lstStyle/>
          <a:p>
            <a:pPr marL="342900" indent="-342900">
              <a:spcBef>
                <a:spcPts val="600"/>
              </a:spcBef>
              <a:buFont typeface="Arial" panose="020B0604020202020204" pitchFamily="34" charset="0"/>
              <a:buChar char="•"/>
            </a:pPr>
            <a:r>
              <a:rPr lang="en-US" altLang="zh-CN" sz="2000" dirty="0"/>
              <a:t>Cheng Chun-fang. Research on Simulation Method of Natural Remediation of Heavy Metal Pollution in Soil Surface[J]. Chemical Engineering Design Communications, 2020,46(9):172-173.</a:t>
            </a:r>
            <a:endParaRPr lang="zh-CN" altLang="zh-CN" sz="2000" dirty="0"/>
          </a:p>
          <a:p>
            <a:pPr marL="342900" indent="-342900">
              <a:spcBef>
                <a:spcPts val="600"/>
              </a:spcBef>
              <a:buFont typeface="Arial" panose="020B0604020202020204" pitchFamily="34" charset="0"/>
              <a:buChar char="•"/>
            </a:pPr>
            <a:r>
              <a:rPr lang="en-US" altLang="zh-CN" sz="2000" dirty="0" err="1" smtClean="0"/>
              <a:t>Declercq</a:t>
            </a:r>
            <a:r>
              <a:rPr lang="en-US" altLang="zh-CN" sz="2000" dirty="0" smtClean="0"/>
              <a:t> </a:t>
            </a:r>
            <a:r>
              <a:rPr lang="en-US" altLang="zh-CN" sz="2000" dirty="0"/>
              <a:t>I, </a:t>
            </a:r>
            <a:r>
              <a:rPr lang="en-US" altLang="zh-CN" sz="2000" dirty="0" err="1"/>
              <a:t>Cappuyns</a:t>
            </a:r>
            <a:r>
              <a:rPr lang="en-US" altLang="zh-CN" sz="2000" dirty="0"/>
              <a:t> V, </a:t>
            </a:r>
            <a:r>
              <a:rPr lang="en-US" altLang="zh-CN" sz="2000" dirty="0" err="1"/>
              <a:t>Duclos</a:t>
            </a:r>
            <a:r>
              <a:rPr lang="en-US" altLang="zh-CN" sz="2000" dirty="0"/>
              <a:t> Y. Monitored natural attenuation (MNA) of contaminated soils: State of the art in Europe—a critical evaluation[J]. Science of the Total Environment, 2012, 426(2): 393-405.</a:t>
            </a:r>
            <a:endParaRPr lang="zh-CN" altLang="zh-CN" sz="2000" dirty="0"/>
          </a:p>
          <a:p>
            <a:pPr marL="342900" indent="-342900">
              <a:spcBef>
                <a:spcPts val="600"/>
              </a:spcBef>
              <a:buFont typeface="Arial" panose="020B0604020202020204" pitchFamily="34" charset="0"/>
              <a:buChar char="•"/>
            </a:pPr>
            <a:r>
              <a:rPr lang="en-US" altLang="zh-CN" sz="2000" dirty="0"/>
              <a:t>LI Yuan-</a:t>
            </a:r>
            <a:r>
              <a:rPr lang="en-US" altLang="zh-CN" sz="2000" dirty="0" err="1"/>
              <a:t>jie</a:t>
            </a:r>
            <a:r>
              <a:rPr lang="en-US" altLang="zh-CN" sz="2000" dirty="0"/>
              <a:t>, WANG Sen-</a:t>
            </a:r>
            <a:r>
              <a:rPr lang="en-US" altLang="zh-CN" sz="2000" dirty="0" err="1"/>
              <a:t>jie</a:t>
            </a:r>
            <a:r>
              <a:rPr lang="en-US" altLang="zh-CN" sz="2000" dirty="0"/>
              <a:t>, ZHANG Min, et al. Research progress of monitored natural attenuation remediation technology for soil and groundwater pollution[J]. China Environmental Science, 2018,38(3)</a:t>
            </a:r>
            <a:r>
              <a:rPr lang="zh-CN" altLang="zh-CN" sz="2000" dirty="0"/>
              <a:t>：</a:t>
            </a:r>
            <a:r>
              <a:rPr lang="en-US" altLang="zh-CN" sz="2000" dirty="0"/>
              <a:t>1185~1193.</a:t>
            </a:r>
            <a:endParaRPr lang="zh-CN" altLang="zh-CN" sz="2000" dirty="0"/>
          </a:p>
          <a:p>
            <a:pPr marL="342900" indent="-342900">
              <a:spcBef>
                <a:spcPts val="600"/>
              </a:spcBef>
              <a:buFont typeface="Arial" panose="020B0604020202020204" pitchFamily="34" charset="0"/>
              <a:buChar char="•"/>
            </a:pPr>
            <a:r>
              <a:rPr lang="en-US" altLang="zh-CN" sz="2000" dirty="0" smtClean="0"/>
              <a:t>MA  </a:t>
            </a:r>
            <a:r>
              <a:rPr lang="en-US" altLang="zh-CN" sz="2000" dirty="0"/>
              <a:t>Xin-</a:t>
            </a:r>
            <a:r>
              <a:rPr lang="en-US" altLang="zh-CN" sz="2000" dirty="0" err="1"/>
              <a:t>cheng</a:t>
            </a:r>
            <a:r>
              <a:rPr lang="en-US" altLang="zh-CN" sz="2000" dirty="0"/>
              <a:t>, XU Hong-</a:t>
            </a:r>
            <a:r>
              <a:rPr lang="en-US" altLang="zh-CN" sz="2000" dirty="0" err="1"/>
              <a:t>xia</a:t>
            </a:r>
            <a:r>
              <a:rPr lang="en-US" altLang="zh-CN" sz="2000" dirty="0"/>
              <a:t>, SUN Yuan-yuan, et al. Research progress on biotic natural attenuation for the remediation of chlorinated hydrocarbon-contaminated sites[J]. China Environmental Science, 2022,42(11): 5285~5298.</a:t>
            </a:r>
            <a:endParaRPr lang="zh-CN" altLang="zh-CN" sz="2000" dirty="0"/>
          </a:p>
          <a:p>
            <a:pPr marL="342900" indent="-342900">
              <a:spcBef>
                <a:spcPts val="600"/>
              </a:spcBef>
              <a:buFont typeface="Arial" panose="020B0604020202020204" pitchFamily="34" charset="0"/>
              <a:buChar char="•"/>
            </a:pPr>
            <a:r>
              <a:rPr lang="en-US" altLang="zh-CN" sz="2000" dirty="0" smtClean="0"/>
              <a:t>Yuan </a:t>
            </a:r>
            <a:r>
              <a:rPr lang="en-US" altLang="zh-CN" sz="2000" dirty="0" err="1"/>
              <a:t>Haochen,Zhang</a:t>
            </a:r>
            <a:r>
              <a:rPr lang="en-US" altLang="zh-CN" sz="2000" dirty="0"/>
              <a:t> </a:t>
            </a:r>
            <a:r>
              <a:rPr lang="en-US" altLang="zh-CN" sz="2000" dirty="0" err="1"/>
              <a:t>Youkuan,Liang</a:t>
            </a:r>
            <a:r>
              <a:rPr lang="en-US" altLang="zh-CN" sz="2000" dirty="0"/>
              <a:t> </a:t>
            </a:r>
            <a:r>
              <a:rPr lang="en-US" altLang="zh-CN" sz="2000" dirty="0" err="1"/>
              <a:t>Xiuyu.Modelling</a:t>
            </a:r>
            <a:r>
              <a:rPr lang="en-US" altLang="zh-CN" sz="2000" dirty="0"/>
              <a:t> of groundwater remediation using monitored natural attenuation at a  contamination site in Guangzhou[J].Bulletin of Geological Science and Technology,2023,42(4):268-278</a:t>
            </a:r>
            <a:r>
              <a:rPr lang="en-US" altLang="zh-CN" sz="2000" dirty="0" smtClean="0"/>
              <a:t>.</a:t>
            </a:r>
          </a:p>
          <a:p>
            <a:pPr marL="342900" indent="-342900">
              <a:spcBef>
                <a:spcPts val="600"/>
              </a:spcBef>
              <a:buFont typeface="Arial" panose="020B0604020202020204" pitchFamily="34" charset="0"/>
              <a:buChar char="•"/>
            </a:pPr>
            <a:r>
              <a:rPr lang="en-US" altLang="zh-CN" sz="2000" dirty="0"/>
              <a:t>Zeng Bin, Wei Xiaoqing, Zou </a:t>
            </a:r>
            <a:r>
              <a:rPr lang="en-US" altLang="zh-CN" sz="2000" dirty="0" err="1"/>
              <a:t>Shengzhang</a:t>
            </a:r>
            <a:r>
              <a:rPr lang="en-US" altLang="zh-CN" sz="2000" dirty="0"/>
              <a:t>, et al. Experiment and simulation on migration rule of As in soil of surface karst zone in Southwest China[J]. Earth Science, 2018,43(11): 4237-4245. </a:t>
            </a:r>
            <a:endParaRPr lang="zh-CN" altLang="zh-CN" sz="2000" dirty="0"/>
          </a:p>
        </p:txBody>
      </p:sp>
      <p:sp>
        <p:nvSpPr>
          <p:cNvPr id="17" name="矩形 16"/>
          <p:cNvSpPr/>
          <p:nvPr/>
        </p:nvSpPr>
        <p:spPr>
          <a:xfrm>
            <a:off x="15328752" y="36004427"/>
            <a:ext cx="2115836" cy="523220"/>
          </a:xfrm>
          <a:prstGeom prst="rect">
            <a:avLst/>
          </a:prstGeom>
          <a:solidFill>
            <a:schemeClr val="accent6">
              <a:lumMod val="20000"/>
              <a:lumOff val="80000"/>
            </a:schemeClr>
          </a:solidFill>
        </p:spPr>
        <p:txBody>
          <a:bodyPr wrap="none">
            <a:spAutoFit/>
          </a:bodyPr>
          <a:lstStyle/>
          <a:p>
            <a:r>
              <a:rPr lang="en-US" altLang="zh-CN" sz="2800" b="1" dirty="0" smtClean="0"/>
              <a:t>References </a:t>
            </a:r>
            <a:endParaRPr lang="zh-CN" altLang="en-US" sz="2800" b="1" dirty="0"/>
          </a:p>
        </p:txBody>
      </p:sp>
      <p:sp>
        <p:nvSpPr>
          <p:cNvPr id="18" name="矩形 17"/>
          <p:cNvSpPr/>
          <p:nvPr/>
        </p:nvSpPr>
        <p:spPr>
          <a:xfrm>
            <a:off x="1197760" y="18288643"/>
            <a:ext cx="10137648" cy="523220"/>
          </a:xfrm>
          <a:prstGeom prst="rect">
            <a:avLst/>
          </a:prstGeom>
          <a:solidFill>
            <a:schemeClr val="accent6">
              <a:lumMod val="20000"/>
              <a:lumOff val="80000"/>
            </a:schemeClr>
          </a:solidFill>
        </p:spPr>
        <p:txBody>
          <a:bodyPr wrap="square">
            <a:spAutoFit/>
          </a:bodyPr>
          <a:lstStyle/>
          <a:p>
            <a:r>
              <a:rPr lang="en-US" altLang="zh-CN" sz="2800" b="1" dirty="0" smtClean="0"/>
              <a:t>3</a:t>
            </a:r>
            <a:r>
              <a:rPr lang="en-US" altLang="zh-CN" sz="2800" b="1" dirty="0"/>
              <a:t>. Spatial distribution characteristics of As in polluted sites</a:t>
            </a:r>
          </a:p>
        </p:txBody>
      </p:sp>
      <p:sp>
        <p:nvSpPr>
          <p:cNvPr id="19" name="矩形 18"/>
          <p:cNvSpPr/>
          <p:nvPr/>
        </p:nvSpPr>
        <p:spPr>
          <a:xfrm>
            <a:off x="1197758" y="34027333"/>
            <a:ext cx="8528132" cy="523220"/>
          </a:xfrm>
          <a:prstGeom prst="rect">
            <a:avLst/>
          </a:prstGeom>
          <a:solidFill>
            <a:schemeClr val="accent6">
              <a:lumMod val="20000"/>
              <a:lumOff val="80000"/>
            </a:schemeClr>
          </a:solidFill>
        </p:spPr>
        <p:txBody>
          <a:bodyPr wrap="square">
            <a:spAutoFit/>
          </a:bodyPr>
          <a:lstStyle/>
          <a:p>
            <a:r>
              <a:rPr lang="en-US" altLang="zh-CN" sz="2800" b="1" dirty="0" smtClean="0"/>
              <a:t>4</a:t>
            </a:r>
            <a:r>
              <a:rPr lang="en-US" altLang="zh-CN" sz="2800" b="1" dirty="0"/>
              <a:t>. Natural attenuation dynamics experiment of As</a:t>
            </a:r>
          </a:p>
        </p:txBody>
      </p:sp>
      <p:sp>
        <p:nvSpPr>
          <p:cNvPr id="20" name="矩形 19"/>
          <p:cNvSpPr/>
          <p:nvPr/>
        </p:nvSpPr>
        <p:spPr>
          <a:xfrm>
            <a:off x="1197760" y="11949464"/>
            <a:ext cx="13195738" cy="6078587"/>
          </a:xfrm>
          <a:prstGeom prst="rect">
            <a:avLst/>
          </a:prstGeom>
        </p:spPr>
        <p:txBody>
          <a:bodyPr wrap="square">
            <a:spAutoFit/>
          </a:bodyPr>
          <a:lstStyle/>
          <a:p>
            <a:pPr>
              <a:spcBef>
                <a:spcPts val="600"/>
              </a:spcBef>
            </a:pPr>
            <a:r>
              <a:rPr lang="en-US" altLang="zh-CN" sz="2400" dirty="0" smtClean="0"/>
              <a:t>The </a:t>
            </a:r>
            <a:r>
              <a:rPr lang="en-US" altLang="zh-CN" sz="2400" dirty="0"/>
              <a:t>research area is located in the supply area at the source of the </a:t>
            </a:r>
            <a:r>
              <a:rPr lang="en-US" altLang="zh-CN" sz="2400" dirty="0" err="1"/>
              <a:t>Bapian</a:t>
            </a:r>
            <a:r>
              <a:rPr lang="en-US" altLang="zh-CN" sz="2400" dirty="0"/>
              <a:t> underground river </a:t>
            </a:r>
            <a:r>
              <a:rPr lang="en-US" altLang="zh-CN" sz="2400" dirty="0" smtClean="0"/>
              <a:t>sys-tem </a:t>
            </a:r>
            <a:r>
              <a:rPr lang="en-US" altLang="zh-CN" sz="2400" dirty="0"/>
              <a:t>in </a:t>
            </a:r>
            <a:r>
              <a:rPr lang="en-US" altLang="zh-CN" sz="2400" dirty="0" err="1"/>
              <a:t>Hechi</a:t>
            </a:r>
            <a:r>
              <a:rPr lang="en-US" altLang="zh-CN" sz="2400" dirty="0"/>
              <a:t> City, Guangxi, and belongs to the peak cluster karst area in terms of topography. In 1995, due to the leakage of the arsenic factory wastewater treatment tank, the soil and underground water around the site were severely polluted. </a:t>
            </a:r>
            <a:r>
              <a:rPr lang="en-US" altLang="zh-CN" sz="2400" dirty="0" smtClean="0"/>
              <a:t>Then the arsenic </a:t>
            </a:r>
            <a:r>
              <a:rPr lang="en-US" altLang="zh-CN" sz="2400" dirty="0"/>
              <a:t>factory was shut down, and its </a:t>
            </a:r>
            <a:r>
              <a:rPr lang="en-US" altLang="zh-CN" sz="2400" dirty="0" smtClean="0"/>
              <a:t>re-</a:t>
            </a:r>
            <a:r>
              <a:rPr lang="en-US" altLang="zh-CN" sz="2400" dirty="0" err="1" smtClean="0"/>
              <a:t>sidual</a:t>
            </a:r>
            <a:r>
              <a:rPr lang="en-US" altLang="zh-CN" sz="2400" dirty="0" smtClean="0"/>
              <a:t> </a:t>
            </a:r>
            <a:r>
              <a:rPr lang="en-US" altLang="zh-CN" sz="2400" dirty="0"/>
              <a:t>waste was sealed in place using cement tanks; Later, due to the need for highway </a:t>
            </a:r>
            <a:r>
              <a:rPr lang="en-US" altLang="zh-CN" sz="2400" dirty="0" err="1" smtClean="0"/>
              <a:t>construc-tion</a:t>
            </a:r>
            <a:r>
              <a:rPr lang="en-US" altLang="zh-CN" sz="2400" dirty="0"/>
              <a:t>, the waste was transferred to the cement tank on the south side for storage</a:t>
            </a:r>
            <a:r>
              <a:rPr lang="en-US" altLang="zh-CN" sz="2400" dirty="0" smtClean="0"/>
              <a:t>.</a:t>
            </a:r>
          </a:p>
          <a:p>
            <a:pPr>
              <a:spcBef>
                <a:spcPts val="600"/>
              </a:spcBef>
            </a:pPr>
            <a:r>
              <a:rPr lang="en-US" altLang="zh-CN" sz="2400" dirty="0" smtClean="0"/>
              <a:t>  The </a:t>
            </a:r>
            <a:r>
              <a:rPr lang="en-US" altLang="zh-CN" sz="2400" dirty="0"/>
              <a:t>research area is overlaid by the Quaternary strata, with underlying thick layers of Middle Carboniferous dolomite and limestone. The slope residual sandy clay of the Quaternary strata, with a thickness ranging from 1 to 10 meters; The lower part is a residual clay layer, and the upper part is a slope sand layer. The surface karst zone in the area is highly developed, which is conducive to </a:t>
            </a:r>
            <a:r>
              <a:rPr lang="en-US" altLang="zh-CN" sz="2400" dirty="0" smtClean="0"/>
              <a:t>atmospheric </a:t>
            </a:r>
            <a:r>
              <a:rPr lang="en-US" altLang="zh-CN" sz="2400" dirty="0"/>
              <a:t>precipitation infiltration and forms underground runoff at the rock soil interface. As in the soil enters the underground river system with the underground runoff under the leaching effect of rainfall. Due to changes in hydrodynamic and environmental conditions, As deposits and accumulates in clay rich karst fractures and underground river pipelines, becoming a secondary source of pollution; When hydrodynamic and environmental conditions change, As enriched in clay will be reactivated, polluting groundwater</a:t>
            </a:r>
            <a:r>
              <a:rPr lang="en-US" altLang="zh-CN" sz="2400" dirty="0" smtClean="0"/>
              <a:t>.</a:t>
            </a:r>
            <a:endParaRPr lang="zh-CN" altLang="en-US" sz="2400" dirty="0"/>
          </a:p>
        </p:txBody>
      </p:sp>
      <p:pic>
        <p:nvPicPr>
          <p:cNvPr id="1026" name="Picture 2" descr="G:\论文 与 会议\2024\青岛国际会议\研究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600" y="21507079"/>
            <a:ext cx="6022731" cy="34705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论文 与 会议\2024\青岛国际会议\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134" y="21507078"/>
            <a:ext cx="5448465" cy="3470553"/>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1197757" y="25811392"/>
            <a:ext cx="13195738" cy="8002191"/>
          </a:xfrm>
          <a:prstGeom prst="rect">
            <a:avLst/>
          </a:prstGeom>
        </p:spPr>
        <p:txBody>
          <a:bodyPr wrap="square">
            <a:spAutoFit/>
          </a:bodyPr>
          <a:lstStyle/>
          <a:p>
            <a:pPr>
              <a:spcBef>
                <a:spcPts val="600"/>
              </a:spcBef>
            </a:pPr>
            <a:r>
              <a:rPr lang="en-US" altLang="zh-CN" sz="2400" dirty="0" smtClean="0"/>
              <a:t>Sampling </a:t>
            </a:r>
            <a:r>
              <a:rPr lang="en-US" altLang="zh-CN" sz="2400" dirty="0"/>
              <a:t>points 1 # and 2 # are both located in low-lying areas of valleys, and soil arsenic content exceeds the standard only 300cm below the surface, with a multiple of 3.3 times the standard. The arsenic content in the soil also shows a pattern of increasing with depth. In low-lying areas of valleys, the water dynamics are strong, and </a:t>
            </a:r>
            <a:r>
              <a:rPr lang="en-US" altLang="zh-CN" sz="2400" dirty="0" smtClean="0"/>
              <a:t>As in </a:t>
            </a:r>
            <a:r>
              <a:rPr lang="en-US" altLang="zh-CN" sz="2400" dirty="0"/>
              <a:t>the soil layer is continuously decreasing due to precipitation leaching, gradually moving deeper, resulting in an increase in the arsenic content in the lower soil layer due to continuous accumulation. Because the deep soil layer exhibits a reducing environment, As</a:t>
            </a:r>
            <a:r>
              <a:rPr lang="en-US" altLang="zh-CN" sz="2400" baseline="30000" dirty="0"/>
              <a:t>5</a:t>
            </a:r>
            <a:r>
              <a:rPr lang="en-US" altLang="zh-CN" sz="2400" baseline="30000" dirty="0" smtClean="0"/>
              <a:t>+ </a:t>
            </a:r>
            <a:r>
              <a:rPr lang="en-US" altLang="zh-CN" sz="2400" dirty="0" smtClean="0"/>
              <a:t>is </a:t>
            </a:r>
            <a:r>
              <a:rPr lang="en-US" altLang="zh-CN" sz="2400" dirty="0"/>
              <a:t>mostly converted into </a:t>
            </a:r>
            <a:r>
              <a:rPr lang="en-US" altLang="zh-CN" sz="2400" dirty="0" smtClean="0"/>
              <a:t>As</a:t>
            </a:r>
            <a:r>
              <a:rPr lang="en-US" altLang="zh-CN" sz="2400" baseline="30000" dirty="0"/>
              <a:t>3+ </a:t>
            </a:r>
            <a:r>
              <a:rPr lang="en-US" altLang="zh-CN" sz="2400" dirty="0" smtClean="0"/>
              <a:t>, </a:t>
            </a:r>
            <a:r>
              <a:rPr lang="en-US" altLang="zh-CN" sz="2400" dirty="0"/>
              <a:t>and the migration ability of As</a:t>
            </a:r>
            <a:r>
              <a:rPr lang="en-US" altLang="zh-CN" sz="2400" baseline="30000" dirty="0"/>
              <a:t>3</a:t>
            </a:r>
            <a:r>
              <a:rPr lang="en-US" altLang="zh-CN" sz="2400" baseline="30000" dirty="0" smtClean="0"/>
              <a:t>+ </a:t>
            </a:r>
            <a:r>
              <a:rPr lang="en-US" altLang="zh-CN" sz="2400" dirty="0" smtClean="0"/>
              <a:t>significantly </a:t>
            </a:r>
            <a:r>
              <a:rPr lang="en-US" altLang="zh-CN" sz="2400" dirty="0"/>
              <a:t>decreases while continuously accumulating in the deep soil layer</a:t>
            </a:r>
            <a:r>
              <a:rPr lang="en-US" altLang="zh-CN" sz="2400" dirty="0" smtClean="0"/>
              <a:t>. </a:t>
            </a:r>
          </a:p>
          <a:p>
            <a:pPr>
              <a:spcBef>
                <a:spcPts val="600"/>
              </a:spcBef>
            </a:pPr>
            <a:r>
              <a:rPr lang="en-US" altLang="zh-CN" sz="2400" dirty="0"/>
              <a:t> </a:t>
            </a:r>
            <a:r>
              <a:rPr lang="en-US" altLang="zh-CN" sz="2400" dirty="0" smtClean="0"/>
              <a:t> Different from </a:t>
            </a:r>
            <a:r>
              <a:rPr lang="en-US" altLang="zh-CN" sz="2400" dirty="0"/>
              <a:t>points 1 # and 2 #, points 7 # and 9 # located around the waste residue storage tank area not only have the highest times of arsenic exceeding the standard in the soil layer, but also exhibit characteristics of high arsenic content in the shallow and low arsenic content in the deep. The arsenic content </a:t>
            </a:r>
            <a:r>
              <a:rPr lang="en-US" altLang="zh-CN" sz="2400" dirty="0" smtClean="0"/>
              <a:t>within 20cm below </a:t>
            </a:r>
            <a:r>
              <a:rPr lang="en-US" altLang="zh-CN" sz="2400" dirty="0"/>
              <a:t>the surface reaches </a:t>
            </a:r>
            <a:r>
              <a:rPr lang="en-US" altLang="zh-CN" sz="2400" dirty="0" smtClean="0"/>
              <a:t>283 mg/kg </a:t>
            </a:r>
            <a:r>
              <a:rPr lang="en-US" altLang="zh-CN" sz="2400" dirty="0"/>
              <a:t>and 181 mg/kg, respectively, with exceeding multiples of 9.4 and 4.5 </a:t>
            </a:r>
            <a:r>
              <a:rPr lang="en-US" altLang="zh-CN" sz="2400" dirty="0" smtClean="0"/>
              <a:t>times. And </a:t>
            </a:r>
            <a:r>
              <a:rPr lang="en-US" altLang="zh-CN" sz="2400" dirty="0"/>
              <a:t>high content arsenic pollutants are mainly concentrated within a depth of 60cm below the surface. This may be because the waste residue storage tank is located in a high slope area, with relatively weak hydrodynamic effects, and the migration rate of As is slow due to the leaching effect of rainfall</a:t>
            </a:r>
            <a:r>
              <a:rPr lang="en-US" altLang="zh-CN" sz="2400" dirty="0" smtClean="0"/>
              <a:t>.</a:t>
            </a:r>
          </a:p>
          <a:p>
            <a:pPr>
              <a:spcBef>
                <a:spcPts val="600"/>
              </a:spcBef>
            </a:pPr>
            <a:r>
              <a:rPr lang="en-US" altLang="zh-CN" sz="2400" dirty="0"/>
              <a:t> </a:t>
            </a:r>
            <a:r>
              <a:rPr lang="en-US" altLang="zh-CN" sz="2400" dirty="0" smtClean="0"/>
              <a:t> The </a:t>
            </a:r>
            <a:r>
              <a:rPr lang="en-US" altLang="zh-CN" sz="2400" dirty="0"/>
              <a:t>spatial distribution characteristics of As in different landforms can be eaten separately. Due to the leaching effect of rainfall, arsenic in the soil layer of the polluted site has entered a certain depth below the surface and accumulated to form a relatively stable secondary pollution source. Therefore, despite the removal of waste residue, arsenic pollutants trapped underground can still pose a pollution risk to groundwater.</a:t>
            </a:r>
            <a:endParaRPr lang="zh-CN" altLang="en-US" sz="2400" dirty="0"/>
          </a:p>
        </p:txBody>
      </p:sp>
      <p:sp>
        <p:nvSpPr>
          <p:cNvPr id="25" name="矩形 24"/>
          <p:cNvSpPr/>
          <p:nvPr/>
        </p:nvSpPr>
        <p:spPr>
          <a:xfrm>
            <a:off x="2755806" y="25125909"/>
            <a:ext cx="3970318" cy="400110"/>
          </a:xfrm>
          <a:prstGeom prst="rect">
            <a:avLst/>
          </a:prstGeom>
        </p:spPr>
        <p:txBody>
          <a:bodyPr wrap="none">
            <a:spAutoFit/>
          </a:bodyPr>
          <a:lstStyle/>
          <a:p>
            <a:r>
              <a:rPr lang="fr-FR" altLang="zh-CN" sz="2000" dirty="0" smtClean="0"/>
              <a:t>Fig.1 </a:t>
            </a:r>
            <a:r>
              <a:rPr lang="fr-FR" altLang="zh-CN" sz="2000" dirty="0"/>
              <a:t>Soil Sample Collection Points</a:t>
            </a:r>
            <a:endParaRPr lang="zh-CN" altLang="en-US" sz="2000" dirty="0"/>
          </a:p>
        </p:txBody>
      </p:sp>
      <p:sp>
        <p:nvSpPr>
          <p:cNvPr id="26" name="矩形 25"/>
          <p:cNvSpPr/>
          <p:nvPr/>
        </p:nvSpPr>
        <p:spPr>
          <a:xfrm>
            <a:off x="7869354" y="25125909"/>
            <a:ext cx="6066024" cy="400110"/>
          </a:xfrm>
          <a:prstGeom prst="rect">
            <a:avLst/>
          </a:prstGeom>
        </p:spPr>
        <p:txBody>
          <a:bodyPr wrap="square">
            <a:spAutoFit/>
          </a:bodyPr>
          <a:lstStyle/>
          <a:p>
            <a:r>
              <a:rPr lang="en-US" altLang="zh-CN" sz="2000" dirty="0" smtClean="0"/>
              <a:t>Fig.2 </a:t>
            </a:r>
            <a:r>
              <a:rPr lang="en-US" altLang="zh-CN" sz="2000" dirty="0"/>
              <a:t>Distribution of As Vertical Content in Soil </a:t>
            </a:r>
            <a:r>
              <a:rPr lang="en-US" altLang="zh-CN" sz="2000" dirty="0" smtClean="0"/>
              <a:t>Layer</a:t>
            </a:r>
            <a:endParaRPr lang="zh-CN" altLang="en-US" sz="20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7658" y="8672448"/>
            <a:ext cx="5076208" cy="385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矩形 26"/>
          <p:cNvSpPr/>
          <p:nvPr/>
        </p:nvSpPr>
        <p:spPr>
          <a:xfrm>
            <a:off x="17181464" y="12649655"/>
            <a:ext cx="9322496" cy="400110"/>
          </a:xfrm>
          <a:prstGeom prst="rect">
            <a:avLst/>
          </a:prstGeom>
        </p:spPr>
        <p:txBody>
          <a:bodyPr wrap="square">
            <a:spAutoFit/>
          </a:bodyPr>
          <a:lstStyle/>
          <a:p>
            <a:r>
              <a:rPr lang="en-US" altLang="zh-CN" sz="2000" dirty="0" smtClean="0"/>
              <a:t>Fig.4 Kinetic process fitting of As</a:t>
            </a:r>
            <a:r>
              <a:rPr lang="en-US" altLang="zh-CN" sz="2000" baseline="30000" dirty="0" smtClean="0"/>
              <a:t> </a:t>
            </a:r>
            <a:r>
              <a:rPr lang="en-US" altLang="zh-CN" sz="2000" dirty="0" smtClean="0"/>
              <a:t>desorption process with acidic solution(pH=4.6)</a:t>
            </a:r>
            <a:endParaRPr lang="zh-CN" altLang="en-US" sz="2000"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6523" y="4257682"/>
            <a:ext cx="5177343" cy="385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矩形 31"/>
          <p:cNvSpPr/>
          <p:nvPr/>
        </p:nvSpPr>
        <p:spPr>
          <a:xfrm>
            <a:off x="16919079" y="8189815"/>
            <a:ext cx="9584881" cy="400110"/>
          </a:xfrm>
          <a:prstGeom prst="rect">
            <a:avLst/>
          </a:prstGeom>
        </p:spPr>
        <p:txBody>
          <a:bodyPr wrap="square">
            <a:spAutoFit/>
          </a:bodyPr>
          <a:lstStyle/>
          <a:p>
            <a:r>
              <a:rPr lang="en-US" altLang="zh-CN" sz="2000" dirty="0" smtClean="0"/>
              <a:t>Fig.3 Kinetic process fitting of As</a:t>
            </a:r>
            <a:r>
              <a:rPr lang="en-US" altLang="zh-CN" sz="2000" baseline="30000" dirty="0" smtClean="0"/>
              <a:t> </a:t>
            </a:r>
            <a:r>
              <a:rPr lang="en-US" altLang="zh-CN" sz="2000" dirty="0" smtClean="0"/>
              <a:t>desorption process with deionized water(pH=7)</a:t>
            </a:r>
            <a:endParaRPr lang="zh-CN" altLang="en-US" sz="2000" dirty="0"/>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04702" y="4257682"/>
            <a:ext cx="5006299" cy="385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05161" y="8683218"/>
            <a:ext cx="5052382" cy="385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矩形 27"/>
          <p:cNvSpPr/>
          <p:nvPr/>
        </p:nvSpPr>
        <p:spPr>
          <a:xfrm>
            <a:off x="1197755" y="34728943"/>
            <a:ext cx="13195740" cy="4231928"/>
          </a:xfrm>
          <a:prstGeom prst="rect">
            <a:avLst/>
          </a:prstGeom>
        </p:spPr>
        <p:txBody>
          <a:bodyPr wrap="square">
            <a:spAutoFit/>
          </a:bodyPr>
          <a:lstStyle/>
          <a:p>
            <a:pPr>
              <a:spcBef>
                <a:spcPts val="600"/>
              </a:spcBef>
            </a:pPr>
            <a:r>
              <a:rPr lang="en-US" altLang="zh-CN" sz="2400" dirty="0" smtClean="0"/>
              <a:t>Physical </a:t>
            </a:r>
            <a:r>
              <a:rPr lang="en-US" altLang="zh-CN" sz="2400" dirty="0"/>
              <a:t>and chemical desorption experiments were conducted on the soil layer of the polluted site using deionized water with pH=7 and artificial acid rain with pH=4.6 as leaching solvents, </a:t>
            </a:r>
            <a:r>
              <a:rPr lang="en-US" altLang="zh-CN" sz="2400" dirty="0" smtClean="0"/>
              <a:t>respectively</a:t>
            </a:r>
            <a:r>
              <a:rPr lang="en-US" altLang="zh-CN" sz="2400" dirty="0"/>
              <a:t>, to obtain the natural attenuation kinetic parameters of As in its natural state. The outlet flow rate of the desorption experiment is determined to be 142.34 ml/h based on the size of the experimental device, combined with local rainfall intensity and ground infiltration coefficient</a:t>
            </a:r>
            <a:r>
              <a:rPr lang="en-US" altLang="zh-CN" sz="2400" dirty="0" smtClean="0"/>
              <a:t>.</a:t>
            </a:r>
          </a:p>
          <a:p>
            <a:pPr>
              <a:spcBef>
                <a:spcPts val="600"/>
              </a:spcBef>
            </a:pPr>
            <a:r>
              <a:rPr lang="en-US" altLang="zh-CN" sz="2400" dirty="0" smtClean="0"/>
              <a:t>  The </a:t>
            </a:r>
            <a:r>
              <a:rPr lang="en-US" altLang="zh-CN" sz="2400" dirty="0"/>
              <a:t>dual constant model was used to fit the desorption kinetics of As, and the results showed that long-term stability can completely migrate As entering the experimental system soil. Physical desorption takes about 272 hours (</a:t>
            </a:r>
            <a:r>
              <a:rPr lang="en-US" altLang="zh-CN" sz="2400" dirty="0" smtClean="0"/>
              <a:t>Fig.3</a:t>
            </a:r>
            <a:r>
              <a:rPr lang="en-US" altLang="zh-CN" sz="2400" dirty="0"/>
              <a:t>), while chemical desorption can shorten the time by about 17.3%, about 25 hours (</a:t>
            </a:r>
            <a:r>
              <a:rPr lang="en-US" altLang="zh-CN" sz="2400" dirty="0" smtClean="0"/>
              <a:t>Fig.4</a:t>
            </a:r>
            <a:r>
              <a:rPr lang="en-US" altLang="zh-CN" sz="2400" dirty="0"/>
              <a:t>). This indicates that under natural conditions, the complete release of arsenic pollutants through atmospheric precipitation leaching will be very slow, but local acid rain can slightly accelerate the natural decay process.</a:t>
            </a:r>
            <a:endParaRPr lang="zh-CN" altLang="en-US" sz="2400" dirty="0"/>
          </a:p>
        </p:txBody>
      </p:sp>
      <p:sp>
        <p:nvSpPr>
          <p:cNvPr id="29" name="矩形 28"/>
          <p:cNvSpPr/>
          <p:nvPr/>
        </p:nvSpPr>
        <p:spPr>
          <a:xfrm>
            <a:off x="21080894" y="7586796"/>
            <a:ext cx="588623" cy="523220"/>
          </a:xfrm>
          <a:prstGeom prst="rect">
            <a:avLst/>
          </a:prstGeom>
        </p:spPr>
        <p:txBody>
          <a:bodyPr wrap="none">
            <a:spAutoFit/>
          </a:bodyPr>
          <a:lstStyle/>
          <a:p>
            <a:pPr algn="ctr"/>
            <a:r>
              <a:rPr lang="en-US" altLang="zh-CN" sz="1400" dirty="0" smtClean="0"/>
              <a:t>Time</a:t>
            </a:r>
          </a:p>
          <a:p>
            <a:pPr algn="ctr"/>
            <a:r>
              <a:rPr lang="en-US" altLang="zh-CN" sz="1400" dirty="0" smtClean="0"/>
              <a:t>(h)</a:t>
            </a:r>
            <a:endParaRPr lang="zh-CN" altLang="en-US" sz="1400" dirty="0"/>
          </a:p>
        </p:txBody>
      </p:sp>
      <p:sp>
        <p:nvSpPr>
          <p:cNvPr id="37" name="矩形 36"/>
          <p:cNvSpPr/>
          <p:nvPr/>
        </p:nvSpPr>
        <p:spPr>
          <a:xfrm>
            <a:off x="15843430" y="5374681"/>
            <a:ext cx="400110" cy="1556175"/>
          </a:xfrm>
          <a:prstGeom prst="rect">
            <a:avLst/>
          </a:prstGeom>
        </p:spPr>
        <p:txBody>
          <a:bodyPr vert="vert270" wrap="square">
            <a:spAutoFit/>
          </a:bodyPr>
          <a:lstStyle/>
          <a:p>
            <a:pPr algn="ctr"/>
            <a:r>
              <a:rPr lang="en-US" altLang="zh-CN" sz="1400" dirty="0" smtClean="0"/>
              <a:t>As   (mg/L)</a:t>
            </a:r>
            <a:endParaRPr lang="zh-CN" altLang="en-US" sz="1400" dirty="0"/>
          </a:p>
        </p:txBody>
      </p:sp>
      <p:sp>
        <p:nvSpPr>
          <p:cNvPr id="38" name="矩形 37"/>
          <p:cNvSpPr/>
          <p:nvPr/>
        </p:nvSpPr>
        <p:spPr>
          <a:xfrm>
            <a:off x="15743164" y="9820526"/>
            <a:ext cx="400110" cy="1556175"/>
          </a:xfrm>
          <a:prstGeom prst="rect">
            <a:avLst/>
          </a:prstGeom>
        </p:spPr>
        <p:txBody>
          <a:bodyPr vert="vert270" wrap="square">
            <a:spAutoFit/>
          </a:bodyPr>
          <a:lstStyle/>
          <a:p>
            <a:pPr algn="ctr"/>
            <a:r>
              <a:rPr lang="en-US" altLang="zh-CN" sz="1400" dirty="0" smtClean="0"/>
              <a:t>As   (mg/L)</a:t>
            </a:r>
            <a:endParaRPr lang="zh-CN" altLang="en-US" sz="1400" dirty="0"/>
          </a:p>
        </p:txBody>
      </p:sp>
      <p:sp>
        <p:nvSpPr>
          <p:cNvPr id="39" name="矩形 38"/>
          <p:cNvSpPr/>
          <p:nvPr/>
        </p:nvSpPr>
        <p:spPr>
          <a:xfrm>
            <a:off x="21038566" y="12012330"/>
            <a:ext cx="588623" cy="523220"/>
          </a:xfrm>
          <a:prstGeom prst="rect">
            <a:avLst/>
          </a:prstGeom>
        </p:spPr>
        <p:txBody>
          <a:bodyPr wrap="none">
            <a:spAutoFit/>
          </a:bodyPr>
          <a:lstStyle/>
          <a:p>
            <a:pPr algn="ctr"/>
            <a:r>
              <a:rPr lang="en-US" altLang="zh-CN" sz="1400" dirty="0" smtClean="0"/>
              <a:t>Time</a:t>
            </a:r>
          </a:p>
          <a:p>
            <a:pPr algn="ctr"/>
            <a:r>
              <a:rPr lang="en-US" altLang="zh-CN" sz="1400" dirty="0" smtClean="0"/>
              <a:t>(h)</a:t>
            </a:r>
            <a:endParaRPr lang="zh-CN" altLang="en-US" sz="1400" dirty="0"/>
          </a:p>
        </p:txBody>
      </p:sp>
      <p:pic>
        <p:nvPicPr>
          <p:cNvPr id="1032" name="Picture 8" descr="G:\论文 与 会议\2024\青岛国际会议\解吸量.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81344" y="15321863"/>
            <a:ext cx="12522736" cy="3987480"/>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15319219" y="14339070"/>
            <a:ext cx="13654242" cy="830997"/>
          </a:xfrm>
          <a:prstGeom prst="rect">
            <a:avLst/>
          </a:prstGeom>
        </p:spPr>
        <p:txBody>
          <a:bodyPr wrap="square">
            <a:spAutoFit/>
          </a:bodyPr>
          <a:lstStyle/>
          <a:p>
            <a:r>
              <a:rPr lang="en-US" altLang="zh-CN" sz="2400" dirty="0" smtClean="0"/>
              <a:t>Based </a:t>
            </a:r>
            <a:r>
              <a:rPr lang="en-US" altLang="zh-CN" sz="2400" dirty="0"/>
              <a:t>on physical and chemical desorption tests (</a:t>
            </a:r>
            <a:r>
              <a:rPr lang="en-US" altLang="zh-CN" sz="2400" dirty="0" smtClean="0"/>
              <a:t>Fig.5</a:t>
            </a:r>
            <a:r>
              <a:rPr lang="en-US" altLang="zh-CN" sz="2400" dirty="0"/>
              <a:t>), the unit desorption rate prediction models for arsenic under natural state and acid rain superimposed state were obtained (Formula 1 </a:t>
            </a:r>
            <a:r>
              <a:rPr lang="en-US" altLang="zh-CN" sz="2400" dirty="0" smtClean="0"/>
              <a:t>&amp; </a:t>
            </a:r>
            <a:r>
              <a:rPr lang="en-US" altLang="zh-CN" sz="2400" dirty="0"/>
              <a:t>Formula 2).</a:t>
            </a:r>
            <a:endParaRPr lang="zh-CN" altLang="en-US" sz="2400" dirty="0"/>
          </a:p>
        </p:txBody>
      </p:sp>
      <p:sp>
        <p:nvSpPr>
          <p:cNvPr id="42" name="矩形 41"/>
          <p:cNvSpPr/>
          <p:nvPr/>
        </p:nvSpPr>
        <p:spPr>
          <a:xfrm>
            <a:off x="1197760" y="19043037"/>
            <a:ext cx="13195738" cy="2308324"/>
          </a:xfrm>
          <a:prstGeom prst="rect">
            <a:avLst/>
          </a:prstGeom>
        </p:spPr>
        <p:txBody>
          <a:bodyPr wrap="square">
            <a:spAutoFit/>
          </a:bodyPr>
          <a:lstStyle/>
          <a:p>
            <a:pPr>
              <a:spcBef>
                <a:spcPts val="600"/>
              </a:spcBef>
            </a:pPr>
            <a:r>
              <a:rPr lang="en-US" altLang="zh-CN" sz="2400" dirty="0"/>
              <a:t>Ten soil sample collection points (1-10 #) and one soil environment control point (11 #) were set up along the direction of groundwater flow, around and downstream of the polluted site. Arsenic content was monitored at different depths in the vertical direction of collection points 1-8 # (</a:t>
            </a:r>
            <a:r>
              <a:rPr lang="en-US" altLang="zh-CN" sz="2400" dirty="0" smtClean="0"/>
              <a:t>Fig.1</a:t>
            </a:r>
            <a:r>
              <a:rPr lang="en-US" altLang="zh-CN" sz="2400" dirty="0"/>
              <a:t>). The results showed that the arsenic content exceeded the standard between 60cm-130cm below the surface of the 1 # and 2 # waste disposal sites, and the arsenic content in the soil from the surface to the underground increased with depth (</a:t>
            </a:r>
            <a:r>
              <a:rPr lang="en-US" altLang="zh-CN" sz="2400" dirty="0" smtClean="0"/>
              <a:t>Fig.2</a:t>
            </a:r>
            <a:r>
              <a:rPr lang="en-US" altLang="zh-CN" sz="2400" dirty="0"/>
              <a:t>). </a:t>
            </a:r>
            <a:endParaRPr lang="zh-CN" altLang="en-US" sz="2400" dirty="0"/>
          </a:p>
        </p:txBody>
      </p:sp>
      <p:sp>
        <p:nvSpPr>
          <p:cNvPr id="43" name="矩形 42"/>
          <p:cNvSpPr/>
          <p:nvPr/>
        </p:nvSpPr>
        <p:spPr>
          <a:xfrm>
            <a:off x="17050271" y="19535429"/>
            <a:ext cx="9322496" cy="400110"/>
          </a:xfrm>
          <a:prstGeom prst="rect">
            <a:avLst/>
          </a:prstGeom>
        </p:spPr>
        <p:txBody>
          <a:bodyPr wrap="square">
            <a:spAutoFit/>
          </a:bodyPr>
          <a:lstStyle/>
          <a:p>
            <a:r>
              <a:rPr lang="en-US" altLang="zh-CN" sz="2000" dirty="0" smtClean="0"/>
              <a:t>Fig.5 Kinetic process fitting of As</a:t>
            </a:r>
            <a:r>
              <a:rPr lang="en-US" altLang="zh-CN" sz="2000" baseline="30000" dirty="0" smtClean="0"/>
              <a:t> </a:t>
            </a:r>
            <a:r>
              <a:rPr lang="en-US" altLang="zh-CN" sz="2000" dirty="0" smtClean="0"/>
              <a:t>desorption process with acidic solution(pH=4.6)</a:t>
            </a:r>
            <a:endParaRPr lang="zh-CN" altLang="en-US" sz="2000" dirty="0"/>
          </a:p>
        </p:txBody>
      </p:sp>
      <p:sp>
        <p:nvSpPr>
          <p:cNvPr id="31" name="矩形 30"/>
          <p:cNvSpPr/>
          <p:nvPr/>
        </p:nvSpPr>
        <p:spPr>
          <a:xfrm>
            <a:off x="17874800" y="20739781"/>
            <a:ext cx="7611202" cy="461665"/>
          </a:xfrm>
          <a:prstGeom prst="rect">
            <a:avLst/>
          </a:prstGeom>
        </p:spPr>
        <p:txBody>
          <a:bodyPr wrap="square">
            <a:spAutoFit/>
          </a:bodyPr>
          <a:lstStyle/>
          <a:p>
            <a:r>
              <a:rPr lang="en-US" altLang="zh-CN" sz="2400" i="1" dirty="0"/>
              <a:t>y</a:t>
            </a:r>
            <a:r>
              <a:rPr lang="en-US" altLang="zh-CN" sz="2400" dirty="0"/>
              <a:t> = 113.93</a:t>
            </a:r>
            <a:r>
              <a:rPr lang="en-US" altLang="zh-CN" sz="2400" i="1" dirty="0"/>
              <a:t>x</a:t>
            </a:r>
            <a:r>
              <a:rPr lang="en-US" altLang="zh-CN" sz="2400" baseline="30000" dirty="0"/>
              <a:t>2</a:t>
            </a:r>
            <a:r>
              <a:rPr lang="en-US" altLang="zh-CN" sz="2400" dirty="0"/>
              <a:t> + 641.85</a:t>
            </a:r>
            <a:r>
              <a:rPr lang="en-US" altLang="zh-CN" sz="2400" i="1" dirty="0"/>
              <a:t>x</a:t>
            </a:r>
            <a:r>
              <a:rPr lang="en-US" altLang="zh-CN" sz="2400" dirty="0"/>
              <a:t> - </a:t>
            </a:r>
            <a:r>
              <a:rPr lang="en-US" altLang="zh-CN" sz="2400" dirty="0" smtClean="0"/>
              <a:t>22.906,</a:t>
            </a:r>
            <a:r>
              <a:rPr lang="zh-CN" altLang="zh-CN" sz="2400" dirty="0" smtClean="0"/>
              <a:t>（</a:t>
            </a:r>
            <a:r>
              <a:rPr lang="en-US" altLang="zh-CN" sz="2400" dirty="0"/>
              <a:t>0.035≤x≤283</a:t>
            </a:r>
            <a:r>
              <a:rPr lang="zh-CN" altLang="zh-CN" sz="2400" dirty="0"/>
              <a:t>）</a:t>
            </a:r>
            <a:r>
              <a:rPr lang="en-US" altLang="zh-CN" sz="2400" dirty="0"/>
              <a:t>…….</a:t>
            </a:r>
            <a:r>
              <a:rPr lang="zh-CN" altLang="zh-CN" sz="2400" dirty="0" smtClean="0"/>
              <a:t>（</a:t>
            </a:r>
            <a:r>
              <a:rPr lang="en-US" altLang="zh-CN" sz="2400" dirty="0" smtClean="0"/>
              <a:t>2</a:t>
            </a:r>
            <a:r>
              <a:rPr lang="zh-CN" altLang="zh-CN" sz="2400" dirty="0" smtClean="0"/>
              <a:t>）</a:t>
            </a:r>
            <a:endParaRPr lang="zh-CN" altLang="en-US" sz="2400" dirty="0"/>
          </a:p>
        </p:txBody>
      </p:sp>
      <p:sp>
        <p:nvSpPr>
          <p:cNvPr id="33" name="矩形 32"/>
          <p:cNvSpPr/>
          <p:nvPr/>
        </p:nvSpPr>
        <p:spPr>
          <a:xfrm>
            <a:off x="17874800" y="20240759"/>
            <a:ext cx="7776141" cy="461665"/>
          </a:xfrm>
          <a:prstGeom prst="rect">
            <a:avLst/>
          </a:prstGeom>
        </p:spPr>
        <p:txBody>
          <a:bodyPr wrap="square">
            <a:spAutoFit/>
          </a:bodyPr>
          <a:lstStyle/>
          <a:p>
            <a:r>
              <a:rPr lang="en-US" altLang="zh-CN" sz="2400" i="1" dirty="0"/>
              <a:t>y</a:t>
            </a:r>
            <a:r>
              <a:rPr lang="en-US" altLang="zh-CN" sz="2400" dirty="0"/>
              <a:t> = 142.34</a:t>
            </a:r>
            <a:r>
              <a:rPr lang="en-US" altLang="zh-CN" sz="2400" i="1" dirty="0"/>
              <a:t>x</a:t>
            </a:r>
            <a:r>
              <a:rPr lang="en-US" altLang="zh-CN" sz="2400" baseline="30000" dirty="0"/>
              <a:t>2</a:t>
            </a:r>
            <a:r>
              <a:rPr lang="en-US" altLang="zh-CN" sz="2400" dirty="0"/>
              <a:t> + 556.87</a:t>
            </a:r>
            <a:r>
              <a:rPr lang="en-US" altLang="zh-CN" sz="2400" i="1" dirty="0"/>
              <a:t>x</a:t>
            </a:r>
            <a:r>
              <a:rPr lang="en-US" altLang="zh-CN" sz="2400" dirty="0"/>
              <a:t> - </a:t>
            </a:r>
            <a:r>
              <a:rPr lang="en-US" altLang="zh-CN" sz="2400" dirty="0" smtClean="0"/>
              <a:t>16.994,</a:t>
            </a:r>
            <a:r>
              <a:rPr lang="zh-CN" altLang="zh-CN" sz="2400" dirty="0" smtClean="0"/>
              <a:t>（</a:t>
            </a:r>
            <a:r>
              <a:rPr lang="en-US" altLang="zh-CN" sz="2400" dirty="0"/>
              <a:t>0.03≤x≤283</a:t>
            </a:r>
            <a:r>
              <a:rPr lang="zh-CN" altLang="zh-CN" sz="2400" dirty="0"/>
              <a:t>）</a:t>
            </a:r>
            <a:r>
              <a:rPr lang="en-US" altLang="zh-CN" sz="2400" dirty="0"/>
              <a:t>…….</a:t>
            </a:r>
            <a:r>
              <a:rPr lang="zh-CN" altLang="zh-CN" sz="2400" dirty="0" smtClean="0"/>
              <a:t>（</a:t>
            </a:r>
            <a:r>
              <a:rPr lang="en-US" altLang="zh-CN" sz="2400" dirty="0" smtClean="0"/>
              <a:t>1</a:t>
            </a:r>
            <a:r>
              <a:rPr lang="zh-CN" altLang="zh-CN" sz="2400" dirty="0" smtClean="0"/>
              <a:t>）</a:t>
            </a:r>
            <a:endParaRPr lang="zh-CN" altLang="en-US" sz="2400" dirty="0"/>
          </a:p>
        </p:txBody>
      </p:sp>
      <p:sp>
        <p:nvSpPr>
          <p:cNvPr id="34" name="矩形 33"/>
          <p:cNvSpPr/>
          <p:nvPr/>
        </p:nvSpPr>
        <p:spPr>
          <a:xfrm>
            <a:off x="16919078" y="21238653"/>
            <a:ext cx="7898813" cy="400110"/>
          </a:xfrm>
          <a:prstGeom prst="rect">
            <a:avLst/>
          </a:prstGeom>
        </p:spPr>
        <p:txBody>
          <a:bodyPr wrap="square">
            <a:spAutoFit/>
          </a:bodyPr>
          <a:lstStyle/>
          <a:p>
            <a:r>
              <a:rPr lang="en-US" altLang="zh-CN" sz="2000" dirty="0" smtClean="0"/>
              <a:t>Where  </a:t>
            </a:r>
            <a:r>
              <a:rPr lang="en-US" altLang="zh-CN" sz="2000" i="1" dirty="0" smtClean="0"/>
              <a:t>y</a:t>
            </a:r>
            <a:r>
              <a:rPr lang="en-US" altLang="zh-CN" sz="2000" dirty="0" smtClean="0"/>
              <a:t>= decay </a:t>
            </a:r>
            <a:r>
              <a:rPr lang="en-US" altLang="zh-CN" sz="2000" dirty="0"/>
              <a:t>time </a:t>
            </a:r>
            <a:r>
              <a:rPr lang="en-US" altLang="zh-CN" sz="2000" dirty="0" smtClean="0"/>
              <a:t>(min), </a:t>
            </a:r>
            <a:r>
              <a:rPr lang="en-US" altLang="zh-CN" sz="2000" i="1" dirty="0" smtClean="0"/>
              <a:t>x</a:t>
            </a:r>
            <a:r>
              <a:rPr lang="en-US" altLang="zh-CN" sz="2000" dirty="0" smtClean="0"/>
              <a:t>=As desorption capacity (mg/L)</a:t>
            </a:r>
            <a:endParaRPr lang="zh-CN" altLang="en-US" sz="2000" dirty="0"/>
          </a:p>
        </p:txBody>
      </p:sp>
      <p:sp>
        <p:nvSpPr>
          <p:cNvPr id="35" name="矩形 34"/>
          <p:cNvSpPr/>
          <p:nvPr/>
        </p:nvSpPr>
        <p:spPr>
          <a:xfrm>
            <a:off x="15319219" y="21907012"/>
            <a:ext cx="11794647" cy="3862596"/>
          </a:xfrm>
          <a:prstGeom prst="rect">
            <a:avLst/>
          </a:prstGeom>
        </p:spPr>
        <p:txBody>
          <a:bodyPr wrap="square">
            <a:spAutoFit/>
          </a:bodyPr>
          <a:lstStyle/>
          <a:p>
            <a:pPr>
              <a:spcBef>
                <a:spcPts val="600"/>
              </a:spcBef>
            </a:pPr>
            <a:r>
              <a:rPr lang="en-US" altLang="zh-CN" sz="2400" dirty="0"/>
              <a:t>The arsenic content in the polluted site is as high as 283 mg/kg, he arsenic content in the secondary standard of soil environmental quality is 40mg/kg. When the arsenic content in the soil leached by atmospheric precipitation drops to the second level soil environmental standard of 40mg/kg, it is considered that the site has been naturally restored. Therefore, the maximum value of the independent </a:t>
            </a:r>
            <a:r>
              <a:rPr lang="en-US" altLang="zh-CN" sz="2400" dirty="0" smtClean="0"/>
              <a:t>variable </a:t>
            </a:r>
            <a:r>
              <a:rPr lang="en-US" altLang="zh-CN" sz="2400" i="1" dirty="0" smtClean="0"/>
              <a:t>x</a:t>
            </a:r>
            <a:r>
              <a:rPr lang="en-US" altLang="zh-CN" sz="2400" dirty="0" smtClean="0"/>
              <a:t> </a:t>
            </a:r>
            <a:r>
              <a:rPr lang="en-US" altLang="zh-CN" sz="2400" dirty="0"/>
              <a:t>in the model calculation is </a:t>
            </a:r>
            <a:r>
              <a:rPr lang="en-US" altLang="zh-CN" sz="2400" dirty="0" smtClean="0"/>
              <a:t>283 </a:t>
            </a:r>
            <a:r>
              <a:rPr lang="en-US" altLang="zh-CN" sz="2400" dirty="0"/>
              <a:t>mg/kg. </a:t>
            </a:r>
            <a:endParaRPr lang="en-US" altLang="zh-CN" sz="2400" dirty="0" smtClean="0"/>
          </a:p>
          <a:p>
            <a:pPr>
              <a:spcBef>
                <a:spcPts val="600"/>
              </a:spcBef>
            </a:pPr>
            <a:r>
              <a:rPr lang="en-US" altLang="zh-CN" sz="2400" dirty="0"/>
              <a:t> </a:t>
            </a:r>
            <a:r>
              <a:rPr lang="en-US" altLang="zh-CN" sz="2400" dirty="0" smtClean="0"/>
              <a:t>  The </a:t>
            </a:r>
            <a:r>
              <a:rPr lang="en-US" altLang="zh-CN" sz="2400" dirty="0"/>
              <a:t>model calculation shows that under ideal conditions of atmospheric precipitation with pH=7 and continuous leaching of arsenic containing soil at a unit area of </a:t>
            </a:r>
            <a:r>
              <a:rPr lang="en-US" altLang="zh-CN" sz="2400" dirty="0" smtClean="0"/>
              <a:t>142.34 ml/h</a:t>
            </a:r>
            <a:r>
              <a:rPr lang="en-US" altLang="zh-CN" sz="2400" dirty="0"/>
              <a:t>, it takes </a:t>
            </a:r>
            <a:r>
              <a:rPr lang="en-US" altLang="zh-CN" sz="2400" dirty="0" smtClean="0"/>
              <a:t>additional </a:t>
            </a:r>
            <a:r>
              <a:rPr lang="en-US" altLang="zh-CN" sz="2400" dirty="0"/>
              <a:t>16.25 years for the soil to meet the secondary standard requirements</a:t>
            </a:r>
            <a:r>
              <a:rPr lang="en-US" altLang="zh-CN" sz="2400" dirty="0" smtClean="0"/>
              <a:t>. </a:t>
            </a:r>
            <a:r>
              <a:rPr lang="en-US" altLang="zh-CN" sz="2400" dirty="0"/>
              <a:t>And </a:t>
            </a:r>
            <a:r>
              <a:rPr lang="en-US" altLang="zh-CN" sz="2400" dirty="0" smtClean="0"/>
              <a:t>in </a:t>
            </a:r>
            <a:r>
              <a:rPr lang="en-US" altLang="zh-CN" sz="2400" dirty="0"/>
              <a:t>acid rain with pH=4.6, it also takes 13.09 </a:t>
            </a:r>
            <a:r>
              <a:rPr lang="en-US" altLang="zh-CN" sz="2400" dirty="0" smtClean="0"/>
              <a:t>years.</a:t>
            </a:r>
            <a:endParaRPr lang="zh-CN" altLang="en-US" sz="2400" dirty="0"/>
          </a:p>
        </p:txBody>
      </p:sp>
      <p:sp>
        <p:nvSpPr>
          <p:cNvPr id="48" name="矩形 47"/>
          <p:cNvSpPr/>
          <p:nvPr/>
        </p:nvSpPr>
        <p:spPr>
          <a:xfrm>
            <a:off x="15319219" y="33889480"/>
            <a:ext cx="13661609" cy="1569660"/>
          </a:xfrm>
          <a:prstGeom prst="rect">
            <a:avLst/>
          </a:prstGeom>
        </p:spPr>
        <p:txBody>
          <a:bodyPr wrap="square">
            <a:spAutoFit/>
          </a:bodyPr>
          <a:lstStyle/>
          <a:p>
            <a:r>
              <a:rPr lang="en-US" altLang="zh-CN" sz="2400" dirty="0" smtClean="0"/>
              <a:t> The </a:t>
            </a:r>
            <a:r>
              <a:rPr lang="en-US" altLang="zh-CN" sz="2400" dirty="0"/>
              <a:t>work was supported by Project Supported by the Guangxi Science and Technology Planning Project (</a:t>
            </a:r>
            <a:r>
              <a:rPr lang="en-US" altLang="zh-CN" sz="2400" dirty="0" smtClean="0"/>
              <a:t>GuiKe-AB18050026, GuiKe-AB22080070), and </a:t>
            </a:r>
            <a:r>
              <a:rPr lang="en-US" altLang="zh-CN" sz="2400" dirty="0"/>
              <a:t>China Geological Survey Project </a:t>
            </a:r>
            <a:r>
              <a:rPr lang="en-US" altLang="zh-CN" sz="2400" dirty="0" smtClean="0"/>
              <a:t>(DD20221758, DD20230081). The authors wish to thank XIA </a:t>
            </a:r>
            <a:r>
              <a:rPr lang="en-US" altLang="zh-CN" sz="2400" dirty="0" err="1" smtClean="0"/>
              <a:t>R’yuan</a:t>
            </a:r>
            <a:r>
              <a:rPr lang="en-US" altLang="zh-CN" sz="2400" dirty="0" smtClean="0"/>
              <a:t>, ZHU Danni and YU </a:t>
            </a:r>
            <a:r>
              <a:rPr lang="en-US" altLang="zh-CN" sz="2400" dirty="0" err="1" smtClean="0"/>
              <a:t>Xiaoying</a:t>
            </a:r>
            <a:r>
              <a:rPr lang="en-US" altLang="zh-CN" sz="2400" dirty="0" smtClean="0"/>
              <a:t> for the support in the test.</a:t>
            </a:r>
            <a:endParaRPr lang="zh-CN" altLang="en-US" sz="2400" dirty="0"/>
          </a:p>
        </p:txBody>
      </p:sp>
      <p:pic>
        <p:nvPicPr>
          <p:cNvPr id="49" name="Picture 4" descr="岩溶所徽标"/>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97755" y="39730725"/>
            <a:ext cx="9144000" cy="124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197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1530</TotalTime>
  <Words>2055</Words>
  <Application>Microsoft Office PowerPoint</Application>
  <PresentationFormat>自定义</PresentationFormat>
  <Paragraphs>50</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流畅</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du Toit</dc:creator>
  <cp:lastModifiedBy>zcsong</cp:lastModifiedBy>
  <cp:revision>48</cp:revision>
  <cp:lastPrinted>2023-09-07T08:45:13Z</cp:lastPrinted>
  <dcterms:created xsi:type="dcterms:W3CDTF">2023-08-23T14:22:15Z</dcterms:created>
  <dcterms:modified xsi:type="dcterms:W3CDTF">2024-05-04T14:27:29Z</dcterms:modified>
</cp:coreProperties>
</file>