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9" r:id="rId2"/>
  </p:sldMasterIdLst>
  <p:notesMasterIdLst>
    <p:notesMasterId r:id="rId31"/>
  </p:notesMasterIdLst>
  <p:handoutMasterIdLst>
    <p:handoutMasterId r:id="rId32"/>
  </p:handoutMasterIdLst>
  <p:sldIdLst>
    <p:sldId id="304" r:id="rId3"/>
    <p:sldId id="597" r:id="rId4"/>
    <p:sldId id="598" r:id="rId5"/>
    <p:sldId id="599" r:id="rId6"/>
    <p:sldId id="600" r:id="rId7"/>
    <p:sldId id="601" r:id="rId8"/>
    <p:sldId id="330" r:id="rId9"/>
    <p:sldId id="358" r:id="rId10"/>
    <p:sldId id="535" r:id="rId11"/>
    <p:sldId id="602" r:id="rId12"/>
    <p:sldId id="603" r:id="rId13"/>
    <p:sldId id="604" r:id="rId14"/>
    <p:sldId id="605" r:id="rId15"/>
    <p:sldId id="620" r:id="rId16"/>
    <p:sldId id="607" r:id="rId17"/>
    <p:sldId id="608" r:id="rId18"/>
    <p:sldId id="606" r:id="rId19"/>
    <p:sldId id="609" r:id="rId20"/>
    <p:sldId id="610" r:id="rId21"/>
    <p:sldId id="611" r:id="rId22"/>
    <p:sldId id="613" r:id="rId23"/>
    <p:sldId id="612" r:id="rId24"/>
    <p:sldId id="614" r:id="rId25"/>
    <p:sldId id="615" r:id="rId26"/>
    <p:sldId id="616" r:id="rId27"/>
    <p:sldId id="617" r:id="rId28"/>
    <p:sldId id="618" r:id="rId29"/>
    <p:sldId id="306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515"/>
    <a:srgbClr val="D6DDD3"/>
    <a:srgbClr val="EDE8DD"/>
    <a:srgbClr val="C2B7A1"/>
    <a:srgbClr val="918873"/>
    <a:srgbClr val="3C3623"/>
    <a:srgbClr val="D0A760"/>
    <a:srgbClr val="434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64" autoAdjust="0"/>
    <p:restoredTop sz="84853"/>
  </p:normalViewPr>
  <p:slideViewPr>
    <p:cSldViewPr snapToGrid="0" snapToObjects="1">
      <p:cViewPr varScale="1">
        <p:scale>
          <a:sx n="94" d="100"/>
          <a:sy n="94" d="100"/>
        </p:scale>
        <p:origin x="1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17390AA-2574-44B8-AB79-24FD8057556D}" type="datetimeFigureOut">
              <a:rPr lang="en-US" altLang="en-US"/>
              <a:pPr/>
              <a:t>5/20/22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441FAAC-3D7B-4A1F-B9EA-3BA1F285B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273E551-C503-4619-959D-452EB9C56FF1}" type="datetimeFigureOut">
              <a:rPr lang="en-US" altLang="en-US"/>
              <a:pPr/>
              <a:t>5/20/22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F16994B-CFD9-4049-85D8-6F39692C03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382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273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739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978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586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133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788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136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077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285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94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575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688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64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367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758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258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638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132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24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10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70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40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998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580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285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994B-CFD9-4049-85D8-6F39692C03A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72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14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6510338"/>
            <a:ext cx="181927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97166"/>
            <a:ext cx="82296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4798696"/>
            <a:ext cx="6059488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3221797"/>
            <a:ext cx="82296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3865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0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defRPr lang="en-US" sz="12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337048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700963" cy="501205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9309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/>
          <p:cNvSpPr txBox="1">
            <a:spLocks/>
          </p:cNvSpPr>
          <p:nvPr/>
        </p:nvSpPr>
        <p:spPr>
          <a:xfrm>
            <a:off x="60325" y="11113"/>
            <a:ext cx="4572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6019BB01-2321-4215-B217-2F11418B76B2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211580"/>
            <a:ext cx="3779838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784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211581"/>
            <a:ext cx="7707862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788418"/>
            <a:ext cx="7707313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848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211582"/>
            <a:ext cx="3779838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783329"/>
            <a:ext cx="3779838" cy="244030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9141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211582"/>
            <a:ext cx="3787775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787484"/>
            <a:ext cx="3781425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096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14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874871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700963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fld id="{DEC6AFC1-0B1B-4F27-9EEA-EE5B9409598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454751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/>
          <p:cNvSpPr txBox="1">
            <a:spLocks/>
          </p:cNvSpPr>
          <p:nvPr/>
        </p:nvSpPr>
        <p:spPr>
          <a:xfrm>
            <a:off x="60325" y="11113"/>
            <a:ext cx="4572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B85F7EA9-93BD-490B-965F-F5F9CA2506AF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211580"/>
            <a:ext cx="3779838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63103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211581"/>
            <a:ext cx="7707862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788418"/>
            <a:ext cx="7707313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68930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783329"/>
            <a:ext cx="3779838" cy="24403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19261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211582"/>
            <a:ext cx="3787775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787484"/>
            <a:ext cx="3781425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660279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C89C5-B86F-6544-B7C7-EB982D6C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903-5CFB-0141-BB35-C696CC61FEA0}" type="datetimeFigureOut">
              <a:rPr lang="en-US" smtClean="0"/>
              <a:t>5/20/22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5A0CD-4E15-CB4B-9F25-57A869BC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AFCE1-F96F-5245-80F0-0F22AB7E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3337-AB09-7045-88DE-D2EC091A0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6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6415088"/>
            <a:ext cx="20462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1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3850"/>
            <a:ext cx="82296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4798696"/>
            <a:ext cx="6059488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3228481"/>
            <a:ext cx="82296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392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/>
          <p:cNvSpPr>
            <a:spLocks noGrp="1"/>
          </p:cNvSpPr>
          <p:nvPr>
            <p:ph type="title"/>
          </p:nvPr>
        </p:nvSpPr>
        <p:spPr bwMode="auto">
          <a:xfrm>
            <a:off x="949325" y="479425"/>
            <a:ext cx="7707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9325" y="1204913"/>
            <a:ext cx="7707313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6415088"/>
            <a:ext cx="846137" cy="363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DEC6AFC1-0B1B-4F27-9EEA-EE5B9409598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57200" cy="6867525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  <p:pic>
        <p:nvPicPr>
          <p:cNvPr id="1030" name="Picture 10" title="Stanford Universit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75413"/>
            <a:ext cx="18176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73" r:id="rId8"/>
  </p:sldLayoutIdLst>
  <p:transition spd="slow">
    <p:fade/>
  </p:transition>
  <p:hf hdr="0" ftr="0" dt="0"/>
  <p:txStyles>
    <p:titleStyle>
      <a:lvl1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defRPr kern="1200" spc="20">
          <a:solidFill>
            <a:schemeClr val="tx1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marL="288925" indent="-2889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2pPr>
      <a:lvl3pPr marL="569913" indent="-2254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panose="020B0503030403020204" pitchFamily="34" charset="0"/>
        <a:buChar char="›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3pPr>
      <a:lvl4pPr marL="914400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4pPr>
      <a:lvl5pPr marL="1258888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ource Sans Pro" panose="020B0503030403020204" pitchFamily="34" charset="0"/>
        <a:buChar char="–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"/>
          <p:cNvSpPr>
            <a:spLocks noGrp="1"/>
          </p:cNvSpPr>
          <p:nvPr>
            <p:ph type="title"/>
          </p:nvPr>
        </p:nvSpPr>
        <p:spPr bwMode="auto">
          <a:xfrm>
            <a:off x="949325" y="479425"/>
            <a:ext cx="7707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9325" y="1204913"/>
            <a:ext cx="7707313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6415088"/>
            <a:ext cx="846137" cy="363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9357FBD6-4C60-4C54-BF56-62DFD2665A8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11113" y="0"/>
            <a:ext cx="9155113" cy="457200"/>
          </a:xfrm>
          <a:prstGeom prst="rect">
            <a:avLst/>
          </a:prstGeom>
          <a:solidFill>
            <a:schemeClr val="bg2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8C1515"/>
              </a:solidFill>
              <a:latin typeface="Arial"/>
            </a:endParaRPr>
          </a:p>
        </p:txBody>
      </p:sp>
      <p:pic>
        <p:nvPicPr>
          <p:cNvPr id="5126" name="Picture 10" title="Stanford Universit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75413"/>
            <a:ext cx="18176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</p:sldLayoutIdLst>
  <p:transition spd="slow">
    <p:fade/>
  </p:transition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 cap="small" spc="20">
          <a:solidFill>
            <a:schemeClr val="tx1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marL="288925" indent="-2889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2pPr>
      <a:lvl3pPr marL="569913" indent="-2254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panose="020B0503030403020204" pitchFamily="34" charset="0"/>
        <a:buChar char="›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3pPr>
      <a:lvl4pPr marL="914400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4pPr>
      <a:lvl5pPr marL="1258888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ource Sans Pro" panose="020B0503030403020204" pitchFamily="34" charset="0"/>
        <a:buChar char="–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c5/z51ptr8d46x22jp1p53gm21m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52.png"/><Relationship Id="rId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tiff"/><Relationship Id="rId5" Type="http://schemas.openxmlformats.org/officeDocument/2006/relationships/image" Target="../media/image67.tiff"/><Relationship Id="rId4" Type="http://schemas.openxmlformats.org/officeDocument/2006/relationships/image" Target="../media/image66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image" Target="../media/image2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-219455" y="1615988"/>
            <a:ext cx="9229344" cy="1656763"/>
          </a:xfrm>
        </p:spPr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Sherwood number correlation for reverse osmosis membrane systems in turbulent regime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774498" y="3745807"/>
            <a:ext cx="3365183" cy="78105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Wingdings" charset="0"/>
              <a:buNone/>
              <a:defRPr/>
            </a:pPr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Siqin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Yu, Bowen Ling, 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Yinuo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Yao, Ilenia 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Battiato</a:t>
            </a:r>
            <a:endParaRPr lang="en-US" dirty="0">
              <a:solidFill>
                <a:schemeClr val="tx1"/>
              </a:solidFill>
              <a:ea typeface="ＭＳ Ｐゴシック" charset="0"/>
            </a:endParaRPr>
          </a:p>
          <a:p>
            <a:pPr marL="0" indent="0" fontAlgn="auto">
              <a:spcAft>
                <a:spcPts val="0"/>
              </a:spcAft>
              <a:buFont typeface="Wingdings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ea typeface="ＭＳ Ｐゴシック" charset="0"/>
              </a:rPr>
              <a:t>06/01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/2022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46FE4-B400-4747-A19A-C143C394524D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825BD2-3301-E542-A069-06631F9875AF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</p:cSld>
  <p:clrMapOvr>
    <a:masterClrMapping/>
  </p:clrMapOvr>
  <p:transition spd="slow" advTm="11926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B30F-20D2-DF43-9A59-842F335A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Validation Case1: Flat 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F8E14-E5F6-5C4C-967A-BBBAF34E7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559F3-677F-2949-82DF-D86CC2831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" t="7872" r="9272" b="15682"/>
          <a:stretch/>
        </p:blipFill>
        <p:spPr>
          <a:xfrm>
            <a:off x="5012115" y="333187"/>
            <a:ext cx="4124805" cy="1932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DD0C0-413D-894C-B546-65E842F9E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39" y="2691870"/>
            <a:ext cx="3769918" cy="3023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9E077B-31AB-3149-BE98-FA7CB3984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464" y="2691870"/>
            <a:ext cx="3953462" cy="3117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E0E77C-E2BC-6C46-B06D-B14CB4F4A571}"/>
              </a:ext>
            </a:extLst>
          </p:cNvPr>
          <p:cNvSpPr txBox="1"/>
          <p:nvPr/>
        </p:nvSpPr>
        <p:spPr>
          <a:xfrm>
            <a:off x="2240924" y="2494325"/>
            <a:ext cx="18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Skin factor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45272-5005-3F4D-89E6-A4978A4F6BA4}"/>
              </a:ext>
            </a:extLst>
          </p:cNvPr>
          <p:cNvSpPr txBox="1"/>
          <p:nvPr/>
        </p:nvSpPr>
        <p:spPr>
          <a:xfrm>
            <a:off x="5705340" y="2573847"/>
            <a:ext cx="28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Normalized velocity profile</a:t>
            </a:r>
          </a:p>
        </p:txBody>
      </p:sp>
    </p:spTree>
    <p:extLst>
      <p:ext uri="{BB962C8B-B14F-4D97-AF65-F5344CB8AC3E}">
        <p14:creationId xmlns:p14="http://schemas.microsoft.com/office/powerpoint/2010/main" val="3290244813"/>
      </p:ext>
    </p:extLst>
  </p:cSld>
  <p:clrMapOvr>
    <a:masterClrMapping/>
  </p:clrMapOvr>
  <p:transition spd="slow" advTm="7724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B30F-20D2-DF43-9A59-842F335A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Validation Case 2: Mixing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F8E14-E5F6-5C4C-967A-BBBAF34E7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76A4F8-BF8E-0F47-912D-86104FF18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342" y="402304"/>
            <a:ext cx="3348250" cy="1789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EDB724-3112-1A41-84E8-112CA9B7F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63" y="2652689"/>
            <a:ext cx="4272600" cy="33529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00A66E-8C4C-2845-9566-2FC74B15C54C}"/>
              </a:ext>
            </a:extLst>
          </p:cNvPr>
          <p:cNvSpPr txBox="1"/>
          <p:nvPr/>
        </p:nvSpPr>
        <p:spPr>
          <a:xfrm>
            <a:off x="2150772" y="2283357"/>
            <a:ext cx="242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Velocity profile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ADE813-D770-2641-AEF3-A35718392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221" y="2837636"/>
            <a:ext cx="4194371" cy="33212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D6F091-1FA0-9646-8FEB-7778108FF4A0}"/>
              </a:ext>
            </a:extLst>
          </p:cNvPr>
          <p:cNvSpPr txBox="1"/>
          <p:nvPr/>
        </p:nvSpPr>
        <p:spPr>
          <a:xfrm>
            <a:off x="5909256" y="2330152"/>
            <a:ext cx="242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Reynolds tensor profile</a:t>
            </a:r>
          </a:p>
        </p:txBody>
      </p:sp>
    </p:spTree>
    <p:extLst>
      <p:ext uri="{BB962C8B-B14F-4D97-AF65-F5344CB8AC3E}">
        <p14:creationId xmlns:p14="http://schemas.microsoft.com/office/powerpoint/2010/main" val="1983292179"/>
      </p:ext>
    </p:extLst>
  </p:cSld>
  <p:clrMapOvr>
    <a:masterClrMapping/>
  </p:clrMapOvr>
  <p:transition spd="slow" advTm="4949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8270-EE26-374A-87A5-04A6456B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Validation Case 3: Square Duct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7D825-743B-FC45-BECD-61CF092CF3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66F78-2549-224C-82C2-7CDAC9B15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59" y="1443164"/>
            <a:ext cx="4448647" cy="3618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4197BC-F3DB-A643-93D7-53BED4583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87416"/>
            <a:ext cx="4084638" cy="32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55616"/>
      </p:ext>
    </p:extLst>
  </p:cSld>
  <p:clrMapOvr>
    <a:masterClrMapping/>
  </p:clrMapOvr>
  <p:transition spd="slow" advTm="5917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FAE1-FBAA-B94B-91E0-7E1C37998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Validation Case 4: Mass Transport In Channel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C8C85-AD71-A941-BF7D-A0A3A3181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29FC0-FF22-D444-9431-31F752A76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582" y="1130087"/>
            <a:ext cx="3346271" cy="1590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2936DF-5811-9A46-8442-9A5838D43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01" y="2720652"/>
            <a:ext cx="4011769" cy="3153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31587E-B5B0-8D41-B919-B7ADF24BB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070" y="2786502"/>
            <a:ext cx="3991134" cy="29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2392"/>
      </p:ext>
    </p:extLst>
  </p:cSld>
  <p:clrMapOvr>
    <a:masterClrMapping/>
  </p:clrMapOvr>
  <p:transition spd="slow" advTm="14195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750C-F031-8243-9314-FE218E6A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Boundary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6D2C3-C7B2-9A4B-BE10-66F8903610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F4E68E-CA47-EB4D-95E9-88F7DFE019EE}"/>
              </a:ext>
            </a:extLst>
          </p:cNvPr>
          <p:cNvCxnSpPr/>
          <p:nvPr/>
        </p:nvCxnSpPr>
        <p:spPr>
          <a:xfrm>
            <a:off x="1160060" y="3429000"/>
            <a:ext cx="22655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F8F6C7-A685-8E47-BCB9-BD2E77A29C51}"/>
              </a:ext>
            </a:extLst>
          </p:cNvPr>
          <p:cNvCxnSpPr/>
          <p:nvPr/>
        </p:nvCxnSpPr>
        <p:spPr>
          <a:xfrm>
            <a:off x="1433015" y="2620370"/>
            <a:ext cx="4503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E569D7-C9DD-5044-9F4B-44A6B743A102}"/>
              </a:ext>
            </a:extLst>
          </p:cNvPr>
          <p:cNvCxnSpPr/>
          <p:nvPr/>
        </p:nvCxnSpPr>
        <p:spPr>
          <a:xfrm>
            <a:off x="1433015" y="2881952"/>
            <a:ext cx="4503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F66520-7B1E-4E4D-9AF2-A6A4B2C8E2AB}"/>
              </a:ext>
            </a:extLst>
          </p:cNvPr>
          <p:cNvCxnSpPr/>
          <p:nvPr/>
        </p:nvCxnSpPr>
        <p:spPr>
          <a:xfrm>
            <a:off x="1433015" y="3168555"/>
            <a:ext cx="4503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89A69E-A7CC-BD45-90C6-77A7E8C38B8D}"/>
                  </a:ext>
                </a:extLst>
              </p:cNvPr>
              <p:cNvSpPr txBox="1"/>
              <p:nvPr/>
            </p:nvSpPr>
            <p:spPr>
              <a:xfrm>
                <a:off x="2006221" y="2651119"/>
                <a:ext cx="573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89A69E-A7CC-BD45-90C6-77A7E8C38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221" y="2651119"/>
                <a:ext cx="57320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0B3CE0C-FE7D-5241-AC38-11078299BBBF}"/>
              </a:ext>
            </a:extLst>
          </p:cNvPr>
          <p:cNvSpPr txBox="1"/>
          <p:nvPr/>
        </p:nvSpPr>
        <p:spPr>
          <a:xfrm>
            <a:off x="1576317" y="3689445"/>
            <a:ext cx="114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solid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DC984F-619A-8448-867A-2640BB721D82}"/>
              </a:ext>
            </a:extLst>
          </p:cNvPr>
          <p:cNvCxnSpPr/>
          <p:nvPr/>
        </p:nvCxnSpPr>
        <p:spPr>
          <a:xfrm>
            <a:off x="5575112" y="3398251"/>
            <a:ext cx="22655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DB34E2-9870-0443-9AFD-76B08DC5AF8E}"/>
              </a:ext>
            </a:extLst>
          </p:cNvPr>
          <p:cNvCxnSpPr/>
          <p:nvPr/>
        </p:nvCxnSpPr>
        <p:spPr>
          <a:xfrm>
            <a:off x="5848067" y="2589621"/>
            <a:ext cx="4503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AAF27C-8825-C144-8E0A-6D583E039EC7}"/>
              </a:ext>
            </a:extLst>
          </p:cNvPr>
          <p:cNvCxnSpPr/>
          <p:nvPr/>
        </p:nvCxnSpPr>
        <p:spPr>
          <a:xfrm>
            <a:off x="5848067" y="2851203"/>
            <a:ext cx="4503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CB41F6-D287-BA4C-B6F6-94B2AF119D55}"/>
              </a:ext>
            </a:extLst>
          </p:cNvPr>
          <p:cNvCxnSpPr/>
          <p:nvPr/>
        </p:nvCxnSpPr>
        <p:spPr>
          <a:xfrm>
            <a:off x="5848067" y="3137806"/>
            <a:ext cx="4503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88CDFA-D8B7-D540-92CB-A9941DB9A934}"/>
                  </a:ext>
                </a:extLst>
              </p:cNvPr>
              <p:cNvSpPr txBox="1"/>
              <p:nvPr/>
            </p:nvSpPr>
            <p:spPr>
              <a:xfrm>
                <a:off x="6421273" y="2620370"/>
                <a:ext cx="573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88CDFA-D8B7-D540-92CB-A9941DB9A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73" y="2620370"/>
                <a:ext cx="57320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4D7A670-AAC1-D142-92D3-A945E1A586F0}"/>
              </a:ext>
            </a:extLst>
          </p:cNvPr>
          <p:cNvSpPr txBox="1"/>
          <p:nvPr/>
        </p:nvSpPr>
        <p:spPr>
          <a:xfrm>
            <a:off x="5848067" y="3629082"/>
            <a:ext cx="302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Porous media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5194D0-9349-EF48-AA9D-3F6627FBFC52}"/>
              </a:ext>
            </a:extLst>
          </p:cNvPr>
          <p:cNvSpPr txBox="1"/>
          <p:nvPr/>
        </p:nvSpPr>
        <p:spPr>
          <a:xfrm>
            <a:off x="805217" y="4633816"/>
            <a:ext cx="324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No-slip boundary condition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EA0AEF-74BD-E241-8B3F-09B1E16B4474}"/>
              </a:ext>
            </a:extLst>
          </p:cNvPr>
          <p:cNvCxnSpPr/>
          <p:nvPr/>
        </p:nvCxnSpPr>
        <p:spPr>
          <a:xfrm>
            <a:off x="5848067" y="3289110"/>
            <a:ext cx="0" cy="3399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4F825B2-AFBB-C942-BC6D-FC4DD8FE8C8C}"/>
              </a:ext>
            </a:extLst>
          </p:cNvPr>
          <p:cNvCxnSpPr/>
          <p:nvPr/>
        </p:nvCxnSpPr>
        <p:spPr>
          <a:xfrm>
            <a:off x="6298443" y="3283949"/>
            <a:ext cx="0" cy="3399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F86C7B-9D8A-CB45-8D04-4BBE92C0B1E0}"/>
              </a:ext>
            </a:extLst>
          </p:cNvPr>
          <p:cNvCxnSpPr/>
          <p:nvPr/>
        </p:nvCxnSpPr>
        <p:spPr>
          <a:xfrm>
            <a:off x="6735172" y="3283949"/>
            <a:ext cx="0" cy="3399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F748D5-59A4-014F-A2AB-BB694692C0BF}"/>
              </a:ext>
            </a:extLst>
          </p:cNvPr>
          <p:cNvCxnSpPr/>
          <p:nvPr/>
        </p:nvCxnSpPr>
        <p:spPr>
          <a:xfrm>
            <a:off x="7201470" y="3283949"/>
            <a:ext cx="0" cy="3399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810F50-C12A-1D41-ABBD-CC16FB94A449}"/>
              </a:ext>
            </a:extLst>
          </p:cNvPr>
          <p:cNvCxnSpPr/>
          <p:nvPr/>
        </p:nvCxnSpPr>
        <p:spPr>
          <a:xfrm>
            <a:off x="7654121" y="3283949"/>
            <a:ext cx="0" cy="3399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52903B0-EC51-C846-88A4-FBE63D4840DE}"/>
              </a:ext>
            </a:extLst>
          </p:cNvPr>
          <p:cNvSpPr txBox="1"/>
          <p:nvPr/>
        </p:nvSpPr>
        <p:spPr>
          <a:xfrm>
            <a:off x="6298443" y="4657703"/>
            <a:ext cx="239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8362667"/>
      </p:ext>
    </p:extLst>
  </p:cSld>
  <p:clrMapOvr>
    <a:masterClrMapping/>
  </p:clrMapOvr>
  <p:transition spd="slow" advTm="18523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ACCE-D435-FD45-82E1-87ACFC07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Boundary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6B7AC-96D6-DE47-A84A-91DD98FD9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21CB7-E9BE-D241-8F6C-A6E426F48390}"/>
              </a:ext>
            </a:extLst>
          </p:cNvPr>
          <p:cNvSpPr txBox="1"/>
          <p:nvPr/>
        </p:nvSpPr>
        <p:spPr>
          <a:xfrm>
            <a:off x="588235" y="1494940"/>
            <a:ext cx="6619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flow, effective distance is introduced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443AA9-573F-4443-BEEA-463E9F4F9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345" y="3853027"/>
            <a:ext cx="5091655" cy="2439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10AB5A-EF91-4743-A747-830FBBD1E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76" y="2167210"/>
            <a:ext cx="3365500" cy="81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24C2C5-575D-6447-8AF9-C11D94DB6C81}"/>
              </a:ext>
            </a:extLst>
          </p:cNvPr>
          <p:cNvSpPr txBox="1"/>
          <p:nvPr/>
        </p:nvSpPr>
        <p:spPr>
          <a:xfrm>
            <a:off x="605486" y="3116202"/>
            <a:ext cx="4602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typical parameters of ROM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8FDD2C-5304-7D4E-A45C-DC1194D35B4F}"/>
                  </a:ext>
                </a:extLst>
              </p:cNvPr>
              <p:cNvSpPr txBox="1"/>
              <p:nvPr/>
            </p:nvSpPr>
            <p:spPr>
              <a:xfrm>
                <a:off x="5181568" y="3116202"/>
                <a:ext cx="3013656" cy="49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8FDD2C-5304-7D4E-A45C-DC1194D35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568" y="3116202"/>
                <a:ext cx="3013656" cy="497957"/>
              </a:xfrm>
              <a:prstGeom prst="rect">
                <a:avLst/>
              </a:prstGeom>
              <a:blipFill>
                <a:blip r:embed="rId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2199727-A1E4-0648-A8A6-91D1D62A6331}"/>
              </a:ext>
            </a:extLst>
          </p:cNvPr>
          <p:cNvSpPr txBox="1"/>
          <p:nvPr/>
        </p:nvSpPr>
        <p:spPr>
          <a:xfrm>
            <a:off x="532606" y="3853027"/>
            <a:ext cx="336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Same as solid boundary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FD1B25-2C19-9D4D-9776-5BC5F0EFF8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606" y="4835299"/>
            <a:ext cx="5058667" cy="6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88962"/>
      </p:ext>
    </p:extLst>
  </p:cSld>
  <p:clrMapOvr>
    <a:masterClrMapping/>
  </p:clrMapOvr>
  <p:transition spd="slow" advTm="35451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088D-1E57-534F-99A6-3DEA7B2BA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Boundary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770DB-A69C-3247-8BFB-CD1B1BBAE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F61E9-EFF5-AE43-B1FE-DC6B68B9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07" y="1706883"/>
            <a:ext cx="4343400" cy="222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1F577A-A0BA-484B-B67B-A6E0E14C3966}"/>
              </a:ext>
            </a:extLst>
          </p:cNvPr>
          <p:cNvSpPr txBox="1"/>
          <p:nvPr/>
        </p:nvSpPr>
        <p:spPr>
          <a:xfrm>
            <a:off x="759854" y="1506828"/>
            <a:ext cx="305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mass transport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7BE33-3AC3-154F-869B-8706EECA0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07" y="4187815"/>
            <a:ext cx="8610600" cy="76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DFD1D4-2FCC-8242-A81A-BF82FDA576F6}"/>
              </a:ext>
            </a:extLst>
          </p:cNvPr>
          <p:cNvSpPr txBox="1"/>
          <p:nvPr/>
        </p:nvSpPr>
        <p:spPr>
          <a:xfrm>
            <a:off x="759854" y="2515052"/>
            <a:ext cx="4911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Mass flux balance is satisfied on the membrane</a:t>
            </a:r>
          </a:p>
        </p:txBody>
      </p:sp>
    </p:spTree>
    <p:extLst>
      <p:ext uri="{BB962C8B-B14F-4D97-AF65-F5344CB8AC3E}">
        <p14:creationId xmlns:p14="http://schemas.microsoft.com/office/powerpoint/2010/main" val="925107106"/>
      </p:ext>
    </p:extLst>
  </p:cSld>
  <p:clrMapOvr>
    <a:masterClrMapping/>
  </p:clrMapOvr>
  <p:transition spd="slow" advTm="1616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7DAB-E04C-1448-9466-0074F700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Spacer-filled Channel With Permeate Boundaries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BE1FD-DEBB-5249-8C94-EE04F383F2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2AD84-04AD-0A49-8191-E2E6424A5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6" y="1674625"/>
            <a:ext cx="4353775" cy="1870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F59B59-4CA1-7E4B-B9A4-95E2E5795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647" y="1981784"/>
            <a:ext cx="3853931" cy="1829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BFF395-6BF0-424C-88F4-211E179A255D}"/>
                  </a:ext>
                </a:extLst>
              </p:cNvPr>
              <p:cNvSpPr txBox="1"/>
              <p:nvPr/>
            </p:nvSpPr>
            <p:spPr>
              <a:xfrm>
                <a:off x="948776" y="5398260"/>
                <a:ext cx="69202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Simulation of 4-cell system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=5~5000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BFF395-6BF0-424C-88F4-211E179A2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76" y="5398260"/>
                <a:ext cx="6920216" cy="400110"/>
              </a:xfrm>
              <a:prstGeom prst="rect">
                <a:avLst/>
              </a:prstGeom>
              <a:blipFill>
                <a:blip r:embed="rId7"/>
                <a:stretch>
                  <a:fillRect l="-91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B59EB4F-5881-9943-A822-BDCADA04C4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475" y="4085320"/>
            <a:ext cx="7522464" cy="7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96265"/>
      </p:ext>
    </p:extLst>
  </p:cSld>
  <p:clrMapOvr>
    <a:masterClrMapping/>
  </p:clrMapOvr>
  <p:transition spd="slow" advTm="12575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6F60-7BA5-9043-9312-4B700D6A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Theoretical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430A5-BF92-134D-B00A-42ED52D94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F2715-FD41-CF4D-BC43-8CC7DDF57949}"/>
              </a:ext>
            </a:extLst>
          </p:cNvPr>
          <p:cNvSpPr txBox="1"/>
          <p:nvPr/>
        </p:nvSpPr>
        <p:spPr>
          <a:xfrm>
            <a:off x="845745" y="2379681"/>
            <a:ext cx="416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Stokes flow regime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B1597-E0C4-6A4D-A039-B47C9BB9A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05" y="2974547"/>
            <a:ext cx="435610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EC1138-837E-534E-A9F2-097FE1045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312" y="1356134"/>
            <a:ext cx="1104900" cy="71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8187C9-8637-BD42-A180-5BD9C55C4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815" y="1483653"/>
            <a:ext cx="3441700" cy="62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08AFB4-C493-8347-A127-5A077F2FE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6552" y="2477361"/>
            <a:ext cx="3567448" cy="19032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925E6F-3483-8741-B062-C38D6A4858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1473" y="3736547"/>
            <a:ext cx="1447800" cy="495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A9E030-72D7-F34B-8BC1-F39FE8970C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312" y="3736547"/>
            <a:ext cx="1244600" cy="4953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6EFE1A-AC11-D34C-94BB-B4AD4A502599}"/>
              </a:ext>
            </a:extLst>
          </p:cNvPr>
          <p:cNvCxnSpPr/>
          <p:nvPr/>
        </p:nvCxnSpPr>
        <p:spPr>
          <a:xfrm>
            <a:off x="2567815" y="4029385"/>
            <a:ext cx="3599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EFBBFB8-EEDD-294B-9753-3AA34CCDD19A}"/>
              </a:ext>
            </a:extLst>
          </p:cNvPr>
          <p:cNvSpPr txBox="1"/>
          <p:nvPr/>
        </p:nvSpPr>
        <p:spPr>
          <a:xfrm>
            <a:off x="871505" y="4464528"/>
            <a:ext cx="416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turbulent flow regime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7F3CEE-348C-3B47-8534-083A93A944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312" y="4864638"/>
            <a:ext cx="3585124" cy="905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3C2EED-8DAF-AB4D-91A9-8075A10540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4312" y="5883312"/>
            <a:ext cx="1308100" cy="495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BA761D-B5A3-704D-B0A8-112A9BC0B1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8405" y="5826162"/>
            <a:ext cx="2489200" cy="6096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FA7684-6F5B-1D4B-B8F2-02B878D4636E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2302412" y="6130962"/>
            <a:ext cx="4359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539663"/>
      </p:ext>
    </p:extLst>
  </p:cSld>
  <p:clrMapOvr>
    <a:masterClrMapping/>
  </p:clrMapOvr>
  <p:transition spd="slow" advTm="28722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667C8-C5A2-6948-A5A0-EEED5D37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Extended Sherwood Number Plot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6F923-541B-E142-9F0E-8ABF62B548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83137F-4D92-C24B-949E-600CCF7D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6" y="1550087"/>
            <a:ext cx="5753100" cy="444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3571CD-E490-9B41-BFA2-13A326A71236}"/>
              </a:ext>
            </a:extLst>
          </p:cNvPr>
          <p:cNvSpPr txBox="1"/>
          <p:nvPr/>
        </p:nvSpPr>
        <p:spPr>
          <a:xfrm>
            <a:off x="6551501" y="4288834"/>
            <a:ext cx="2837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Two slope changes?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2CD58-2714-A24B-A74F-44EE2B85E9A9}"/>
              </a:ext>
            </a:extLst>
          </p:cNvPr>
          <p:cNvSpPr txBox="1"/>
          <p:nvPr/>
        </p:nvSpPr>
        <p:spPr>
          <a:xfrm>
            <a:off x="6542468" y="2047741"/>
            <a:ext cx="2228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Sherwood number always increases with Reynolds number.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3DE9DF-B750-2640-B07E-E529537BCFEF}"/>
              </a:ext>
            </a:extLst>
          </p:cNvPr>
          <p:cNvCxnSpPr>
            <a:cxnSpLocks/>
          </p:cNvCxnSpPr>
          <p:nvPr/>
        </p:nvCxnSpPr>
        <p:spPr>
          <a:xfrm flipH="1" flipV="1">
            <a:off x="4189864" y="4162568"/>
            <a:ext cx="369524" cy="1832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AC450F-8F19-6C4C-A003-3B15C08F364D}"/>
              </a:ext>
            </a:extLst>
          </p:cNvPr>
          <p:cNvCxnSpPr>
            <a:cxnSpLocks/>
          </p:cNvCxnSpPr>
          <p:nvPr/>
        </p:nvCxnSpPr>
        <p:spPr>
          <a:xfrm flipH="1" flipV="1">
            <a:off x="4883354" y="3103847"/>
            <a:ext cx="684933" cy="2432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ADBDEA3-0A1C-734B-B008-CBE96D10CED8}"/>
              </a:ext>
            </a:extLst>
          </p:cNvPr>
          <p:cNvSpPr txBox="1"/>
          <p:nvPr/>
        </p:nvSpPr>
        <p:spPr>
          <a:xfrm>
            <a:off x="3450100" y="5897129"/>
            <a:ext cx="241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First slope change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152D2A-A74E-204A-8BC4-0BD1F5C8C0E8}"/>
              </a:ext>
            </a:extLst>
          </p:cNvPr>
          <p:cNvSpPr txBox="1"/>
          <p:nvPr/>
        </p:nvSpPr>
        <p:spPr>
          <a:xfrm>
            <a:off x="5204869" y="5587015"/>
            <a:ext cx="241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Second slope change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19119-ED08-5348-A2B3-276CE846FB50}"/>
              </a:ext>
            </a:extLst>
          </p:cNvPr>
          <p:cNvSpPr txBox="1"/>
          <p:nvPr/>
        </p:nvSpPr>
        <p:spPr>
          <a:xfrm>
            <a:off x="600869" y="6454001"/>
            <a:ext cx="6373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[1] </a:t>
            </a:r>
            <a:r>
              <a:rPr lang="en-US" sz="1050" dirty="0" err="1">
                <a:solidFill>
                  <a:schemeClr val="bg1">
                    <a:lumMod val="75000"/>
                  </a:schemeClr>
                </a:solidFill>
              </a:rPr>
              <a:t>S,Yu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75000"/>
                  </a:schemeClr>
                </a:solidFill>
              </a:rPr>
              <a:t>B.Ling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75000"/>
                  </a:schemeClr>
                </a:solidFill>
              </a:rPr>
              <a:t>Y.Yao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,  I. </a:t>
            </a:r>
            <a:r>
              <a:rPr lang="en-US" sz="1050" dirty="0" err="1">
                <a:solidFill>
                  <a:schemeClr val="bg1">
                    <a:lumMod val="75000"/>
                  </a:schemeClr>
                </a:solidFill>
              </a:rPr>
              <a:t>Battiato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, Sherwood number correlation for reverse osmosis membrane systems in turbulent regime, to be submitted to J. Membrane Science</a:t>
            </a:r>
          </a:p>
          <a:p>
            <a:br>
              <a:rPr lang="en-US" sz="105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551DAA-27E6-C747-B5AB-2589D441FA5D}"/>
              </a:ext>
            </a:extLst>
          </p:cNvPr>
          <p:cNvSpPr txBox="1"/>
          <p:nvPr/>
        </p:nvSpPr>
        <p:spPr>
          <a:xfrm>
            <a:off x="1974750" y="5620130"/>
            <a:ext cx="7369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2906269885"/>
      </p:ext>
    </p:extLst>
  </p:cSld>
  <p:clrMapOvr>
    <a:masterClrMapping/>
  </p:clrMapOvr>
  <p:transition spd="slow" advTm="25311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B36C-21DD-1F4C-BA03-21B21495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FF362-4EE1-4649-9C25-7525CCC26F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54330-9960-2045-AE3B-3874FC8FC79C}"/>
              </a:ext>
            </a:extLst>
          </p:cNvPr>
          <p:cNvSpPr txBox="1"/>
          <p:nvPr/>
        </p:nvSpPr>
        <p:spPr>
          <a:xfrm>
            <a:off x="922845" y="1658112"/>
            <a:ext cx="7298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Reverse osmosis membrane(ROM) system is important by providing new sources of clean water.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EFABCB-F4C3-454E-880C-505EBF877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652233"/>
            <a:ext cx="4150868" cy="2716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602CDD-70AA-8C4E-93E5-2CFDEAAF24E8}"/>
              </a:ext>
            </a:extLst>
          </p:cNvPr>
          <p:cNvSpPr txBox="1"/>
          <p:nvPr/>
        </p:nvSpPr>
        <p:spPr>
          <a:xfrm>
            <a:off x="5876544" y="5199888"/>
            <a:ext cx="1987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Desalination[2]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A4E9B-D1EF-EA4C-85CC-C107916236E5}"/>
              </a:ext>
            </a:extLst>
          </p:cNvPr>
          <p:cNvSpPr txBox="1"/>
          <p:nvPr/>
        </p:nvSpPr>
        <p:spPr>
          <a:xfrm>
            <a:off x="646176" y="6363127"/>
            <a:ext cx="5620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[1] Walker, J. H. (Ed.). (2019). </a:t>
            </a:r>
            <a:r>
              <a:rPr lang="en-US" sz="1050" i="1" dirty="0">
                <a:solidFill>
                  <a:schemeClr val="bg1">
                    <a:lumMod val="75000"/>
                  </a:schemeClr>
                </a:solidFill>
              </a:rPr>
              <a:t>Decontamination in Hospitals and Healthcare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. Woodhead Publishing. </a:t>
            </a:r>
          </a:p>
          <a:p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[2] https://</a:t>
            </a:r>
            <a:r>
              <a:rPr lang="en-US" sz="1050" dirty="0" err="1">
                <a:solidFill>
                  <a:schemeClr val="bg1">
                    <a:lumMod val="75000"/>
                  </a:schemeClr>
                </a:solidFill>
              </a:rPr>
              <a:t>www.filtnews.com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/reverse-osmosis-for-desalination/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1F09D2-77D9-4D45-84A4-17FB06AA2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06" y="2926158"/>
            <a:ext cx="4120164" cy="21690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5ADE2F-10B7-CC46-A2D4-204508819D64}"/>
              </a:ext>
            </a:extLst>
          </p:cNvPr>
          <p:cNvSpPr txBox="1"/>
          <p:nvPr/>
        </p:nvSpPr>
        <p:spPr>
          <a:xfrm>
            <a:off x="1652015" y="5247332"/>
            <a:ext cx="2267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Schematic of ROM[1]</a:t>
            </a:r>
          </a:p>
        </p:txBody>
      </p:sp>
    </p:spTree>
    <p:extLst>
      <p:ext uri="{BB962C8B-B14F-4D97-AF65-F5344CB8AC3E}">
        <p14:creationId xmlns:p14="http://schemas.microsoft.com/office/powerpoint/2010/main" val="3998431772"/>
      </p:ext>
    </p:extLst>
  </p:cSld>
  <p:clrMapOvr>
    <a:masterClrMapping/>
  </p:clrMapOvr>
  <p:transition spd="slow" advTm="1143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DF14-CA6F-B441-BE87-9B1E40E4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 Second Slope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1869C-BDCD-1D48-8CC2-DD010C354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C1F2B-2B29-3541-BF94-0312D54C57D8}"/>
              </a:ext>
            </a:extLst>
          </p:cNvPr>
          <p:cNvSpPr txBox="1"/>
          <p:nvPr/>
        </p:nvSpPr>
        <p:spPr>
          <a:xfrm>
            <a:off x="948776" y="2707284"/>
            <a:ext cx="7132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Mass transport is enhanced because turbulent mass transport equation is the new governing equation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0939B5-D1CB-2341-847A-E1A3B10A7076}"/>
              </a:ext>
            </a:extLst>
          </p:cNvPr>
          <p:cNvCxnSpPr/>
          <p:nvPr/>
        </p:nvCxnSpPr>
        <p:spPr>
          <a:xfrm>
            <a:off x="923019" y="4080239"/>
            <a:ext cx="9890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62830A9-CB72-2146-9D08-D646AB76E7A6}"/>
              </a:ext>
            </a:extLst>
          </p:cNvPr>
          <p:cNvSpPr txBox="1"/>
          <p:nvPr/>
        </p:nvSpPr>
        <p:spPr>
          <a:xfrm>
            <a:off x="4973749" y="3960006"/>
            <a:ext cx="4429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Power law is then changed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6E3F4B-070B-234F-B596-2F24E2065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752" y="3667489"/>
            <a:ext cx="2654300" cy="825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C4D5D7-0722-1442-B34E-0C232C98134E}"/>
              </a:ext>
            </a:extLst>
          </p:cNvPr>
          <p:cNvSpPr txBox="1"/>
          <p:nvPr/>
        </p:nvSpPr>
        <p:spPr>
          <a:xfrm>
            <a:off x="948776" y="4927103"/>
            <a:ext cx="7505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Turbulence promotes mass transport and reduces the boundary layer thickness.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2F172A-B806-D24A-A0D4-52C271997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638" y="223464"/>
            <a:ext cx="3245000" cy="250717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87DFD92-3F00-CA47-AA11-F068E1D422C9}"/>
              </a:ext>
            </a:extLst>
          </p:cNvPr>
          <p:cNvSpPr/>
          <p:nvPr/>
        </p:nvSpPr>
        <p:spPr>
          <a:xfrm>
            <a:off x="7697337" y="777922"/>
            <a:ext cx="600502" cy="445089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99499"/>
      </p:ext>
    </p:extLst>
  </p:cSld>
  <p:clrMapOvr>
    <a:masterClrMapping/>
  </p:clrMapOvr>
  <p:transition spd="slow" advTm="25386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A76C-1D28-0147-A6FC-52A3CEFC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 First Slope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8254F-76EF-C24E-BCAA-D6EDAA1CDF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71AB1-3AE6-734E-93EB-692835B9E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3512"/>
            <a:ext cx="9144000" cy="891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C2DD5-F31F-CD49-B982-8D57D8E52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9144000" cy="8647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18F444-946D-C840-8428-C7AAC77D4DD4}"/>
              </a:ext>
            </a:extLst>
          </p:cNvPr>
          <p:cNvSpPr txBox="1"/>
          <p:nvPr/>
        </p:nvSpPr>
        <p:spPr>
          <a:xfrm>
            <a:off x="3852672" y="1219200"/>
            <a:ext cx="1377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Re=100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A2C851-BECB-A543-9B4F-25EFB2BF283D}"/>
              </a:ext>
            </a:extLst>
          </p:cNvPr>
          <p:cNvSpPr txBox="1"/>
          <p:nvPr/>
        </p:nvSpPr>
        <p:spPr>
          <a:xfrm>
            <a:off x="3883152" y="2867004"/>
            <a:ext cx="1377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Re=250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BB2B1-4866-A542-B9C6-76B0E0E619B6}"/>
              </a:ext>
            </a:extLst>
          </p:cNvPr>
          <p:cNvSpPr txBox="1"/>
          <p:nvPr/>
        </p:nvSpPr>
        <p:spPr>
          <a:xfrm>
            <a:off x="829056" y="4754880"/>
            <a:ext cx="7729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the slope change point, we observed vortex in the flow field.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360D6A-23D5-7641-98D1-D0E6D5F6459F}"/>
              </a:ext>
            </a:extLst>
          </p:cNvPr>
          <p:cNvSpPr txBox="1"/>
          <p:nvPr/>
        </p:nvSpPr>
        <p:spPr>
          <a:xfrm>
            <a:off x="829056" y="5553890"/>
            <a:ext cx="7195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Could the slope change be caused by vortex?</a:t>
            </a:r>
          </a:p>
        </p:txBody>
      </p:sp>
    </p:spTree>
    <p:extLst>
      <p:ext uri="{BB962C8B-B14F-4D97-AF65-F5344CB8AC3E}">
        <p14:creationId xmlns:p14="http://schemas.microsoft.com/office/powerpoint/2010/main" val="402654051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99DD-523F-274D-8BAB-F9FDBBAE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 First Slope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7CB1B-C479-3841-912B-DA15006E47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4BF3F-DD8C-2F4E-AD12-D0FF5CC35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072" y="1722163"/>
            <a:ext cx="4715888" cy="3588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500D73-846D-5440-810F-75B196DBE3CD}"/>
              </a:ext>
            </a:extLst>
          </p:cNvPr>
          <p:cNvSpPr txBox="1"/>
          <p:nvPr/>
        </p:nvSpPr>
        <p:spPr>
          <a:xfrm>
            <a:off x="1072896" y="5632704"/>
            <a:ext cx="5888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 periodically varies with time and has high peaks.  </a:t>
            </a:r>
          </a:p>
        </p:txBody>
      </p:sp>
    </p:spTree>
    <p:extLst>
      <p:ext uri="{BB962C8B-B14F-4D97-AF65-F5344CB8AC3E}">
        <p14:creationId xmlns:p14="http://schemas.microsoft.com/office/powerpoint/2010/main" val="2171150133"/>
      </p:ext>
    </p:extLst>
  </p:cSld>
  <p:clrMapOvr>
    <a:masterClrMapping/>
  </p:clrMapOvr>
  <p:transition spd="slow" advTm="11321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30A9-445F-EE4D-AD61-74B41FEA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 First Slope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F6FD4-98C0-3448-85DB-30F190F76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34518-B38E-4E4E-A5FE-2AF402E0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6" y="1804223"/>
            <a:ext cx="8611394" cy="1177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2D814A-D2E6-E142-9931-335CDCA0E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50" y="3074120"/>
            <a:ext cx="4348734" cy="3510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EFCBBA-05A4-8B43-A554-C267EDE2B6C1}"/>
              </a:ext>
            </a:extLst>
          </p:cNvPr>
          <p:cNvSpPr txBox="1"/>
          <p:nvPr/>
        </p:nvSpPr>
        <p:spPr>
          <a:xfrm>
            <a:off x="5717158" y="4059936"/>
            <a:ext cx="3048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Vortex movement also leads to periodic velocity fluctuation.</a:t>
            </a:r>
          </a:p>
        </p:txBody>
      </p:sp>
    </p:spTree>
    <p:extLst>
      <p:ext uri="{BB962C8B-B14F-4D97-AF65-F5344CB8AC3E}">
        <p14:creationId xmlns:p14="http://schemas.microsoft.com/office/powerpoint/2010/main" val="744626716"/>
      </p:ext>
    </p:extLst>
  </p:cSld>
  <p:clrMapOvr>
    <a:masterClrMapping/>
  </p:clrMapOvr>
  <p:transition spd="slow" advTm="9721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BF7F-0A88-354D-9FCA-886E1E62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 First Slope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107B3-A0CA-0F4D-8F1B-34B752C52F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01101-00FE-7A4B-A147-484E85E7D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1058068"/>
            <a:ext cx="5905500" cy="459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8B43FB-E508-AC4D-831D-E11E6FC12D44}"/>
              </a:ext>
            </a:extLst>
          </p:cNvPr>
          <p:cNvSpPr txBox="1"/>
          <p:nvPr/>
        </p:nvSpPr>
        <p:spPr>
          <a:xfrm>
            <a:off x="2004060" y="5583448"/>
            <a:ext cx="4925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two periods agree with each other.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90B70C-54E6-CB4E-BE2F-571A07902086}"/>
              </a:ext>
            </a:extLst>
          </p:cNvPr>
          <p:cNvCxnSpPr/>
          <p:nvPr/>
        </p:nvCxnSpPr>
        <p:spPr>
          <a:xfrm>
            <a:off x="999744" y="6268784"/>
            <a:ext cx="5852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E35EA16-6381-9647-84D4-349DB4A54B34}"/>
              </a:ext>
            </a:extLst>
          </p:cNvPr>
          <p:cNvSpPr txBox="1"/>
          <p:nvPr/>
        </p:nvSpPr>
        <p:spPr>
          <a:xfrm>
            <a:off x="2004060" y="6068729"/>
            <a:ext cx="7473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First slope change is because of unsteady vortex movement. </a:t>
            </a:r>
          </a:p>
        </p:txBody>
      </p:sp>
    </p:spTree>
    <p:extLst>
      <p:ext uri="{BB962C8B-B14F-4D97-AF65-F5344CB8AC3E}">
        <p14:creationId xmlns:p14="http://schemas.microsoft.com/office/powerpoint/2010/main" val="2542620094"/>
      </p:ext>
    </p:extLst>
  </p:cSld>
  <p:clrMapOvr>
    <a:masterClrMapping/>
  </p:clrMapOvr>
  <p:transition spd="slow" advTm="19744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A2BDC-1894-C340-B3E3-0E8CDADE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Performance Index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DCF36-A3C8-E84E-BBAA-3A67A7237D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DA3F5-062A-A342-8127-F02BE9BA2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161" y="2654743"/>
            <a:ext cx="2667000" cy="96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AFB57B-2308-8F4D-B4CA-FB0AD5079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675" y="1250843"/>
            <a:ext cx="1600200" cy="787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9C1D8D-AF02-E547-96EA-5312B874743E}"/>
              </a:ext>
            </a:extLst>
          </p:cNvPr>
          <p:cNvSpPr txBox="1"/>
          <p:nvPr/>
        </p:nvSpPr>
        <p:spPr>
          <a:xfrm>
            <a:off x="955675" y="138988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Old definition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CFFCD-7B9A-B74C-8A30-5812365E6AE2}"/>
              </a:ext>
            </a:extLst>
          </p:cNvPr>
          <p:cNvSpPr txBox="1"/>
          <p:nvPr/>
        </p:nvSpPr>
        <p:spPr>
          <a:xfrm>
            <a:off x="955675" y="2810310"/>
            <a:ext cx="261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Taking draw side pressure into account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00F179-3819-1241-8226-5EF4829DB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960" y="1250843"/>
            <a:ext cx="1016000" cy="7493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B777C6-A03C-524D-94F3-30C820B00E01}"/>
              </a:ext>
            </a:extLst>
          </p:cNvPr>
          <p:cNvCxnSpPr/>
          <p:nvPr/>
        </p:nvCxnSpPr>
        <p:spPr>
          <a:xfrm>
            <a:off x="1048512" y="2401824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4835B5C-A3FE-6D40-BC79-3B7DE1966CB8}"/>
              </a:ext>
            </a:extLst>
          </p:cNvPr>
          <p:cNvSpPr txBox="1"/>
          <p:nvPr/>
        </p:nvSpPr>
        <p:spPr>
          <a:xfrm>
            <a:off x="2084831" y="2255520"/>
            <a:ext cx="6103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Infinitely high performance index at Re=0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41CFEA-0B7F-174C-BFE5-DD75404C5E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8888"/>
          <a:stretch/>
        </p:blipFill>
        <p:spPr>
          <a:xfrm>
            <a:off x="899160" y="3706858"/>
            <a:ext cx="4749800" cy="2956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F8FA15-D05F-B34C-B44A-4F2BAA9D1225}"/>
              </a:ext>
            </a:extLst>
          </p:cNvPr>
          <p:cNvSpPr txBox="1"/>
          <p:nvPr/>
        </p:nvSpPr>
        <p:spPr>
          <a:xfrm>
            <a:off x="5376672" y="4058294"/>
            <a:ext cx="3157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Performance index always increases with Reynolds number.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3186D-D04D-3748-A4D0-85AB485092EA}"/>
              </a:ext>
            </a:extLst>
          </p:cNvPr>
          <p:cNvSpPr txBox="1"/>
          <p:nvPr/>
        </p:nvSpPr>
        <p:spPr>
          <a:xfrm>
            <a:off x="5390896" y="5425393"/>
            <a:ext cx="3401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But super high Reynolds number may not be applicable in practice.</a:t>
            </a:r>
          </a:p>
        </p:txBody>
      </p:sp>
    </p:spTree>
    <p:extLst>
      <p:ext uri="{BB962C8B-B14F-4D97-AF65-F5344CB8AC3E}">
        <p14:creationId xmlns:p14="http://schemas.microsoft.com/office/powerpoint/2010/main" val="1771844063"/>
      </p:ext>
    </p:extLst>
  </p:cSld>
  <p:clrMapOvr>
    <a:masterClrMapping/>
  </p:clrMapOvr>
  <p:transition spd="slow" advTm="41636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26F1-435B-4448-B594-D4D58231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5BCD4-60DF-FC48-9BBA-9E5C7ED7FB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0D45A9-58F9-3A48-B785-170567BE92E0}"/>
              </a:ext>
            </a:extLst>
          </p:cNvPr>
          <p:cNvSpPr txBox="1"/>
          <p:nvPr/>
        </p:nvSpPr>
        <p:spPr>
          <a:xfrm>
            <a:off x="750958" y="1418097"/>
            <a:ext cx="77078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developed our solver to make it applicable to turbulent regime with RANS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the first time, Sherwood number correlation plot is extended to turbulent regime.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observed two slope changes in the loglog plot and explained the underlying mechanism. The first is from vortex movement while the second is because of increase of effective diffusivity.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Performance index increases with Reynolds number in turbulent regime.</a:t>
            </a:r>
          </a:p>
        </p:txBody>
      </p:sp>
    </p:spTree>
    <p:extLst>
      <p:ext uri="{BB962C8B-B14F-4D97-AF65-F5344CB8AC3E}">
        <p14:creationId xmlns:p14="http://schemas.microsoft.com/office/powerpoint/2010/main" val="2403325691"/>
      </p:ext>
    </p:extLst>
  </p:cSld>
  <p:clrMapOvr>
    <a:masterClrMapping/>
  </p:clrMapOvr>
  <p:transition spd="slow" advTm="37719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FC28-2FEC-3E49-9908-04E2434B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E13F0-30FF-3E44-94D5-C7B6162E8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B397F-8BE0-3444-8AE8-E785601B0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888" y="3688584"/>
            <a:ext cx="2222500" cy="222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F261D5-E8AE-5047-8A83-B0574A3B00BC}"/>
              </a:ext>
            </a:extLst>
          </p:cNvPr>
          <p:cNvSpPr txBox="1"/>
          <p:nvPr/>
        </p:nvSpPr>
        <p:spPr>
          <a:xfrm>
            <a:off x="4086860" y="5966383"/>
            <a:ext cx="193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Bowen Ling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EA4D6F-1AB9-4049-BA2B-0D0CE2A52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64" y="3688584"/>
            <a:ext cx="2222500" cy="2222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EA3035-1987-C141-BFBA-5806C9197EDD}"/>
              </a:ext>
            </a:extLst>
          </p:cNvPr>
          <p:cNvSpPr txBox="1"/>
          <p:nvPr/>
        </p:nvSpPr>
        <p:spPr>
          <a:xfrm>
            <a:off x="7010718" y="5966383"/>
            <a:ext cx="193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Yinuo</a:t>
            </a:r>
            <a:r>
              <a:rPr lang="en-US" sz="2000" dirty="0"/>
              <a:t> Yao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F7C0F0-6FFB-AB4C-9884-71CBA5481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75" y="3688584"/>
            <a:ext cx="2222500" cy="222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E8EA0A-AF41-5C43-929B-A1303623EDA8}"/>
              </a:ext>
            </a:extLst>
          </p:cNvPr>
          <p:cNvSpPr txBox="1"/>
          <p:nvPr/>
        </p:nvSpPr>
        <p:spPr>
          <a:xfrm>
            <a:off x="1163002" y="5978502"/>
            <a:ext cx="193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Ilenia </a:t>
            </a:r>
            <a:r>
              <a:rPr lang="en-US" sz="2000" dirty="0" err="1"/>
              <a:t>Battiato</a:t>
            </a: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626BE9-3F51-F942-A3D3-AE9831E3B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127" y="1336704"/>
            <a:ext cx="6141493" cy="214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57268"/>
      </p:ext>
    </p:extLst>
  </p:cSld>
  <p:clrMapOvr>
    <a:masterClrMapping/>
  </p:clrMapOvr>
  <p:transition spd="slow" advTm="14008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266" y="2929180"/>
            <a:ext cx="8229600" cy="824631"/>
          </a:xfrm>
        </p:spPr>
        <p:txBody>
          <a:bodyPr/>
          <a:lstStyle/>
          <a:p>
            <a:r>
              <a:rPr lang="en-US" sz="4400" dirty="0"/>
              <a:t>Thanks !</a:t>
            </a:r>
          </a:p>
        </p:txBody>
      </p:sp>
    </p:spTree>
    <p:extLst>
      <p:ext uri="{BB962C8B-B14F-4D97-AF65-F5344CB8AC3E}">
        <p14:creationId xmlns:p14="http://schemas.microsoft.com/office/powerpoint/2010/main" val="3815063420"/>
      </p:ext>
    </p:extLst>
  </p:cSld>
  <p:clrMapOvr>
    <a:masterClrMapping/>
  </p:clrMapOvr>
  <p:transition spd="slow" advTm="677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90C6-9DC3-3343-8FBB-0F8050C1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Multiphysics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EE787-74C6-4445-9874-3577DEF0C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8C0874-1BBA-6249-B2E9-29C26BE6E243}"/>
              </a:ext>
            </a:extLst>
          </p:cNvPr>
          <p:cNvSpPr txBox="1"/>
          <p:nvPr/>
        </p:nvSpPr>
        <p:spPr>
          <a:xfrm>
            <a:off x="750520" y="2577063"/>
            <a:ext cx="49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ROM system is a complex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82FC4-94DB-CD4B-B786-CF8D4ED7EED2}"/>
              </a:ext>
            </a:extLst>
          </p:cNvPr>
          <p:cNvSpPr txBox="1"/>
          <p:nvPr/>
        </p:nvSpPr>
        <p:spPr>
          <a:xfrm>
            <a:off x="3304906" y="3213588"/>
            <a:ext cx="96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00A3C-03AE-EE46-AB22-3059DD121CE7}"/>
              </a:ext>
            </a:extLst>
          </p:cNvPr>
          <p:cNvSpPr txBox="1"/>
          <p:nvPr/>
        </p:nvSpPr>
        <p:spPr>
          <a:xfrm>
            <a:off x="858624" y="4506447"/>
            <a:ext cx="254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Mass transport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19EC6-28D6-FE45-BCB5-42077CE62F1A}"/>
              </a:ext>
            </a:extLst>
          </p:cNvPr>
          <p:cNvSpPr txBox="1"/>
          <p:nvPr/>
        </p:nvSpPr>
        <p:spPr>
          <a:xfrm>
            <a:off x="4474949" y="4506447"/>
            <a:ext cx="408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Foulant accumulation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64EDDB-6523-9E47-B5F5-BE2FC9D32D63}"/>
              </a:ext>
            </a:extLst>
          </p:cNvPr>
          <p:cNvCxnSpPr>
            <a:cxnSpLocks/>
          </p:cNvCxnSpPr>
          <p:nvPr/>
        </p:nvCxnSpPr>
        <p:spPr>
          <a:xfrm flipV="1">
            <a:off x="2337056" y="3684904"/>
            <a:ext cx="1064997" cy="821543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17549E-579E-464D-8E6C-F3BAF561FDB4}"/>
              </a:ext>
            </a:extLst>
          </p:cNvPr>
          <p:cNvCxnSpPr>
            <a:cxnSpLocks/>
          </p:cNvCxnSpPr>
          <p:nvPr/>
        </p:nvCxnSpPr>
        <p:spPr>
          <a:xfrm flipH="1" flipV="1">
            <a:off x="3815488" y="3684904"/>
            <a:ext cx="1064997" cy="821543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AEF239-3CC4-7248-8EA7-1FBFE1F729FE}"/>
              </a:ext>
            </a:extLst>
          </p:cNvPr>
          <p:cNvCxnSpPr>
            <a:cxnSpLocks/>
          </p:cNvCxnSpPr>
          <p:nvPr/>
        </p:nvCxnSpPr>
        <p:spPr>
          <a:xfrm flipH="1">
            <a:off x="3076272" y="4737279"/>
            <a:ext cx="1191802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E674862-E3D7-894A-BF7E-AD587AF6EEA6}"/>
              </a:ext>
            </a:extLst>
          </p:cNvPr>
          <p:cNvSpPr txBox="1"/>
          <p:nvPr/>
        </p:nvSpPr>
        <p:spPr>
          <a:xfrm>
            <a:off x="750520" y="1632785"/>
            <a:ext cx="442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Membrane fouling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7E0068F-1CB1-0D46-BF07-260DF20F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078" y="1048180"/>
            <a:ext cx="2223298" cy="183324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8C3D98F-3EC2-954F-B249-C287D2840B9C}"/>
              </a:ext>
            </a:extLst>
          </p:cNvPr>
          <p:cNvSpPr txBox="1"/>
          <p:nvPr/>
        </p:nvSpPr>
        <p:spPr>
          <a:xfrm>
            <a:off x="6292789" y="3038042"/>
            <a:ext cx="222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Foulant under SEM[1]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C17D6-24C5-0F40-9EBF-24AC1EC6641B}"/>
              </a:ext>
            </a:extLst>
          </p:cNvPr>
          <p:cNvSpPr txBox="1"/>
          <p:nvPr/>
        </p:nvSpPr>
        <p:spPr>
          <a:xfrm>
            <a:off x="635725" y="6435831"/>
            <a:ext cx="48810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[1] Zhao, Y, </a:t>
            </a:r>
            <a:r>
              <a:rPr lang="en-US" sz="1050" i="1" dirty="0">
                <a:solidFill>
                  <a:schemeClr val="bg1">
                    <a:lumMod val="75000"/>
                  </a:schemeClr>
                </a:solidFill>
              </a:rPr>
              <a:t>Scientific reports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, </a:t>
            </a:r>
            <a:r>
              <a:rPr lang="en-US" sz="1050" i="1" dirty="0">
                <a:solidFill>
                  <a:schemeClr val="bg1">
                    <a:lumMod val="75000"/>
                  </a:schemeClr>
                </a:solidFill>
              </a:rPr>
              <a:t>6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(1), 1-10.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3117BF-DDBC-CD44-B27B-AF2DCA1C4E57}"/>
              </a:ext>
            </a:extLst>
          </p:cNvPr>
          <p:cNvSpPr txBox="1"/>
          <p:nvPr/>
        </p:nvSpPr>
        <p:spPr>
          <a:xfrm>
            <a:off x="750520" y="5450396"/>
            <a:ext cx="661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Performance influenced by these physics</a:t>
            </a:r>
          </a:p>
        </p:txBody>
      </p:sp>
    </p:spTree>
    <p:extLst>
      <p:ext uri="{BB962C8B-B14F-4D97-AF65-F5344CB8AC3E}">
        <p14:creationId xmlns:p14="http://schemas.microsoft.com/office/powerpoint/2010/main" val="43504761"/>
      </p:ext>
    </p:extLst>
  </p:cSld>
  <p:clrMapOvr>
    <a:masterClrMapping/>
  </p:clrMapOvr>
  <p:transition spd="slow" advTm="22449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741C-9809-0C4A-9708-BE9E6356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Sherwood Number Correlation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C9F15-04E5-294B-9A46-90737D1A00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681CD2-B691-1A4F-AD75-274C77407FC7}"/>
                  </a:ext>
                </a:extLst>
              </p:cNvPr>
              <p:cNvSpPr txBox="1"/>
              <p:nvPr/>
            </p:nvSpPr>
            <p:spPr>
              <a:xfrm>
                <a:off x="955675" y="1536192"/>
                <a:ext cx="52744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Sherwood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681CD2-B691-1A4F-AD75-274C77407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75" y="1536192"/>
                <a:ext cx="5274437" cy="461665"/>
              </a:xfrm>
              <a:prstGeom prst="rect">
                <a:avLst/>
              </a:prstGeom>
              <a:blipFill>
                <a:blip r:embed="rId5"/>
                <a:stretch>
                  <a:fillRect l="-167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B9E1BC-00DD-6A4D-9E03-F6BA099BF5D6}"/>
                  </a:ext>
                </a:extLst>
              </p:cNvPr>
              <p:cNvSpPr txBox="1"/>
              <p:nvPr/>
            </p:nvSpPr>
            <p:spPr>
              <a:xfrm>
                <a:off x="1682496" y="2205536"/>
                <a:ext cx="3316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B9E1BC-00DD-6A4D-9E03-F6BA099BF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496" y="2205536"/>
                <a:ext cx="331622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8CFE8BA-04FF-4D46-83F0-B386D94A094A}"/>
              </a:ext>
            </a:extLst>
          </p:cNvPr>
          <p:cNvSpPr txBox="1"/>
          <p:nvPr/>
        </p:nvSpPr>
        <p:spPr>
          <a:xfrm>
            <a:off x="948776" y="2967335"/>
            <a:ext cx="703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insights of mass transport mechanisms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1F6FCF-0E3A-4943-BE37-FC2EA639634E}"/>
                  </a:ext>
                </a:extLst>
              </p:cNvPr>
              <p:cNvSpPr txBox="1"/>
              <p:nvPr/>
            </p:nvSpPr>
            <p:spPr>
              <a:xfrm>
                <a:off x="955675" y="4691212"/>
                <a:ext cx="77078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Understand the optimal design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𝑆h</m:t>
                    </m:r>
                  </m:oMath>
                </a14:m>
                <a:r>
                  <a:rPr lang="en-US" dirty="0"/>
                  <a:t> is an operating parameter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1F6FCF-0E3A-4943-BE37-FC2EA6396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75" y="4691212"/>
                <a:ext cx="7707862" cy="830997"/>
              </a:xfrm>
              <a:prstGeom prst="rect">
                <a:avLst/>
              </a:prstGeom>
              <a:blipFill>
                <a:blip r:embed="rId7"/>
                <a:stretch>
                  <a:fillRect l="-987" t="-4478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A1688A-2023-C144-95BB-195C74C09293}"/>
                  </a:ext>
                </a:extLst>
              </p:cNvPr>
              <p:cNvSpPr txBox="1"/>
              <p:nvPr/>
            </p:nvSpPr>
            <p:spPr>
              <a:xfrm>
                <a:off x="948776" y="3673452"/>
                <a:ext cx="70278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Quantify the performance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𝑆h</m:t>
                    </m:r>
                  </m:oMath>
                </a14:m>
                <a:r>
                  <a:rPr lang="en-US" dirty="0"/>
                  <a:t> is closely associated with performance index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A1688A-2023-C144-95BB-195C74C09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76" y="3673452"/>
                <a:ext cx="7027885" cy="830997"/>
              </a:xfrm>
              <a:prstGeom prst="rect">
                <a:avLst/>
              </a:prstGeom>
              <a:blipFill>
                <a:blip r:embed="rId8"/>
                <a:stretch>
                  <a:fillRect l="-1083" t="-4478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745460"/>
      </p:ext>
    </p:extLst>
  </p:cSld>
  <p:clrMapOvr>
    <a:masterClrMapping/>
  </p:clrMapOvr>
  <p:transition spd="slow" advTm="30172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90CC4-D803-1149-B306-E450A0C6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State-of-the-art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7ECED-DF30-1D49-BF15-3329283C1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A071B9-6094-F349-8CB4-2A3698544CB5}"/>
                  </a:ext>
                </a:extLst>
              </p:cNvPr>
              <p:cNvSpPr txBox="1"/>
              <p:nvPr/>
            </p:nvSpPr>
            <p:spPr>
              <a:xfrm>
                <a:off x="948776" y="1414272"/>
                <a:ext cx="7505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𝑆h</m:t>
                    </m:r>
                  </m:oMath>
                </a14:m>
                <a:r>
                  <a:rPr lang="en-US" dirty="0"/>
                  <a:t> is largely impacted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</m:t>
                    </m:r>
                  </m:oMath>
                </a14:m>
                <a:r>
                  <a:rPr lang="en-US" dirty="0"/>
                  <a:t> in laminar regime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A071B9-6094-F349-8CB4-2A3698544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76" y="1414272"/>
                <a:ext cx="7505573" cy="461665"/>
              </a:xfrm>
              <a:prstGeom prst="rect">
                <a:avLst/>
              </a:prstGeom>
              <a:blipFill>
                <a:blip r:embed="rId5"/>
                <a:stretch>
                  <a:fillRect l="-338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7C5BF9-3B3C-0E45-AE54-12A2036DA5E2}"/>
                  </a:ext>
                </a:extLst>
              </p:cNvPr>
              <p:cNvSpPr txBox="1"/>
              <p:nvPr/>
            </p:nvSpPr>
            <p:spPr>
              <a:xfrm>
                <a:off x="1056679" y="5932057"/>
                <a:ext cx="7498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ROM system can work in turbulent regime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=10000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7C5BF9-3B3C-0E45-AE54-12A2036DA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79" y="5932057"/>
                <a:ext cx="7498674" cy="461665"/>
              </a:xfrm>
              <a:prstGeom prst="rect">
                <a:avLst/>
              </a:prstGeom>
              <a:blipFill>
                <a:blip r:embed="rId6"/>
                <a:stretch>
                  <a:fillRect l="-118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560C73C-C1D9-0B4C-B807-B2A0598469ED}"/>
              </a:ext>
            </a:extLst>
          </p:cNvPr>
          <p:cNvSpPr txBox="1"/>
          <p:nvPr/>
        </p:nvSpPr>
        <p:spPr>
          <a:xfrm>
            <a:off x="948776" y="2017127"/>
            <a:ext cx="72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Well-studied in laminar regime for different geometry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6DCA9-9CB1-614A-95D7-19809E3FC9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675" y="2711746"/>
            <a:ext cx="3881081" cy="29873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CF86C1-B0CE-B74F-9E97-252F2835A5E2}"/>
              </a:ext>
            </a:extLst>
          </p:cNvPr>
          <p:cNvSpPr/>
          <p:nvPr/>
        </p:nvSpPr>
        <p:spPr>
          <a:xfrm>
            <a:off x="4742688" y="2711746"/>
            <a:ext cx="1975104" cy="259177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98DDA-D008-9B48-80E6-67631FB5DBE2}"/>
              </a:ext>
            </a:extLst>
          </p:cNvPr>
          <p:cNvSpPr txBox="1"/>
          <p:nvPr/>
        </p:nvSpPr>
        <p:spPr>
          <a:xfrm>
            <a:off x="5589431" y="3069406"/>
            <a:ext cx="83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9625A-A357-B447-96C9-4FAB2036FAF7}"/>
              </a:ext>
            </a:extLst>
          </p:cNvPr>
          <p:cNvSpPr txBox="1"/>
          <p:nvPr/>
        </p:nvSpPr>
        <p:spPr>
          <a:xfrm>
            <a:off x="4997003" y="4108386"/>
            <a:ext cx="1720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Knowledge gap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7E01C5-3A91-5649-8D60-E748F17A2F57}"/>
              </a:ext>
            </a:extLst>
          </p:cNvPr>
          <p:cNvSpPr txBox="1"/>
          <p:nvPr/>
        </p:nvSpPr>
        <p:spPr>
          <a:xfrm>
            <a:off x="3129566" y="5699102"/>
            <a:ext cx="386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1BCEF-BB2F-1242-8D26-24B33A299537}"/>
              </a:ext>
            </a:extLst>
          </p:cNvPr>
          <p:cNvSpPr txBox="1"/>
          <p:nvPr/>
        </p:nvSpPr>
        <p:spPr>
          <a:xfrm>
            <a:off x="532606" y="6596856"/>
            <a:ext cx="5324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[1] Guillen, G., &amp; Hoek, </a:t>
            </a:r>
            <a:r>
              <a:rPr lang="en-US" sz="1050" i="1" dirty="0">
                <a:solidFill>
                  <a:schemeClr val="bg1">
                    <a:lumMod val="75000"/>
                  </a:schemeClr>
                </a:solidFill>
              </a:rPr>
              <a:t>Chemical Engineering Journal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, </a:t>
            </a:r>
            <a:r>
              <a:rPr lang="en-US" sz="1050" i="1" dirty="0">
                <a:solidFill>
                  <a:schemeClr val="bg1">
                    <a:lumMod val="75000"/>
                  </a:schemeClr>
                </a:solidFill>
              </a:rPr>
              <a:t>149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(1-3), 221-231. </a:t>
            </a:r>
          </a:p>
        </p:txBody>
      </p:sp>
    </p:spTree>
    <p:extLst>
      <p:ext uri="{BB962C8B-B14F-4D97-AF65-F5344CB8AC3E}">
        <p14:creationId xmlns:p14="http://schemas.microsoft.com/office/powerpoint/2010/main" val="743112205"/>
      </p:ext>
    </p:extLst>
  </p:cSld>
  <p:clrMapOvr>
    <a:masterClrMapping/>
  </p:clrMapOvr>
  <p:transition spd="slow" advTm="27808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0AF31-A40B-7B4D-9F15-F697BB49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Governing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4A409-4E7B-5A48-B3E7-F468FBF592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91CF0-6F11-354B-A8BE-73B7E2E9F600}"/>
              </a:ext>
            </a:extLst>
          </p:cNvPr>
          <p:cNvSpPr txBox="1"/>
          <p:nvPr/>
        </p:nvSpPr>
        <p:spPr>
          <a:xfrm>
            <a:off x="955675" y="1488140"/>
            <a:ext cx="262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69E55-D1AB-D944-90D9-8AD9E641775A}"/>
              </a:ext>
            </a:extLst>
          </p:cNvPr>
          <p:cNvSpPr txBox="1"/>
          <p:nvPr/>
        </p:nvSpPr>
        <p:spPr>
          <a:xfrm>
            <a:off x="2726201" y="1432931"/>
            <a:ext cx="277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N-S equation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10560-AFB2-C74F-AD4E-45D337A09A34}"/>
              </a:ext>
            </a:extLst>
          </p:cNvPr>
          <p:cNvSpPr txBox="1"/>
          <p:nvPr/>
        </p:nvSpPr>
        <p:spPr>
          <a:xfrm>
            <a:off x="842188" y="4017997"/>
            <a:ext cx="172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fouling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8C2897-1CC4-FD41-9A28-1327988A2A57}"/>
              </a:ext>
            </a:extLst>
          </p:cNvPr>
          <p:cNvSpPr txBox="1"/>
          <p:nvPr/>
        </p:nvSpPr>
        <p:spPr>
          <a:xfrm>
            <a:off x="2570627" y="4038717"/>
            <a:ext cx="220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Langmuir equation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394E8-21F8-9149-9008-44CF05AFED4D}"/>
              </a:ext>
            </a:extLst>
          </p:cNvPr>
          <p:cNvSpPr txBox="1"/>
          <p:nvPr/>
        </p:nvSpPr>
        <p:spPr>
          <a:xfrm>
            <a:off x="948776" y="2819283"/>
            <a:ext cx="214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solute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48226A-726F-7845-A8E5-AD3531F76F19}"/>
              </a:ext>
            </a:extLst>
          </p:cNvPr>
          <p:cNvSpPr txBox="1"/>
          <p:nvPr/>
        </p:nvSpPr>
        <p:spPr>
          <a:xfrm>
            <a:off x="2950149" y="2865450"/>
            <a:ext cx="172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Fick law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836C0-2FCD-D74F-8723-CFDFBE24C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37" y="1333912"/>
            <a:ext cx="3501477" cy="468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C12EB1-F7E6-594C-9EA0-580883841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737" y="2020806"/>
            <a:ext cx="937374" cy="182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16D72A-7952-9242-9F78-597DC9DAD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495" y="4014655"/>
            <a:ext cx="3702195" cy="468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1E796D-55DD-5E47-A155-CBFDA5377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218" y="2752625"/>
            <a:ext cx="3195096" cy="5283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1EF5BC-621B-AF49-AE2F-38D4CF635CCE}"/>
              </a:ext>
            </a:extLst>
          </p:cNvPr>
          <p:cNvSpPr txBox="1"/>
          <p:nvPr/>
        </p:nvSpPr>
        <p:spPr>
          <a:xfrm>
            <a:off x="6730640" y="2225363"/>
            <a:ext cx="2207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incompressible flow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41AFA5-0FAD-8742-AD9B-F3C5AAF1D41E}"/>
              </a:ext>
            </a:extLst>
          </p:cNvPr>
          <p:cNvSpPr txBox="1"/>
          <p:nvPr/>
        </p:nvSpPr>
        <p:spPr>
          <a:xfrm>
            <a:off x="865307" y="4958081"/>
            <a:ext cx="7982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developed a solver called </a:t>
            </a:r>
            <a:r>
              <a:rPr lang="en-US" sz="2000" dirty="0" err="1"/>
              <a:t>SUMembraneFoam</a:t>
            </a:r>
            <a:r>
              <a:rPr lang="en-US" sz="2000" dirty="0"/>
              <a:t> [1] based on </a:t>
            </a:r>
            <a:r>
              <a:rPr lang="en-US" sz="2000" dirty="0" err="1"/>
              <a:t>OpenFOAM</a:t>
            </a:r>
            <a:r>
              <a:rPr lang="en-US" sz="20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4F95AE-D2F7-CD4E-B36C-2F01E72D85A4}"/>
              </a:ext>
            </a:extLst>
          </p:cNvPr>
          <p:cNvSpPr txBox="1"/>
          <p:nvPr/>
        </p:nvSpPr>
        <p:spPr>
          <a:xfrm>
            <a:off x="911993" y="5707202"/>
            <a:ext cx="793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high Reynolds number, computational cost of direct numerical simulation of flow is too high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DC3133-6E58-1442-9B56-742E39BE0FCB}"/>
              </a:ext>
            </a:extLst>
          </p:cNvPr>
          <p:cNvSpPr txBox="1"/>
          <p:nvPr/>
        </p:nvSpPr>
        <p:spPr>
          <a:xfrm>
            <a:off x="706018" y="6524709"/>
            <a:ext cx="5937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1. Ling, B., &amp; </a:t>
            </a:r>
            <a:r>
              <a:rPr lang="en-US" sz="1050" dirty="0" err="1">
                <a:solidFill>
                  <a:schemeClr val="bg1">
                    <a:lumMod val="75000"/>
                  </a:schemeClr>
                </a:solidFill>
              </a:rPr>
              <a:t>Battiato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, I. , </a:t>
            </a:r>
            <a:r>
              <a:rPr lang="en-US" sz="1050" i="1" dirty="0">
                <a:solidFill>
                  <a:schemeClr val="bg1">
                    <a:lumMod val="75000"/>
                  </a:schemeClr>
                </a:solidFill>
              </a:rPr>
              <a:t>Journal of Fluid Mechanics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, </a:t>
            </a:r>
            <a:r>
              <a:rPr lang="en-US" sz="1050" i="1" dirty="0">
                <a:solidFill>
                  <a:schemeClr val="bg1">
                    <a:lumMod val="75000"/>
                  </a:schemeClr>
                </a:solidFill>
              </a:rPr>
              <a:t>862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, 753-780.</a:t>
            </a:r>
          </a:p>
        </p:txBody>
      </p:sp>
    </p:spTree>
    <p:extLst>
      <p:ext uri="{BB962C8B-B14F-4D97-AF65-F5344CB8AC3E}">
        <p14:creationId xmlns:p14="http://schemas.microsoft.com/office/powerpoint/2010/main" val="2966364675"/>
      </p:ext>
    </p:extLst>
  </p:cSld>
  <p:clrMapOvr>
    <a:masterClrMapping/>
  </p:clrMapOvr>
  <p:transition spd="slow" advTm="41096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4C07C-EF93-D941-917D-ACCF2FA3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Governing Equations For Turbulent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726E2-B787-024D-845B-3B31ED9904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B05BC-B8A0-3046-8639-6B38E7088C2A}"/>
              </a:ext>
            </a:extLst>
          </p:cNvPr>
          <p:cNvSpPr txBox="1"/>
          <p:nvPr/>
        </p:nvSpPr>
        <p:spPr>
          <a:xfrm>
            <a:off x="819322" y="1496550"/>
            <a:ext cx="7009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Reynolds-averaged </a:t>
            </a:r>
            <a:r>
              <a:rPr lang="en-US" sz="2000" dirty="0" err="1"/>
              <a:t>Navier</a:t>
            </a:r>
            <a:r>
              <a:rPr lang="en-US" sz="2000" dirty="0"/>
              <a:t>–Stokes equations(RANS)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BAE57-B1AD-C74E-B4E8-9610CB13C824}"/>
              </a:ext>
            </a:extLst>
          </p:cNvPr>
          <p:cNvSpPr txBox="1"/>
          <p:nvPr/>
        </p:nvSpPr>
        <p:spPr>
          <a:xfrm>
            <a:off x="821669" y="2083508"/>
            <a:ext cx="26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Reynold decomposition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B6BE26-FEF0-1449-A380-446185E08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69" y="2916345"/>
            <a:ext cx="3137445" cy="512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00C5EF-22EA-8845-9CBD-3F7711108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865" y="2987523"/>
            <a:ext cx="4347306" cy="5126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EAC3BB-1CBB-204D-A492-AFF00910D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69" y="3797623"/>
            <a:ext cx="4429322" cy="512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09F88B-66C0-4348-9E7A-F119B72E6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22" y="4598083"/>
            <a:ext cx="726621" cy="4915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F0AC2C-81BE-BF42-B0B7-419D713C6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6104" y="4598082"/>
            <a:ext cx="802413" cy="51265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71C409F-D8D3-194F-911B-2EE1513D4B17}"/>
              </a:ext>
            </a:extLst>
          </p:cNvPr>
          <p:cNvCxnSpPr>
            <a:cxnSpLocks/>
          </p:cNvCxnSpPr>
          <p:nvPr/>
        </p:nvCxnSpPr>
        <p:spPr>
          <a:xfrm>
            <a:off x="2044252" y="4852173"/>
            <a:ext cx="464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429B60E-476D-D446-B004-5E5BEC0161AF}"/>
              </a:ext>
            </a:extLst>
          </p:cNvPr>
          <p:cNvSpPr txBox="1"/>
          <p:nvPr/>
        </p:nvSpPr>
        <p:spPr>
          <a:xfrm>
            <a:off x="5584874" y="3902842"/>
            <a:ext cx="1589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Nonlinear term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687F6EF-EC74-6449-AC3C-BFF1C91AA016}"/>
              </a:ext>
            </a:extLst>
          </p:cNvPr>
          <p:cNvSpPr/>
          <p:nvPr/>
        </p:nvSpPr>
        <p:spPr>
          <a:xfrm>
            <a:off x="4308427" y="3657600"/>
            <a:ext cx="942564" cy="65267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700B89-C5B0-F349-8380-C28F758CFC7F}"/>
                  </a:ext>
                </a:extLst>
              </p:cNvPr>
              <p:cNvSpPr txBox="1"/>
              <p:nvPr/>
            </p:nvSpPr>
            <p:spPr>
              <a:xfrm>
                <a:off x="948776" y="5531310"/>
                <a:ext cx="69800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Different RANS models have different ways to model this nonlinear term. We select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𝑆𝑆𝑇</m:t>
                    </m:r>
                  </m:oMath>
                </a14:m>
                <a:r>
                  <a:rPr lang="en-US" sz="1800" dirty="0"/>
                  <a:t> model.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700B89-C5B0-F349-8380-C28F758CF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76" y="5531310"/>
                <a:ext cx="6980035" cy="646331"/>
              </a:xfrm>
              <a:prstGeom prst="rect">
                <a:avLst/>
              </a:prstGeom>
              <a:blipFill>
                <a:blip r:embed="rId10"/>
                <a:stretch>
                  <a:fillRect l="-727" t="-392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8668B3F-9BB3-0142-9FA3-6C79BB458D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5177" y="2199292"/>
            <a:ext cx="2189724" cy="2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68794"/>
      </p:ext>
    </p:extLst>
  </p:cSld>
  <p:clrMapOvr>
    <a:masterClrMapping/>
  </p:clrMapOvr>
  <p:transition spd="slow" advTm="19943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2FDC-CDE1-8540-B93D-8614CE13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Governing Equations For Turbulent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E0F18-7522-5A42-B886-8B0816534B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AFC1-0B1B-4F27-9EEA-EE5B9409598E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2B7B-E682-6A45-998C-2A72A7A64F37}"/>
              </a:ext>
            </a:extLst>
          </p:cNvPr>
          <p:cNvSpPr txBox="1"/>
          <p:nvPr/>
        </p:nvSpPr>
        <p:spPr>
          <a:xfrm>
            <a:off x="880824" y="3430664"/>
            <a:ext cx="262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0A68C-FDFE-9B4F-9459-23E5B1ECB712}"/>
              </a:ext>
            </a:extLst>
          </p:cNvPr>
          <p:cNvSpPr txBox="1"/>
          <p:nvPr/>
        </p:nvSpPr>
        <p:spPr>
          <a:xfrm>
            <a:off x="2739919" y="3467408"/>
            <a:ext cx="277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N-S equation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9C47B-B4B9-954A-B2E4-D8D291A302EA}"/>
              </a:ext>
            </a:extLst>
          </p:cNvPr>
          <p:cNvSpPr txBox="1"/>
          <p:nvPr/>
        </p:nvSpPr>
        <p:spPr>
          <a:xfrm>
            <a:off x="857024" y="5524905"/>
            <a:ext cx="172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fouling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6AA5F8-95AD-D149-96D9-A1E246488C47}"/>
              </a:ext>
            </a:extLst>
          </p:cNvPr>
          <p:cNvSpPr txBox="1"/>
          <p:nvPr/>
        </p:nvSpPr>
        <p:spPr>
          <a:xfrm>
            <a:off x="2596384" y="5524905"/>
            <a:ext cx="220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Langmuir equation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4025D-C874-E24B-A0B0-7C6BB76E5526}"/>
              </a:ext>
            </a:extLst>
          </p:cNvPr>
          <p:cNvSpPr txBox="1"/>
          <p:nvPr/>
        </p:nvSpPr>
        <p:spPr>
          <a:xfrm>
            <a:off x="880824" y="4449990"/>
            <a:ext cx="214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solute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914EF-5782-3147-8A91-E07A03AC0A76}"/>
              </a:ext>
            </a:extLst>
          </p:cNvPr>
          <p:cNvSpPr txBox="1"/>
          <p:nvPr/>
        </p:nvSpPr>
        <p:spPr>
          <a:xfrm>
            <a:off x="2825952" y="4488196"/>
            <a:ext cx="172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Fick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9EF2BB-AAE8-634D-AE84-33122DDDC44B}"/>
                  </a:ext>
                </a:extLst>
              </p:cNvPr>
              <p:cNvSpPr txBox="1"/>
              <p:nvPr/>
            </p:nvSpPr>
            <p:spPr>
              <a:xfrm>
                <a:off x="5360455" y="3383549"/>
                <a:ext cx="28342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𝑆𝑆𝑇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RANS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9EF2BB-AAE8-634D-AE84-33122DDDC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55" y="3383549"/>
                <a:ext cx="2834203" cy="369332"/>
              </a:xfrm>
              <a:prstGeom prst="rect">
                <a:avLst/>
              </a:prstGeom>
              <a:blipFill>
                <a:blip r:embed="rId5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3D67589-DA98-C64B-AAA5-FF72341A67B0}"/>
              </a:ext>
            </a:extLst>
          </p:cNvPr>
          <p:cNvSpPr txBox="1"/>
          <p:nvPr/>
        </p:nvSpPr>
        <p:spPr>
          <a:xfrm>
            <a:off x="5195353" y="4286583"/>
            <a:ext cx="368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Turbulent mass transport equation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148BF-BAAB-D549-B1BB-D09B95C935BF}"/>
              </a:ext>
            </a:extLst>
          </p:cNvPr>
          <p:cNvSpPr txBox="1"/>
          <p:nvPr/>
        </p:nvSpPr>
        <p:spPr>
          <a:xfrm>
            <a:off x="3021859" y="2594967"/>
            <a:ext cx="1265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Laminar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23860F-6741-DE43-A2F9-CE2025D7BF55}"/>
              </a:ext>
            </a:extLst>
          </p:cNvPr>
          <p:cNvSpPr txBox="1"/>
          <p:nvPr/>
        </p:nvSpPr>
        <p:spPr>
          <a:xfrm>
            <a:off x="5316712" y="2608410"/>
            <a:ext cx="2473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Turbulent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8A9E08-D838-5147-96A8-3AD15ED80B71}"/>
              </a:ext>
            </a:extLst>
          </p:cNvPr>
          <p:cNvSpPr txBox="1"/>
          <p:nvPr/>
        </p:nvSpPr>
        <p:spPr>
          <a:xfrm>
            <a:off x="5292086" y="5524905"/>
            <a:ext cx="220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Langmuir equation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7A0ED1-D192-0A4E-B358-39A16E4EC9BE}"/>
              </a:ext>
            </a:extLst>
          </p:cNvPr>
          <p:cNvCxnSpPr/>
          <p:nvPr/>
        </p:nvCxnSpPr>
        <p:spPr>
          <a:xfrm>
            <a:off x="4625345" y="2808465"/>
            <a:ext cx="4812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9ACCB0-6E12-ED43-99E8-19AF4C7C5578}"/>
              </a:ext>
            </a:extLst>
          </p:cNvPr>
          <p:cNvCxnSpPr/>
          <p:nvPr/>
        </p:nvCxnSpPr>
        <p:spPr>
          <a:xfrm>
            <a:off x="4600719" y="3685271"/>
            <a:ext cx="4812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2AEC77-8838-1241-858F-A935189E866C}"/>
              </a:ext>
            </a:extLst>
          </p:cNvPr>
          <p:cNvCxnSpPr/>
          <p:nvPr/>
        </p:nvCxnSpPr>
        <p:spPr>
          <a:xfrm>
            <a:off x="4610636" y="4672862"/>
            <a:ext cx="4812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7CFDA1-167F-404B-9C5E-5C3CCC2F5E17}"/>
              </a:ext>
            </a:extLst>
          </p:cNvPr>
          <p:cNvCxnSpPr/>
          <p:nvPr/>
        </p:nvCxnSpPr>
        <p:spPr>
          <a:xfrm>
            <a:off x="4617294" y="5709571"/>
            <a:ext cx="4812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96EA329-332F-B749-9F4F-14E522B99B18}"/>
              </a:ext>
            </a:extLst>
          </p:cNvPr>
          <p:cNvSpPr txBox="1"/>
          <p:nvPr/>
        </p:nvSpPr>
        <p:spPr>
          <a:xfrm>
            <a:off x="857024" y="1700621"/>
            <a:ext cx="4955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Reynold decomposition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B614D46-AC94-854B-A075-3BCC60792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6153" y="4857528"/>
            <a:ext cx="3251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26709"/>
      </p:ext>
    </p:extLst>
  </p:cSld>
  <p:clrMapOvr>
    <a:masterClrMapping/>
  </p:clrMapOvr>
  <p:transition spd="slow" advTm="20385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A6A4F-E0D8-A44E-B16D-E28172A092C9}"/>
              </a:ext>
            </a:extLst>
          </p:cNvPr>
          <p:cNvSpPr txBox="1"/>
          <p:nvPr/>
        </p:nvSpPr>
        <p:spPr>
          <a:xfrm>
            <a:off x="668232" y="2504735"/>
            <a:ext cx="258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RANS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CE208-C514-BB46-A40E-8E8FF73224B2}"/>
              </a:ext>
            </a:extLst>
          </p:cNvPr>
          <p:cNvSpPr txBox="1"/>
          <p:nvPr/>
        </p:nvSpPr>
        <p:spPr>
          <a:xfrm>
            <a:off x="3085747" y="2423753"/>
            <a:ext cx="251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2d turbulent flat plate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CDBC4A-F8CE-A441-8551-078D5B46783B}"/>
              </a:ext>
            </a:extLst>
          </p:cNvPr>
          <p:cNvSpPr txBox="1"/>
          <p:nvPr/>
        </p:nvSpPr>
        <p:spPr>
          <a:xfrm>
            <a:off x="3084915" y="2916522"/>
            <a:ext cx="236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2d Mixing layer case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7DEF7-E1A2-E145-AC31-08A78F4ABBFA}"/>
              </a:ext>
            </a:extLst>
          </p:cNvPr>
          <p:cNvSpPr txBox="1"/>
          <p:nvPr/>
        </p:nvSpPr>
        <p:spPr>
          <a:xfrm>
            <a:off x="668232" y="4032138"/>
            <a:ext cx="233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RANS model for fully developed flow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266DB3-ACAF-AD4C-924A-C928950A9027}"/>
              </a:ext>
            </a:extLst>
          </p:cNvPr>
          <p:cNvSpPr txBox="1"/>
          <p:nvPr/>
        </p:nvSpPr>
        <p:spPr>
          <a:xfrm>
            <a:off x="3121489" y="4170637"/>
            <a:ext cx="221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3d Square duct case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B34644-42EC-934C-AF44-518CDB98DB52}"/>
              </a:ext>
            </a:extLst>
          </p:cNvPr>
          <p:cNvCxnSpPr>
            <a:cxnSpLocks/>
          </p:cNvCxnSpPr>
          <p:nvPr/>
        </p:nvCxnSpPr>
        <p:spPr>
          <a:xfrm flipV="1">
            <a:off x="2417163" y="2592468"/>
            <a:ext cx="388018" cy="189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86F7C9-84D6-D04F-B162-F88BAB8753A1}"/>
              </a:ext>
            </a:extLst>
          </p:cNvPr>
          <p:cNvCxnSpPr>
            <a:cxnSpLocks/>
          </p:cNvCxnSpPr>
          <p:nvPr/>
        </p:nvCxnSpPr>
        <p:spPr>
          <a:xfrm>
            <a:off x="2417163" y="2853515"/>
            <a:ext cx="388018" cy="287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2E72AFF-6E0B-C749-91AF-FA70D009835A}"/>
              </a:ext>
            </a:extLst>
          </p:cNvPr>
          <p:cNvSpPr txBox="1"/>
          <p:nvPr/>
        </p:nvSpPr>
        <p:spPr>
          <a:xfrm>
            <a:off x="668232" y="1592254"/>
            <a:ext cx="722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Introduce new governing equations for flow and mass transport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28A12E8-6EAF-D34D-8832-782707BB2292}"/>
              </a:ext>
            </a:extLst>
          </p:cNvPr>
          <p:cNvSpPr txBox="1">
            <a:spLocks/>
          </p:cNvSpPr>
          <p:nvPr/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MS PGothic" panose="020B0600070205080204" pitchFamily="34" charset="-128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/>
              <a:t>Validation For Turbulent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39659-E46B-3A4C-9310-6BC6C1C88F73}"/>
              </a:ext>
            </a:extLst>
          </p:cNvPr>
          <p:cNvSpPr txBox="1"/>
          <p:nvPr/>
        </p:nvSpPr>
        <p:spPr>
          <a:xfrm>
            <a:off x="5448415" y="3116577"/>
            <a:ext cx="3777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From NASA turbulence modelling website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6483E1-DF28-3443-830C-9502A612ED8D}"/>
              </a:ext>
            </a:extLst>
          </p:cNvPr>
          <p:cNvSpPr txBox="1"/>
          <p:nvPr/>
        </p:nvSpPr>
        <p:spPr>
          <a:xfrm>
            <a:off x="5448415" y="4509192"/>
            <a:ext cx="4002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Compare velocity profile with literature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8923F-B3BF-B54A-8760-70C3C2049152}"/>
              </a:ext>
            </a:extLst>
          </p:cNvPr>
          <p:cNvSpPr txBox="1"/>
          <p:nvPr/>
        </p:nvSpPr>
        <p:spPr>
          <a:xfrm>
            <a:off x="668231" y="5513374"/>
            <a:ext cx="233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Turbulent mass transport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CB3F4B-EE1B-C742-A71D-05F4A5878E81}"/>
              </a:ext>
            </a:extLst>
          </p:cNvPr>
          <p:cNvSpPr txBox="1"/>
          <p:nvPr/>
        </p:nvSpPr>
        <p:spPr>
          <a:xfrm>
            <a:off x="3068861" y="5535221"/>
            <a:ext cx="287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mass transport in channel flow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615F6F-D90C-F040-B7A0-C4336080FC04}"/>
              </a:ext>
            </a:extLst>
          </p:cNvPr>
          <p:cNvSpPr txBox="1"/>
          <p:nvPr/>
        </p:nvSpPr>
        <p:spPr>
          <a:xfrm>
            <a:off x="5448414" y="5901807"/>
            <a:ext cx="3450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Compare concentration profile with literature</a:t>
            </a:r>
          </a:p>
        </p:txBody>
      </p:sp>
    </p:spTree>
    <p:extLst>
      <p:ext uri="{BB962C8B-B14F-4D97-AF65-F5344CB8AC3E}">
        <p14:creationId xmlns:p14="http://schemas.microsoft.com/office/powerpoint/2010/main" val="3459031538"/>
      </p:ext>
    </p:extLst>
  </p:cSld>
  <p:clrMapOvr>
    <a:masterClrMapping/>
  </p:clrMapOvr>
  <p:transition spd="slow" advTm="10457">
    <p:fade/>
  </p:transition>
</p:sld>
</file>

<file path=ppt/theme/theme1.xml><?xml version="1.0" encoding="utf-8"?>
<a:theme xmlns:a="http://schemas.openxmlformats.org/drawingml/2006/main" name="SU_Preso_4x3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-10-2groupMeeting  -  Read-Only" id="{456DE34C-807D-DE41-9068-CEBE23326C0D}" vid="{A566ADBF-27B9-394C-B815-7FB975C092E8}"/>
    </a:ext>
  </a:extLst>
</a:theme>
</file>

<file path=ppt/theme/theme2.xml><?xml version="1.0" encoding="utf-8"?>
<a:theme xmlns:a="http://schemas.openxmlformats.org/drawingml/2006/main" name="SU_Template_Top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-10-2groupMeeting  -  Read-Only" id="{456DE34C-807D-DE41-9068-CEBE23326C0D}" vid="{45FAF174-226A-3948-8A09-8DEE7BAD7AC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SU_Preso_4x3_v6</Template>
  <TotalTime>16281</TotalTime>
  <Words>872</Words>
  <Application>Microsoft Macintosh PowerPoint</Application>
  <PresentationFormat>On-screen Show (4:3)</PresentationFormat>
  <Paragraphs>196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Source Sans Pro</vt:lpstr>
      <vt:lpstr>Source Sans Pro Semibold</vt:lpstr>
      <vt:lpstr>Times New Roman</vt:lpstr>
      <vt:lpstr>Wingdings</vt:lpstr>
      <vt:lpstr>SU_Preso_4x3_v6</vt:lpstr>
      <vt:lpstr>SU_Template_TopBar</vt:lpstr>
      <vt:lpstr>Sherwood number correlation for reverse osmosis membrane systems in turbulent regime</vt:lpstr>
      <vt:lpstr>Introduction</vt:lpstr>
      <vt:lpstr>Multiphysics System</vt:lpstr>
      <vt:lpstr>Sherwood Number Correlation</vt:lpstr>
      <vt:lpstr>State-of-the-art</vt:lpstr>
      <vt:lpstr>Governing Equations</vt:lpstr>
      <vt:lpstr>Governing Equations For Turbulent Flow</vt:lpstr>
      <vt:lpstr>Governing Equations For Turbulent Flow</vt:lpstr>
      <vt:lpstr>PowerPoint Presentation</vt:lpstr>
      <vt:lpstr>Validation Case1: Flat Plate</vt:lpstr>
      <vt:lpstr>Validation Case 2: Mixing Layer</vt:lpstr>
      <vt:lpstr>Validation Case 3: Square Duct</vt:lpstr>
      <vt:lpstr>Validation Case 4: Mass Transport In Channel</vt:lpstr>
      <vt:lpstr>Boundary conditions</vt:lpstr>
      <vt:lpstr>Boundary Conditions</vt:lpstr>
      <vt:lpstr>Boundary Conditions</vt:lpstr>
      <vt:lpstr>Spacer-filled Channel With Permeate Boundaries</vt:lpstr>
      <vt:lpstr>Theoretical Estimation</vt:lpstr>
      <vt:lpstr>Extended Sherwood Number Plot</vt:lpstr>
      <vt:lpstr>For Second Slope Change</vt:lpstr>
      <vt:lpstr>For First Slope Change</vt:lpstr>
      <vt:lpstr>For First Slope Change</vt:lpstr>
      <vt:lpstr>For First Slope Change</vt:lpstr>
      <vt:lpstr>For First Slope Change</vt:lpstr>
      <vt:lpstr>Performance Index</vt:lpstr>
      <vt:lpstr>Conclusion</vt:lpstr>
      <vt:lpstr>Acknowledgement</vt:lpstr>
      <vt:lpstr>Thanks !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Siqin Yu</dc:creator>
  <dc:description>2012 PowerPoint template redesign</dc:description>
  <cp:lastModifiedBy>Siqin Yu</cp:lastModifiedBy>
  <cp:revision>599</cp:revision>
  <dcterms:created xsi:type="dcterms:W3CDTF">2020-11-06T12:31:32Z</dcterms:created>
  <dcterms:modified xsi:type="dcterms:W3CDTF">2022-05-21T04:51:01Z</dcterms:modified>
</cp:coreProperties>
</file>