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70" r:id="rId5"/>
    <p:sldId id="262" r:id="rId6"/>
    <p:sldId id="264" r:id="rId7"/>
    <p:sldId id="263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3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754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20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82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long title and 2 label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0" y="1722784"/>
            <a:ext cx="5242560" cy="4129377"/>
          </a:xfrm>
          <a:prstGeom prst="rect">
            <a:avLst/>
          </a:prstGeom>
        </p:spPr>
        <p:txBody>
          <a:bodyPr lIns="0" rIns="0"/>
          <a:lstStyle>
            <a:lvl1pPr marL="316984" indent="-316984">
              <a:spcBef>
                <a:spcPts val="2133"/>
              </a:spcBef>
              <a:spcAft>
                <a:spcPts val="800"/>
              </a:spcAft>
              <a:defRPr sz="2400"/>
            </a:lvl1pPr>
            <a:lvl2pPr>
              <a:spcAft>
                <a:spcPts val="533"/>
              </a:spcAft>
              <a:defRPr sz="1867"/>
            </a:lvl2pPr>
            <a:lvl3pPr>
              <a:spcAft>
                <a:spcPts val="533"/>
              </a:spcAft>
              <a:defRPr sz="1867"/>
            </a:lvl3pPr>
            <a:lvl4pPr>
              <a:spcAft>
                <a:spcPts val="533"/>
              </a:spcAft>
              <a:defRPr sz="1867"/>
            </a:lvl4pPr>
            <a:lvl5pPr>
              <a:spcAft>
                <a:spcPts val="533"/>
              </a:spcAft>
              <a:buFont typeface="Arial" pitchFamily="34" charset="0"/>
              <a:buChar char="•"/>
              <a:defRPr sz="1867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217920" y="1722784"/>
            <a:ext cx="5364480" cy="4129377"/>
          </a:xfrm>
          <a:prstGeom prst="rect">
            <a:avLst/>
          </a:prstGeom>
        </p:spPr>
        <p:txBody>
          <a:bodyPr/>
          <a:lstStyle>
            <a:lvl1pPr marL="316984" indent="-316984">
              <a:spcBef>
                <a:spcPts val="2133"/>
              </a:spcBef>
              <a:spcAft>
                <a:spcPts val="800"/>
              </a:spcAft>
              <a:defRPr sz="2400"/>
            </a:lvl1pPr>
            <a:lvl2pPr>
              <a:spcAft>
                <a:spcPts val="533"/>
              </a:spcAft>
              <a:defRPr sz="1867"/>
            </a:lvl2pPr>
            <a:lvl3pPr>
              <a:spcAft>
                <a:spcPts val="533"/>
              </a:spcAft>
              <a:defRPr sz="1867"/>
            </a:lvl3pPr>
            <a:lvl4pPr>
              <a:spcAft>
                <a:spcPts val="533"/>
              </a:spcAft>
              <a:defRPr sz="1867"/>
            </a:lvl4pPr>
            <a:lvl5pPr>
              <a:spcAft>
                <a:spcPts val="533"/>
              </a:spcAft>
              <a:buFont typeface="Arial" pitchFamily="34" charset="0"/>
              <a:buChar char="•"/>
              <a:defRPr sz="1867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914400" y="1192694"/>
            <a:ext cx="5242560" cy="467801"/>
          </a:xfrm>
          <a:prstGeom prst="rect">
            <a:avLst/>
          </a:prstGeom>
        </p:spPr>
        <p:txBody>
          <a:bodyPr lIns="0" tIns="0" bIns="0" anchor="b" anchorCtr="0"/>
          <a:lstStyle>
            <a:lvl1pPr marL="457189" marR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/>
            </a:lvl1pPr>
            <a:lvl2pPr>
              <a:defRPr sz="1600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217920" y="1192694"/>
            <a:ext cx="5364480" cy="467801"/>
          </a:xfrm>
          <a:prstGeom prst="rect">
            <a:avLst/>
          </a:prstGeom>
        </p:spPr>
        <p:txBody>
          <a:bodyPr tIns="0" rIns="0" bIns="0" anchor="b" anchorCtr="0"/>
          <a:lstStyle>
            <a:lvl1pPr marL="457189" marR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/>
            </a:lvl1pPr>
            <a:lvl2pPr algn="l">
              <a:defRPr sz="1600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Oval 13"/>
          <p:cNvSpPr>
            <a:spLocks/>
          </p:cNvSpPr>
          <p:nvPr userDrawn="1"/>
        </p:nvSpPr>
        <p:spPr bwMode="auto">
          <a:xfrm>
            <a:off x="11643785" y="6456364"/>
            <a:ext cx="280416" cy="28041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US" altLang="en-US" sz="2400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914400" y="121920"/>
            <a:ext cx="10668000" cy="99126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933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914400" y="5943600"/>
            <a:ext cx="10668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333" i="1"/>
            </a:lvl1pPr>
            <a:lvl2pPr>
              <a:buNone/>
              <a:defRPr sz="1600" i="1"/>
            </a:lvl2pPr>
            <a:lvl3pPr>
              <a:buNone/>
              <a:defRPr sz="1600" i="1"/>
            </a:lvl3pPr>
            <a:lvl4pPr>
              <a:buNone/>
              <a:defRPr sz="1600" i="1"/>
            </a:lvl4pPr>
            <a:lvl5pPr>
              <a:buNone/>
              <a:defRPr sz="16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072" y="6410019"/>
            <a:ext cx="5122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33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4948DD1-5963-4816-BE5A-05BCCCAC15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3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41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41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40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931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17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32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3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72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5EAEC-2680-41B9-96F3-F7310D6A91B8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36E6A-DCD2-410A-92E3-919B32F3D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7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em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2.jpe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Impact of porous microstructure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 performance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redox flow batteries: a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Javad Shokri,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Daniel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Niblett,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Masoud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Babaei,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Vahid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Niasar</a:t>
            </a:r>
          </a:p>
          <a:p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of Chemical Engineering, University of Manchester, Oxford 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Road, Manchester</a:t>
            </a:r>
            <a:r>
              <a:rPr lang="en-GB" sz="1600" i="1" dirty="0">
                <a:latin typeface="Arial" panose="020B0604020202020204" pitchFamily="34" charset="0"/>
                <a:cs typeface="Arial" panose="020B0604020202020204" pitchFamily="34" charset="0"/>
              </a:rPr>
              <a:t>, M13 9PL, United Kingdom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May 2022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5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Through-plane and in-plane </a:t>
            </a: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permeability anisotropy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42420" y="6488668"/>
            <a:ext cx="4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5" y="1406674"/>
            <a:ext cx="3600000" cy="13161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504" y="1267195"/>
            <a:ext cx="3096000" cy="15950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39163"/>
            <a:ext cx="773362" cy="8249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911" y="2813805"/>
            <a:ext cx="4315368" cy="324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50327" y="2862280"/>
            <a:ext cx="3509818" cy="3231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Constant flow rate condition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/>
              <a:t>P</a:t>
            </a:r>
            <a:r>
              <a:rPr lang="en-GB" sz="1600" dirty="0" smtClean="0"/>
              <a:t>ermeability </a:t>
            </a:r>
            <a:r>
              <a:rPr lang="en-GB" sz="1600" dirty="0"/>
              <a:t>anisotropy in in-plane directions (x and y), have a minor influence on </a:t>
            </a:r>
            <a:r>
              <a:rPr lang="en-GB" sz="1600" dirty="0" smtClean="0"/>
              <a:t>the performance </a:t>
            </a:r>
            <a:r>
              <a:rPr lang="en-GB" sz="1600" dirty="0"/>
              <a:t>of the </a:t>
            </a:r>
            <a:r>
              <a:rPr lang="en-GB" sz="1600" dirty="0" smtClean="0"/>
              <a:t>battery (FT.7-10, ID.2 &amp; 3)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Increasing the permeability in z direction, enhances the performance of the battery (FT.12 and ID.4)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Pumping power demand is affected by altering the permeability in y-direction. Increasing the permeability decreases the pumping demand by 30% and 26% in FT.10 and ID.3 compared to the base cases.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1167" y="2813805"/>
            <a:ext cx="4166673" cy="324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4595" y="6053805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86504" y="6002631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4729932" y="1532606"/>
            <a:ext cx="0" cy="90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729932" y="2432606"/>
            <a:ext cx="9000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34773" y="1583168"/>
            <a:ext cx="15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Through-plane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4701275" y="211574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In-plane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6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i="1" dirty="0">
                <a:latin typeface="Arial" panose="020B0604020202020204" pitchFamily="34" charset="0"/>
                <a:cs typeface="Arial" panose="020B0604020202020204" pitchFamily="34" charset="0"/>
              </a:rPr>
              <a:t>Microstructure improvement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42420" y="6488668"/>
            <a:ext cx="4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694" y="1816942"/>
            <a:ext cx="3603048" cy="2731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272" y="1643244"/>
            <a:ext cx="6308148" cy="29049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8694" y="4240410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8156" y="4831460"/>
            <a:ext cx="943568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romine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was mostly consumed in the proximity of the membrane and outlet of the battery for both of the flow fields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etwork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is divided into two sub-networks namely block 1 and block 2 with a higher and lower permeability in the y-direction,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respectively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Macroscopic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flow rate and the specific surface area are kept unchanged in different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92055" y="2596054"/>
            <a:ext cx="1496291" cy="1246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08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42420" y="6488668"/>
            <a:ext cx="4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21138" y="1464156"/>
            <a:ext cx="943568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Ordered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cubic lattice with the same permeability of the carbon paper, 35% increase in maximum power density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improved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mass transport as a result of higher advection, diffusion, and lower tortuosity of the ordered lattice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1138" y="2650706"/>
            <a:ext cx="9435688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Bigger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pores and smaller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throats, higher frequency of lattice units, higher specific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1138" y="4038921"/>
            <a:ext cx="943568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 constant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specific surface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area, permeability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, and flow rate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presented the superior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of the improved microstructure in both flow fields.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smtClean="0">
                <a:latin typeface="Arial" panose="020B0604020202020204" pitchFamily="34" charset="0"/>
                <a:cs typeface="Arial" panose="020B0604020202020204" pitchFamily="34" charset="0"/>
              </a:rPr>
              <a:t>Diverting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electrolyte main flow path, to the proximity of the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membrane, where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more reactions were taking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place.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21138" y="3098592"/>
            <a:ext cx="943568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Permeability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change in the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 directions, no change in performance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permeability variation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 the through-plane (z)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direction reinforced or hampered the diffusion and also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current generation.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2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Importance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941" y="2205866"/>
            <a:ext cx="4048095" cy="3590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5866"/>
            <a:ext cx="4090771" cy="3584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223" y="6372447"/>
            <a:ext cx="2371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Source:www.eia.gov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ieo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AB_col_white_backgroun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473842" y="3813544"/>
            <a:ext cx="1609060" cy="70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82902" y="3104707"/>
            <a:ext cx="7089" cy="7301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05116" y="3200852"/>
            <a:ext cx="8451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50 %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583680" y="3314700"/>
            <a:ext cx="2362200" cy="16611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742420" y="6488668"/>
            <a:ext cx="4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71421" y="3357756"/>
            <a:ext cx="2519151" cy="95410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/>
              <a:t>Intermittency </a:t>
            </a:r>
          </a:p>
          <a:p>
            <a:pPr algn="ctr"/>
            <a:r>
              <a:rPr lang="en-GB" sz="2800" dirty="0" smtClean="0"/>
              <a:t>Unpredictability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2839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mph" presetSubtype="0" repeatCount="300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6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/>
          <a:stretch/>
        </p:blipFill>
        <p:spPr>
          <a:xfrm>
            <a:off x="8257953" y="1565563"/>
            <a:ext cx="3138047" cy="23933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63" y="4294908"/>
            <a:ext cx="3718166" cy="21566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87" y="1648258"/>
            <a:ext cx="3876412" cy="23914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8470" y="4563486"/>
            <a:ext cx="1342328" cy="10067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9802" y="1461465"/>
            <a:ext cx="1342328" cy="10067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4492" y="4888305"/>
            <a:ext cx="1342328" cy="10067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6279" y="643745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RFB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58186" y="1632930"/>
            <a:ext cx="6720895" cy="6538013"/>
            <a:chOff x="3158186" y="1632930"/>
            <a:chExt cx="6720895" cy="6538013"/>
          </a:xfrm>
        </p:grpSpPr>
        <p:sp>
          <p:nvSpPr>
            <p:cNvPr id="21" name="Arc 20"/>
            <p:cNvSpPr/>
            <p:nvPr/>
          </p:nvSpPr>
          <p:spPr>
            <a:xfrm rot="17467478">
              <a:off x="3249627" y="1541489"/>
              <a:ext cx="6538013" cy="6720895"/>
            </a:xfrm>
            <a:prstGeom prst="arc">
              <a:avLst>
                <a:gd name="adj1" fmla="val 16826390"/>
                <a:gd name="adj2" fmla="val 107922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 rot="2032896">
              <a:off x="8301461" y="2131126"/>
              <a:ext cx="349752" cy="2667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15412" y="2108238"/>
            <a:ext cx="3589348" cy="3445532"/>
            <a:chOff x="2315412" y="2108238"/>
            <a:chExt cx="3589348" cy="3445532"/>
          </a:xfrm>
        </p:grpSpPr>
        <p:sp>
          <p:nvSpPr>
            <p:cNvPr id="20" name="Arc 19"/>
            <p:cNvSpPr/>
            <p:nvPr/>
          </p:nvSpPr>
          <p:spPr>
            <a:xfrm rot="10566042">
              <a:off x="2315412" y="2108238"/>
              <a:ext cx="3589348" cy="3343819"/>
            </a:xfrm>
            <a:prstGeom prst="arc">
              <a:avLst>
                <a:gd name="adj1" fmla="val 16661199"/>
                <a:gd name="adj2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 rot="646708">
              <a:off x="3662442" y="5287070"/>
              <a:ext cx="349752" cy="2667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17817" y="2339450"/>
            <a:ext cx="3470411" cy="3589348"/>
            <a:chOff x="5417817" y="2339450"/>
            <a:chExt cx="3470411" cy="3589348"/>
          </a:xfrm>
        </p:grpSpPr>
        <p:sp>
          <p:nvSpPr>
            <p:cNvPr id="26" name="Arc 25"/>
            <p:cNvSpPr/>
            <p:nvPr/>
          </p:nvSpPr>
          <p:spPr>
            <a:xfrm rot="4722248">
              <a:off x="5295053" y="2462214"/>
              <a:ext cx="3589348" cy="3343819"/>
            </a:xfrm>
            <a:prstGeom prst="arc">
              <a:avLst>
                <a:gd name="adj1" fmla="val 16475683"/>
                <a:gd name="adj2" fmla="val 2117819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 rot="15892699">
              <a:off x="8580002" y="3839600"/>
              <a:ext cx="349752" cy="2667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54659" y="462032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Excess power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54878" y="469832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Stabilize the supply rate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" descr="TAB_col_white_background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742420" y="6488668"/>
            <a:ext cx="4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7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4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8" grpId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42420" y="6488668"/>
            <a:ext cx="4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r="21019" b="22360"/>
          <a:stretch/>
        </p:blipFill>
        <p:spPr>
          <a:xfrm>
            <a:off x="9472185" y="2096630"/>
            <a:ext cx="2160000" cy="14400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/>
          <a:stretch/>
        </p:blipFill>
        <p:spPr>
          <a:xfrm>
            <a:off x="5152024" y="2096630"/>
            <a:ext cx="2160000" cy="14400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9" t="13003" r="1843" b="14125"/>
          <a:stretch/>
        </p:blipFill>
        <p:spPr>
          <a:xfrm>
            <a:off x="898694" y="2096630"/>
            <a:ext cx="2160000" cy="14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94" y="4712012"/>
            <a:ext cx="5727898" cy="14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6037" r="3648" b="2007"/>
          <a:stretch/>
        </p:blipFill>
        <p:spPr>
          <a:xfrm>
            <a:off x="1433310" y="4712012"/>
            <a:ext cx="1538420" cy="14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3556" y="4712012"/>
            <a:ext cx="1457476" cy="14400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r="17314" b="4444"/>
          <a:stretch/>
        </p:blipFill>
        <p:spPr>
          <a:xfrm>
            <a:off x="7312185" y="2096630"/>
            <a:ext cx="2160000" cy="14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r="50354" b="13069"/>
          <a:stretch/>
        </p:blipFill>
        <p:spPr>
          <a:xfrm>
            <a:off x="2991221" y="2096630"/>
            <a:ext cx="2160643" cy="144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27915" y="1585881"/>
            <a:ext cx="333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Commercial electrodes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6725" y="4250347"/>
            <a:ext cx="3350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Ordered microstructure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9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Objectives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317480" cy="4351338"/>
          </a:xfrm>
        </p:spPr>
        <p:txBody>
          <a:bodyPr>
            <a:normAutofit/>
          </a:bodyPr>
          <a:lstStyle/>
          <a:p>
            <a:pPr algn="just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Validating the pore network model against experimental data and comparing it to an equivalent ordered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microstructure</a:t>
            </a:r>
          </a:p>
          <a:p>
            <a:pPr marL="0" indent="0" algn="just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Conducting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parametric study on ordered microstructure properties to identify the critical parameters controlling flow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</a:p>
          <a:p>
            <a:pPr marL="0" indent="0" algn="just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Outlining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improved microstructure for flow-through (FT) and interdigitated (ID) flow fields</a:t>
            </a:r>
          </a:p>
          <a:p>
            <a:pPr marL="0" indent="0" algn="just">
              <a:buNone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42420" y="6488668"/>
            <a:ext cx="4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2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2137330"/>
                <a:ext cx="5181600" cy="4351338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Single phase, Newtonian, incompressible, steady state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GB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 </a:t>
                </a:r>
                <a:r>
                  <a:rPr lang="en-GB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Pressure </a:t>
                </a:r>
                <a:r>
                  <a:rPr lang="en-GB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distribution</a:t>
                </a:r>
                <a:endParaRPr lang="en-GB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p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ρ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𝑖𝑗</m:t>
                                </m:r>
                              </m:sub>
                            </m:sSub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μ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𝑖𝑗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nary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endParaRPr lang="en-GB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GB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GB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 Charge distribution</a:t>
                </a:r>
                <a:endParaRPr lang="en-GB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𝑛𝑐</m:t>
                        </m:r>
                      </m:sup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𝑙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𝐹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sup>
                            </m:sSup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𝑅𝑇</m:t>
                            </m:r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𝑙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den>
                                </m:f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(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l-GR" dirty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φ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GB" dirty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𝑒𝑗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l-GR" dirty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φ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GB" dirty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𝑒𝑖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d>
                      </m:e>
                    </m:nary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𝑛𝑐</m:t>
                        </m:r>
                      </m:sup>
                      <m:e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𝑙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𝑙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den>
                                </m:f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𝐶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𝑙</m:t>
                                        </m:r>
                                      </m:sup>
                                    </m:sSup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𝐶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𝑙</m:t>
                                        </m:r>
                                      </m:sup>
                                    </m:sSup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d>
                      </m:e>
                    </m:nary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𝐵𝑉</m:t>
                        </m:r>
                      </m:sub>
                    </m:sSub>
                  </m:oMath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2137330"/>
                <a:ext cx="5181600" cy="4351338"/>
              </a:xfrm>
              <a:blipFill>
                <a:blip r:embed="rId2"/>
                <a:stretch>
                  <a:fillRect l="-1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2137330"/>
                <a:ext cx="5181600" cy="4351338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GB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c)  Species distribution</a:t>
                </a:r>
                <a:endParaRPr lang="en-GB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p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𝑖𝑗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𝑖𝑗</m:t>
                                </m:r>
                              </m:sub>
                            </m:sSub>
                          </m:den>
                        </m:f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nary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𝐵𝑉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𝑍𝐹</m:t>
                        </m:r>
                      </m:den>
                    </m:f>
                  </m:oMath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e>
                      <m: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𝐵𝑉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𝑍𝐹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η</m:t>
                                    </m:r>
                                  </m:num>
                                  <m:den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𝑅𝑇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unc>
                          <m:func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−</m:t>
                                        </m:r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𝑍𝐹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η</m:t>
                                    </m:r>
                                  </m:num>
                                  <m:den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𝑅𝑇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η</m:t>
                    </m:r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ϕ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ϕ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</m:oMath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sub>
                      <m:sup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𝑅𝑇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𝑍𝐹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𝑙𝑛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𝐶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𝐵𝑟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𝐵𝑟</m:t>
                                        </m:r>
                                      </m:e>
                                      <m:sup>
                                        <m:r>
                                          <a:rPr lang="en-GB" i="1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p>
                                </m:sSup>
                              </m:e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𝐹𝐾𝐴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𝐶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𝐵𝑟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𝐶</m:t>
                                </m:r>
                              </m:e>
                              <m:sup>
                                <m:sSup>
                                  <m:sSup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𝐵𝑟</m:t>
                                    </m:r>
                                  </m:e>
                                  <m:sup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</m:t>
                                    </m:r>
                                  </m:sup>
                                </m:sSup>
                              </m:sup>
                            </m:sSup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</m:sup>
                    </m:sSup>
                  </m:oMath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2137330"/>
                <a:ext cx="5181600" cy="4351338"/>
              </a:xfrm>
              <a:blipFill>
                <a:blip r:embed="rId3"/>
                <a:stretch>
                  <a:fillRect l="-1529" t="-30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1742420" y="6488668"/>
            <a:ext cx="4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55478" y="1498511"/>
                <a:ext cx="491038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Br</m:t>
                          </m:r>
                        </m:e>
                        <m:sub>
                          <m: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+2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e</m:t>
                          </m:r>
                        </m:e>
                        <m:sup>
                          <m: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↔2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Br</m:t>
                          </m:r>
                        </m:e>
                        <m:sup>
                          <m: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  <m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     </m:t>
                      </m:r>
                      <m:sSubSup>
                        <m:sSub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</m:sub>
                        <m:sup>
                          <m: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p>
                      </m:sSubSup>
                      <m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=1.098 </m:t>
                      </m:r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V</m:t>
                      </m:r>
                    </m:oMath>
                  </m:oMathPara>
                </a14:m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478" y="1498511"/>
                <a:ext cx="4910383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25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Boundary </a:t>
            </a: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42420" y="6488668"/>
            <a:ext cx="4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580" y="2347164"/>
            <a:ext cx="3307126" cy="32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140" y="2347164"/>
            <a:ext cx="3885154" cy="32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10222" y="197358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Flow-through flow field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7060" y="197358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Interdigitated flow field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140" y="5874459"/>
            <a:ext cx="719552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validation, Ordered Microstructure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42420" y="6488668"/>
            <a:ext cx="4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AB_col_white_backgroun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403" y="1174747"/>
            <a:ext cx="4458146" cy="339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40" y="2066554"/>
            <a:ext cx="2156343" cy="1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551" y="2122630"/>
            <a:ext cx="1681196" cy="10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92198" y="3141273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9149" y="3141273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459" y="1553045"/>
            <a:ext cx="1679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Carbon paper</a:t>
            </a:r>
            <a:br>
              <a:rPr lang="en-GB" sz="1200" dirty="0"/>
            </a:br>
            <a:r>
              <a:rPr lang="en-GB" sz="1200" dirty="0"/>
              <a:t>(unstructured network) 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6145" y="1553045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Cubic lattice</a:t>
            </a:r>
            <a:br>
              <a:rPr lang="en-GB" sz="1200" dirty="0"/>
            </a:br>
            <a:r>
              <a:rPr lang="en-GB" sz="1200" dirty="0"/>
              <a:t>(ordered network</a:t>
            </a:r>
            <a:r>
              <a:rPr lang="en-GB" sz="1200" dirty="0" smtClean="0"/>
              <a:t>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988" y="4701683"/>
            <a:ext cx="3271607" cy="180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6307" y="4573350"/>
            <a:ext cx="3156113" cy="1944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42550" y="416070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66988" y="6488668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86307" y="6488668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061960" y="2743886"/>
            <a:ext cx="1676083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488680" y="2293620"/>
            <a:ext cx="1242060" cy="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183490" y="208587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0.87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39258" y="2524130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0.63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7192" y="3706228"/>
            <a:ext cx="4139960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results show a good agreement between the experimental and the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</a:p>
          <a:p>
            <a:pPr algn="just"/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homogeneous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non-tortuous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microstructure, 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of the ordered cubic lattice,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facilitates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mass transport in the ordered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microstructure and improves the overall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performance of the battery </a:t>
            </a: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48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Effect of </a:t>
            </a: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pore/throat size ratio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size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of lattice units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9251" y="1462001"/>
            <a:ext cx="5882949" cy="192136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432560"/>
            <a:ext cx="5705174" cy="4304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42420" y="6488668"/>
            <a:ext cx="44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TAB_col_white_backgroun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71" y="36512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76688" y="5598872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8656320" y="3154680"/>
            <a:ext cx="1120140" cy="134874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863119" y="2877681"/>
            <a:ext cx="1620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Specific surface area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192" y="3706228"/>
            <a:ext cx="4139960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permeability kept constant in all cases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specific area plays an important role in the design in which by increasing the specific area, the performance of the battery was improved.</a:t>
            </a:r>
          </a:p>
        </p:txBody>
      </p:sp>
      <p:pic>
        <p:nvPicPr>
          <p:cNvPr id="13" name="Picture 2" descr="https://personalpages.manchester.ac.uk/staff/vahid.niasar/images/IMPRES_FULL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331" y="365125"/>
            <a:ext cx="1654273" cy="6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3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1027</Words>
  <Application>Microsoft Office PowerPoint</Application>
  <PresentationFormat>Widescreen</PresentationFormat>
  <Paragraphs>92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Impact of porous microstructure on performance of redox flow batteries: a modeling study </vt:lpstr>
      <vt:lpstr>Importance</vt:lpstr>
      <vt:lpstr>PowerPoint Presentation</vt:lpstr>
      <vt:lpstr>PowerPoint Presentation</vt:lpstr>
      <vt:lpstr>Research Objectives</vt:lpstr>
      <vt:lpstr>Methodology</vt:lpstr>
      <vt:lpstr>Boundary condition</vt:lpstr>
      <vt:lpstr>Experimental validation, Ordered Microstructure</vt:lpstr>
      <vt:lpstr>Effect of pore/throat size ratio and size of lattice units </vt:lpstr>
      <vt:lpstr>Through-plane and in-plane permeability anisotropy</vt:lpstr>
      <vt:lpstr>Microstructure improvement </vt:lpstr>
      <vt:lpstr>Conclusion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Mohammadjavad Shokriafra</dc:creator>
  <cp:lastModifiedBy>Mohammadjavad Shokriafra</cp:lastModifiedBy>
  <cp:revision>91</cp:revision>
  <dcterms:created xsi:type="dcterms:W3CDTF">2022-05-17T10:53:50Z</dcterms:created>
  <dcterms:modified xsi:type="dcterms:W3CDTF">2022-05-21T10:25:42Z</dcterms:modified>
</cp:coreProperties>
</file>