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1"/>
  </p:notesMasterIdLst>
  <p:sldIdLst>
    <p:sldId id="256" r:id="rId6"/>
    <p:sldId id="363" r:id="rId7"/>
    <p:sldId id="364" r:id="rId8"/>
    <p:sldId id="376" r:id="rId9"/>
    <p:sldId id="378" r:id="rId10"/>
    <p:sldId id="379" r:id="rId11"/>
    <p:sldId id="383" r:id="rId12"/>
    <p:sldId id="411" r:id="rId13"/>
    <p:sldId id="285" r:id="rId14"/>
    <p:sldId id="414" r:id="rId15"/>
    <p:sldId id="292" r:id="rId16"/>
    <p:sldId id="294" r:id="rId17"/>
    <p:sldId id="413" r:id="rId18"/>
    <p:sldId id="390" r:id="rId19"/>
    <p:sldId id="268" r:id="rId20"/>
  </p:sldIdLst>
  <p:sldSz cx="12192000" cy="6858000"/>
  <p:notesSz cx="9144000" cy="6858000"/>
  <p:defaultTextStyle>
    <a:defPPr>
      <a:defRPr lang="en-US"/>
    </a:defPPr>
    <a:lvl1pPr marL="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a139ac9782d5bf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0CFCD"/>
    <a:srgbClr val="0047BA"/>
    <a:srgbClr val="000000"/>
    <a:srgbClr val="FF0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3825" autoAdjust="0"/>
  </p:normalViewPr>
  <p:slideViewPr>
    <p:cSldViewPr snapToGrid="0" showGuides="1">
      <p:cViewPr varScale="1">
        <p:scale>
          <a:sx n="63" d="100"/>
          <a:sy n="63" d="100"/>
        </p:scale>
        <p:origin x="7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4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66FD6-D2A9-4F00-B491-A99A8AA44ED0}" type="datetimeFigureOut">
              <a:rPr lang="en-US" smtClean="0"/>
              <a:t>5/29/2022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57D8-2956-440C-8FE5-2823967F9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4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8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4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D11D-86B6-41D9-804F-B21E465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525"/>
            <a:ext cx="9144000" cy="1714500"/>
          </a:xfrm>
        </p:spPr>
        <p:txBody>
          <a:bodyPr anchor="b"/>
          <a:lstStyle>
            <a:lvl1pPr algn="ctr"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DCADE-2A34-4B9D-9987-0330895D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127"/>
            <a:ext cx="9144000" cy="1247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rgbClr val="FFFFFF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79536-344B-4703-95C3-7F5AD0BFB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" y="654528"/>
            <a:ext cx="3540072" cy="77449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D87C84-1993-43C1-A570-C771C22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0" y="6162674"/>
            <a:ext cx="4772025" cy="314325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5B0621-5201-4B3C-B3F3-03D9DDA06A71}"/>
              </a:ext>
            </a:extLst>
          </p:cNvPr>
          <p:cNvCxnSpPr/>
          <p:nvPr userDrawn="1"/>
        </p:nvCxnSpPr>
        <p:spPr>
          <a:xfrm>
            <a:off x="1769036" y="2752725"/>
            <a:ext cx="180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66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6" y="542927"/>
            <a:ext cx="10544174" cy="11144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4C6A6-466D-458F-9462-128882D6EF6C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0FDB3-7706-4B32-BD35-532B4AC7ECDA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30B2A2-81DA-4F3D-9D9E-46E4F7B93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8625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16E22AE-DDB9-4C04-8CBA-FF04F1AFB3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050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5F3CFBF-C13C-4A9F-BDDF-0E18286F15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849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1114424"/>
            <a:ext cx="6343651" cy="1438275"/>
          </a:xfrm>
        </p:spPr>
        <p:txBody>
          <a:bodyPr anchor="t" anchorCtr="0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4C6A6-466D-458F-9462-128882D6EF6C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0FDB3-7706-4B32-BD35-532B4AC7ECDA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30B2A2-81DA-4F3D-9D9E-46E4F7B938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8625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16E22AE-DDB9-4C04-8CBA-FF04F1AFB3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0050" y="2752725"/>
            <a:ext cx="3714750" cy="35623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5F3CFBF-C13C-4A9F-BDDF-0E18286F15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762002"/>
            <a:ext cx="3714750" cy="555307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6654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5EDB-8165-4C09-A93D-01F9B0F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9EA8E-5754-4FAF-B3D4-63EA441F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6CD72-BAC2-4994-B821-40432481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3CFAF-562D-445B-846A-E8F71A02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8C825-F06D-4987-81B8-02D493880414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64E6B-FB97-4EC4-BBD3-24FE3C8D1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8822A8-864B-49B0-9C0B-A862217EF3B8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884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5EDB-8165-4C09-A93D-01F9B0F7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9EA8E-5754-4FAF-B3D4-63EA441F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6CD72-BAC2-4994-B821-40432481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3CFAF-562D-445B-846A-E8F71A02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68DD1B-5CD8-424B-8173-19E18214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8C825-F06D-4987-81B8-02D493880414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tx2"/>
                </a:solidFill>
              </a:rPr>
              <a:t>ku.ac.ae</a:t>
            </a:r>
            <a:endParaRPr lang="en-US" sz="85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64E6B-FB97-4EC4-BBD3-24FE3C8D13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7" y="236126"/>
            <a:ext cx="1811847" cy="1853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8822A8-864B-49B0-9C0B-A862217EF3B8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5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94EFBB-C8CA-4201-A903-805856BE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51DCEB-2462-4151-B7CC-F3EC0D3A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57B99-432B-45A8-9216-9BC01B29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5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D0C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9F49-C197-4276-BA18-25EE4468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04915"/>
            <a:ext cx="10515600" cy="2852737"/>
          </a:xfrm>
        </p:spPr>
        <p:txBody>
          <a:bodyPr anchor="b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4C747-8640-4D13-A1FA-90CDB4EBB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00501"/>
            <a:ext cx="10515600" cy="1584326"/>
          </a:xfrm>
        </p:spPr>
        <p:txBody>
          <a:bodyPr>
            <a:normAutofit/>
          </a:bodyPr>
          <a:lstStyle>
            <a:lvl1pPr marL="0" indent="0" algn="ctr">
              <a:buNone/>
              <a:defRPr sz="3800">
                <a:solidFill>
                  <a:srgbClr val="000000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6D51-CC51-458D-B7F8-BB8DC09C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397C4-D37A-45E1-B1B8-7100D475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3DD6E-BA6A-445E-B542-43DE3AEB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424D6-2475-46D6-A699-3A7CA5F8B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5327D-BC3D-4548-B6FC-FF18B53D2785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icture Backgroun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9F49-C197-4276-BA18-25EE44687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52515"/>
            <a:ext cx="10515600" cy="2852737"/>
          </a:xfrm>
        </p:spPr>
        <p:txBody>
          <a:bodyPr anchor="b"/>
          <a:lstStyle>
            <a:lvl1pPr algn="ctr">
              <a:lnSpc>
                <a:spcPct val="10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46D51-CC51-458D-B7F8-BB8DC09C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397C4-D37A-45E1-B1B8-7100D475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3DD6E-BA6A-445E-B542-43DE3AEB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424D6-2475-46D6-A699-3A7CA5F8B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5327D-BC3D-4548-B6FC-FF18B53D2785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rgbClr val="004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A79536-344B-4703-95C3-7F5AD0BFB3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67" y="891158"/>
            <a:ext cx="2368684" cy="518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D5768-C7B0-4ABF-BE83-522BCD1F6FE5}"/>
              </a:ext>
            </a:extLst>
          </p:cNvPr>
          <p:cNvSpPr txBox="1"/>
          <p:nvPr userDrawn="1"/>
        </p:nvSpPr>
        <p:spPr>
          <a:xfrm>
            <a:off x="752475" y="2545747"/>
            <a:ext cx="10648950" cy="176984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i-FI" sz="11501" b="1" spc="-100" baseline="0" dirty="0" err="1">
                <a:solidFill>
                  <a:srgbClr val="FFFFFF"/>
                </a:solidFill>
                <a:latin typeface="+mj-lt"/>
              </a:rPr>
              <a:t>Thank</a:t>
            </a:r>
            <a:r>
              <a:rPr lang="fi-FI" sz="11501" b="1" spc="-100" baseline="0" dirty="0">
                <a:solidFill>
                  <a:srgbClr val="FFFFFF"/>
                </a:solidFill>
                <a:latin typeface="+mj-lt"/>
              </a:rPr>
              <a:t> </a:t>
            </a:r>
            <a:r>
              <a:rPr lang="fi-FI" sz="11501" b="1" spc="-100" baseline="0" dirty="0" err="1">
                <a:solidFill>
                  <a:srgbClr val="FFFFFF"/>
                </a:solidFill>
                <a:latin typeface="+mj-lt"/>
              </a:rPr>
              <a:t>You</a:t>
            </a:r>
            <a:endParaRPr lang="en-US" sz="11501" b="1" spc="-1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4333D0-73BA-48D2-AA6E-3F2C63C9CA8F}"/>
              </a:ext>
            </a:extLst>
          </p:cNvPr>
          <p:cNvSpPr txBox="1"/>
          <p:nvPr userDrawn="1"/>
        </p:nvSpPr>
        <p:spPr>
          <a:xfrm>
            <a:off x="5181602" y="6146802"/>
            <a:ext cx="1838324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fi-FI" sz="1250" b="1">
                <a:solidFill>
                  <a:srgbClr val="FFFFFF"/>
                </a:solidFill>
              </a:rPr>
              <a:t>ku.ac.ae</a:t>
            </a:r>
            <a:endParaRPr lang="en-US" sz="125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6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11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eg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D11D-86B6-41D9-804F-B21E465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525"/>
            <a:ext cx="9144000" cy="1714500"/>
          </a:xfrm>
        </p:spPr>
        <p:txBody>
          <a:bodyPr anchor="b"/>
          <a:lstStyle>
            <a:lvl1pPr algn="ctr">
              <a:defRPr sz="6000" spc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DCADE-2A34-4B9D-9987-0330895D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127"/>
            <a:ext cx="9144000" cy="1247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chemeClr val="bg2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D87C84-1993-43C1-A570-C771C22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0" y="6162674"/>
            <a:ext cx="4772025" cy="314325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baseline="0">
                <a:solidFill>
                  <a:schemeClr val="bg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5B0621-5201-4B3C-B3F3-03D9DDA06A71}"/>
              </a:ext>
            </a:extLst>
          </p:cNvPr>
          <p:cNvCxnSpPr/>
          <p:nvPr userDrawn="1"/>
        </p:nvCxnSpPr>
        <p:spPr>
          <a:xfrm>
            <a:off x="5181601" y="2752725"/>
            <a:ext cx="180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211BEC-8A05-5048-8010-DA55CE467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" y="654528"/>
            <a:ext cx="3540072" cy="7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8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5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2421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66181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19030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5611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54345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90364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08901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6736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bg>
      <p:bgPr>
        <a:solidFill>
          <a:srgbClr val="004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21E90-80D8-4070-8157-51F5D9E9B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ED11D-86B6-41D9-804F-B21E465E6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6525"/>
            <a:ext cx="9144000" cy="1714500"/>
          </a:xfrm>
        </p:spPr>
        <p:txBody>
          <a:bodyPr anchor="b"/>
          <a:lstStyle>
            <a:lvl1pPr algn="ctr"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DCADE-2A34-4B9D-9987-0330895D7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127"/>
            <a:ext cx="9144000" cy="1247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800">
                <a:solidFill>
                  <a:srgbClr val="FFFFFF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D87C84-1993-43C1-A570-C771C220F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0" y="6162674"/>
            <a:ext cx="4772025" cy="314325"/>
          </a:xfrm>
        </p:spPr>
        <p:txBody>
          <a:bodyPr>
            <a:normAutofit/>
          </a:bodyPr>
          <a:lstStyle>
            <a:lvl1pPr marL="0" indent="0" algn="ctr">
              <a:buNone/>
              <a:defRPr sz="1350" cap="all" baseline="0"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C8DC6-096E-714D-AF28-586972589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4" y="654528"/>
            <a:ext cx="3540072" cy="7744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F1488-91C4-7449-841C-78AF4CE5EB83}"/>
              </a:ext>
            </a:extLst>
          </p:cNvPr>
          <p:cNvCxnSpPr/>
          <p:nvPr userDrawn="1"/>
        </p:nvCxnSpPr>
        <p:spPr>
          <a:xfrm>
            <a:off x="1769036" y="2752725"/>
            <a:ext cx="1809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4C6A6-466D-458F-9462-128882D6EF6C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690FDB3-7706-4B32-BD35-532B4AC7ECDA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ortr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3A0E-D963-4BA4-863C-413B32E51A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62675" y="1152524"/>
            <a:ext cx="5191124" cy="516212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Heading 1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31A79-8F5C-4459-9F47-4F4A56020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4C6A6-466D-458F-9462-128882D6EF6C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1F0F3F-166A-422E-B49B-E35296BCC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123952"/>
            <a:ext cx="4419600" cy="519069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85506D-9F69-4855-B473-3BFDAF44ED69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9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BB98-3A1E-4BA6-A18A-C711FCA9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B3EF-8293-4FA5-B31C-91F5BA7D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800" y="1868400"/>
            <a:ext cx="4680000" cy="444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ED27-71A5-4DAD-A199-5EA0A05E7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1868400"/>
            <a:ext cx="4680000" cy="444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C24C3-5F25-4ACD-A2D4-0198F4B9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D6D0-37D4-42A5-B774-5A583D84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79724-736B-42D4-9FC2-BBF87F43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462DF-95A9-4839-9F28-1A83BCE28186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DB1926-9526-4026-8069-F153FB78B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93EDA0-B8B5-41ED-80CE-BFDA6DF8FC4B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4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BB98-3A1E-4BA6-A18A-C711FCA9C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B3EF-8293-4FA5-B31C-91F5BA7D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0800" y="2352674"/>
            <a:ext cx="4680000" cy="3965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6ED27-71A5-4DAD-A199-5EA0A05E7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500" y="2352674"/>
            <a:ext cx="4680000" cy="3965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C24C3-5F25-4ACD-A2D4-0198F4B9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D6D0-37D4-42A5-B774-5A583D840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79724-736B-42D4-9FC2-BBF87F43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673FD0-9E13-4C1A-B859-688309735A0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60800" y="1868401"/>
            <a:ext cx="4680000" cy="37950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81F1501-AF73-4AAC-9FF0-0767311D3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0" y="1868401"/>
            <a:ext cx="4687888" cy="379501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E178B-FD49-4EE2-9A05-5F6BE0A0483C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110D8-F82F-4692-8B00-F633DEF1A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32C51C-6D36-4A71-A1DB-6C92A35CA313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7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F29153F9-78D4-4D70-B44A-4B9B91D91CB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62675" y="771527"/>
            <a:ext cx="5638800" cy="5534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542927"/>
            <a:ext cx="4181476" cy="1114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866902"/>
            <a:ext cx="4181476" cy="444817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296D0-EF25-4659-9A29-DE874EE0BD57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D0369-8EEE-446D-A24C-9E71B1856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F66C09-963E-47DD-8166-11F0934BF635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3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5EF6-6786-4ED3-B643-2BCA247B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542927"/>
            <a:ext cx="4181476" cy="1114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3A0E-D963-4BA4-863C-413B32E5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866902"/>
            <a:ext cx="4181476" cy="4448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6537-CD92-4621-BEAC-209C2F46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E95-BAFB-4FA5-935D-F153DAC81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AE8E8-275F-4879-A380-FC69F4F9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E416A-BFDB-410E-9AC9-671259E5DA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2675" y="771527"/>
            <a:ext cx="5638800" cy="553402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C296D0-EF25-4659-9A29-DE874EE0BD57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2D0369-8EEE-446D-A24C-9E71B1856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5" y="236126"/>
            <a:ext cx="1811848" cy="1853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F66C09-963E-47DD-8166-11F0934BF635}"/>
              </a:ext>
            </a:extLst>
          </p:cNvPr>
          <p:cNvCxnSpPr/>
          <p:nvPr userDrawn="1"/>
        </p:nvCxnSpPr>
        <p:spPr>
          <a:xfrm>
            <a:off x="383667" y="533400"/>
            <a:ext cx="11465435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5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564FE-F745-443F-8321-B0EFD169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542927"/>
            <a:ext cx="9991725" cy="11144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11581-2B37-40B3-825A-043921DFB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6" y="1866902"/>
            <a:ext cx="9991725" cy="4448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172D0-FD25-45C4-A82E-F4094DCDE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86725" y="203202"/>
            <a:ext cx="173355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18871-7BC3-4A13-9CC9-B9A1DB22F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67025" y="203202"/>
            <a:ext cx="4114800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A17DA-0D3F-410F-A9AA-3171ED151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351" y="203202"/>
            <a:ext cx="523875" cy="2444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50">
                <a:solidFill>
                  <a:schemeClr val="bg2"/>
                </a:solidFill>
              </a:defRPr>
            </a:lvl1pPr>
          </a:lstStyle>
          <a:p>
            <a:fld id="{1E68DD1B-5CD8-424B-8173-19E182143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8493A-1FC9-483C-BC41-405831F9D965}"/>
              </a:ext>
            </a:extLst>
          </p:cNvPr>
          <p:cNvSpPr txBox="1"/>
          <p:nvPr userDrawn="1"/>
        </p:nvSpPr>
        <p:spPr>
          <a:xfrm>
            <a:off x="10410826" y="203202"/>
            <a:ext cx="962025" cy="2444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850">
                <a:solidFill>
                  <a:schemeClr val="bg2"/>
                </a:solidFill>
              </a:rPr>
              <a:t>ku.ac.ae</a:t>
            </a:r>
            <a:endParaRPr lang="en-US" sz="85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5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50" r:id="rId4"/>
    <p:sldLayoutId id="2147483662" r:id="rId5"/>
    <p:sldLayoutId id="2147483652" r:id="rId6"/>
    <p:sldLayoutId id="2147483661" r:id="rId7"/>
    <p:sldLayoutId id="2147483663" r:id="rId8"/>
    <p:sldLayoutId id="2147483660" r:id="rId9"/>
    <p:sldLayoutId id="2147483664" r:id="rId10"/>
    <p:sldLayoutId id="2147483665" r:id="rId11"/>
    <p:sldLayoutId id="2147483654" r:id="rId12"/>
    <p:sldLayoutId id="2147483671" r:id="rId13"/>
    <p:sldLayoutId id="2147483655" r:id="rId14"/>
    <p:sldLayoutId id="2147483651" r:id="rId15"/>
    <p:sldLayoutId id="2147483666" r:id="rId16"/>
    <p:sldLayoutId id="2147483667" r:id="rId17"/>
  </p:sldLayoutIdLst>
  <p:hf hd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3600" b="1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7" indent="-180977" algn="l" defTabSz="914411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2932" indent="-180977" algn="l" defTabSz="914411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84" indent="-171452" algn="l" defTabSz="914411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61" indent="-180977" algn="l" defTabSz="914411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39" indent="-180977" algn="l" defTabSz="914411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1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9407FF-AE4A-4373-B13C-471C39DC5DF5}" type="datetimeFigureOut">
              <a:rPr lang="en-AE" smtClean="0"/>
              <a:t>29/05/2022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41A658-F5CF-4C4A-98AD-87DCF04FEFBF}" type="slidenum">
              <a:rPr lang="en-AE" smtClean="0"/>
              <a:t>‹#›</a:t>
            </a:fld>
            <a:endParaRPr lang="en-A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28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64495B-63A4-4167-6D57-DAFE9119D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0" b="31200"/>
          <a:stretch/>
        </p:blipFill>
        <p:spPr>
          <a:xfrm>
            <a:off x="9603740" y="142240"/>
            <a:ext cx="1905000" cy="731520"/>
          </a:xfrm>
          <a:prstGeom prst="rect">
            <a:avLst/>
          </a:prstGeom>
        </p:spPr>
      </p:pic>
      <p:pic>
        <p:nvPicPr>
          <p:cNvPr id="8" name="Picture 2" descr="InterPore – PoreLab">
            <a:extLst>
              <a:ext uri="{FF2B5EF4-FFF2-40B4-BE49-F238E27FC236}">
                <a16:creationId xmlns:a16="http://schemas.microsoft.com/office/drawing/2014/main" id="{7DEE5EA3-5EEE-A474-7E95-99951156C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81" y="199073"/>
            <a:ext cx="1854200" cy="6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D4DEA1D-87A7-FD55-DB97-C17DD9FFF36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25842" y="1481382"/>
            <a:ext cx="10058717" cy="103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Review on Polymer Adsorption in Carbonate and Sandstone Reservoirs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ED7DF-7054-716D-4BAC-F412B69E5C76}"/>
              </a:ext>
            </a:extLst>
          </p:cNvPr>
          <p:cNvSpPr txBox="1"/>
          <p:nvPr/>
        </p:nvSpPr>
        <p:spPr>
          <a:xfrm>
            <a:off x="1066801" y="2474968"/>
            <a:ext cx="10594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Anoo Sebastian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Dr.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Emad W. Al-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Shalabi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Dr. Waleed AlAmeri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Khalifa University</a:t>
            </a:r>
          </a:p>
        </p:txBody>
      </p:sp>
    </p:spTree>
    <p:extLst>
      <p:ext uri="{BB962C8B-B14F-4D97-AF65-F5344CB8AC3E}">
        <p14:creationId xmlns:p14="http://schemas.microsoft.com/office/powerpoint/2010/main" val="153756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722F-CF11-48EF-90AB-CE3BC408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8" y="647702"/>
            <a:ext cx="9991725" cy="1114425"/>
          </a:xfrm>
        </p:spPr>
        <p:txBody>
          <a:bodyPr/>
          <a:lstStyle/>
          <a:p>
            <a:pPr algn="ctr"/>
            <a:r>
              <a:rPr lang="en-US" dirty="0"/>
              <a:t>Factors Affecting Polymer Retention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C9F1-B18B-4601-886A-2BE04251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9" y="1866903"/>
            <a:ext cx="6067422" cy="44481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Temperature Effect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Polymer adsorption decreases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/>
              <a:t>Weaker electrostatic interactions, Vander Waals forces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highlight>
                  <a:srgbClr val="FFFFFF"/>
                </a:highlight>
              </a:rPr>
              <a:t>Presence of Oil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highlight>
                  <a:srgbClr val="FFFFFF"/>
                </a:highlight>
              </a:rPr>
              <a:t>Reduction in the total surface area (</a:t>
            </a:r>
            <a:r>
              <a:rPr lang="en-US" sz="1800" dirty="0" err="1">
                <a:highlight>
                  <a:srgbClr val="FFFFFF"/>
                </a:highlight>
              </a:rPr>
              <a:t>Wever</a:t>
            </a:r>
            <a:r>
              <a:rPr lang="en-US" sz="1800" dirty="0">
                <a:highlight>
                  <a:srgbClr val="FFFFFF"/>
                </a:highlight>
              </a:rPr>
              <a:t> </a:t>
            </a:r>
            <a:r>
              <a:rPr lang="en-US" sz="1800" i="1" dirty="0">
                <a:highlight>
                  <a:srgbClr val="FFFFFF"/>
                </a:highlight>
              </a:rPr>
              <a:t>et al</a:t>
            </a:r>
            <a:r>
              <a:rPr lang="en-US" sz="1800" dirty="0">
                <a:highlight>
                  <a:srgbClr val="FFFFFF"/>
                </a:highlight>
              </a:rPr>
              <a:t>., 2018; Wang </a:t>
            </a:r>
            <a:r>
              <a:rPr lang="en-US" sz="1800" i="1" dirty="0">
                <a:highlight>
                  <a:srgbClr val="FFFFFF"/>
                </a:highlight>
              </a:rPr>
              <a:t>et al</a:t>
            </a:r>
            <a:r>
              <a:rPr lang="en-US" sz="1800" dirty="0">
                <a:highlight>
                  <a:srgbClr val="FFFFFF"/>
                </a:highlight>
              </a:rPr>
              <a:t>., 2020)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highlight>
                  <a:srgbClr val="FFFFFF"/>
                </a:highlight>
              </a:rPr>
              <a:t>Oil desorption and polymer adsorption onto the oil layer (</a:t>
            </a:r>
            <a:r>
              <a:rPr lang="en-US" sz="1800" dirty="0" err="1">
                <a:highlight>
                  <a:srgbClr val="FFFFFF"/>
                </a:highlight>
              </a:rPr>
              <a:t>Broseta</a:t>
            </a:r>
            <a:r>
              <a:rPr lang="en-US" sz="1800" dirty="0">
                <a:highlight>
                  <a:srgbClr val="FFFFFF"/>
                </a:highlight>
              </a:rPr>
              <a:t> </a:t>
            </a:r>
            <a:r>
              <a:rPr lang="en-US" sz="1800" i="1" dirty="0">
                <a:highlight>
                  <a:srgbClr val="FFFFFF"/>
                </a:highlight>
              </a:rPr>
              <a:t>et al</a:t>
            </a:r>
            <a:r>
              <a:rPr lang="en-US" sz="1800" dirty="0">
                <a:highlight>
                  <a:srgbClr val="FFFFFF"/>
                </a:highlight>
              </a:rPr>
              <a:t>., 1995; </a:t>
            </a:r>
            <a:r>
              <a:rPr lang="en-US" sz="1800" dirty="0" err="1">
                <a:highlight>
                  <a:srgbClr val="FFFFFF"/>
                </a:highlight>
              </a:rPr>
              <a:t>Elmkies</a:t>
            </a:r>
            <a:r>
              <a:rPr lang="en-US" sz="1800" dirty="0">
                <a:highlight>
                  <a:srgbClr val="FFFFFF"/>
                </a:highlight>
              </a:rPr>
              <a:t> </a:t>
            </a:r>
            <a:r>
              <a:rPr lang="en-US" sz="1800" i="1" dirty="0">
                <a:highlight>
                  <a:srgbClr val="FFFFFF"/>
                </a:highlight>
              </a:rPr>
              <a:t>et al</a:t>
            </a:r>
            <a:r>
              <a:rPr lang="en-US" sz="1800" dirty="0">
                <a:highlight>
                  <a:srgbClr val="FFFFFF"/>
                </a:highlight>
              </a:rPr>
              <a:t>., 2001)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highlight>
                  <a:srgbClr val="FFFFFF"/>
                </a:highlight>
              </a:rPr>
              <a:t>Water Salinity and Composition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highlight>
                  <a:srgbClr val="FFFFFF"/>
                </a:highlight>
              </a:rPr>
              <a:t>Higher adsorption at high salinity</a:t>
            </a:r>
          </a:p>
          <a:p>
            <a:pPr lvl="1">
              <a:lnSpc>
                <a:spcPct val="150000"/>
              </a:lnSpc>
            </a:pPr>
            <a:endParaRPr lang="en-US" sz="1800" dirty="0"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endParaRPr lang="en-US" sz="1800" dirty="0">
              <a:highlight>
                <a:srgbClr val="FFFFFF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highlight>
                <a:srgbClr val="FFFFFF"/>
              </a:highlight>
            </a:endParaRPr>
          </a:p>
          <a:p>
            <a:pPr>
              <a:lnSpc>
                <a:spcPct val="150000"/>
              </a:lnSpc>
            </a:pPr>
            <a:endParaRPr lang="en-US" sz="1800" dirty="0">
              <a:highlight>
                <a:srgbClr val="FFFFFF"/>
              </a:highlight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30D45-37E4-430B-80BC-819EC14C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833ED-5422-405A-9BD2-C3DE7C5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10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F0DC0-DBF9-4E90-BAB1-18B77997C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74" t="4507" r="4406" b="79238"/>
          <a:stretch/>
        </p:blipFill>
        <p:spPr>
          <a:xfrm>
            <a:off x="7884320" y="2786537"/>
            <a:ext cx="4170731" cy="20023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428FF9-641A-43D0-897E-C7340C18C4E5}"/>
              </a:ext>
            </a:extLst>
          </p:cNvPr>
          <p:cNvSpPr txBox="1"/>
          <p:nvPr/>
        </p:nvSpPr>
        <p:spPr>
          <a:xfrm>
            <a:off x="7692628" y="4831737"/>
            <a:ext cx="4554113" cy="587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6"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Polymer adsorption in high-salinity water (Shakeel 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., 2020) </a:t>
            </a:r>
            <a:endParaRPr lang="en-US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4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AB79-180E-4098-92BB-E6BA1815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98" y="916821"/>
            <a:ext cx="10215919" cy="603380"/>
          </a:xfrm>
        </p:spPr>
        <p:txBody>
          <a:bodyPr vert="horz" lIns="0" tIns="0" rIns="0" bIns="0" rtlCol="0" anchor="b" anchorCtr="0">
            <a:normAutofit/>
          </a:bodyPr>
          <a:lstStyle/>
          <a:p>
            <a:pPr algn="ctr"/>
            <a:r>
              <a:rPr lang="en-US" dirty="0"/>
              <a:t>Polymer Retention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F6201-96F5-42DF-BB5A-0422EF86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754" y="1825624"/>
            <a:ext cx="10215918" cy="4455905"/>
          </a:xfrm>
        </p:spPr>
        <p:txBody>
          <a:bodyPr vert="horz" lIns="0" tIns="0" rIns="0" bIns="0" rtlCol="0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highlight>
                  <a:srgbClr val="FFFFFF"/>
                </a:highlight>
              </a:rPr>
              <a:t>Static Adsorption Measurement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highlight>
                  <a:srgbClr val="FFFFFF"/>
                </a:highlight>
              </a:rPr>
              <a:t>A crushed Core is prepared, and a known concentration of polymer is added to the crushed core, then the polymer concentration is measured after separation of the polymer solution from the crushed core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highlight>
                  <a:srgbClr val="FFFFFF"/>
                </a:highlight>
              </a:rPr>
              <a:t>Limitations:</a:t>
            </a:r>
          </a:p>
          <a:p>
            <a:pPr lvl="1" algn="just">
              <a:lnSpc>
                <a:spcPct val="150000"/>
              </a:lnSpc>
            </a:pPr>
            <a:r>
              <a:rPr lang="en-US" sz="1800" b="0" dirty="0">
                <a:highlight>
                  <a:srgbClr val="FFFFFF"/>
                </a:highlight>
              </a:rPr>
              <a:t>This method relies on two polymer concentration measurements, errors in these measurements have an essential impact on the adsorption value</a:t>
            </a:r>
          </a:p>
          <a:p>
            <a:pPr lvl="1" algn="just">
              <a:lnSpc>
                <a:spcPct val="150000"/>
              </a:lnSpc>
            </a:pPr>
            <a:r>
              <a:rPr lang="en-US" sz="1800" b="0" dirty="0">
                <a:highlight>
                  <a:srgbClr val="FFFFFF"/>
                </a:highlight>
              </a:rPr>
              <a:t>Crushed core used to have more surface area and minerals that might not be available in the main rock</a:t>
            </a:r>
          </a:p>
          <a:p>
            <a:pPr lvl="1" algn="just">
              <a:lnSpc>
                <a:spcPct val="150000"/>
              </a:lnSpc>
            </a:pPr>
            <a:r>
              <a:rPr lang="en-US" sz="1800" b="0" dirty="0">
                <a:highlight>
                  <a:srgbClr val="FFFFFF"/>
                </a:highlight>
              </a:rPr>
              <a:t>Mechanical entrapment cannot be measured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51169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AB79-180E-4098-92BB-E6BA1815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1005217"/>
            <a:ext cx="9326880" cy="603380"/>
          </a:xfrm>
        </p:spPr>
        <p:txBody>
          <a:bodyPr vert="horz" lIns="0" tIns="0" rIns="0" bIns="0" rtlCol="0" anchor="b" anchorCtr="0">
            <a:normAutofit fontScale="90000"/>
          </a:bodyPr>
          <a:lstStyle/>
          <a:p>
            <a:pPr algn="ctr"/>
            <a:r>
              <a:rPr lang="en-US" dirty="0"/>
              <a:t>Polymer Retention Measurements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F6201-96F5-42DF-BB5A-0422EF86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840" y="1825624"/>
            <a:ext cx="10386391" cy="4455905"/>
          </a:xfrm>
        </p:spPr>
        <p:txBody>
          <a:bodyPr vert="horz" lIns="0" tIns="0" rIns="0" bIns="0" rtlCol="0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highlight>
                  <a:srgbClr val="FFFFFF"/>
                </a:highlight>
              </a:rPr>
              <a:t>Dynamic Adsorption Measurement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highlight>
                  <a:srgbClr val="FFFFFF"/>
                </a:highlight>
              </a:rPr>
              <a:t>Injection of a slug of polymer solution into the core sample, followed by brine and performing a mass balance on the polymer. (retention = Polymer injected minus polymer produced)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highlight>
                  <a:srgbClr val="FFFFFF"/>
                </a:highlight>
              </a:rPr>
              <a:t>Limitations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highlight>
                  <a:srgbClr val="FFFFFF"/>
                </a:highlight>
              </a:rPr>
              <a:t>Recovery of the polymer may require an extended period of brine injection </a:t>
            </a:r>
          </a:p>
          <a:p>
            <a:pPr lvl="1" algn="just">
              <a:lnSpc>
                <a:spcPct val="150000"/>
              </a:lnSpc>
            </a:pPr>
            <a:r>
              <a:rPr lang="en-US" sz="1800" dirty="0">
                <a:highlight>
                  <a:srgbClr val="FFFFFF"/>
                </a:highlight>
              </a:rPr>
              <a:t>Cumulative errors associated with measurements of low polymer concentrations in the produced fluid can introduce considerable uncertainty to the mass balance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highlight>
                <a:srgbClr val="FFFFFF"/>
              </a:highlight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8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7068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9842-DF47-6809-FD57-CFA889A7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E901D-81EA-9DEC-4AFF-C6B59BAD2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The polymer retention is a critical parameter in the success of polymer flooding projects. Hence, the success of a polymer flood depends on determining the exact retention levels and designing the polymer flood accordingly.</a:t>
            </a:r>
            <a:endParaRPr lang="en-AE" sz="1800" b="0" dirty="0"/>
          </a:p>
          <a:p>
            <a:pPr>
              <a:lnSpc>
                <a:spcPct val="200000"/>
              </a:lnSpc>
            </a:pPr>
            <a:endParaRPr lang="en-US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64732-1B96-4E93-C9C3-DA7282A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7E658-56C6-8D51-524A-A3B109F0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8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0EF4-7291-4011-AA4B-E06D6B22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542927"/>
            <a:ext cx="9991725" cy="62864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00DD2-3E24-4EC1-97C5-050770BA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3" y="1436684"/>
            <a:ext cx="11949613" cy="53197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500" b="0" dirty="0"/>
              <a:t>Dawson, R., and Lantz, R. B., 1972. Inaccessible Pore Volume In Polymer Flooding. </a:t>
            </a:r>
            <a:r>
              <a:rPr lang="en-US" sz="1500" b="0" i="1" dirty="0"/>
              <a:t>Journal of Society of Petroleum Engineers</a:t>
            </a:r>
            <a:r>
              <a:rPr lang="en-US" sz="1500" b="0" dirty="0"/>
              <a:t>, 12: 448–452.</a:t>
            </a:r>
          </a:p>
          <a:p>
            <a:pPr>
              <a:lnSpc>
                <a:spcPct val="150000"/>
              </a:lnSpc>
            </a:pPr>
            <a:r>
              <a:rPr lang="en-US" sz="1500" b="0" dirty="0"/>
              <a:t>Ferreira, V. H. S., and Moreno, R. B. Z. L., 2019. Rheology-based method for calculating polymer inaccessible pore volume in </a:t>
            </a:r>
            <a:r>
              <a:rPr lang="en-US" sz="1500" b="0" dirty="0" err="1"/>
              <a:t>coreflooding</a:t>
            </a:r>
            <a:r>
              <a:rPr lang="en-US" sz="1500" b="0" dirty="0"/>
              <a:t> experiments. E3S Web of Conferences 89, 04001.</a:t>
            </a:r>
          </a:p>
          <a:p>
            <a:pPr>
              <a:lnSpc>
                <a:spcPct val="150000"/>
              </a:lnSpc>
            </a:pPr>
            <a:r>
              <a:rPr lang="en-US" sz="1500" b="0" dirty="0" err="1"/>
              <a:t>Gbadamosi</a:t>
            </a:r>
            <a:r>
              <a:rPr lang="en-US" sz="1500" b="0" dirty="0"/>
              <a:t>, A. O., </a:t>
            </a:r>
            <a:r>
              <a:rPr lang="en-US" sz="1500" b="0" dirty="0" err="1"/>
              <a:t>Junin</a:t>
            </a:r>
            <a:r>
              <a:rPr lang="en-US" sz="1500" b="0" dirty="0"/>
              <a:t>, R., Manan, M. A., Agi, A., and </a:t>
            </a:r>
            <a:r>
              <a:rPr lang="en-US" sz="1500" b="0" dirty="0" err="1"/>
              <a:t>Yusuff</a:t>
            </a:r>
            <a:r>
              <a:rPr lang="en-US" sz="1500" b="0" dirty="0"/>
              <a:t>, A. S., 2019. An overview of chemical enhanced oil recovery: recent advances and prospects. International Nano Letters.</a:t>
            </a:r>
          </a:p>
          <a:p>
            <a:pPr>
              <a:lnSpc>
                <a:spcPct val="150000"/>
              </a:lnSpc>
            </a:pPr>
            <a:r>
              <a:rPr lang="en-US" sz="1500" b="0" dirty="0" err="1"/>
              <a:t>Guoyin</a:t>
            </a:r>
            <a:r>
              <a:rPr lang="en-US" sz="1500" b="0" dirty="0"/>
              <a:t>, Z. R., 2013. Effect of Concentration on HPAM Retention in Porous Media. Paper SPE 166265, SPE Annual Technical Conference and Exhibition. New Orleans, Louisiana, USA.</a:t>
            </a:r>
          </a:p>
          <a:p>
            <a:pPr>
              <a:lnSpc>
                <a:spcPct val="150000"/>
              </a:lnSpc>
            </a:pPr>
            <a:r>
              <a:rPr lang="en-US" sz="1500" b="0" dirty="0" err="1"/>
              <a:t>Seright</a:t>
            </a:r>
            <a:r>
              <a:rPr lang="en-US" sz="1500" b="0" dirty="0"/>
              <a:t>, R.S., Zhang, G., </a:t>
            </a:r>
            <a:r>
              <a:rPr lang="en-US" sz="1500" b="0" dirty="0" err="1"/>
              <a:t>Akanni</a:t>
            </a:r>
            <a:r>
              <a:rPr lang="en-US" sz="1500" b="0" dirty="0"/>
              <a:t>, O.O., and Wang, D., 2011. A Comparison of Polymer Flooding with In‐Depth Profile Modification. Paper SPE 146087, Canadian Unconventional Resources Conference, Calgary, Alberta, Canada, </a:t>
            </a:r>
          </a:p>
          <a:p>
            <a:pPr>
              <a:lnSpc>
                <a:spcPct val="150000"/>
              </a:lnSpc>
            </a:pPr>
            <a:r>
              <a:rPr lang="en-US" sz="1500" b="0" dirty="0"/>
              <a:t>Shakeel, M., </a:t>
            </a:r>
            <a:r>
              <a:rPr lang="en-US" sz="1500" b="0" dirty="0" err="1"/>
              <a:t>Pourafshary</a:t>
            </a:r>
            <a:r>
              <a:rPr lang="en-US" sz="1500" b="0" dirty="0"/>
              <a:t>, P., and </a:t>
            </a:r>
            <a:r>
              <a:rPr lang="en-US" sz="1500" b="0" dirty="0" err="1"/>
              <a:t>Hashmet</a:t>
            </a:r>
            <a:r>
              <a:rPr lang="en-US" sz="1500" b="0" dirty="0"/>
              <a:t>, M. R., 2020. Hybrid Engineered Water–Polymer Flooding in Carbonates: A Review of Mechanisms and Case Studies. Applied Sciences, 10, 6087.</a:t>
            </a:r>
          </a:p>
          <a:p>
            <a:pPr>
              <a:lnSpc>
                <a:spcPct val="150000"/>
              </a:lnSpc>
            </a:pPr>
            <a:r>
              <a:rPr lang="en-US" sz="1500" b="0" dirty="0"/>
              <a:t>Vesna, K. M., </a:t>
            </a:r>
            <a:r>
              <a:rPr lang="en-US" sz="1500" b="0" dirty="0" err="1"/>
              <a:t>Branko</a:t>
            </a:r>
            <a:r>
              <a:rPr lang="en-US" sz="1500" b="0" dirty="0"/>
              <a:t>, L.,  and </a:t>
            </a:r>
            <a:r>
              <a:rPr lang="en-US" sz="1500" b="0" dirty="0" err="1"/>
              <a:t>Dusan</a:t>
            </a:r>
            <a:r>
              <a:rPr lang="en-US" sz="1500" b="0" dirty="0"/>
              <a:t>, D., 2014. Factors Influencing Successful Implementation of Enhanced Oil Recovery Projects. Underground Mining Engineering, 025 41-50.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500" b="0" dirty="0"/>
          </a:p>
          <a:p>
            <a:pPr>
              <a:lnSpc>
                <a:spcPct val="150000"/>
              </a:lnSpc>
            </a:pPr>
            <a:endParaRPr lang="en-US" sz="1500" b="0" dirty="0"/>
          </a:p>
          <a:p>
            <a:pPr>
              <a:lnSpc>
                <a:spcPct val="150000"/>
              </a:lnSpc>
            </a:pPr>
            <a:endParaRPr lang="en-US" sz="1500" b="0" dirty="0"/>
          </a:p>
          <a:p>
            <a:pPr>
              <a:lnSpc>
                <a:spcPct val="150000"/>
              </a:lnSpc>
            </a:pPr>
            <a:endParaRPr lang="en-US" sz="1500" b="0" dirty="0"/>
          </a:p>
          <a:p>
            <a:pPr>
              <a:lnSpc>
                <a:spcPct val="150000"/>
              </a:lnSpc>
            </a:pPr>
            <a:endParaRPr lang="en-US" sz="1500" b="0" dirty="0"/>
          </a:p>
          <a:p>
            <a:pPr>
              <a:lnSpc>
                <a:spcPct val="150000"/>
              </a:lnSpc>
            </a:pPr>
            <a:endParaRPr lang="en-US" sz="1500" b="0" dirty="0"/>
          </a:p>
          <a:p>
            <a:endParaRPr lang="en-US" sz="1100" b="0" dirty="0"/>
          </a:p>
          <a:p>
            <a:endParaRPr lang="en-US" sz="1300" b="0" dirty="0"/>
          </a:p>
          <a:p>
            <a:pPr>
              <a:lnSpc>
                <a:spcPct val="150000"/>
              </a:lnSpc>
            </a:pPr>
            <a:endParaRPr lang="en-US" sz="1300" b="0" dirty="0"/>
          </a:p>
          <a:p>
            <a:pPr>
              <a:lnSpc>
                <a:spcPct val="150000"/>
              </a:lnSpc>
            </a:pPr>
            <a:endParaRPr lang="en-US" sz="1300" b="0" dirty="0"/>
          </a:p>
          <a:p>
            <a:pPr>
              <a:lnSpc>
                <a:spcPct val="150000"/>
              </a:lnSpc>
            </a:pPr>
            <a:endParaRPr lang="en-US" sz="1400" b="0" dirty="0"/>
          </a:p>
          <a:p>
            <a:endParaRPr lang="en-US" sz="1400" b="0" dirty="0"/>
          </a:p>
          <a:p>
            <a:endParaRPr lang="en-US" sz="1400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A8308-D029-4CE2-BBBF-C5BDCBE0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4E5483-34AD-4304-8334-BE9456F3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3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8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859C-DAFA-4F2A-A67E-D778B252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542928"/>
            <a:ext cx="9991725" cy="900862"/>
          </a:xfrm>
        </p:spPr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5FAA8-88A0-4404-A0A0-4F8EA8728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Introduction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Polymer Retention Concept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Polymer Retention Mechanisms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Factors Influencing Polymer Retention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Methods to Estimate Polymer Retention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38788C-C390-4995-A01F-F1366639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6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AAA0-1AF6-4F12-9FE3-ECD8EBBC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542928"/>
            <a:ext cx="9991725" cy="742947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A9AC2-3C17-474B-AE41-13CA9771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205F-B58A-4006-8499-D20388E8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F3724-8FD5-4FA3-AD4B-500979290939}"/>
              </a:ext>
            </a:extLst>
          </p:cNvPr>
          <p:cNvSpPr txBox="1"/>
          <p:nvPr/>
        </p:nvSpPr>
        <p:spPr>
          <a:xfrm>
            <a:off x="5976938" y="5357722"/>
            <a:ext cx="582930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6"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Oil reservoir’s recovery phases (Vesna 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., 2014) </a:t>
            </a:r>
            <a:endParaRPr lang="en-US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1E596-9571-4E0B-9AC9-4118D3B0D8F2}"/>
              </a:ext>
            </a:extLst>
          </p:cNvPr>
          <p:cNvSpPr txBox="1"/>
          <p:nvPr/>
        </p:nvSpPr>
        <p:spPr>
          <a:xfrm>
            <a:off x="38100" y="6315072"/>
            <a:ext cx="6457950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6"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Reservoir’s recovery factor (Vesna 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., 2014) </a:t>
            </a:r>
            <a:endParaRPr lang="en-US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8847F744-63AF-44A5-B7ED-16A9DC25B6B3}"/>
              </a:ext>
            </a:extLst>
          </p:cNvPr>
          <p:cNvSpPr txBox="1">
            <a:spLocks/>
          </p:cNvSpPr>
          <p:nvPr/>
        </p:nvSpPr>
        <p:spPr>
          <a:xfrm>
            <a:off x="1362077" y="1695749"/>
            <a:ext cx="4238624" cy="49590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Hydrocarbon continue to play a decisive role as an energy source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Enhanced oil recovery techniques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Chemical EOR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Polymer flooding</a:t>
            </a:r>
          </a:p>
          <a:p>
            <a:endParaRPr lang="en-US" sz="1800" dirty="0"/>
          </a:p>
        </p:txBody>
      </p:sp>
      <p:pic>
        <p:nvPicPr>
          <p:cNvPr id="1026" name="Picture 2" descr="Extraction Process">
            <a:extLst>
              <a:ext uri="{FF2B5EF4-FFF2-40B4-BE49-F238E27FC236}">
                <a16:creationId xmlns:a16="http://schemas.microsoft.com/office/drawing/2014/main" id="{4467F395-D235-4A1C-9002-12B8645BA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6" b="7738"/>
          <a:stretch/>
        </p:blipFill>
        <p:spPr bwMode="auto">
          <a:xfrm>
            <a:off x="5695951" y="2081122"/>
            <a:ext cx="6391275" cy="3276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il reservoir's recovery factor | Download Scientific Diagram">
            <a:extLst>
              <a:ext uri="{FF2B5EF4-FFF2-40B4-BE49-F238E27FC236}">
                <a16:creationId xmlns:a16="http://schemas.microsoft.com/office/drawing/2014/main" id="{A549C84D-975E-61EC-CB5B-7E5C7BEA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4" y="3987164"/>
            <a:ext cx="3329305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7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A9AC2-3C17-474B-AE41-13CA9771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205F-B58A-4006-8499-D20388E8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7F3724-8FD5-4FA3-AD4B-500979290939}"/>
              </a:ext>
            </a:extLst>
          </p:cNvPr>
          <p:cNvSpPr txBox="1"/>
          <p:nvPr/>
        </p:nvSpPr>
        <p:spPr>
          <a:xfrm>
            <a:off x="5080618" y="3745251"/>
            <a:ext cx="7066227" cy="68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6"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Typical mobility ratio of  (a) waterflooding process (M &gt; 1.0),  </a:t>
            </a:r>
          </a:p>
          <a:p>
            <a:pPr marL="457206"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(b) polymer flooding process (M ≤ 1.0) (Gbadamosi 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., 2019)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E1E596-9571-4E0B-9AC9-4118D3B0D8F2}"/>
              </a:ext>
            </a:extLst>
          </p:cNvPr>
          <p:cNvSpPr txBox="1"/>
          <p:nvPr/>
        </p:nvSpPr>
        <p:spPr>
          <a:xfrm>
            <a:off x="4696574" y="6389221"/>
            <a:ext cx="76057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6"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Polymer flooding to tackle reservoir heterogeneity (Seright 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., 2011) </a:t>
            </a:r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A3B41F05-636E-41D6-A3C7-4B67004E5F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61728" y="1862796"/>
            <a:ext cx="4104009" cy="1808308"/>
          </a:xfrm>
          <a:ln w="1905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2DB368-289C-40FF-8ECB-DE302C274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3" t="50000" r="40937" b="31489"/>
          <a:stretch/>
        </p:blipFill>
        <p:spPr>
          <a:xfrm>
            <a:off x="6561727" y="4471799"/>
            <a:ext cx="4104009" cy="19191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131B893A-D71F-4014-942B-E3AD2CFA2FFF}"/>
              </a:ext>
            </a:extLst>
          </p:cNvPr>
          <p:cNvSpPr txBox="1">
            <a:spLocks/>
          </p:cNvSpPr>
          <p:nvPr/>
        </p:nvSpPr>
        <p:spPr>
          <a:xfrm>
            <a:off x="1143000" y="1865474"/>
            <a:ext cx="4104009" cy="4449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14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18097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Mobility ratio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 = </a:t>
            </a:r>
            <a:r>
              <a:rPr lang="el-GR" sz="1800" dirty="0"/>
              <a:t>λ</a:t>
            </a:r>
            <a:r>
              <a:rPr lang="en-US" sz="1800" baseline="-25000" dirty="0"/>
              <a:t>w</a:t>
            </a:r>
            <a:r>
              <a:rPr lang="en-US" sz="1800" dirty="0"/>
              <a:t>/</a:t>
            </a:r>
            <a:r>
              <a:rPr lang="el-GR" sz="1800" dirty="0"/>
              <a:t> λ</a:t>
            </a:r>
            <a:r>
              <a:rPr lang="en-US" sz="1800" baseline="-25000" dirty="0"/>
              <a:t>o</a:t>
            </a:r>
            <a:r>
              <a:rPr lang="en-US" sz="1800" dirty="0"/>
              <a:t>;  </a:t>
            </a:r>
            <a:r>
              <a:rPr lang="el-GR" sz="1800" dirty="0"/>
              <a:t>λ</a:t>
            </a:r>
            <a:r>
              <a:rPr lang="en-US" sz="1800" baseline="-25000" dirty="0"/>
              <a:t>w </a:t>
            </a:r>
            <a:r>
              <a:rPr lang="en-US" sz="1800" dirty="0"/>
              <a:t>and </a:t>
            </a:r>
            <a:r>
              <a:rPr lang="el-GR" sz="1800" dirty="0"/>
              <a:t>λ</a:t>
            </a:r>
            <a:r>
              <a:rPr lang="en-US" sz="1800" baseline="-25000" dirty="0"/>
              <a:t>o </a:t>
            </a:r>
            <a:r>
              <a:rPr lang="en-US" sz="1800" dirty="0"/>
              <a:t>are mobility of water and oil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Polymer flooding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Mobility ratio less than 1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Improve volumetric sweep efficiency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Act as a conformance agent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Polymer flooding has shown limited applicability in carbonate reservoirs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6EB821D-04BE-4E43-8719-A3E68A21807C}"/>
              </a:ext>
            </a:extLst>
          </p:cNvPr>
          <p:cNvSpPr txBox="1">
            <a:spLocks/>
          </p:cNvSpPr>
          <p:nvPr/>
        </p:nvSpPr>
        <p:spPr>
          <a:xfrm>
            <a:off x="1362077" y="542926"/>
            <a:ext cx="9991725" cy="72532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Introduction…</a:t>
            </a:r>
          </a:p>
        </p:txBody>
      </p:sp>
    </p:spTree>
    <p:extLst>
      <p:ext uri="{BB962C8B-B14F-4D97-AF65-F5344CB8AC3E}">
        <p14:creationId xmlns:p14="http://schemas.microsoft.com/office/powerpoint/2010/main" val="268722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6FE9-5AEA-42D2-AE69-960B3318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542928"/>
            <a:ext cx="9991725" cy="757236"/>
          </a:xfrm>
        </p:spPr>
        <p:txBody>
          <a:bodyPr/>
          <a:lstStyle/>
          <a:p>
            <a:pPr algn="ctr"/>
            <a:r>
              <a:rPr lang="en-US" dirty="0"/>
              <a:t>Polymer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E9A4-9781-4AC2-A6E9-98D49485E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866903"/>
            <a:ext cx="4705553" cy="4448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Interactions between the transported polymer molecules and the porous medium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Delayed polymer propagation resulting delay in the oil displacement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Increased consumption of chemicals and increased injection period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b="0" dirty="0"/>
              <a:t>Mechanisms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Adsorption 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Mechanical entrapment</a:t>
            </a:r>
          </a:p>
          <a:p>
            <a:pPr lvl="1">
              <a:lnSpc>
                <a:spcPct val="150000"/>
              </a:lnSpc>
            </a:pPr>
            <a:r>
              <a:rPr lang="en-US" sz="1800" b="1" dirty="0"/>
              <a:t>Hydrodynamic retention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830FA-9880-48AB-92CB-39CA1F76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E6977-DAD3-4189-BF8A-79DB2444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2D115-3FDD-4EA2-9052-0B157A73BDD3}"/>
              </a:ext>
            </a:extLst>
          </p:cNvPr>
          <p:cNvSpPr txBox="1"/>
          <p:nvPr/>
        </p:nvSpPr>
        <p:spPr>
          <a:xfrm rot="10800000" flipV="1">
            <a:off x="6124373" y="5324637"/>
            <a:ext cx="6015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Polymer retention in porous media (Gbadamosi </a:t>
            </a:r>
            <a:r>
              <a:rPr lang="en-US" sz="1600" b="1" i="1" dirty="0"/>
              <a:t>et al</a:t>
            </a:r>
            <a:r>
              <a:rPr lang="en-US" sz="1600" b="1" dirty="0"/>
              <a:t>., 2019)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1850A-FFF9-4CA0-93E3-749D217EA4D2}"/>
              </a:ext>
            </a:extLst>
          </p:cNvPr>
          <p:cNvSpPr/>
          <p:nvPr/>
        </p:nvSpPr>
        <p:spPr>
          <a:xfrm>
            <a:off x="7086600" y="2071688"/>
            <a:ext cx="185738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A53C61-FD42-461F-BABF-270026B6CFE1}"/>
              </a:ext>
            </a:extLst>
          </p:cNvPr>
          <p:cNvSpPr/>
          <p:nvPr/>
        </p:nvSpPr>
        <p:spPr>
          <a:xfrm>
            <a:off x="6981825" y="4388039"/>
            <a:ext cx="290513" cy="2268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B1375-F377-4BD0-BD3C-312596B3786A}"/>
              </a:ext>
            </a:extLst>
          </p:cNvPr>
          <p:cNvSpPr/>
          <p:nvPr/>
        </p:nvSpPr>
        <p:spPr>
          <a:xfrm>
            <a:off x="9944100" y="3629025"/>
            <a:ext cx="1138569" cy="6143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3A9B38-84D3-47A5-8F81-E458DCD68E2B}"/>
              </a:ext>
            </a:extLst>
          </p:cNvPr>
          <p:cNvSpPr/>
          <p:nvPr/>
        </p:nvSpPr>
        <p:spPr>
          <a:xfrm>
            <a:off x="7179469" y="2157413"/>
            <a:ext cx="290513" cy="3409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367FE9-BA17-4C80-A2EF-44CD32D925A6}"/>
              </a:ext>
            </a:extLst>
          </p:cNvPr>
          <p:cNvSpPr/>
          <p:nvPr/>
        </p:nvSpPr>
        <p:spPr>
          <a:xfrm>
            <a:off x="7179469" y="4614863"/>
            <a:ext cx="245269" cy="1998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00059C-A793-43FA-AE66-4A5A64433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4" y="2233613"/>
            <a:ext cx="5176437" cy="30747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734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F8FEDA-87E0-4805-84CA-7151EE279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6" y="542927"/>
            <a:ext cx="9991725" cy="790570"/>
          </a:xfrm>
        </p:spPr>
        <p:txBody>
          <a:bodyPr/>
          <a:lstStyle/>
          <a:p>
            <a:pPr algn="ctr"/>
            <a:r>
              <a:rPr lang="en-US" dirty="0"/>
              <a:t>Inaccessible Pore Volume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FDF9386-A431-4803-9CB6-8C8647A020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88" y="4022106"/>
            <a:ext cx="4271963" cy="2102457"/>
          </a:xfrm>
          <a:ln w="19050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D25DF-E18D-4596-8417-89B37575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48ED3-3E2B-4B26-97FC-4F436713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469EA-557A-4B6E-ABB6-44C2F405D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571" y="1857374"/>
            <a:ext cx="4289780" cy="16408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FEAC5F-DAC5-4AE4-9E1A-2E6E03A79281}"/>
              </a:ext>
            </a:extLst>
          </p:cNvPr>
          <p:cNvSpPr txBox="1"/>
          <p:nvPr/>
        </p:nvSpPr>
        <p:spPr>
          <a:xfrm>
            <a:off x="8108967" y="3498230"/>
            <a:ext cx="26368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IPV (Ferreira </a:t>
            </a:r>
            <a:r>
              <a:rPr lang="en-US" sz="1600" b="1" i="1" dirty="0"/>
              <a:t>et al</a:t>
            </a:r>
            <a:r>
              <a:rPr lang="en-US" sz="1600" b="1" dirty="0"/>
              <a:t>., 2019)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5C2D9D-0274-45A8-8F7D-D7F7ACC3AAE2}"/>
              </a:ext>
            </a:extLst>
          </p:cNvPr>
          <p:cNvSpPr txBox="1"/>
          <p:nvPr/>
        </p:nvSpPr>
        <p:spPr>
          <a:xfrm>
            <a:off x="6838949" y="6178219"/>
            <a:ext cx="55071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Polymer breakout curves (Dawson and Lantz, 1972)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CCE0B52E-9107-41DF-97F7-F67E0DB6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2076" y="1857374"/>
            <a:ext cx="5153024" cy="455771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Inaccessible pore volume</a:t>
            </a:r>
          </a:p>
          <a:p>
            <a:pPr lvl="1" algn="just">
              <a:lnSpc>
                <a:spcPct val="150000"/>
              </a:lnSpc>
            </a:pPr>
            <a:r>
              <a:rPr lang="en-US" sz="1800" b="0" dirty="0"/>
              <a:t>Small pores which restricts the entry of large size polymer molecules</a:t>
            </a:r>
          </a:p>
          <a:p>
            <a:pPr lvl="1" algn="just">
              <a:lnSpc>
                <a:spcPct val="150000"/>
              </a:lnSpc>
            </a:pPr>
            <a:r>
              <a:rPr lang="en-US" sz="1800" b="0" dirty="0"/>
              <a:t>It accelerates the polymer propagation through the porous medium</a:t>
            </a:r>
          </a:p>
          <a:p>
            <a:pPr lvl="1" algn="just">
              <a:lnSpc>
                <a:spcPct val="150000"/>
              </a:lnSpc>
            </a:pPr>
            <a:r>
              <a:rPr lang="en-US" sz="1800" b="0" dirty="0"/>
              <a:t>Reduces the amount of polymer being contacted with the oil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Excluded pore volume</a:t>
            </a:r>
          </a:p>
          <a:p>
            <a:pPr lvl="1" algn="just">
              <a:lnSpc>
                <a:spcPct val="150000"/>
              </a:lnSpc>
            </a:pPr>
            <a:r>
              <a:rPr lang="en-US" sz="1800" b="0" dirty="0"/>
              <a:t>Polymer molecules near the pore wall in the pore volume tend to move towards the central region</a:t>
            </a:r>
          </a:p>
          <a:p>
            <a:pPr>
              <a:lnSpc>
                <a:spcPct val="150000"/>
              </a:lnSpc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27838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722F-CF11-48EF-90AB-CE3BC408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575" y="600537"/>
            <a:ext cx="9991725" cy="713914"/>
          </a:xfrm>
        </p:spPr>
        <p:txBody>
          <a:bodyPr/>
          <a:lstStyle/>
          <a:p>
            <a:pPr algn="ctr"/>
            <a:r>
              <a:rPr lang="en-US" dirty="0"/>
              <a:t>Factors Affecting Polymer Retention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30D45-37E4-430B-80BC-819EC14C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833ED-5422-405A-9BD2-C3DE7C5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31340C-D3EC-026F-82D6-F37BF1AA4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6" y="1866902"/>
            <a:ext cx="9580243" cy="44481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Polymer Type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Polymer Concentration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Temperature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Presence of Oil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Water Salinity and Composition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Rock Surface</a:t>
            </a:r>
          </a:p>
          <a:p>
            <a:pPr marL="0" indent="0">
              <a:buNone/>
            </a:pP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329908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722F-CF11-48EF-90AB-CE3BC408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575" y="600537"/>
            <a:ext cx="9991725" cy="713914"/>
          </a:xfrm>
        </p:spPr>
        <p:txBody>
          <a:bodyPr/>
          <a:lstStyle/>
          <a:p>
            <a:pPr algn="ctr"/>
            <a:r>
              <a:rPr lang="en-US" dirty="0"/>
              <a:t>Factors Affecting Polymer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C9F1-B18B-4601-886A-2BE04251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7" y="1866900"/>
            <a:ext cx="9991725" cy="47879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Polymer Type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Biopolymers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Xanthan Gum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Scleroglucan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Schizophyllan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Synthetic polymers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HPAM (anionic)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Sulfonated Polyacrylamide (AMPS and ATBS)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AM/AMPS copolymer</a:t>
            </a:r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800" dirty="0"/>
              <a:t>AM/ATBS/NVP terpolymer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200" b="0" dirty="0"/>
              <a:t>HPAM: Partially Hydrolyzed Polyacrylamide; AM: Acrylamide; AMPS: 2-Acrylamido-2-MethylPropane-Sulfonate; ATBS: Acrylamide-</a:t>
            </a:r>
            <a:r>
              <a:rPr lang="en-US" sz="1200" b="0" dirty="0" err="1"/>
              <a:t>Tertio</a:t>
            </a:r>
            <a:r>
              <a:rPr lang="en-US" sz="1200" b="0" dirty="0"/>
              <a:t>-Butyl-Sulfonate; NVP: N-Vinyl-Pyrrolidone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30D45-37E4-430B-80BC-819EC14C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6833ED-5422-405A-9BD2-C3DE7C5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D1B-5CD8-424B-8173-19E182143E0A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BD445-31BF-424A-A6C9-85DCB236C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497" y="1937310"/>
            <a:ext cx="3961249" cy="2132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3281DA-AA55-45B6-84E5-5C9C30F81AD3}"/>
              </a:ext>
            </a:extLst>
          </p:cNvPr>
          <p:cNvSpPr txBox="1"/>
          <p:nvPr/>
        </p:nvSpPr>
        <p:spPr>
          <a:xfrm>
            <a:off x="6030016" y="4069883"/>
            <a:ext cx="6272213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6"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Physical structure of HPAM polymer (Shakeel </a:t>
            </a:r>
            <a:r>
              <a:rPr lang="en-US" sz="16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., 2020) </a:t>
            </a:r>
            <a:endParaRPr lang="en-US" sz="16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0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FAB79-180E-4098-92BB-E6BA18150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1" y="1139481"/>
            <a:ext cx="10663311" cy="4409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Factors Affecting Polymer Retention (Contd..)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F6201-96F5-42DF-BB5A-0422EF864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293" y="1872455"/>
            <a:ext cx="496625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Polymer Concentration Effect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Adsorption increases with the increase in polymer concentration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Polymer adsorption has a small dependency on polymer concentration in the dilute and concentrated regions, whereas a high dependency in semi dilute region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In semi dilute region adsorption increases with increase in polymer concentration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00E67-2109-4E95-A3AE-240F8CD97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2238788"/>
            <a:ext cx="5085522" cy="3618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C0808-554B-47EE-85E1-A85AA9BE9151}"/>
              </a:ext>
            </a:extLst>
          </p:cNvPr>
          <p:cNvSpPr txBox="1"/>
          <p:nvPr/>
        </p:nvSpPr>
        <p:spPr>
          <a:xfrm>
            <a:off x="6024880" y="5831840"/>
            <a:ext cx="5882640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457206">
              <a:lnSpc>
                <a:spcPct val="150000"/>
              </a:lnSpc>
              <a:spcAft>
                <a:spcPts val="800"/>
              </a:spcAft>
              <a:defRPr sz="1600" b="1"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Polymer adsorption in various concentration regimes (</a:t>
            </a:r>
            <a:r>
              <a:rPr lang="en-US" dirty="0" err="1"/>
              <a:t>Guoyin</a:t>
            </a:r>
            <a:r>
              <a:rPr lang="en-US" dirty="0"/>
              <a:t> Z. R., 2013)</a:t>
            </a:r>
          </a:p>
        </p:txBody>
      </p:sp>
    </p:spTree>
    <p:extLst>
      <p:ext uri="{BB962C8B-B14F-4D97-AF65-F5344CB8AC3E}">
        <p14:creationId xmlns:p14="http://schemas.microsoft.com/office/powerpoint/2010/main" val="883144678"/>
      </p:ext>
    </p:extLst>
  </p:cSld>
  <p:clrMapOvr>
    <a:masterClrMapping/>
  </p:clrMapOvr>
</p:sld>
</file>

<file path=ppt/theme/theme1.xml><?xml version="1.0" encoding="utf-8"?>
<a:theme xmlns:a="http://schemas.openxmlformats.org/drawingml/2006/main" name="KU Theme">
  <a:themeElements>
    <a:clrScheme name="KU">
      <a:dk1>
        <a:sysClr val="windowText" lastClr="000000"/>
      </a:dk1>
      <a:lt1>
        <a:sysClr val="window" lastClr="FFFFFF"/>
      </a:lt1>
      <a:dk2>
        <a:srgbClr val="0047BA"/>
      </a:dk2>
      <a:lt2>
        <a:srgbClr val="96969A"/>
      </a:lt2>
      <a:accent1>
        <a:srgbClr val="00CE7C"/>
      </a:accent1>
      <a:accent2>
        <a:srgbClr val="E53E51"/>
      </a:accent2>
      <a:accent3>
        <a:srgbClr val="84DADE"/>
      </a:accent3>
      <a:accent4>
        <a:srgbClr val="4C3041"/>
      </a:accent4>
      <a:accent5>
        <a:srgbClr val="F5CE3E"/>
      </a:accent5>
      <a:accent6>
        <a:srgbClr val="D0CFC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85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U_presentation_template_v2018-04-09 E.potx" id="{AF960482-6B50-417C-AC38-1AFEBFC77BA4}" vid="{1F04D338-456F-4FFC-9561-BAAA645232FB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CE9BEE86D22418B98990A0B028EF2" ma:contentTypeVersion="2" ma:contentTypeDescription="Create a new document." ma:contentTypeScope="" ma:versionID="aa1616543b3b6cd96cdde1c3d7fb1eed">
  <xsd:schema xmlns:xsd="http://www.w3.org/2001/XMLSchema" xmlns:xs="http://www.w3.org/2001/XMLSchema" xmlns:p="http://schemas.microsoft.com/office/2006/metadata/properties" xmlns:ns1="http://schemas.microsoft.com/sharepoint/v3" xmlns:ns2="557946a8-a765-46f2-8d44-445b86b509b9" targetNamespace="http://schemas.microsoft.com/office/2006/metadata/properties" ma:root="true" ma:fieldsID="2da6048df5bc345cad2b9c31d905ebe2" ns1:_="" ns2:_="">
    <xsd:import namespace="http://schemas.microsoft.com/sharepoint/v3"/>
    <xsd:import namespace="557946a8-a765-46f2-8d44-445b86b509b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946a8-a765-46f2-8d44-445b86b509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D50A8C-CA97-4410-A798-5A85CCD8F1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6B998-7F07-4E38-8400-697D7731F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57946a8-a765-46f2-8d44-445b86b50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510135-11A2-4CE9-AC9A-F9B5F7E81A9F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557946a8-a765-46f2-8d44-445b86b509b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Theme</Template>
  <TotalTime>77195</TotalTime>
  <Words>1027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KU Theme</vt:lpstr>
      <vt:lpstr>Retrospect</vt:lpstr>
      <vt:lpstr>A Review on Polymer Adsorption in Carbonate and Sandstone Reservoirs</vt:lpstr>
      <vt:lpstr>Overview</vt:lpstr>
      <vt:lpstr>Introduction</vt:lpstr>
      <vt:lpstr>PowerPoint Presentation</vt:lpstr>
      <vt:lpstr>Polymer Retention</vt:lpstr>
      <vt:lpstr>Inaccessible Pore Volume </vt:lpstr>
      <vt:lpstr>Factors Affecting Polymer Retention</vt:lpstr>
      <vt:lpstr>Factors Affecting Polymer Retention</vt:lpstr>
      <vt:lpstr>Factors Affecting Polymer Retention (Contd..)</vt:lpstr>
      <vt:lpstr>Factors Affecting Polymer Retention (Contd..)</vt:lpstr>
      <vt:lpstr>Polymer Retention Measurements</vt:lpstr>
      <vt:lpstr>Polymer Retention Measurements (Contd..)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Goes Here</dc:title>
  <dc:creator>Majed Almansoori</dc:creator>
  <cp:lastModifiedBy>Anoo Sebastian Devasia Maprayil</cp:lastModifiedBy>
  <cp:revision>1109</cp:revision>
  <dcterms:created xsi:type="dcterms:W3CDTF">2018-04-29T10:48:36Z</dcterms:created>
  <dcterms:modified xsi:type="dcterms:W3CDTF">2022-05-29T16:58:22Z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0x010100E7BCE9BEE86D22418B98990A0B028EF2</vt:lpwstr>
  </property>
</Properties>
</file>