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9" r:id="rId3"/>
    <p:sldId id="282" r:id="rId4"/>
    <p:sldId id="258" r:id="rId5"/>
    <p:sldId id="447" r:id="rId6"/>
    <p:sldId id="461" r:id="rId7"/>
    <p:sldId id="448" r:id="rId8"/>
    <p:sldId id="449" r:id="rId9"/>
    <p:sldId id="450" r:id="rId10"/>
    <p:sldId id="451" r:id="rId11"/>
    <p:sldId id="452" r:id="rId12"/>
    <p:sldId id="454" r:id="rId13"/>
    <p:sldId id="455" r:id="rId14"/>
    <p:sldId id="458" r:id="rId15"/>
    <p:sldId id="459" r:id="rId16"/>
    <p:sldId id="460" r:id="rId17"/>
    <p:sldId id="453" r:id="rId18"/>
    <p:sldId id="456" r:id="rId19"/>
    <p:sldId id="457" r:id="rId20"/>
    <p:sldId id="277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D9"/>
    <a:srgbClr val="000000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8" autoAdjust="0"/>
    <p:restoredTop sz="94663" autoAdjust="0"/>
  </p:normalViewPr>
  <p:slideViewPr>
    <p:cSldViewPr snapToGrid="0" snapToObjects="1">
      <p:cViewPr varScale="1">
        <p:scale>
          <a:sx n="78" d="100"/>
          <a:sy n="78" d="100"/>
        </p:scale>
        <p:origin x="7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29ED04-5A49-4206-AD64-C01456EB283B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76EB99-4F1D-4430-BAA5-59589554C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80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21" y="1228439"/>
            <a:ext cx="7328843" cy="1690255"/>
          </a:xfrm>
        </p:spPr>
        <p:txBody>
          <a:bodyPr>
            <a:noAutofit/>
          </a:bodyPr>
          <a:lstStyle/>
          <a:p>
            <a:pPr algn="ctr">
              <a:lnSpc>
                <a:spcPct val="108000"/>
              </a:lnSpc>
            </a:pPr>
            <a:r>
              <a:rPr lang="en-US" sz="2400" dirty="0"/>
              <a:t>Reduced order modeling with Barlow Twins self-supervised learning: Navigating the space between </a:t>
            </a:r>
            <a:r>
              <a:rPr lang="en-US" sz="2400" u="sng" dirty="0"/>
              <a:t>linear</a:t>
            </a:r>
            <a:r>
              <a:rPr lang="en-US" sz="2400" dirty="0"/>
              <a:t> and </a:t>
            </a:r>
            <a:r>
              <a:rPr lang="en-US" sz="2400" u="sng" dirty="0"/>
              <a:t>nonlinear</a:t>
            </a:r>
            <a:r>
              <a:rPr lang="en-US" sz="2400" dirty="0"/>
              <a:t> solution manifolds</a:t>
            </a:r>
          </a:p>
        </p:txBody>
      </p:sp>
      <p:sp>
        <p:nvSpPr>
          <p:cNvPr id="6" name="Title 9"/>
          <p:cNvSpPr txBox="1">
            <a:spLocks/>
          </p:cNvSpPr>
          <p:nvPr/>
        </p:nvSpPr>
        <p:spPr>
          <a:xfrm>
            <a:off x="38909" y="3932930"/>
            <a:ext cx="7493108" cy="1466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600" b="0" i="0" kern="12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algn="ctr">
              <a:lnSpc>
                <a:spcPct val="128000"/>
              </a:lnSpc>
            </a:pPr>
            <a:r>
              <a:rPr lang="en-US" sz="2000" b="1" dirty="0">
                <a:solidFill>
                  <a:schemeClr val="tx1"/>
                </a:solidFill>
              </a:rPr>
              <a:t>T. Kadeethum and H. Yoon</a:t>
            </a:r>
          </a:p>
          <a:p>
            <a:pPr algn="ctr">
              <a:lnSpc>
                <a:spcPct val="128000"/>
              </a:lnSpc>
            </a:pPr>
            <a:r>
              <a:rPr lang="en-US" sz="1800" dirty="0">
                <a:solidFill>
                  <a:schemeClr val="tx1"/>
                </a:solidFill>
              </a:rPr>
              <a:t>Geomechanics Department, Sandia National Laboratories</a:t>
            </a:r>
          </a:p>
          <a:p>
            <a:pPr algn="ctr">
              <a:lnSpc>
                <a:spcPct val="128000"/>
              </a:lnSpc>
            </a:pPr>
            <a:r>
              <a:rPr lang="en-US" sz="1800" dirty="0">
                <a:solidFill>
                  <a:schemeClr val="tx1"/>
                </a:solidFill>
              </a:rPr>
              <a:t>Albuquerque, NM, USA</a:t>
            </a:r>
          </a:p>
          <a:p>
            <a:pPr algn="ctr">
              <a:lnSpc>
                <a:spcPct val="128000"/>
              </a:lnSpc>
            </a:pPr>
            <a:r>
              <a:rPr lang="en-US" sz="1800" dirty="0">
                <a:solidFill>
                  <a:schemeClr val="tx1"/>
                </a:solidFill>
              </a:rPr>
              <a:t>Collaborators:  F Ballarin (CUSH), D. O'Malley (LANL), </a:t>
            </a:r>
          </a:p>
          <a:p>
            <a:pPr algn="ctr">
              <a:lnSpc>
                <a:spcPct val="128000"/>
              </a:lnSpc>
            </a:pPr>
            <a:r>
              <a:rPr lang="en-US" sz="1800" dirty="0">
                <a:solidFill>
                  <a:schemeClr val="tx1"/>
                </a:solidFill>
              </a:rPr>
              <a:t>Y. Choi (LLNL), N. Bouklas (Cornell)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FFB86C-7B47-410D-B988-854E9CCE1301}"/>
              </a:ext>
            </a:extLst>
          </p:cNvPr>
          <p:cNvSpPr/>
          <p:nvPr/>
        </p:nvSpPr>
        <p:spPr>
          <a:xfrm>
            <a:off x="559543" y="6211669"/>
            <a:ext cx="664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</a:rPr>
              <a:t>This work was supported by the Laboratory Directed Research and Development program at Sandia National Laboratories and also DOE Office of Fossil Energy project -Science-informed Machine Learning to Accelerate Real Time (SMART) Decisions in Subsurface Applications.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C0BF2-1AA9-422B-B300-3F98D562D5E7}"/>
              </a:ext>
            </a:extLst>
          </p:cNvPr>
          <p:cNvSpPr/>
          <p:nvPr/>
        </p:nvSpPr>
        <p:spPr>
          <a:xfrm>
            <a:off x="746235" y="5707750"/>
            <a:ext cx="6785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b="1">
                <a:solidFill>
                  <a:srgbClr val="0070C0"/>
                </a:solidFill>
                <a:latin typeface="Open Sans"/>
              </a:rPr>
              <a:t>Interpore 2022</a:t>
            </a:r>
            <a:endParaRPr lang="en-US" b="1" i="0" dirty="0">
              <a:solidFill>
                <a:srgbClr val="0070C0"/>
              </a:solidFill>
              <a:effectLst/>
              <a:latin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869D1-B056-4766-B2C8-9A7E93EEBA32}"/>
              </a:ext>
            </a:extLst>
          </p:cNvPr>
          <p:cNvSpPr txBox="1"/>
          <p:nvPr/>
        </p:nvSpPr>
        <p:spPr>
          <a:xfrm>
            <a:off x="7855974" y="6488668"/>
            <a:ext cx="20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SAND2022-6837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Methodology</a:t>
            </a: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6874D7-A8B6-BC0B-E844-92430786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90" y="0"/>
            <a:ext cx="85492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E37AC2-4CE7-C49C-B5E6-B59FC36EA7CB}"/>
              </a:ext>
            </a:extLst>
          </p:cNvPr>
          <p:cNvSpPr/>
          <p:nvPr/>
        </p:nvSpPr>
        <p:spPr>
          <a:xfrm>
            <a:off x="3182790" y="4612640"/>
            <a:ext cx="4193370" cy="2191658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91846-C57B-6B4B-B3B8-9409D5EECF3B}"/>
              </a:ext>
            </a:extLst>
          </p:cNvPr>
          <p:cNvSpPr txBox="1"/>
          <p:nvPr/>
        </p:nvSpPr>
        <p:spPr>
          <a:xfrm>
            <a:off x="64951" y="2144692"/>
            <a:ext cx="3190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We then map our parameters to reduced manifolds using ANN. 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*We note that we could use other regressors such as GP or RBF.</a:t>
            </a:r>
            <a:endParaRPr lang="en-US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0C888-ABFC-7163-5A79-4109FA7BBA7C}"/>
              </a:ext>
            </a:extLst>
          </p:cNvPr>
          <p:cNvSpPr/>
          <p:nvPr/>
        </p:nvSpPr>
        <p:spPr>
          <a:xfrm>
            <a:off x="7396480" y="4602480"/>
            <a:ext cx="4355929" cy="224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Methodology</a:t>
            </a: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6874D7-A8B6-BC0B-E844-92430786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90" y="0"/>
            <a:ext cx="85492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E37AC2-4CE7-C49C-B5E6-B59FC36EA7CB}"/>
              </a:ext>
            </a:extLst>
          </p:cNvPr>
          <p:cNvSpPr/>
          <p:nvPr/>
        </p:nvSpPr>
        <p:spPr>
          <a:xfrm>
            <a:off x="7368710" y="4612640"/>
            <a:ext cx="4193370" cy="2191658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91846-C57B-6B4B-B3B8-9409D5EECF3B}"/>
              </a:ext>
            </a:extLst>
          </p:cNvPr>
          <p:cNvSpPr txBox="1"/>
          <p:nvPr/>
        </p:nvSpPr>
        <p:spPr>
          <a:xfrm>
            <a:off x="64951" y="2144692"/>
            <a:ext cx="3190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During the online or prediction phase, we approximate our quantities of interest through the </a:t>
            </a:r>
            <a:r>
              <a:rPr lang="en-GB" b="1" dirty="0">
                <a:latin typeface="+mj-lt"/>
              </a:rPr>
              <a:t>trained ANN </a:t>
            </a:r>
            <a:r>
              <a:rPr lang="en-GB" dirty="0">
                <a:latin typeface="+mj-lt"/>
              </a:rPr>
              <a:t>and </a:t>
            </a:r>
            <a:r>
              <a:rPr lang="en-GB" b="1" dirty="0">
                <a:latin typeface="+mj-lt"/>
              </a:rPr>
              <a:t>trained decoder</a:t>
            </a:r>
            <a:r>
              <a:rPr lang="en-GB" dirty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67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AC4A-5380-43AA-AE01-8E16D579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866120" cy="4351338"/>
          </a:xfrm>
        </p:spPr>
        <p:txBody>
          <a:bodyPr/>
          <a:lstStyle/>
          <a:p>
            <a:r>
              <a:rPr lang="en-US" dirty="0"/>
              <a:t>Fluid density is a function of its concentration and temperature, impacting fluid flow behavior</a:t>
            </a:r>
          </a:p>
          <a:p>
            <a:endParaRPr lang="en-US" dirty="0"/>
          </a:p>
          <a:p>
            <a:r>
              <a:rPr lang="en-US" dirty="0"/>
              <a:t>Examples: geothermal energy recovery, seawater intrusion, storage of nuclear and radioactive waste, contaminant transport among others.</a:t>
            </a:r>
          </a:p>
          <a:p>
            <a:endParaRPr lang="en-US" dirty="0"/>
          </a:p>
          <a:p>
            <a:r>
              <a:rPr lang="en-US" dirty="0"/>
              <a:t>Depending on system Rayleigh number and the formation heterogeneity, convective mixing can greatly accelerate CO2 dissolution during geologic carbon storage.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Physical problems that we test</a:t>
            </a:r>
            <a:endParaRPr lang="en-US" sz="3200" dirty="0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0B6963D-905C-DF2D-323D-D6E5990A6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6774" r="25999" b="26774"/>
          <a:stretch/>
        </p:blipFill>
        <p:spPr>
          <a:xfrm>
            <a:off x="6842760" y="4110037"/>
            <a:ext cx="5029200" cy="25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Physical problems that we test - continue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2628F4-C94B-184F-737C-D7F40338FDFE}"/>
                  </a:ext>
                </a:extLst>
              </p:cNvPr>
              <p:cNvSpPr txBox="1"/>
              <p:nvPr/>
            </p:nvSpPr>
            <p:spPr>
              <a:xfrm>
                <a:off x="2435149" y="2864014"/>
                <a:ext cx="2362200" cy="1525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𝐳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Ra</m:t>
                          </m:r>
                        </m:e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&amp;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eqAr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2628F4-C94B-184F-737C-D7F40338F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149" y="2864014"/>
                <a:ext cx="2362200" cy="1525674"/>
              </a:xfrm>
              <a:prstGeom prst="rect">
                <a:avLst/>
              </a:prstGeom>
              <a:blipFill>
                <a:blip r:embed="rId2"/>
                <a:stretch>
                  <a:fillRect r="-16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2C4AE8-95A0-FEC7-1F13-E584EA8F2364}"/>
                  </a:ext>
                </a:extLst>
              </p:cNvPr>
              <p:cNvSpPr txBox="1"/>
              <p:nvPr/>
            </p:nvSpPr>
            <p:spPr>
              <a:xfrm>
                <a:off x="6168949" y="2954728"/>
                <a:ext cx="2673728" cy="854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𝜇𝜅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2C4AE8-95A0-FEC7-1F13-E584EA8F2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949" y="2954728"/>
                <a:ext cx="2673728" cy="8548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355736-CCB9-2FDB-768F-5A6BE9EF3AEE}"/>
              </a:ext>
            </a:extLst>
          </p:cNvPr>
          <p:cNvCxnSpPr>
            <a:cxnSpLocks/>
          </p:cNvCxnSpPr>
          <p:nvPr/>
        </p:nvCxnSpPr>
        <p:spPr>
          <a:xfrm>
            <a:off x="4865552" y="3345338"/>
            <a:ext cx="15149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900F3D-8371-5E51-57FF-8C5E77BF5D2F}"/>
              </a:ext>
            </a:extLst>
          </p:cNvPr>
          <p:cNvCxnSpPr>
            <a:cxnSpLocks/>
          </p:cNvCxnSpPr>
          <p:nvPr/>
        </p:nvCxnSpPr>
        <p:spPr>
          <a:xfrm flipV="1">
            <a:off x="3120949" y="1727397"/>
            <a:ext cx="0" cy="1136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9F253FF-D66B-53C6-6A91-D26BE64A5802}"/>
              </a:ext>
            </a:extLst>
          </p:cNvPr>
          <p:cNvSpPr txBox="1"/>
          <p:nvPr/>
        </p:nvSpPr>
        <p:spPr>
          <a:xfrm>
            <a:off x="2739948" y="1265732"/>
            <a:ext cx="704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velocity (1</a:t>
            </a:r>
            <a:r>
              <a:rPr lang="en-GB" sz="2400" baseline="30000" dirty="0">
                <a:latin typeface="+mj-lt"/>
              </a:rPr>
              <a:t>st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Brezzi</a:t>
            </a:r>
            <a:r>
              <a:rPr lang="en-GB" sz="2400" dirty="0">
                <a:latin typeface="+mj-lt"/>
              </a:rPr>
              <a:t>-Douglas-Marini element) </a:t>
            </a:r>
            <a:endParaRPr lang="en-US" sz="2400" dirty="0">
              <a:latin typeface="+mj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75CBFC-B8F4-B01B-4CC1-98B86F1866E3}"/>
              </a:ext>
            </a:extLst>
          </p:cNvPr>
          <p:cNvCxnSpPr>
            <a:cxnSpLocks/>
          </p:cNvCxnSpPr>
          <p:nvPr/>
        </p:nvCxnSpPr>
        <p:spPr>
          <a:xfrm flipV="1">
            <a:off x="3425750" y="2529611"/>
            <a:ext cx="1183819" cy="710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C52A7C-E10D-E4E8-7D6C-2758DA380A33}"/>
              </a:ext>
            </a:extLst>
          </p:cNvPr>
          <p:cNvSpPr txBox="1"/>
          <p:nvPr/>
        </p:nvSpPr>
        <p:spPr>
          <a:xfrm>
            <a:off x="4691213" y="2110230"/>
            <a:ext cx="409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pressure (piecewise constant)</a:t>
            </a:r>
            <a:endParaRPr lang="en-US" sz="2400" dirty="0">
              <a:latin typeface="+mj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D39A47-B30D-DD41-D1F7-D093DCB41965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260898" y="4116950"/>
            <a:ext cx="686730" cy="43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1AEB61-ECB2-46F3-7A93-7785BEF81D05}"/>
              </a:ext>
            </a:extLst>
          </p:cNvPr>
          <p:cNvSpPr txBox="1"/>
          <p:nvPr/>
        </p:nvSpPr>
        <p:spPr>
          <a:xfrm>
            <a:off x="5947628" y="4322382"/>
            <a:ext cx="579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temperature (1</a:t>
            </a:r>
            <a:r>
              <a:rPr lang="en-GB" sz="2400" baseline="30000" dirty="0">
                <a:latin typeface="+mj-lt"/>
              </a:rPr>
              <a:t>st</a:t>
            </a:r>
            <a:r>
              <a:rPr lang="en-GB" sz="2400" dirty="0">
                <a:latin typeface="+mj-lt"/>
              </a:rPr>
              <a:t> enriched </a:t>
            </a:r>
            <a:r>
              <a:rPr lang="en-GB" sz="2400" dirty="0" err="1">
                <a:latin typeface="+mj-lt"/>
              </a:rPr>
              <a:t>Galerkin</a:t>
            </a:r>
            <a:r>
              <a:rPr lang="en-GB" sz="2400" dirty="0">
                <a:latin typeface="+mj-lt"/>
              </a:rPr>
              <a:t>)</a:t>
            </a:r>
            <a:endParaRPr lang="en-US" sz="2400" dirty="0">
              <a:latin typeface="+mj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085C8A-2FDB-B324-E96A-C1B406A40208}"/>
              </a:ext>
            </a:extLst>
          </p:cNvPr>
          <p:cNvCxnSpPr>
            <a:cxnSpLocks/>
          </p:cNvCxnSpPr>
          <p:nvPr/>
        </p:nvCxnSpPr>
        <p:spPr>
          <a:xfrm>
            <a:off x="3120949" y="4358222"/>
            <a:ext cx="495300" cy="638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977426-0594-7D17-2D61-8C748A3FA6CC}"/>
              </a:ext>
            </a:extLst>
          </p:cNvPr>
          <p:cNvSpPr txBox="1"/>
          <p:nvPr/>
        </p:nvSpPr>
        <p:spPr>
          <a:xfrm>
            <a:off x="3778100" y="4972679"/>
            <a:ext cx="61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time (4</a:t>
            </a:r>
            <a:r>
              <a:rPr lang="en-GB" sz="2400" baseline="30000" dirty="0">
                <a:latin typeface="+mj-lt"/>
              </a:rPr>
              <a:t>th</a:t>
            </a:r>
            <a:r>
              <a:rPr lang="en-GB" sz="2400" dirty="0">
                <a:latin typeface="+mj-lt"/>
              </a:rPr>
              <a:t> backward differentiation formula)</a:t>
            </a:r>
            <a:endParaRPr lang="en-US" sz="2400" dirty="0">
              <a:latin typeface="+mj-lt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D439159-6780-BB69-E103-1FC16F9C1DCB}"/>
              </a:ext>
            </a:extLst>
          </p:cNvPr>
          <p:cNvSpPr/>
          <p:nvPr/>
        </p:nvSpPr>
        <p:spPr>
          <a:xfrm>
            <a:off x="8537879" y="1593559"/>
            <a:ext cx="304798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F03711-1314-6127-77E1-0A5140E8A79D}"/>
              </a:ext>
            </a:extLst>
          </p:cNvPr>
          <p:cNvSpPr txBox="1"/>
          <p:nvPr/>
        </p:nvSpPr>
        <p:spPr>
          <a:xfrm>
            <a:off x="9175207" y="1508132"/>
            <a:ext cx="2590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l</a:t>
            </a:r>
            <a:r>
              <a:rPr lang="en-US" sz="2400" dirty="0" err="1">
                <a:latin typeface="+mj-lt"/>
              </a:rPr>
              <a:t>ocally</a:t>
            </a:r>
            <a:r>
              <a:rPr lang="en-US" sz="2400" dirty="0">
                <a:latin typeface="+mj-lt"/>
              </a:rPr>
              <a:t> mass conservative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E5117-04B8-4DF5-836E-D67D717B6E90}"/>
              </a:ext>
            </a:extLst>
          </p:cNvPr>
          <p:cNvSpPr txBox="1"/>
          <p:nvPr/>
        </p:nvSpPr>
        <p:spPr>
          <a:xfrm>
            <a:off x="0" y="6525947"/>
            <a:ext cx="110775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j-lt"/>
              </a:rPr>
              <a:t>Kadeethum</a:t>
            </a:r>
            <a:r>
              <a:rPr lang="en-US" sz="1200" dirty="0">
                <a:latin typeface="+mj-lt"/>
              </a:rPr>
              <a:t> et al. (2021, Computers &amp; Geosciences)</a:t>
            </a:r>
          </a:p>
        </p:txBody>
      </p:sp>
    </p:spTree>
    <p:extLst>
      <p:ext uri="{BB962C8B-B14F-4D97-AF65-F5344CB8AC3E}">
        <p14:creationId xmlns:p14="http://schemas.microsoft.com/office/powerpoint/2010/main" val="42256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Results – Heated from side (HFS)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342796-ECD8-6DD7-E2FA-6121AD66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553212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We test our model using heated from side problem [Zhang et al. (2016, </a:t>
            </a:r>
            <a:r>
              <a:rPr lang="en-GB" dirty="0" err="1"/>
              <a:t>Comput</a:t>
            </a:r>
            <a:r>
              <a:rPr lang="en-GB" dirty="0"/>
              <a:t>. &amp; </a:t>
            </a:r>
            <a:r>
              <a:rPr lang="en-GB" dirty="0" err="1"/>
              <a:t>Geosci</a:t>
            </a:r>
            <a:r>
              <a:rPr lang="en-GB" dirty="0"/>
              <a:t>)]</a:t>
            </a:r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r>
              <a:rPr lang="en-GB" dirty="0"/>
              <a:t>The flow is driven by the change of temperature on the left side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D2C9F3-2CA7-0524-B77D-E18DD1792756}"/>
                  </a:ext>
                </a:extLst>
              </p:cNvPr>
              <p:cNvSpPr txBox="1"/>
              <p:nvPr/>
            </p:nvSpPr>
            <p:spPr>
              <a:xfrm>
                <a:off x="3099541" y="3810678"/>
                <a:ext cx="1553887" cy="1384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1" i="0" dirty="0">
                    <a:latin typeface="+mj-lt"/>
                  </a:rPr>
                  <a:t>Parameters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R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=[40, 80]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Training: 40</a:t>
                </a:r>
              </a:p>
              <a:p>
                <a:r>
                  <a:rPr lang="en-US" dirty="0">
                    <a:latin typeface="+mj-lt"/>
                  </a:rPr>
                  <a:t>Testing: 10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D2C9F3-2CA7-0524-B77D-E18DD1792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541" y="3810678"/>
                <a:ext cx="1553887" cy="1384995"/>
              </a:xfrm>
              <a:prstGeom prst="rect">
                <a:avLst/>
              </a:prstGeom>
              <a:blipFill>
                <a:blip r:embed="rId2"/>
                <a:stretch>
                  <a:fillRect l="-9020" t="-5727" r="-2745" b="-9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14258E5-8C98-F29E-218D-4BF30D96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84" y="74022"/>
            <a:ext cx="5699965" cy="3927794"/>
          </a:xfrm>
          <a:prstGeom prst="rect">
            <a:avLst/>
          </a:prstGeom>
        </p:spPr>
      </p:pic>
      <p:pic>
        <p:nvPicPr>
          <p:cNvPr id="8" name="Picture 7" descr="A picture containing square&#10;&#10;Description automatically generated">
            <a:extLst>
              <a:ext uri="{FF2B5EF4-FFF2-40B4-BE49-F238E27FC236}">
                <a16:creationId xmlns:a16="http://schemas.microsoft.com/office/drawing/2014/main" id="{4EDE7CBB-BD75-FD55-98C9-3AA41F2B4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82" b="5789"/>
          <a:stretch/>
        </p:blipFill>
        <p:spPr>
          <a:xfrm>
            <a:off x="6296660" y="4158342"/>
            <a:ext cx="5715000" cy="26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161DF-BC73-7ECC-49F1-A653CCA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828" y="1658118"/>
            <a:ext cx="6756400" cy="50593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Results – HFS - continue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342796-ECD8-6DD7-E2FA-6121AD66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35812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We can see that BT model provide almost similar performance as POD model, but much better than AE and deep convolutional AE (i.e., problem lies within linear manifolds)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AF8582-AC9F-8775-AC83-E43434D1BE5F}"/>
              </a:ext>
            </a:extLst>
          </p:cNvPr>
          <p:cNvSpPr/>
          <p:nvPr/>
        </p:nvSpPr>
        <p:spPr>
          <a:xfrm>
            <a:off x="3312160" y="5287698"/>
            <a:ext cx="1402540" cy="899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78E24-8D19-6BD8-C4E8-5BE9E23B90C9}"/>
              </a:ext>
            </a:extLst>
          </p:cNvPr>
          <p:cNvSpPr txBox="1"/>
          <p:nvPr/>
        </p:nvSpPr>
        <p:spPr>
          <a:xfrm>
            <a:off x="3647900" y="471268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POD</a:t>
            </a:r>
            <a:endParaRPr lang="en-US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99D8E-24F4-306E-2658-A31B9DE471DC}"/>
              </a:ext>
            </a:extLst>
          </p:cNvPr>
          <p:cNvSpPr/>
          <p:nvPr/>
        </p:nvSpPr>
        <p:spPr>
          <a:xfrm>
            <a:off x="4717857" y="2192223"/>
            <a:ext cx="1512558" cy="3995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D11F71-31C2-0234-F222-CE740B46A91E}"/>
              </a:ext>
            </a:extLst>
          </p:cNvPr>
          <p:cNvSpPr txBox="1"/>
          <p:nvPr/>
        </p:nvSpPr>
        <p:spPr>
          <a:xfrm>
            <a:off x="6290930" y="2192223"/>
            <a:ext cx="60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AE</a:t>
            </a:r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7764A8-B314-E7CB-65F3-3C856BCDBB5D}"/>
              </a:ext>
            </a:extLst>
          </p:cNvPr>
          <p:cNvSpPr/>
          <p:nvPr/>
        </p:nvSpPr>
        <p:spPr>
          <a:xfrm>
            <a:off x="6234330" y="4555015"/>
            <a:ext cx="1428762" cy="16166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5EED8-F6E6-1D0A-2D1D-1BE90514B1A9}"/>
              </a:ext>
            </a:extLst>
          </p:cNvPr>
          <p:cNvSpPr txBox="1"/>
          <p:nvPr/>
        </p:nvSpPr>
        <p:spPr>
          <a:xfrm>
            <a:off x="6566516" y="4144369"/>
            <a:ext cx="1096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DC-AE</a:t>
            </a:r>
            <a:endParaRPr lang="en-US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6577B2-24E9-2A6A-A257-E7233A4B97B5}"/>
              </a:ext>
            </a:extLst>
          </p:cNvPr>
          <p:cNvSpPr txBox="1"/>
          <p:nvPr/>
        </p:nvSpPr>
        <p:spPr>
          <a:xfrm>
            <a:off x="8158480" y="4988326"/>
            <a:ext cx="1096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Proposed model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9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Results – HFS - continue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342796-ECD8-6DD7-E2FA-6121AD66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35812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We can see that the BT model (dashed) has a </a:t>
            </a:r>
            <a:r>
              <a:rPr lang="en-GB" b="1" dirty="0"/>
              <a:t>lower data compression loss </a:t>
            </a:r>
            <a:r>
              <a:rPr lang="en-GB" dirty="0"/>
              <a:t>(step 3), and it has a much </a:t>
            </a:r>
            <a:r>
              <a:rPr lang="en-GB" b="1" dirty="0"/>
              <a:t>lower mapping loss </a:t>
            </a:r>
            <a:r>
              <a:rPr lang="en-GB" dirty="0"/>
              <a:t>(step 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6AC9F9-3C77-FB92-3DC8-F372F699AFA3}"/>
              </a:ext>
            </a:extLst>
          </p:cNvPr>
          <p:cNvSpPr txBox="1"/>
          <p:nvPr/>
        </p:nvSpPr>
        <p:spPr>
          <a:xfrm>
            <a:off x="102891" y="4699885"/>
            <a:ext cx="296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nonlinear manifolds are not really well structure</a:t>
            </a:r>
            <a:endParaRPr lang="en-US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FE986-8A9A-F7DA-385D-EEB6654AD5F3}"/>
              </a:ext>
            </a:extLst>
          </p:cNvPr>
          <p:cNvSpPr txBox="1"/>
          <p:nvPr/>
        </p:nvSpPr>
        <p:spPr>
          <a:xfrm>
            <a:off x="9198471" y="6016322"/>
            <a:ext cx="2434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nonlinear manifolds are well structure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8136-D1EE-446F-ECC5-3733DBFA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389" y="2027684"/>
            <a:ext cx="6396510" cy="46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Results - Elder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342796-ECD8-6DD7-E2FA-6121AD66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553212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We test our model using Elder problem </a:t>
            </a:r>
          </a:p>
          <a:p>
            <a:pPr marL="0" indent="0">
              <a:buNone/>
            </a:pPr>
            <a:r>
              <a:rPr lang="en-GB" dirty="0"/>
              <a:t>       [Elder et al. (2017, Fluids)</a:t>
            </a:r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r>
              <a:rPr lang="en-GB" dirty="0"/>
              <a:t>The flow is driven by the change of temperature at the bottom</a:t>
            </a:r>
            <a:endParaRPr lang="en-US" dirty="0"/>
          </a:p>
        </p:txBody>
      </p:sp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E8E04C-C57C-E199-C979-4B8C04148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288" y="37392"/>
            <a:ext cx="6281712" cy="3186576"/>
          </a:xfrm>
          <a:prstGeom prst="rect">
            <a:avLst/>
          </a:prstGeom>
        </p:spPr>
      </p:pic>
      <p:pic>
        <p:nvPicPr>
          <p:cNvPr id="30" name="Picture 2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95C9F2-9B7B-3590-35FB-1F4277B50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88" y="3191669"/>
            <a:ext cx="57150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D2C9F3-2CA7-0524-B77D-E18DD1792756}"/>
                  </a:ext>
                </a:extLst>
              </p:cNvPr>
              <p:cNvSpPr txBox="1"/>
              <p:nvPr/>
            </p:nvSpPr>
            <p:spPr>
              <a:xfrm>
                <a:off x="3099541" y="3810678"/>
                <a:ext cx="1807739" cy="1384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1" i="0" dirty="0">
                    <a:latin typeface="+mj-lt"/>
                  </a:rPr>
                  <a:t>Parameters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R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=[350, 450]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Training: 40</a:t>
                </a:r>
              </a:p>
              <a:p>
                <a:r>
                  <a:rPr lang="en-US" dirty="0">
                    <a:latin typeface="+mj-lt"/>
                  </a:rPr>
                  <a:t>Testing: 10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D2C9F3-2CA7-0524-B77D-E18DD1792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541" y="3810678"/>
                <a:ext cx="1807739" cy="1384995"/>
              </a:xfrm>
              <a:prstGeom prst="rect">
                <a:avLst/>
              </a:prstGeom>
              <a:blipFill>
                <a:blip r:embed="rId4"/>
                <a:stretch>
                  <a:fillRect l="-7744" t="-5727" r="-2357" b="-9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3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Results – Elder - continue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342796-ECD8-6DD7-E2FA-6121AD66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35812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We can see that BT model provide almost similar performance as deep convolutional AE (as well as be able to achieve a very good accuracy with only </a:t>
            </a:r>
            <a:r>
              <a:rPr lang="en-GB" b="1" dirty="0"/>
              <a:t>4 nonlinear manifolds</a:t>
            </a:r>
            <a:r>
              <a:rPr lang="en-GB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0B360-90E5-F73B-D521-81064B2F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172" y="1852076"/>
            <a:ext cx="7271508" cy="48315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AF8582-AC9F-8775-AC83-E43434D1BE5F}"/>
              </a:ext>
            </a:extLst>
          </p:cNvPr>
          <p:cNvSpPr/>
          <p:nvPr/>
        </p:nvSpPr>
        <p:spPr>
          <a:xfrm>
            <a:off x="2992121" y="2158048"/>
            <a:ext cx="1986279" cy="3937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78E24-8D19-6BD8-C4E8-5BE9E23B90C9}"/>
              </a:ext>
            </a:extLst>
          </p:cNvPr>
          <p:cNvSpPr txBox="1"/>
          <p:nvPr/>
        </p:nvSpPr>
        <p:spPr>
          <a:xfrm>
            <a:off x="4929126" y="215804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POD</a:t>
            </a:r>
            <a:endParaRPr lang="en-US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99D8E-24F4-306E-2658-A31B9DE471DC}"/>
              </a:ext>
            </a:extLst>
          </p:cNvPr>
          <p:cNvSpPr/>
          <p:nvPr/>
        </p:nvSpPr>
        <p:spPr>
          <a:xfrm>
            <a:off x="4987814" y="4076546"/>
            <a:ext cx="1512558" cy="20194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D11F71-31C2-0234-F222-CE740B46A91E}"/>
              </a:ext>
            </a:extLst>
          </p:cNvPr>
          <p:cNvSpPr txBox="1"/>
          <p:nvPr/>
        </p:nvSpPr>
        <p:spPr>
          <a:xfrm>
            <a:off x="5393581" y="3707214"/>
            <a:ext cx="60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AE</a:t>
            </a:r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7764A8-B314-E7CB-65F3-3C856BCDBB5D}"/>
              </a:ext>
            </a:extLst>
          </p:cNvPr>
          <p:cNvSpPr/>
          <p:nvPr/>
        </p:nvSpPr>
        <p:spPr>
          <a:xfrm>
            <a:off x="6496038" y="4479398"/>
            <a:ext cx="1428762" cy="16166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5EED8-F6E6-1D0A-2D1D-1BE90514B1A9}"/>
              </a:ext>
            </a:extLst>
          </p:cNvPr>
          <p:cNvSpPr txBox="1"/>
          <p:nvPr/>
        </p:nvSpPr>
        <p:spPr>
          <a:xfrm>
            <a:off x="6828224" y="4067695"/>
            <a:ext cx="1096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DC-AE</a:t>
            </a:r>
            <a:endParaRPr lang="en-US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6577B2-24E9-2A6A-A257-E7233A4B97B5}"/>
              </a:ext>
            </a:extLst>
          </p:cNvPr>
          <p:cNvSpPr txBox="1"/>
          <p:nvPr/>
        </p:nvSpPr>
        <p:spPr>
          <a:xfrm>
            <a:off x="8158480" y="5069606"/>
            <a:ext cx="1096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Proposed model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13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Results – Elder - continue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342796-ECD8-6DD7-E2FA-6121AD66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35812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We can see that the BT model (dashed) has a </a:t>
            </a:r>
            <a:r>
              <a:rPr lang="en-GB" b="1" dirty="0"/>
              <a:t>higher data compression loss </a:t>
            </a:r>
            <a:r>
              <a:rPr lang="en-GB" dirty="0"/>
              <a:t>(step 3), but it has a much </a:t>
            </a:r>
            <a:r>
              <a:rPr lang="en-GB" b="1" dirty="0"/>
              <a:t>lower mapping loss </a:t>
            </a:r>
            <a:r>
              <a:rPr lang="en-GB" dirty="0"/>
              <a:t>(step 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FC325E-F564-9B14-A96C-D1160853B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6"/>
          <a:stretch/>
        </p:blipFill>
        <p:spPr>
          <a:xfrm>
            <a:off x="2330311" y="1818640"/>
            <a:ext cx="7138809" cy="48440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6AC9F9-3C77-FB92-3DC8-F372F699AFA3}"/>
              </a:ext>
            </a:extLst>
          </p:cNvPr>
          <p:cNvSpPr txBox="1"/>
          <p:nvPr/>
        </p:nvSpPr>
        <p:spPr>
          <a:xfrm>
            <a:off x="102891" y="4699885"/>
            <a:ext cx="296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nonlinear manifolds are not really well structure</a:t>
            </a:r>
            <a:endParaRPr lang="en-US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FE986-8A9A-F7DA-385D-EEB6654AD5F3}"/>
              </a:ext>
            </a:extLst>
          </p:cNvPr>
          <p:cNvSpPr txBox="1"/>
          <p:nvPr/>
        </p:nvSpPr>
        <p:spPr>
          <a:xfrm>
            <a:off x="9198471" y="6016322"/>
            <a:ext cx="2434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nonlinear manifolds are well structure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55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20AA-D0EE-453D-879C-40BA7421B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Full order model (FOM) is computationally demanding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FOM is computationally very expensive for large-scale uncertainty quantification, optimization, or inverse modeling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86F7AEA9-1FFC-4129-9AD7-BED82B027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26774" r="26000" b="26774"/>
          <a:stretch/>
        </p:blipFill>
        <p:spPr>
          <a:xfrm>
            <a:off x="1280160" y="2121534"/>
            <a:ext cx="3391893" cy="1695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1948A5-06B7-4DC3-9656-B44845D11713}"/>
              </a:ext>
            </a:extLst>
          </p:cNvPr>
          <p:cNvSpPr txBox="1"/>
          <p:nvPr/>
        </p:nvSpPr>
        <p:spPr>
          <a:xfrm>
            <a:off x="4900653" y="250822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This would take 1-2 hours</a:t>
            </a:r>
            <a:r>
              <a:rPr lang="en-GB" baseline="30000" dirty="0">
                <a:latin typeface="+mj-lt"/>
              </a:rPr>
              <a:t>1,2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Imagine if you do 100,000 times of this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B5486-B17E-493D-BCA7-9DBDBC8B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>
                <a:latin typeface="+mj-lt"/>
              </a:rPr>
              <a:t>2</a:t>
            </a:fld>
            <a:endParaRPr 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E5117-04B8-4DF5-836E-D67D717B6E90}"/>
              </a:ext>
            </a:extLst>
          </p:cNvPr>
          <p:cNvSpPr txBox="1"/>
          <p:nvPr/>
        </p:nvSpPr>
        <p:spPr>
          <a:xfrm>
            <a:off x="64951" y="6276698"/>
            <a:ext cx="11077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+mj-lt"/>
              </a:rPr>
              <a:t>1</a:t>
            </a:r>
            <a:r>
              <a:rPr lang="en-US" sz="1200" dirty="0">
                <a:latin typeface="+mj-lt"/>
              </a:rPr>
              <a:t>Kadeethum et al. (2022, Advances in Water Resources) </a:t>
            </a:r>
          </a:p>
          <a:p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Kadeethum et al. (2021, Computers &amp; Geosciences)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8FDAB24-EF48-4C5D-A643-C1C395DE5C42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Why reduced order model?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56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5BB11-0640-4684-8934-9EA4DDA2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5428767"/>
          </a:xfrm>
        </p:spPr>
        <p:txBody>
          <a:bodyPr>
            <a:normAutofit/>
          </a:bodyPr>
          <a:lstStyle/>
          <a:p>
            <a:r>
              <a:rPr lang="en-GB" dirty="0"/>
              <a:t>1. A ROM framework that works in an optimal way for both </a:t>
            </a:r>
            <a:r>
              <a:rPr lang="en-GB" b="1" dirty="0"/>
              <a:t>linear</a:t>
            </a:r>
            <a:r>
              <a:rPr lang="en-GB" dirty="0"/>
              <a:t> and </a:t>
            </a:r>
            <a:r>
              <a:rPr lang="en-GB" b="1" dirty="0"/>
              <a:t>nonlinear</a:t>
            </a:r>
            <a:r>
              <a:rPr lang="en-GB" dirty="0"/>
              <a:t> manifolds</a:t>
            </a:r>
          </a:p>
          <a:p>
            <a:endParaRPr lang="en-GB" dirty="0"/>
          </a:p>
          <a:p>
            <a:r>
              <a:rPr lang="en-GB" dirty="0"/>
              <a:t>2. A ROM framework that can be applied to both </a:t>
            </a:r>
            <a:r>
              <a:rPr lang="en-GB" b="1" dirty="0"/>
              <a:t>structured</a:t>
            </a:r>
            <a:r>
              <a:rPr lang="en-GB" dirty="0"/>
              <a:t> and </a:t>
            </a:r>
            <a:r>
              <a:rPr lang="en-GB" b="1" dirty="0"/>
              <a:t>unstructured</a:t>
            </a:r>
            <a:r>
              <a:rPr lang="en-GB" dirty="0"/>
              <a:t> meshes</a:t>
            </a:r>
          </a:p>
          <a:p>
            <a:endParaRPr lang="en-GB" dirty="0"/>
          </a:p>
          <a:p>
            <a:r>
              <a:rPr lang="en-GB" dirty="0"/>
              <a:t>3. Uncertainty-aware BT-ROM is in progress to achieve uncertainty quantification.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97644-AAA4-453F-82FD-D80B0E19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9327D07-811E-45BD-B500-126AB757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4022"/>
            <a:ext cx="10633152" cy="570225"/>
          </a:xfrm>
        </p:spPr>
        <p:txBody>
          <a:bodyPr anchor="ctr" anchorCtr="0"/>
          <a:lstStyle/>
          <a:p>
            <a:r>
              <a:rPr lang="en-GB" sz="3200" dirty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90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EB9F4-ECB7-422F-A531-D9608D510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Flexibility</a:t>
            </a:r>
          </a:p>
          <a:p>
            <a:pPr lvl="1"/>
            <a:r>
              <a:rPr lang="en-GB" dirty="0"/>
              <a:t>Or both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19A62-34EB-455D-849E-9B63184A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4D0BEC-099D-4CBD-95B5-9BAC91DCF5C5}"/>
              </a:ext>
            </a:extLst>
          </p:cNvPr>
          <p:cNvSpPr/>
          <p:nvPr/>
        </p:nvSpPr>
        <p:spPr>
          <a:xfrm>
            <a:off x="885824" y="3739356"/>
            <a:ext cx="2524125" cy="52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non-intrusive ROM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04B3D-0E8F-486D-B881-914D83459C26}"/>
              </a:ext>
            </a:extLst>
          </p:cNvPr>
          <p:cNvSpPr/>
          <p:nvPr/>
        </p:nvSpPr>
        <p:spPr>
          <a:xfrm>
            <a:off x="4338636" y="5004593"/>
            <a:ext cx="3381376" cy="5238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experiments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3021BA-29E6-4573-BA71-6AF4CBDE1007}"/>
              </a:ext>
            </a:extLst>
          </p:cNvPr>
          <p:cNvSpPr/>
          <p:nvPr/>
        </p:nvSpPr>
        <p:spPr>
          <a:xfrm>
            <a:off x="4338636" y="5861843"/>
            <a:ext cx="3381376" cy="5238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onsite measurement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025FC-DE5F-4AE3-AA07-F1C3F7BBE6C0}"/>
              </a:ext>
            </a:extLst>
          </p:cNvPr>
          <p:cNvSpPr/>
          <p:nvPr/>
        </p:nvSpPr>
        <p:spPr>
          <a:xfrm>
            <a:off x="4114800" y="4648202"/>
            <a:ext cx="3848100" cy="20764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00F34D-9956-4232-9AFD-155F72E984A6}"/>
              </a:ext>
            </a:extLst>
          </p:cNvPr>
          <p:cNvSpPr txBox="1"/>
          <p:nvPr/>
        </p:nvSpPr>
        <p:spPr>
          <a:xfrm>
            <a:off x="5229225" y="4193540"/>
            <a:ext cx="2047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measurement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F7D24D-6FCD-4FD8-8EBE-492F0B01323E}"/>
              </a:ext>
            </a:extLst>
          </p:cNvPr>
          <p:cNvCxnSpPr/>
          <p:nvPr/>
        </p:nvCxnSpPr>
        <p:spPr>
          <a:xfrm>
            <a:off x="3495675" y="4033043"/>
            <a:ext cx="5143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85B972-8970-45D5-B84E-034E977871D9}"/>
              </a:ext>
            </a:extLst>
          </p:cNvPr>
          <p:cNvCxnSpPr/>
          <p:nvPr/>
        </p:nvCxnSpPr>
        <p:spPr>
          <a:xfrm>
            <a:off x="8115300" y="4033043"/>
            <a:ext cx="5143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60A60B9-62B2-4A19-A44C-76D12A0B2776}"/>
              </a:ext>
            </a:extLst>
          </p:cNvPr>
          <p:cNvSpPr/>
          <p:nvPr/>
        </p:nvSpPr>
        <p:spPr>
          <a:xfrm>
            <a:off x="8715375" y="3742529"/>
            <a:ext cx="2524125" cy="52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proxy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6F6F9B-CD56-41E5-9817-EEBE1DF4BFF8}"/>
              </a:ext>
            </a:extLst>
          </p:cNvPr>
          <p:cNvSpPr/>
          <p:nvPr/>
        </p:nvSpPr>
        <p:spPr>
          <a:xfrm>
            <a:off x="4324349" y="1918493"/>
            <a:ext cx="3381376" cy="523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Schlumberger Eclipse Suite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9BBEDF-4F2F-4294-BAD3-F9226FA244B4}"/>
              </a:ext>
            </a:extLst>
          </p:cNvPr>
          <p:cNvSpPr/>
          <p:nvPr/>
        </p:nvSpPr>
        <p:spPr>
          <a:xfrm>
            <a:off x="4338636" y="2775743"/>
            <a:ext cx="3381376" cy="523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Sierra Mechanics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2F6C5E-8316-44CE-AB8D-9D4AC43D957E}"/>
              </a:ext>
            </a:extLst>
          </p:cNvPr>
          <p:cNvSpPr/>
          <p:nvPr/>
        </p:nvSpPr>
        <p:spPr>
          <a:xfrm>
            <a:off x="4114800" y="1690689"/>
            <a:ext cx="3848100" cy="1859916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E1F78E-757C-4286-B789-3E06591CEE34}"/>
              </a:ext>
            </a:extLst>
          </p:cNvPr>
          <p:cNvSpPr txBox="1"/>
          <p:nvPr/>
        </p:nvSpPr>
        <p:spPr>
          <a:xfrm>
            <a:off x="5619750" y="1269366"/>
            <a:ext cx="1190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FOMs</a:t>
            </a: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C326053E-B7E7-4CDE-B28D-2F072292A6B6}"/>
              </a:ext>
            </a:extLst>
          </p:cNvPr>
          <p:cNvSpPr/>
          <p:nvPr/>
        </p:nvSpPr>
        <p:spPr>
          <a:xfrm>
            <a:off x="5819775" y="3875250"/>
            <a:ext cx="276225" cy="29368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FBACA7FB-44BF-464C-9C81-B7464F7184E5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Why non-intrusive approach?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06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AC4A-5380-43AA-AE01-8E16D579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866120" cy="4351338"/>
          </a:xfrm>
        </p:spPr>
        <p:txBody>
          <a:bodyPr/>
          <a:lstStyle/>
          <a:p>
            <a:r>
              <a:rPr lang="en-US" dirty="0"/>
              <a:t>ROM typically works on ‘parameterized PDEs’ and ‘reduced subspace’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AC5C2-CBE9-491D-8784-4BF4FB5F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875" y="1994935"/>
            <a:ext cx="7747445" cy="39739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4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Motivation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98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AC4A-5380-43AA-AE01-8E16D579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8661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Unified framework that works well for both problems that lie within </a:t>
            </a:r>
            <a:r>
              <a:rPr lang="en-US" b="1" dirty="0"/>
              <a:t>linear</a:t>
            </a:r>
            <a:r>
              <a:rPr lang="en-US" dirty="0"/>
              <a:t> and </a:t>
            </a:r>
            <a:r>
              <a:rPr lang="en-US" b="1" dirty="0"/>
              <a:t>nonlinear</a:t>
            </a:r>
            <a:r>
              <a:rPr lang="en-US" dirty="0"/>
              <a:t> manifolds</a:t>
            </a:r>
          </a:p>
          <a:p>
            <a:r>
              <a:rPr lang="en-US" dirty="0"/>
              <a:t>(proper orthogonal decomposition (pod) yields optimal data compression for linear manifolds) [1]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2. Framework that does not rely on ‘convolutional layers,’ which makes our framework applicable to both </a:t>
            </a:r>
            <a:r>
              <a:rPr lang="en-US" b="1" dirty="0"/>
              <a:t>structured</a:t>
            </a:r>
            <a:r>
              <a:rPr lang="en-US" dirty="0"/>
              <a:t> and </a:t>
            </a:r>
            <a:r>
              <a:rPr lang="en-US" b="1" dirty="0"/>
              <a:t>unstructured</a:t>
            </a:r>
            <a:r>
              <a:rPr lang="en-US" dirty="0"/>
              <a:t> meshes [1, 2]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5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Motivation - continue</a:t>
            </a: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118ADF-283D-4F5D-570A-79C8E1E2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60" y="2921419"/>
            <a:ext cx="3970655" cy="244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DEEC64-2F34-C0F5-082F-C4EA6CBE6680}"/>
              </a:ext>
            </a:extLst>
          </p:cNvPr>
          <p:cNvSpPr txBox="1"/>
          <p:nvPr/>
        </p:nvSpPr>
        <p:spPr>
          <a:xfrm>
            <a:off x="10140315" y="2961679"/>
            <a:ext cx="41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[3]</a:t>
            </a:r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E5117-04B8-4DF5-836E-D67D717B6E90}"/>
              </a:ext>
            </a:extLst>
          </p:cNvPr>
          <p:cNvSpPr txBox="1"/>
          <p:nvPr/>
        </p:nvSpPr>
        <p:spPr>
          <a:xfrm>
            <a:off x="64951" y="6257408"/>
            <a:ext cx="11077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+mj-lt"/>
              </a:rPr>
              <a:t>1</a:t>
            </a:r>
            <a:r>
              <a:rPr lang="en-US" sz="1200" dirty="0">
                <a:latin typeface="+mj-lt"/>
              </a:rPr>
              <a:t>Kadeethum et al. (2022, Advances in Water Resources) </a:t>
            </a:r>
          </a:p>
          <a:p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Kadeethum et al. (2021, Nature Computational Science)</a:t>
            </a:r>
          </a:p>
          <a:p>
            <a:r>
              <a:rPr lang="en-US" sz="1200" baseline="30000" dirty="0">
                <a:latin typeface="+mj-lt"/>
              </a:rPr>
              <a:t>3</a:t>
            </a:r>
            <a:r>
              <a:rPr lang="en-US" sz="1200" dirty="0">
                <a:latin typeface="+mj-lt"/>
              </a:rPr>
              <a:t>https://towardsdatascience.com/simple-introduction-to-convolutional-neural-networks-cdf8d3077bac</a:t>
            </a:r>
          </a:p>
          <a:p>
            <a:endParaRPr lang="en-US" sz="12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81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AC4A-5380-43AA-AE01-8E16D579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8661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We believe the key to develop a good ROM is to produce </a:t>
            </a:r>
            <a:r>
              <a:rPr lang="en-US" b="1" dirty="0"/>
              <a:t>better reduced manifolds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We extend  Barlow Twins (BT) self-supervised learning [1], where BT maximizes the information content of the embedding with the latent space through a </a:t>
            </a:r>
            <a:r>
              <a:rPr lang="en-US" b="1" dirty="0"/>
              <a:t>joint embedding architecture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6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Motivation - continue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C9683-0CB1-AD2F-3E55-026301C89C81}"/>
              </a:ext>
            </a:extLst>
          </p:cNvPr>
          <p:cNvSpPr txBox="1"/>
          <p:nvPr/>
        </p:nvSpPr>
        <p:spPr>
          <a:xfrm>
            <a:off x="76199" y="6516073"/>
            <a:ext cx="110775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+mj-lt"/>
              </a:rPr>
              <a:t>1</a:t>
            </a:r>
            <a:r>
              <a:rPr lang="en-US" sz="1200" dirty="0">
                <a:latin typeface="+mj-lt"/>
              </a:rPr>
              <a:t>Zbontar et al. (2021, arXiv:2103.03230)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6C474-4A14-F3D7-4751-543CD57C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10"/>
          <a:stretch/>
        </p:blipFill>
        <p:spPr>
          <a:xfrm>
            <a:off x="2331546" y="3239731"/>
            <a:ext cx="7528907" cy="2499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647A6-66BE-1A8F-4140-35C60B702029}"/>
              </a:ext>
            </a:extLst>
          </p:cNvPr>
          <p:cNvSpPr txBox="1"/>
          <p:nvPr/>
        </p:nvSpPr>
        <p:spPr>
          <a:xfrm>
            <a:off x="102891" y="4699885"/>
            <a:ext cx="296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nonlinear manifolds are not really well structure</a:t>
            </a:r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3EAFF-5E24-35BB-F709-C9C569DCE6CE}"/>
              </a:ext>
            </a:extLst>
          </p:cNvPr>
          <p:cNvSpPr txBox="1"/>
          <p:nvPr/>
        </p:nvSpPr>
        <p:spPr>
          <a:xfrm>
            <a:off x="9264684" y="2916565"/>
            <a:ext cx="2434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The nonlinear manifolds are well structure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041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7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Methodology</a:t>
            </a: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6874D7-A8B6-BC0B-E844-924307869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54" b="76444"/>
          <a:stretch/>
        </p:blipFill>
        <p:spPr>
          <a:xfrm>
            <a:off x="3182791" y="0"/>
            <a:ext cx="5270330" cy="16154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E37AC2-4CE7-C49C-B5E6-B59FC36EA7CB}"/>
              </a:ext>
            </a:extLst>
          </p:cNvPr>
          <p:cNvSpPr/>
          <p:nvPr/>
        </p:nvSpPr>
        <p:spPr>
          <a:xfrm>
            <a:off x="3142150" y="74022"/>
            <a:ext cx="5310970" cy="1541418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91846-C57B-6B4B-B3B8-9409D5EECF3B}"/>
              </a:ext>
            </a:extLst>
          </p:cNvPr>
          <p:cNvSpPr txBox="1"/>
          <p:nvPr/>
        </p:nvSpPr>
        <p:spPr>
          <a:xfrm>
            <a:off x="64951" y="2144692"/>
            <a:ext cx="3190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W</a:t>
            </a:r>
            <a:r>
              <a:rPr lang="en-US" dirty="0">
                <a:latin typeface="+mj-lt"/>
              </a:rPr>
              <a:t>e first initialize training, validation, and testing sets.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These parameters could be material properties, boundary conditions, or parameterized geometry representation.</a:t>
            </a:r>
          </a:p>
        </p:txBody>
      </p:sp>
    </p:spTree>
    <p:extLst>
      <p:ext uri="{BB962C8B-B14F-4D97-AF65-F5344CB8AC3E}">
        <p14:creationId xmlns:p14="http://schemas.microsoft.com/office/powerpoint/2010/main" val="17398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8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Methodology</a:t>
            </a: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6874D7-A8B6-BC0B-E844-924307869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44"/>
          <a:stretch/>
        </p:blipFill>
        <p:spPr>
          <a:xfrm>
            <a:off x="3182790" y="0"/>
            <a:ext cx="8549299" cy="16154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E37AC2-4CE7-C49C-B5E6-B59FC36EA7CB}"/>
              </a:ext>
            </a:extLst>
          </p:cNvPr>
          <p:cNvSpPr/>
          <p:nvPr/>
        </p:nvSpPr>
        <p:spPr>
          <a:xfrm>
            <a:off x="8445670" y="74022"/>
            <a:ext cx="3144430" cy="1541418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91846-C57B-6B4B-B3B8-9409D5EECF3B}"/>
              </a:ext>
            </a:extLst>
          </p:cNvPr>
          <p:cNvSpPr txBox="1"/>
          <p:nvPr/>
        </p:nvSpPr>
        <p:spPr>
          <a:xfrm>
            <a:off x="64951" y="2144692"/>
            <a:ext cx="3190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We then build the training set through by querying full order model for each parameter.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*This is the major cost of building data-driven model.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5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A423-C6D8-4C48-8C81-3D855ED2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36CB-2AC3-4739-ADCE-3182ACD6EEB0}" type="slidenum">
              <a:rPr lang="en-US" smtClean="0"/>
              <a:t>9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6117B7-2233-4A1A-98D7-CDA6B77A5671}"/>
              </a:ext>
            </a:extLst>
          </p:cNvPr>
          <p:cNvSpPr txBox="1">
            <a:spLocks/>
          </p:cNvSpPr>
          <p:nvPr/>
        </p:nvSpPr>
        <p:spPr>
          <a:xfrm>
            <a:off x="720648" y="74022"/>
            <a:ext cx="10633152" cy="570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GB" sz="3200" dirty="0"/>
              <a:t>Methodology</a:t>
            </a:r>
            <a:endParaRPr lang="en-US" sz="32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6874D7-A8B6-BC0B-E844-924307869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93"/>
          <a:stretch/>
        </p:blipFill>
        <p:spPr>
          <a:xfrm>
            <a:off x="3182790" y="0"/>
            <a:ext cx="8549299" cy="462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E37AC2-4CE7-C49C-B5E6-B59FC36EA7CB}"/>
              </a:ext>
            </a:extLst>
          </p:cNvPr>
          <p:cNvSpPr/>
          <p:nvPr/>
        </p:nvSpPr>
        <p:spPr>
          <a:xfrm>
            <a:off x="3182790" y="1635760"/>
            <a:ext cx="8470730" cy="2987040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91846-C57B-6B4B-B3B8-9409D5EECF3B}"/>
              </a:ext>
            </a:extLst>
          </p:cNvPr>
          <p:cNvSpPr txBox="1"/>
          <p:nvPr/>
        </p:nvSpPr>
        <p:spPr>
          <a:xfrm>
            <a:off x="64951" y="2144692"/>
            <a:ext cx="31902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Data compression: training BT-AE model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The machine learning model has one encoder, decoder, and projector.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The main goal is to </a:t>
            </a:r>
            <a:r>
              <a:rPr lang="en-US" dirty="0">
                <a:latin typeface="+mj-lt"/>
              </a:rPr>
              <a:t>maximizes the information content of the embedding with the latent space through a joint embedding architecture.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Resulting in a </a:t>
            </a:r>
            <a:r>
              <a:rPr lang="en-US" b="1" dirty="0">
                <a:latin typeface="+mj-lt"/>
              </a:rPr>
              <a:t>better reduced manifolds</a:t>
            </a:r>
          </a:p>
        </p:txBody>
      </p:sp>
    </p:spTree>
    <p:extLst>
      <p:ext uri="{BB962C8B-B14F-4D97-AF65-F5344CB8AC3E}">
        <p14:creationId xmlns:p14="http://schemas.microsoft.com/office/powerpoint/2010/main" val="1905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40982</TotalTime>
  <Words>1006</Words>
  <Application>Microsoft Office PowerPoint</Application>
  <PresentationFormat>Widescreen</PresentationFormat>
  <Paragraphs>155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 Math</vt:lpstr>
      <vt:lpstr>Garamond</vt:lpstr>
      <vt:lpstr>Gill Sans MT</vt:lpstr>
      <vt:lpstr>Open Sans</vt:lpstr>
      <vt:lpstr>Source Sans Pro</vt:lpstr>
      <vt:lpstr>Trebuchet MS</vt:lpstr>
      <vt:lpstr>Sandia Theme (White Background)</vt:lpstr>
      <vt:lpstr>Reduced order modeling with Barlow Twins self-supervised learning: Navigating the space between linear and nonlinear solution manifolds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Yoon, Hongkyu</cp:lastModifiedBy>
  <cp:revision>837</cp:revision>
  <cp:lastPrinted>2019-06-19T16:28:05Z</cp:lastPrinted>
  <dcterms:created xsi:type="dcterms:W3CDTF">2017-10-14T01:15:26Z</dcterms:created>
  <dcterms:modified xsi:type="dcterms:W3CDTF">2022-05-20T12:37:44Z</dcterms:modified>
</cp:coreProperties>
</file>