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6"/>
  </p:sldMasterIdLst>
  <p:notesMasterIdLst>
    <p:notesMasterId r:id="rId18"/>
  </p:notesMasterIdLst>
  <p:handoutMasterIdLst>
    <p:handoutMasterId r:id="rId19"/>
  </p:handoutMasterIdLst>
  <p:sldIdLst>
    <p:sldId id="256" r:id="rId7"/>
    <p:sldId id="285" r:id="rId8"/>
    <p:sldId id="276" r:id="rId9"/>
    <p:sldId id="280" r:id="rId10"/>
    <p:sldId id="269" r:id="rId11"/>
    <p:sldId id="277" r:id="rId12"/>
    <p:sldId id="266" r:id="rId13"/>
    <p:sldId id="259" r:id="rId14"/>
    <p:sldId id="282" r:id="rId15"/>
    <p:sldId id="283" r:id="rId16"/>
    <p:sldId id="281" r:id="rId17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92FA8FBA-3CB1-45CD-B437-92BD99C9CB82}">
          <p14:sldIdLst>
            <p14:sldId id="256"/>
            <p14:sldId id="285"/>
            <p14:sldId id="276"/>
            <p14:sldId id="280"/>
            <p14:sldId id="269"/>
            <p14:sldId id="277"/>
            <p14:sldId id="266"/>
            <p14:sldId id="259"/>
            <p14:sldId id="282"/>
            <p14:sldId id="283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  <p15:guide id="3" orient="horz" pos="4247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166" userDrawn="1">
          <p15:clr>
            <a:srgbClr val="A4A3A4"/>
          </p15:clr>
        </p15:guide>
        <p15:guide id="8" pos="4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sch, Marco" initials="BM" lastIdx="2" clrIdx="6">
    <p:extLst>
      <p:ext uri="{19B8F6BF-5375-455C-9EA6-DF929625EA0E}">
        <p15:presenceInfo xmlns:p15="http://schemas.microsoft.com/office/powerpoint/2012/main" userId="Brysch, Marco" providerId="None"/>
      </p:ext>
    </p:extLst>
  </p:cmAuthor>
  <p:cmAuthor id="2" name="Sörgel, Sylvia" initials="SS" lastIdx="37" clrIdx="2">
    <p:extLst>
      <p:ext uri="{19B8F6BF-5375-455C-9EA6-DF929625EA0E}">
        <p15:presenceInfo xmlns:p15="http://schemas.microsoft.com/office/powerpoint/2012/main" userId="Sörgel, Sylvia" providerId="None"/>
      </p:ext>
    </p:extLst>
  </p:cmAuthor>
  <p:cmAuthor id="3" name="Blume, Claudia" initials="CB" lastIdx="29" clrIdx="3">
    <p:extLst>
      <p:ext uri="{19B8F6BF-5375-455C-9EA6-DF929625EA0E}">
        <p15:presenceInfo xmlns:p15="http://schemas.microsoft.com/office/powerpoint/2012/main" userId="Blume, Claudia" providerId="None"/>
      </p:ext>
    </p:extLst>
  </p:cmAuthor>
  <p:cmAuthor id="4" name="Santen, Laura" initials="SL" lastIdx="45" clrIdx="4">
    <p:extLst>
      <p:ext uri="{19B8F6BF-5375-455C-9EA6-DF929625EA0E}">
        <p15:presenceInfo xmlns:p15="http://schemas.microsoft.com/office/powerpoint/2012/main" userId="Santen, Laura" providerId="None"/>
      </p:ext>
    </p:extLst>
  </p:cmAuthor>
  <p:cmAuthor id="5" name="Beuge, Andreas" initials="BA" lastIdx="5" clrIdx="5">
    <p:extLst>
      <p:ext uri="{19B8F6BF-5375-455C-9EA6-DF929625EA0E}">
        <p15:presenceInfo xmlns:p15="http://schemas.microsoft.com/office/powerpoint/2012/main" userId="Beuge, Andreas" providerId="None"/>
      </p:ext>
    </p:extLst>
  </p:cmAuthor>
  <p:cmAuthor id="6" name="Marco Brysch" initials="MB" lastIdx="1" clrIdx="7">
    <p:extLst>
      <p:ext uri="{19B8F6BF-5375-455C-9EA6-DF929625EA0E}">
        <p15:presenceInfo xmlns:p15="http://schemas.microsoft.com/office/powerpoint/2012/main" userId="6e9925c1b569a6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B9B"/>
    <a:srgbClr val="00FF00"/>
    <a:srgbClr val="598AB7"/>
    <a:srgbClr val="E6E6E6"/>
    <a:srgbClr val="5090C8"/>
    <a:srgbClr val="008080"/>
    <a:srgbClr val="C0504D"/>
    <a:srgbClr val="000000"/>
    <a:srgbClr val="00347A"/>
    <a:srgbClr val="5F7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6437" autoAdjust="0"/>
  </p:normalViewPr>
  <p:slideViewPr>
    <p:cSldViewPr showGuides="1">
      <p:cViewPr varScale="1">
        <p:scale>
          <a:sx n="80" d="100"/>
          <a:sy n="80" d="100"/>
        </p:scale>
        <p:origin x="132" y="804"/>
      </p:cViewPr>
      <p:guideLst>
        <p:guide orient="horz" pos="2160"/>
        <p:guide orient="horz" pos="3612"/>
        <p:guide orient="horz" pos="4247"/>
        <p:guide orient="horz" pos="572"/>
        <p:guide pos="3840"/>
        <p:guide pos="166"/>
        <p:guide pos="4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9738"/>
    </p:cViewPr>
  </p:sorterViewPr>
  <p:notesViewPr>
    <p:cSldViewPr showGuides="1">
      <p:cViewPr varScale="1">
        <p:scale>
          <a:sx n="90" d="100"/>
          <a:sy n="90" d="100"/>
        </p:scale>
        <p:origin x="3708" y="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EC720-A3DD-4644-B602-49D0F83973A5}" type="datetimeFigureOut">
              <a:rPr lang="de-DE" smtClean="0"/>
              <a:pPr/>
              <a:t>19.05.2022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ED30-4E56-4FBB-9FC1-8827AD0343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F3DFD7-CF4E-459F-A5E0-25DB1AD1FB17}" type="datetimeFigureOut">
              <a:rPr lang="de-DE"/>
              <a:pPr>
                <a:defRPr/>
              </a:pPr>
              <a:t>19.05.2022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021051-A5FC-4236-9195-29316C4688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Materialeigenschaften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39298-491A-4317-9D21-0C1B001922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9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entwicklung</a:t>
            </a:r>
            <a:r>
              <a:rPr lang="de-DE" dirty="0"/>
              <a:t> eines </a:t>
            </a:r>
            <a:r>
              <a:rPr lang="de-DE" dirty="0" err="1"/>
              <a:t>kI</a:t>
            </a:r>
            <a:r>
              <a:rPr lang="de-DE" dirty="0"/>
              <a:t> </a:t>
            </a:r>
            <a:r>
              <a:rPr lang="de-DE" dirty="0" err="1"/>
              <a:t>gestüTzten</a:t>
            </a:r>
            <a:r>
              <a:rPr lang="de-DE" dirty="0"/>
              <a:t> </a:t>
            </a:r>
            <a:r>
              <a:rPr lang="de-DE" dirty="0" err="1"/>
              <a:t>vErfahrens</a:t>
            </a:r>
            <a:r>
              <a:rPr lang="de-DE" dirty="0"/>
              <a:t> </a:t>
            </a:r>
            <a:r>
              <a:rPr lang="de-DE" dirty="0" err="1"/>
              <a:t>zuR</a:t>
            </a:r>
            <a:r>
              <a:rPr lang="de-DE" dirty="0"/>
              <a:t> Automatisierten </a:t>
            </a:r>
            <a:r>
              <a:rPr lang="de-DE" dirty="0" err="1"/>
              <a:t>deTektion</a:t>
            </a:r>
            <a:r>
              <a:rPr lang="de-DE" dirty="0"/>
              <a:t> </a:t>
            </a:r>
            <a:r>
              <a:rPr lang="de-DE" dirty="0" err="1"/>
              <a:t>vOn</a:t>
            </a:r>
            <a:r>
              <a:rPr lang="de-DE" dirty="0"/>
              <a:t> </a:t>
            </a:r>
            <a:r>
              <a:rPr lang="de-DE" dirty="0" err="1"/>
              <a:t>poRen</a:t>
            </a:r>
            <a:r>
              <a:rPr lang="de-DE" dirty="0"/>
              <a:t> in </a:t>
            </a:r>
            <a:r>
              <a:rPr lang="de-DE" dirty="0" err="1"/>
              <a:t>gesteinen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39298-491A-4317-9D21-0C1B001922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2117" y="1989138"/>
            <a:ext cx="1219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 sz="2000">
              <a:latin typeface="Arial" charset="0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719403" y="2564906"/>
            <a:ext cx="10561173" cy="1010543"/>
          </a:xfrm>
          <a:prstGeom prst="rect">
            <a:avLst/>
          </a:prstGeom>
        </p:spPr>
        <p:txBody>
          <a:bodyPr lIns="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19403" y="4005064"/>
            <a:ext cx="10589387" cy="1728986"/>
          </a:xfrm>
          <a:prstGeom prst="rect">
            <a:avLst/>
          </a:prstGeom>
        </p:spPr>
        <p:txBody>
          <a:bodyPr lIns="0"/>
          <a:lstStyle>
            <a:lvl1pPr>
              <a:buFont typeface="+mj-lt"/>
              <a:buNone/>
              <a:defRPr sz="1800">
                <a:solidFill>
                  <a:schemeClr val="tx1"/>
                </a:solidFill>
              </a:defRPr>
            </a:lvl1pPr>
            <a:lvl2pPr marL="800100" indent="-342900">
              <a:buFont typeface="+mj-lt"/>
              <a:buNone/>
              <a:defRPr sz="1800">
                <a:solidFill>
                  <a:schemeClr val="tx1"/>
                </a:solidFill>
              </a:defRPr>
            </a:lvl2pPr>
            <a:lvl3pPr marL="1257300" indent="-342900">
              <a:buFont typeface="+mj-lt"/>
              <a:buNone/>
              <a:defRPr sz="1800">
                <a:solidFill>
                  <a:schemeClr val="tx1"/>
                </a:solidFill>
              </a:defRPr>
            </a:lvl3pPr>
            <a:lvl4pPr marL="1714500" indent="-342900">
              <a:buFont typeface="+mj-lt"/>
              <a:buNone/>
              <a:defRPr sz="1800">
                <a:solidFill>
                  <a:schemeClr val="tx1"/>
                </a:solidFill>
              </a:defRPr>
            </a:lvl4pPr>
            <a:lvl5pPr marL="2171700" indent="-342900">
              <a:buFont typeface="+mj-lt"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2117" y="1988840"/>
            <a:ext cx="12192000" cy="0"/>
          </a:xfrm>
          <a:prstGeom prst="line">
            <a:avLst/>
          </a:prstGeom>
          <a:noFill/>
          <a:ln w="57150">
            <a:solidFill>
              <a:srgbClr val="5090C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 sz="20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92150"/>
            <a:ext cx="1219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 sz="2000">
              <a:latin typeface="Arial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5516"/>
            <a:ext cx="12192000" cy="461665"/>
          </a:xfrm>
          <a:prstGeom prst="rect">
            <a:avLst/>
          </a:prstGeom>
        </p:spPr>
        <p:txBody>
          <a:bodyPr lIns="360000" anchor="ctr" anchorCtr="0">
            <a:sp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1" y="1008002"/>
            <a:ext cx="10877749" cy="4681315"/>
          </a:xfrm>
          <a:prstGeom prst="rect">
            <a:avLst/>
          </a:prstGeom>
        </p:spPr>
        <p:txBody>
          <a:bodyPr lIns="0"/>
          <a:lstStyle>
            <a:lvl1pPr marL="265113" indent="-265113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542925" indent="-277813">
              <a:spcAft>
                <a:spcPts val="500"/>
              </a:spcAft>
              <a:defRPr sz="1800">
                <a:solidFill>
                  <a:schemeClr val="tx1"/>
                </a:solidFill>
              </a:defRPr>
            </a:lvl2pPr>
            <a:lvl3pPr marL="808038" indent="-265113">
              <a:spcAft>
                <a:spcPts val="500"/>
              </a:spcAft>
              <a:defRPr sz="1800">
                <a:solidFill>
                  <a:schemeClr val="tx1"/>
                </a:solidFill>
              </a:defRPr>
            </a:lvl3pPr>
            <a:lvl4pPr marL="1073150" indent="-265113">
              <a:spcAft>
                <a:spcPts val="500"/>
              </a:spcAft>
              <a:defRPr sz="1800">
                <a:solidFill>
                  <a:schemeClr val="tx1"/>
                </a:solidFill>
              </a:defRPr>
            </a:lvl4pPr>
            <a:lvl5pPr marL="1435100" indent="-265113"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692696"/>
            <a:ext cx="12192000" cy="0"/>
          </a:xfrm>
          <a:prstGeom prst="line">
            <a:avLst/>
          </a:prstGeom>
          <a:noFill/>
          <a:ln w="57150">
            <a:solidFill>
              <a:srgbClr val="5090C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 sz="200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47328" y="642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4240-D28E-4E6D-AC39-FC5880949446}" type="slidenum">
              <a:rPr lang="en-US" smtClean="0"/>
              <a:pPr/>
              <a:t>‹Nr.›</a:t>
            </a:fld>
            <a:r>
              <a:rPr lang="en-US" dirty="0" smtClean="0"/>
              <a:t>/11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0" y="692150"/>
            <a:ext cx="1219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 sz="2000">
              <a:latin typeface="Arial" charset="0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prstGeom prst="rect">
            <a:avLst/>
          </a:prstGeom>
        </p:spPr>
        <p:txBody>
          <a:bodyPr wrap="square" lIns="360000" anchor="ctr" anchorCtr="0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92696"/>
            <a:ext cx="12192000" cy="0"/>
          </a:xfrm>
          <a:prstGeom prst="line">
            <a:avLst/>
          </a:prstGeom>
          <a:noFill/>
          <a:ln w="57150">
            <a:solidFill>
              <a:srgbClr val="5090C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 sz="2000"/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6094475" y="764704"/>
            <a:ext cx="0" cy="5184576"/>
          </a:xfrm>
          <a:prstGeom prst="line">
            <a:avLst/>
          </a:prstGeom>
          <a:ln w="38100">
            <a:solidFill>
              <a:schemeClr val="accent3">
                <a:shade val="95000"/>
                <a:satMod val="105000"/>
                <a:alpha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263525" y="908050"/>
            <a:ext cx="5688013" cy="49688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6237412" y="908050"/>
            <a:ext cx="5688013" cy="49688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47328" y="642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4240-D28E-4E6D-AC39-FC5880949446}" type="slidenum">
              <a:rPr lang="en-US" smtClean="0"/>
              <a:pPr/>
              <a:t>‹Nr.›</a:t>
            </a:fld>
            <a:r>
              <a:rPr lang="en-US" dirty="0" smtClean="0"/>
              <a:t>/11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47328" y="642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4240-D28E-4E6D-AC39-FC5880949446}" type="slidenum">
              <a:rPr lang="en-US" smtClean="0"/>
              <a:pPr/>
              <a:t>‹Nr.›</a:t>
            </a:fld>
            <a:r>
              <a:rPr lang="en-US" dirty="0" smtClean="0"/>
              <a:t>/11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nchart_B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000">
              <a:latin typeface="Arial" charset="0"/>
              <a:cs typeface="+mn-cs"/>
            </a:endParaRP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0" y="5949280"/>
            <a:ext cx="12192000" cy="908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282" y="2317376"/>
            <a:ext cx="7763435" cy="22232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954" y="6082392"/>
            <a:ext cx="1512169" cy="471982"/>
          </a:xfrm>
          <a:prstGeom prst="rect">
            <a:avLst/>
          </a:prstGeom>
        </p:spPr>
      </p:pic>
      <p:grpSp>
        <p:nvGrpSpPr>
          <p:cNvPr id="2" name="Gruppieren 1"/>
          <p:cNvGrpSpPr/>
          <p:nvPr userDrawn="1"/>
        </p:nvGrpSpPr>
        <p:grpSpPr>
          <a:xfrm>
            <a:off x="0" y="6021288"/>
            <a:ext cx="11352584" cy="594665"/>
            <a:chOff x="0" y="6021288"/>
            <a:chExt cx="11352584" cy="594665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1704" y="6021288"/>
              <a:ext cx="7920880" cy="59419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21288"/>
              <a:ext cx="3431704" cy="594665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 userDrawn="1"/>
        </p:nvSpPr>
        <p:spPr>
          <a:xfrm>
            <a:off x="47328" y="6044445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>
                <a:solidFill>
                  <a:schemeClr val="bg1">
                    <a:lumMod val="85000"/>
                  </a:schemeClr>
                </a:solidFill>
              </a:rPr>
              <a:t>marco.brysch@bgr.de</a:t>
            </a:r>
            <a:endParaRPr lang="en-US" sz="12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551384" y="481237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47328" y="642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4240-D28E-4E6D-AC39-FC5880949446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5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35.png"/><Relationship Id="rId7" Type="http://schemas.openxmlformats.org/officeDocument/2006/relationships/image" Target="../media/image49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0.png"/><Relationship Id="rId5" Type="http://schemas.openxmlformats.org/officeDocument/2006/relationships/image" Target="../media/image36.png"/><Relationship Id="rId4" Type="http://schemas.openxmlformats.org/officeDocument/2006/relationships/image" Target="../media/image46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80" y="745654"/>
            <a:ext cx="12216680" cy="51845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403" y="2274441"/>
            <a:ext cx="10561173" cy="1010543"/>
          </a:xfrm>
          <a:solidFill>
            <a:schemeClr val="bg1">
              <a:alpha val="67000"/>
            </a:schemeClr>
          </a:solidFill>
        </p:spPr>
        <p:txBody>
          <a:bodyPr/>
          <a:lstStyle/>
          <a:p>
            <a:r>
              <a:rPr lang="en-US" b="0" noProof="0" dirty="0"/>
              <a:t>Towards Pore Super Segmentation on Artificially Enhanced SEM</a:t>
            </a:r>
            <a:br>
              <a:rPr lang="en-US" b="0" noProof="0" dirty="0"/>
            </a:br>
            <a:r>
              <a:rPr lang="en-US" b="0" noProof="0" dirty="0"/>
              <a:t>Images of </a:t>
            </a:r>
            <a:r>
              <a:rPr lang="en-US" b="0" noProof="0" dirty="0" err="1"/>
              <a:t>Opalinus</a:t>
            </a:r>
            <a:r>
              <a:rPr lang="en-US" b="0" noProof="0" dirty="0"/>
              <a:t> Clay by Voting Classification</a:t>
            </a:r>
            <a:r>
              <a:rPr lang="en-US" noProof="0" dirty="0"/>
              <a:t> </a:t>
            </a:r>
            <a:endParaRPr lang="en-US" b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1189" y="4979809"/>
            <a:ext cx="5692843" cy="851515"/>
          </a:xfrm>
          <a:solidFill>
            <a:schemeClr val="bg1">
              <a:alpha val="67000"/>
            </a:schemeClr>
          </a:solidFill>
        </p:spPr>
        <p:txBody>
          <a:bodyPr wrap="square" rIns="0">
            <a:spAutoFit/>
          </a:bodyPr>
          <a:lstStyle/>
          <a:p>
            <a:pPr marL="0">
              <a:spcBef>
                <a:spcPts val="0"/>
              </a:spcBef>
              <a:spcAft>
                <a:spcPts val="400"/>
              </a:spcAft>
            </a:pPr>
            <a:r>
              <a:rPr lang="en-US" noProof="0" dirty="0" smtClean="0"/>
              <a:t>​</a:t>
            </a:r>
            <a:r>
              <a:rPr lang="en-US" noProof="0" dirty="0" smtClean="0">
                <a:ln w="0"/>
                <a:latin typeface="+mj-lt"/>
              </a:rPr>
              <a:t>M.Brysch</a:t>
            </a:r>
            <a:r>
              <a:rPr lang="en-US" baseline="30000" noProof="0" dirty="0" smtClean="0">
                <a:ln w="0"/>
                <a:latin typeface="+mj-lt"/>
              </a:rPr>
              <a:t>1</a:t>
            </a:r>
            <a:r>
              <a:rPr lang="en-US" noProof="0" dirty="0" smtClean="0">
                <a:ln w="0"/>
                <a:latin typeface="+mj-lt"/>
              </a:rPr>
              <a:t>, B.Laurich</a:t>
            </a:r>
            <a:r>
              <a:rPr lang="en-US" baseline="30000" noProof="0" dirty="0" smtClean="0">
                <a:ln w="0"/>
              </a:rPr>
              <a:t>1</a:t>
            </a:r>
            <a:r>
              <a:rPr lang="en-US" noProof="0" dirty="0" smtClean="0">
                <a:ln w="0"/>
                <a:latin typeface="+mj-lt"/>
              </a:rPr>
              <a:t>, C.Schettler</a:t>
            </a:r>
            <a:r>
              <a:rPr lang="en-US" baseline="30000" noProof="0" dirty="0" smtClean="0">
                <a:ln w="0"/>
              </a:rPr>
              <a:t>1</a:t>
            </a:r>
            <a:r>
              <a:rPr lang="en-US" noProof="0" dirty="0" smtClean="0">
                <a:ln w="0"/>
                <a:latin typeface="+mj-lt"/>
              </a:rPr>
              <a:t>, M.Sester</a:t>
            </a:r>
            <a:r>
              <a:rPr lang="en-US" baseline="30000" noProof="0" dirty="0" smtClean="0">
                <a:ln w="0"/>
              </a:rPr>
              <a:t>2</a:t>
            </a:r>
            <a:endParaRPr lang="en-US" noProof="0" dirty="0" smtClean="0">
              <a:ln w="0"/>
              <a:effectLst/>
              <a:latin typeface="+mj-lt"/>
            </a:endParaRPr>
          </a:p>
          <a:p>
            <a:pPr marL="0">
              <a:spcBef>
                <a:spcPts val="0"/>
              </a:spcBef>
              <a:spcAft>
                <a:spcPts val="400"/>
              </a:spcAft>
            </a:pPr>
            <a:r>
              <a:rPr lang="en-US" sz="1400" baseline="30000" noProof="0" dirty="0" smtClean="0"/>
              <a:t>1</a:t>
            </a:r>
            <a:r>
              <a:rPr lang="en-US" sz="1400" noProof="0" dirty="0" smtClean="0"/>
              <a:t> Federal Institute for Geosciences and Natural Resources, Hannover</a:t>
            </a:r>
            <a:br>
              <a:rPr lang="en-US" sz="1400" noProof="0" dirty="0" smtClean="0"/>
            </a:br>
            <a:r>
              <a:rPr lang="en-US" sz="1400" baseline="30000" noProof="0" dirty="0" smtClean="0"/>
              <a:t>2</a:t>
            </a:r>
            <a:r>
              <a:rPr lang="en-US" sz="1400" noProof="0" dirty="0" smtClean="0"/>
              <a:t> Gottfried Wilhelm Leibniz University, Hannover </a:t>
            </a:r>
            <a:endParaRPr lang="en-US" sz="1400" noProof="0" dirty="0">
              <a:effectLst/>
              <a:latin typeface="+mj-lt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31597" y="332656"/>
            <a:ext cx="4810988" cy="1416178"/>
            <a:chOff x="911424" y="370578"/>
            <a:chExt cx="4810988" cy="1416178"/>
          </a:xfrm>
        </p:grpSpPr>
        <p:sp>
          <p:nvSpPr>
            <p:cNvPr id="4" name="Textfeld 3"/>
            <p:cNvSpPr txBox="1"/>
            <p:nvPr/>
          </p:nvSpPr>
          <p:spPr>
            <a:xfrm>
              <a:off x="4511824" y="780697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>
                  <a:latin typeface="+mj-lt"/>
                </a:rPr>
                <a:t>2022</a:t>
              </a:r>
              <a:endParaRPr lang="en-US" sz="3600" dirty="0">
                <a:latin typeface="+mj-lt"/>
              </a:endParaRP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424" y="370578"/>
              <a:ext cx="3949186" cy="1416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59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407436" y="1305185"/>
            <a:ext cx="2021823" cy="4407940"/>
          </a:xfrm>
          <a:prstGeom prst="roundRect">
            <a:avLst>
              <a:gd name="adj" fmla="val 7874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C6AAA">
                  <a:alpha val="41000"/>
                </a:srgb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bgerundetes Rechteck 19"/>
          <p:cNvSpPr/>
          <p:nvPr/>
        </p:nvSpPr>
        <p:spPr>
          <a:xfrm>
            <a:off x="2483800" y="1268759"/>
            <a:ext cx="1746719" cy="4464496"/>
          </a:xfrm>
          <a:prstGeom prst="roundRect">
            <a:avLst>
              <a:gd name="adj" fmla="val 7874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C6AAA">
                  <a:alpha val="41000"/>
                </a:srgb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bgerundetes Rechteck 20"/>
          <p:cNvSpPr/>
          <p:nvPr/>
        </p:nvSpPr>
        <p:spPr>
          <a:xfrm>
            <a:off x="4295800" y="1268760"/>
            <a:ext cx="5335319" cy="4464496"/>
          </a:xfrm>
          <a:prstGeom prst="roundRect">
            <a:avLst>
              <a:gd name="adj" fmla="val 2868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C6AAA">
                  <a:alpha val="41000"/>
                </a:srgb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bgerundetes Rechteck 22"/>
          <p:cNvSpPr/>
          <p:nvPr/>
        </p:nvSpPr>
        <p:spPr>
          <a:xfrm>
            <a:off x="9711384" y="1323397"/>
            <a:ext cx="2020380" cy="4407940"/>
          </a:xfrm>
          <a:prstGeom prst="roundRect">
            <a:avLst>
              <a:gd name="adj" fmla="val 6305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C6AAA">
                  <a:alpha val="41000"/>
                </a:srgb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400" noProof="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771" y="1387313"/>
            <a:ext cx="2780819" cy="167350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855" y="1387313"/>
            <a:ext cx="2303349" cy="1787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197" y="1175167"/>
            <a:ext cx="57566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feld 23"/>
          <p:cNvSpPr txBox="1"/>
          <p:nvPr/>
        </p:nvSpPr>
        <p:spPr>
          <a:xfrm>
            <a:off x="447568" y="4830251"/>
            <a:ext cx="204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BIB-SEM imaging</a:t>
            </a:r>
            <a:endParaRPr lang="en-US" b="0" dirty="0"/>
          </a:p>
        </p:txBody>
      </p:sp>
      <p:sp>
        <p:nvSpPr>
          <p:cNvPr id="25" name="Textfeld 24"/>
          <p:cNvSpPr txBox="1"/>
          <p:nvPr/>
        </p:nvSpPr>
        <p:spPr>
          <a:xfrm>
            <a:off x="2508405" y="4830251"/>
            <a:ext cx="1697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Artificial enhancement of SEM images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295799" y="4830251"/>
            <a:ext cx="5335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Ensemble learning and calculation of the probability field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9685538" y="4830251"/>
            <a:ext cx="201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/>
              <a:t>Final </a:t>
            </a:r>
            <a:r>
              <a:rPr lang="de-DE" sz="1600" b="0" dirty="0" err="1"/>
              <a:t>pore</a:t>
            </a:r>
            <a:r>
              <a:rPr lang="de-DE" sz="1600" b="0" dirty="0"/>
              <a:t> </a:t>
            </a:r>
            <a:r>
              <a:rPr lang="de-DE" sz="1600" b="0" dirty="0" err="1"/>
              <a:t>segmentation</a:t>
            </a:r>
            <a:r>
              <a:rPr lang="de-DE" sz="1600" b="0" dirty="0"/>
              <a:t> </a:t>
            </a:r>
            <a:r>
              <a:rPr lang="de-DE" sz="1600" b="0" dirty="0" err="1"/>
              <a:t>mask</a:t>
            </a:r>
            <a:endParaRPr lang="en-US" sz="1600" b="0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551" y="3849237"/>
            <a:ext cx="2010577" cy="20237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855" y="3849919"/>
            <a:ext cx="2252971" cy="201009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 rot="16200000">
            <a:off x="1815234" y="2592486"/>
            <a:ext cx="1976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/>
              <a:t>ESRGA Network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9711383" y="1387313"/>
            <a:ext cx="2020380" cy="2989478"/>
            <a:chOff x="9776664" y="1912954"/>
            <a:chExt cx="2020380" cy="2989478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292115" y="2397503"/>
              <a:ext cx="2989478" cy="2020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9" name="Gerader Verbinder 8"/>
            <p:cNvCxnSpPr/>
            <p:nvPr/>
          </p:nvCxnSpPr>
          <p:spPr bwMode="auto">
            <a:xfrm>
              <a:off x="9912424" y="4797152"/>
              <a:ext cx="1428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9856422" y="4591614"/>
                  <a:ext cx="254877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de-DE" sz="9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μm</m:t>
                        </m:r>
                      </m:oMath>
                    </m:oMathPara>
                  </a14:m>
                  <a:endParaRPr lang="en-US" sz="900" b="0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6422" y="4591614"/>
                  <a:ext cx="254877" cy="138499"/>
                </a:xfrm>
                <a:prstGeom prst="rect">
                  <a:avLst/>
                </a:prstGeom>
                <a:blipFill>
                  <a:blip r:embed="rId9"/>
                  <a:stretch>
                    <a:fillRect l="-9524" r="-11905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pieren 14"/>
          <p:cNvGrpSpPr/>
          <p:nvPr/>
        </p:nvGrpSpPr>
        <p:grpSpPr>
          <a:xfrm>
            <a:off x="407436" y="1387313"/>
            <a:ext cx="2021822" cy="2992036"/>
            <a:chOff x="472717" y="1912954"/>
            <a:chExt cx="2021822" cy="2992036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2390" y="2398061"/>
              <a:ext cx="2992036" cy="20218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31" name="Gerader Verbinder 30"/>
            <p:cNvCxnSpPr/>
            <p:nvPr/>
          </p:nvCxnSpPr>
          <p:spPr bwMode="auto">
            <a:xfrm>
              <a:off x="644719" y="4781470"/>
              <a:ext cx="1428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/>
                <p:cNvSpPr txBox="1"/>
                <p:nvPr/>
              </p:nvSpPr>
              <p:spPr>
                <a:xfrm>
                  <a:off x="588717" y="4575932"/>
                  <a:ext cx="254877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de-DE" sz="9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μm</m:t>
                        </m:r>
                      </m:oMath>
                    </m:oMathPara>
                  </a14:m>
                  <a:endParaRPr lang="en-US" sz="900" b="0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feld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17" y="4575932"/>
                  <a:ext cx="254877" cy="138499"/>
                </a:xfrm>
                <a:prstGeom prst="rect">
                  <a:avLst/>
                </a:prstGeom>
                <a:blipFill>
                  <a:blip r:embed="rId9"/>
                  <a:stretch>
                    <a:fillRect l="-9524" r="-11905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F4240-D28E-4E6D-AC39-FC5880949446}" type="slidenum">
              <a:rPr lang="en-US" smtClean="0"/>
              <a:pPr/>
              <a:t>10</a:t>
            </a:fld>
            <a:r>
              <a:rPr lang="en-US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9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920C06-46BD-4F13-B207-802423829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31" y="912079"/>
            <a:ext cx="5852172" cy="4389129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noProof="0" dirty="0"/>
              <a:t>Conclusion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noProof="0" dirty="0" smtClean="0"/>
              <a:t>Smaller pores are better detected</a:t>
            </a:r>
          </a:p>
          <a:p>
            <a:r>
              <a:rPr lang="en-US" noProof="0" dirty="0" smtClean="0"/>
              <a:t>Reduction of the truncation limit</a:t>
            </a:r>
          </a:p>
          <a:p>
            <a:r>
              <a:rPr lang="en-US" noProof="0" dirty="0" smtClean="0"/>
              <a:t>The ESRGAN seems to create reasonable information's in SEM-images</a:t>
            </a:r>
          </a:p>
          <a:p>
            <a:endParaRPr lang="en-US" noProof="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703512" y="5425158"/>
            <a:ext cx="2370908" cy="238915"/>
            <a:chOff x="934561" y="5594755"/>
            <a:chExt cx="3577108" cy="276999"/>
          </a:xfrm>
        </p:grpSpPr>
        <p:cxnSp>
          <p:nvCxnSpPr>
            <p:cNvPr id="4" name="Gerade Verbindung mit Pfeil 3"/>
            <p:cNvCxnSpPr/>
            <p:nvPr/>
          </p:nvCxnSpPr>
          <p:spPr bwMode="auto">
            <a:xfrm flipH="1">
              <a:off x="2608240" y="5733254"/>
              <a:ext cx="79208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5" name="Textfeld 4"/>
            <p:cNvSpPr txBox="1"/>
            <p:nvPr/>
          </p:nvSpPr>
          <p:spPr>
            <a:xfrm>
              <a:off x="934561" y="5594755"/>
              <a:ext cx="1104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0" dirty="0" err="1"/>
                <a:t>smaller</a:t>
              </a:r>
              <a:r>
                <a:rPr lang="de-DE" sz="1200" b="0" dirty="0"/>
                <a:t> </a:t>
              </a:r>
              <a:r>
                <a:rPr lang="de-DE" sz="1200" b="0" dirty="0" err="1"/>
                <a:t>pores</a:t>
              </a:r>
              <a:endParaRPr lang="en-US" sz="1200" b="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509472" y="5594755"/>
              <a:ext cx="1002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0" dirty="0"/>
                <a:t>larger </a:t>
              </a:r>
              <a:r>
                <a:rPr lang="de-DE" sz="1200" b="0" dirty="0" err="1"/>
                <a:t>pores</a:t>
              </a:r>
              <a:endParaRPr lang="en-US" sz="1200" b="0" dirty="0"/>
            </a:p>
          </p:txBody>
        </p:sp>
      </p:grpSp>
      <p:cxnSp>
        <p:nvCxnSpPr>
          <p:cNvPr id="12" name="Gerader Verbinder 11"/>
          <p:cNvCxnSpPr>
            <a:cxnSpLocks/>
          </p:cNvCxnSpPr>
          <p:nvPr/>
        </p:nvCxnSpPr>
        <p:spPr bwMode="auto">
          <a:xfrm>
            <a:off x="3503712" y="2419877"/>
            <a:ext cx="0" cy="20892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r Verbinder 14"/>
          <p:cNvCxnSpPr>
            <a:cxnSpLocks/>
          </p:cNvCxnSpPr>
          <p:nvPr/>
        </p:nvCxnSpPr>
        <p:spPr bwMode="auto">
          <a:xfrm>
            <a:off x="2740081" y="1862407"/>
            <a:ext cx="22011" cy="26467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 flipH="1">
            <a:off x="2762092" y="4221088"/>
            <a:ext cx="7636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F4240-D28E-4E6D-AC39-FC5880949446}" type="slidenum">
              <a:rPr lang="en-US" smtClean="0"/>
              <a:pPr/>
              <a:t>11</a:t>
            </a:fld>
            <a:r>
              <a:rPr lang="en-US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9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Overview</a:t>
            </a:r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720" y="1196752"/>
            <a:ext cx="4680520" cy="4331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llipse 7"/>
          <p:cNvSpPr/>
          <p:nvPr/>
        </p:nvSpPr>
        <p:spPr bwMode="auto">
          <a:xfrm>
            <a:off x="3215680" y="1052736"/>
            <a:ext cx="1872208" cy="187148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598AB7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107668" y="3548128"/>
            <a:ext cx="1872000" cy="1872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598AB7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7536056" y="2282307"/>
            <a:ext cx="2160448" cy="21604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598AB7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80582" y="2523804"/>
            <a:ext cx="28472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>
                <a:solidFill>
                  <a:schemeClr val="bg1"/>
                </a:solidFill>
              </a:rPr>
              <a:t>pore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segmentation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6909" y="1214582"/>
            <a:ext cx="924054" cy="135273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78725">
            <a:off x="3479497" y="3976966"/>
            <a:ext cx="963142" cy="1014323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8083374" y="2786188"/>
            <a:ext cx="1333179" cy="1152686"/>
            <a:chOff x="8832304" y="4002029"/>
            <a:chExt cx="1333179" cy="1152686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32304" y="4002029"/>
              <a:ext cx="1152686" cy="1152686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78725" flipH="1">
              <a:off x="9703415" y="4077665"/>
              <a:ext cx="462068" cy="533307"/>
            </a:xfrm>
            <a:prstGeom prst="rect">
              <a:avLst/>
            </a:prstGeom>
          </p:spPr>
        </p:pic>
      </p:grpSp>
      <p:sp>
        <p:nvSpPr>
          <p:cNvPr id="19" name="Textfeld 18"/>
          <p:cNvSpPr txBox="1"/>
          <p:nvPr/>
        </p:nvSpPr>
        <p:spPr>
          <a:xfrm>
            <a:off x="160782" y="1480646"/>
            <a:ext cx="2933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rgbClr val="598AB7"/>
                </a:solidFill>
              </a:rPr>
              <a:t>1.</a:t>
            </a:r>
            <a:endParaRPr lang="en-US" dirty="0">
              <a:solidFill>
                <a:srgbClr val="598AB7"/>
              </a:solidFill>
            </a:endParaRPr>
          </a:p>
          <a:p>
            <a:pPr algn="r"/>
            <a:r>
              <a:rPr lang="en-US" dirty="0">
                <a:solidFill>
                  <a:srgbClr val="598AB7"/>
                </a:solidFill>
              </a:rPr>
              <a:t>Machine learning</a:t>
            </a:r>
          </a:p>
          <a:p>
            <a:pPr algn="r"/>
            <a:r>
              <a:rPr lang="de-DE" dirty="0">
                <a:solidFill>
                  <a:srgbClr val="598AB7"/>
                </a:solidFill>
              </a:rPr>
              <a:t>on </a:t>
            </a:r>
            <a:r>
              <a:rPr lang="de-DE" dirty="0" err="1">
                <a:solidFill>
                  <a:srgbClr val="598AB7"/>
                </a:solidFill>
              </a:rPr>
              <a:t>pore</a:t>
            </a:r>
            <a:r>
              <a:rPr lang="de-DE" dirty="0">
                <a:solidFill>
                  <a:srgbClr val="598AB7"/>
                </a:solidFill>
              </a:rPr>
              <a:t> </a:t>
            </a:r>
            <a:r>
              <a:rPr lang="de-DE" dirty="0" err="1">
                <a:solidFill>
                  <a:srgbClr val="598AB7"/>
                </a:solidFill>
              </a:rPr>
              <a:t>segmentation</a:t>
            </a:r>
            <a:r>
              <a:rPr lang="de-DE" dirty="0">
                <a:solidFill>
                  <a:srgbClr val="598AB7"/>
                </a:solidFill>
              </a:rPr>
              <a:t> </a:t>
            </a:r>
            <a:endParaRPr lang="en-US" dirty="0">
              <a:solidFill>
                <a:srgbClr val="598AB7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2359" y="3986760"/>
            <a:ext cx="2606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598AB7"/>
                </a:solidFill>
              </a:rPr>
              <a:t>2.</a:t>
            </a:r>
          </a:p>
          <a:p>
            <a:pPr algn="r"/>
            <a:r>
              <a:rPr lang="en-US" dirty="0">
                <a:solidFill>
                  <a:srgbClr val="598AB7"/>
                </a:solidFill>
              </a:rPr>
              <a:t>Super resolution</a:t>
            </a:r>
          </a:p>
          <a:p>
            <a:pPr algn="r"/>
            <a:r>
              <a:rPr lang="de-DE" dirty="0">
                <a:solidFill>
                  <a:srgbClr val="598AB7"/>
                </a:solidFill>
              </a:rPr>
              <a:t>on BIB-SEM </a:t>
            </a:r>
            <a:r>
              <a:rPr lang="de-DE" dirty="0" err="1">
                <a:solidFill>
                  <a:srgbClr val="598AB7"/>
                </a:solidFill>
              </a:rPr>
              <a:t>images</a:t>
            </a:r>
            <a:endParaRPr lang="en-US" dirty="0">
              <a:solidFill>
                <a:srgbClr val="598AB7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9783378" y="3062413"/>
            <a:ext cx="337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98AB7"/>
                </a:solidFill>
              </a:rPr>
              <a:t>3. Super</a:t>
            </a:r>
          </a:p>
          <a:p>
            <a:r>
              <a:rPr lang="en-US" dirty="0">
                <a:solidFill>
                  <a:srgbClr val="598AB7"/>
                </a:solidFill>
              </a:rPr>
              <a:t>segmentation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F4240-D28E-4E6D-AC39-FC5880949446}" type="slidenum">
              <a:rPr lang="en-US" smtClean="0"/>
              <a:pPr/>
              <a:t>2</a:t>
            </a:fld>
            <a:r>
              <a:rPr lang="en-US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nhaltsplatzhalt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918355"/>
            <a:ext cx="3760564" cy="2078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Motivation</a:t>
            </a:r>
            <a:endParaRPr lang="en-US" noProof="0" dirty="0"/>
          </a:p>
        </p:txBody>
      </p:sp>
      <p:cxnSp>
        <p:nvCxnSpPr>
          <p:cNvPr id="27" name="Gerader Verbinder 26"/>
          <p:cNvCxnSpPr>
            <a:endCxn id="30" idx="1"/>
          </p:cNvCxnSpPr>
          <p:nvPr/>
        </p:nvCxnSpPr>
        <p:spPr>
          <a:xfrm flipV="1">
            <a:off x="655491" y="2560034"/>
            <a:ext cx="296846" cy="582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stCxn id="30" idx="3"/>
          </p:cNvCxnSpPr>
          <p:nvPr/>
        </p:nvCxnSpPr>
        <p:spPr>
          <a:xfrm>
            <a:off x="1123713" y="2560034"/>
            <a:ext cx="861677" cy="582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655491" y="3142365"/>
            <a:ext cx="1329899" cy="1078002"/>
          </a:xfrm>
          <a:prstGeom prst="rect">
            <a:avLst/>
          </a:prstGeom>
          <a:solidFill>
            <a:srgbClr val="0B6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952337" y="2502909"/>
            <a:ext cx="171376" cy="114250"/>
          </a:xfrm>
          <a:prstGeom prst="rect">
            <a:avLst/>
          </a:prstGeom>
          <a:solidFill>
            <a:srgbClr val="0B6AAA"/>
          </a:solidFill>
          <a:ln>
            <a:solidFill>
              <a:srgbClr val="0B6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 30"/>
          <p:cNvSpPr/>
          <p:nvPr/>
        </p:nvSpPr>
        <p:spPr>
          <a:xfrm flipV="1">
            <a:off x="955341" y="2492895"/>
            <a:ext cx="1414075" cy="2444647"/>
          </a:xfrm>
          <a:prstGeom prst="swooshArrow">
            <a:avLst>
              <a:gd name="adj1" fmla="val 15446"/>
              <a:gd name="adj2" fmla="val 25000"/>
            </a:avLst>
          </a:prstGeom>
          <a:solidFill>
            <a:schemeClr val="accent2">
              <a:alpha val="42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35" y="3270394"/>
            <a:ext cx="1254914" cy="821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3" name="Gerader Verbinder 32"/>
          <p:cNvCxnSpPr/>
          <p:nvPr/>
        </p:nvCxnSpPr>
        <p:spPr>
          <a:xfrm>
            <a:off x="1283610" y="3923853"/>
            <a:ext cx="1065683" cy="3101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>
            <a:off x="1272601" y="3923852"/>
            <a:ext cx="1061030" cy="17334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1283610" y="5631608"/>
            <a:ext cx="531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Scanning electron microscopy (SEM) 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2285240" y="342018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Rock samples </a:t>
            </a:r>
            <a:endParaRPr lang="en-US" dirty="0"/>
          </a:p>
        </p:txBody>
      </p:sp>
      <p:sp>
        <p:nvSpPr>
          <p:cNvPr id="37" name="Textfeld 36"/>
          <p:cNvSpPr txBox="1"/>
          <p:nvPr/>
        </p:nvSpPr>
        <p:spPr>
          <a:xfrm>
            <a:off x="354184" y="952876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Host rock</a:t>
            </a:r>
          </a:p>
          <a:p>
            <a:r>
              <a:rPr lang="de-DE" dirty="0"/>
              <a:t> </a:t>
            </a:r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2333631" y="4234019"/>
            <a:ext cx="3530197" cy="1438765"/>
          </a:xfrm>
          <a:prstGeom prst="rect">
            <a:avLst/>
          </a:prstGeom>
          <a:solidFill>
            <a:srgbClr val="0B6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11" y="4342751"/>
            <a:ext cx="1586113" cy="1189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560" y="4338228"/>
            <a:ext cx="1586114" cy="1189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F4240-D28E-4E6D-AC39-FC5880949446}" type="slidenum">
              <a:rPr lang="en-US" smtClean="0"/>
              <a:pPr/>
              <a:t>3</a:t>
            </a:fld>
            <a:r>
              <a:rPr lang="en-US" smtClean="0"/>
              <a:t>/11</a:t>
            </a:r>
            <a:endParaRPr lang="en-US" dirty="0"/>
          </a:p>
        </p:txBody>
      </p:sp>
      <p:sp>
        <p:nvSpPr>
          <p:cNvPr id="22" name="Inhaltsplatzhalter 19"/>
          <p:cNvSpPr>
            <a:spLocks noGrp="1"/>
          </p:cNvSpPr>
          <p:nvPr>
            <p:ph sz="quarter" idx="11"/>
          </p:nvPr>
        </p:nvSpPr>
        <p:spPr>
          <a:xfrm>
            <a:off x="6237411" y="908051"/>
            <a:ext cx="5688013" cy="3529062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 smtClean="0"/>
              <a:t>Requirements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Large numerical models</a:t>
            </a:r>
          </a:p>
          <a:p>
            <a:pPr lvl="1"/>
            <a:r>
              <a:rPr lang="en-US" dirty="0" smtClean="0"/>
              <a:t>Need accurate material parameter </a:t>
            </a:r>
          </a:p>
          <a:p>
            <a:r>
              <a:rPr lang="en-US" dirty="0" smtClean="0"/>
              <a:t>Methodology for automatic pore segmentation</a:t>
            </a:r>
          </a:p>
          <a:p>
            <a:r>
              <a:rPr lang="en-US" dirty="0" smtClean="0"/>
              <a:t>Processing of large amounts of data</a:t>
            </a:r>
          </a:p>
          <a:p>
            <a:r>
              <a:rPr lang="en-US" dirty="0" smtClean="0"/>
              <a:t>Ability to detect smaller pores</a:t>
            </a:r>
          </a:p>
          <a:p>
            <a:r>
              <a:rPr lang="en-US" dirty="0" smtClean="0"/>
              <a:t>Reduction of the truncation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1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Task: Segmentation of Broad Ion Beam (BIB)-SEM images </a:t>
            </a:r>
            <a:r>
              <a:rPr lang="en-US" b="0" noProof="0" dirty="0" smtClean="0"/>
              <a:t>[1]</a:t>
            </a:r>
            <a:endParaRPr lang="en-US" b="0" noProof="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3647728" y="2317238"/>
            <a:ext cx="2520205" cy="3661224"/>
            <a:chOff x="3243825" y="1500100"/>
            <a:chExt cx="2520205" cy="3661224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9041" y="1500100"/>
              <a:ext cx="2464989" cy="3361971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3243825" y="4822770"/>
              <a:ext cx="21451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/>
                <a:t>manual segmentation</a:t>
              </a: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864265" y="779921"/>
            <a:ext cx="2632939" cy="3831005"/>
            <a:chOff x="-3134161" y="1383464"/>
            <a:chExt cx="3985095" cy="5435225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34161" y="1383464"/>
              <a:ext cx="3985094" cy="5435225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-2111406" y="1391834"/>
              <a:ext cx="2962340" cy="49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0" dirty="0" err="1"/>
                <a:t>Houben</a:t>
              </a:r>
              <a:r>
                <a:rPr lang="de-DE" sz="1600" b="0" dirty="0"/>
                <a:t>, 2013 [2]</a:t>
              </a:r>
              <a:endParaRPr lang="en-US" sz="1600" b="0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7752184" y="2299277"/>
            <a:ext cx="3384376" cy="3679185"/>
            <a:chOff x="7981775" y="2183139"/>
            <a:chExt cx="3384376" cy="3679185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1727" y="2183139"/>
              <a:ext cx="2464989" cy="3361971"/>
            </a:xfrm>
            <a:prstGeom prst="rect">
              <a:avLst/>
            </a:prstGeom>
          </p:spPr>
        </p:pic>
        <p:sp>
          <p:nvSpPr>
            <p:cNvPr id="23" name="Rechteck 22"/>
            <p:cNvSpPr/>
            <p:nvPr/>
          </p:nvSpPr>
          <p:spPr>
            <a:xfrm>
              <a:off x="7981775" y="5523770"/>
              <a:ext cx="33843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0" dirty="0"/>
                <a:t>Pixel </a:t>
              </a:r>
              <a:r>
                <a:rPr lang="de-DE" sz="1600" b="0" dirty="0" err="1"/>
                <a:t>threshold</a:t>
              </a:r>
              <a:r>
                <a:rPr lang="de-DE" sz="1600" b="0" dirty="0"/>
                <a:t> + </a:t>
              </a:r>
              <a:r>
                <a:rPr lang="de-DE" sz="1600" b="0" dirty="0" err="1"/>
                <a:t>edge</a:t>
              </a:r>
              <a:r>
                <a:rPr lang="de-DE" sz="1600" b="0" dirty="0"/>
                <a:t> </a:t>
              </a:r>
              <a:r>
                <a:rPr lang="de-DE" sz="1600" b="0" dirty="0" err="1"/>
                <a:t>detection</a:t>
              </a:r>
              <a:r>
                <a:rPr lang="de-DE" sz="1600" b="0" dirty="0"/>
                <a:t> </a:t>
              </a:r>
              <a:endParaRPr lang="en-US" sz="1600" b="0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9626366" y="842176"/>
            <a:ext cx="2464989" cy="3361971"/>
            <a:chOff x="9624392" y="1088472"/>
            <a:chExt cx="2464989" cy="3361971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4392" y="1088472"/>
              <a:ext cx="2464989" cy="3361971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10920087" y="1088472"/>
              <a:ext cx="11692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0" dirty="0" err="1"/>
                <a:t>Watershed</a:t>
              </a:r>
              <a:endParaRPr lang="en-US" sz="1600" b="0" dirty="0"/>
            </a:p>
          </p:txBody>
        </p:sp>
      </p:grpSp>
      <p:sp>
        <p:nvSpPr>
          <p:cNvPr id="9" name="Rechteck 8"/>
          <p:cNvSpPr/>
          <p:nvPr/>
        </p:nvSpPr>
        <p:spPr>
          <a:xfrm>
            <a:off x="135845" y="4625125"/>
            <a:ext cx="3445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b="0" dirty="0">
                <a:solidFill>
                  <a:srgbClr val="000000"/>
                </a:solidFill>
                <a:latin typeface="+mj-lt"/>
              </a:rPr>
              <a:t>[1] Klaver, J., et al. "BIB-SEM study of the pore space morphology in early mature </a:t>
            </a:r>
            <a:r>
              <a:rPr lang="en-US" sz="900" b="0" dirty="0" err="1">
                <a:solidFill>
                  <a:srgbClr val="000000"/>
                </a:solidFill>
                <a:latin typeface="+mj-lt"/>
              </a:rPr>
              <a:t>Posidonia</a:t>
            </a:r>
            <a:r>
              <a:rPr lang="en-US" sz="900" b="0" dirty="0">
                <a:solidFill>
                  <a:srgbClr val="000000"/>
                </a:solidFill>
                <a:latin typeface="+mj-lt"/>
              </a:rPr>
              <a:t> Shale from the </a:t>
            </a:r>
            <a:r>
              <a:rPr lang="en-US" sz="900" b="0" dirty="0" err="1">
                <a:solidFill>
                  <a:srgbClr val="000000"/>
                </a:solidFill>
                <a:latin typeface="+mj-lt"/>
              </a:rPr>
              <a:t>Hils</a:t>
            </a:r>
            <a:r>
              <a:rPr lang="en-US" sz="900" b="0" dirty="0">
                <a:solidFill>
                  <a:srgbClr val="000000"/>
                </a:solidFill>
                <a:latin typeface="+mj-lt"/>
              </a:rPr>
              <a:t> area, Germany." International Journal of Coal Geology 103 (2012): 12-25.</a:t>
            </a:r>
            <a:endParaRPr lang="en-US" sz="900" dirty="0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35845" y="5268833"/>
            <a:ext cx="3517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b="0" dirty="0">
                <a:solidFill>
                  <a:srgbClr val="000000"/>
                </a:solidFill>
                <a:latin typeface="+mj-lt"/>
              </a:rPr>
              <a:t>[2] </a:t>
            </a:r>
            <a:r>
              <a:rPr lang="en-US" sz="900" b="0" dirty="0" err="1">
                <a:solidFill>
                  <a:srgbClr val="000000"/>
                </a:solidFill>
                <a:latin typeface="+mj-lt"/>
              </a:rPr>
              <a:t>Houben</a:t>
            </a:r>
            <a:r>
              <a:rPr lang="en-US" sz="900" b="0" dirty="0">
                <a:solidFill>
                  <a:srgbClr val="000000"/>
                </a:solidFill>
                <a:latin typeface="+mj-lt"/>
              </a:rPr>
              <a:t>, M. E., and </a:t>
            </a:r>
            <a:r>
              <a:rPr lang="en-US" sz="900" b="0" dirty="0" err="1">
                <a:solidFill>
                  <a:srgbClr val="000000"/>
                </a:solidFill>
                <a:latin typeface="+mj-lt"/>
              </a:rPr>
              <a:t>János</a:t>
            </a:r>
            <a:r>
              <a:rPr lang="en-US" sz="900" b="0" dirty="0">
                <a:solidFill>
                  <a:srgbClr val="000000"/>
                </a:solidFill>
                <a:latin typeface="+mj-lt"/>
              </a:rPr>
              <a:t> U. In situ characterization of the microstructure and porosity of </a:t>
            </a:r>
            <a:r>
              <a:rPr lang="en-US" sz="900" b="0" dirty="0" err="1">
                <a:solidFill>
                  <a:srgbClr val="000000"/>
                </a:solidFill>
                <a:latin typeface="+mj-lt"/>
              </a:rPr>
              <a:t>Opalinus</a:t>
            </a:r>
            <a:r>
              <a:rPr lang="en-US" sz="900" b="0" dirty="0">
                <a:solidFill>
                  <a:srgbClr val="000000"/>
                </a:solidFill>
                <a:latin typeface="+mj-lt"/>
              </a:rPr>
              <a:t> Clay (Mont Terri Rock Laboratory, Switzerland). Diss. </a:t>
            </a:r>
            <a:r>
              <a:rPr lang="en-US" sz="900" b="0" dirty="0" err="1">
                <a:solidFill>
                  <a:srgbClr val="000000"/>
                </a:solidFill>
                <a:latin typeface="+mj-lt"/>
              </a:rPr>
              <a:t>Hochschulbibliothek</a:t>
            </a:r>
            <a:r>
              <a:rPr lang="en-US" sz="900" b="0" dirty="0">
                <a:solidFill>
                  <a:srgbClr val="000000"/>
                </a:solidFill>
                <a:latin typeface="+mj-lt"/>
              </a:rPr>
              <a:t> der </a:t>
            </a:r>
            <a:r>
              <a:rPr lang="en-US" sz="900" b="0" dirty="0" err="1">
                <a:solidFill>
                  <a:srgbClr val="000000"/>
                </a:solidFill>
                <a:latin typeface="+mj-lt"/>
              </a:rPr>
              <a:t>Rheinisch-Westfälischen</a:t>
            </a:r>
            <a:r>
              <a:rPr lang="en-US" sz="9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b="0" dirty="0" err="1">
                <a:solidFill>
                  <a:srgbClr val="000000"/>
                </a:solidFill>
                <a:latin typeface="+mj-lt"/>
              </a:rPr>
              <a:t>Technischen</a:t>
            </a:r>
            <a:r>
              <a:rPr lang="en-US" sz="9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b="0" dirty="0" err="1">
                <a:solidFill>
                  <a:srgbClr val="000000"/>
                </a:solidFill>
                <a:latin typeface="+mj-lt"/>
              </a:rPr>
              <a:t>Hochschule</a:t>
            </a:r>
            <a:r>
              <a:rPr lang="en-US" sz="900" b="0" dirty="0">
                <a:solidFill>
                  <a:srgbClr val="000000"/>
                </a:solidFill>
                <a:latin typeface="+mj-lt"/>
              </a:rPr>
              <a:t> Aachen, 2013.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5525947" y="842177"/>
            <a:ext cx="2464989" cy="3361971"/>
            <a:chOff x="5586738" y="1060335"/>
            <a:chExt cx="2464989" cy="3361971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6738" y="1060335"/>
              <a:ext cx="2464989" cy="3361971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/>
          </p:nvSpPr>
          <p:spPr>
            <a:xfrm>
              <a:off x="6466037" y="1060335"/>
              <a:ext cx="15856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dirty="0"/>
                <a:t>Pixel threshold </a:t>
              </a:r>
            </a:p>
          </p:txBody>
        </p:sp>
      </p:grp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F4240-D28E-4E6D-AC39-FC5880949446}" type="slidenum">
              <a:rPr lang="en-US" smtClean="0"/>
              <a:pPr/>
              <a:t>4</a:t>
            </a:fld>
            <a:r>
              <a:rPr lang="en-US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0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Goals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noProof="0" dirty="0" smtClean="0"/>
              <a:t>Automated analysis of rock samples</a:t>
            </a:r>
          </a:p>
          <a:p>
            <a:pPr marL="6858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noProof="0" dirty="0" smtClean="0"/>
              <a:t>Pore segmentation</a:t>
            </a:r>
          </a:p>
          <a:p>
            <a:pPr marL="6858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noProof="0" dirty="0" smtClean="0"/>
              <a:t>Material classification</a:t>
            </a:r>
          </a:p>
          <a:p>
            <a:pPr marL="6858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noProof="0" dirty="0" smtClean="0"/>
              <a:t>Statistical evaluation (material parameters)</a:t>
            </a:r>
            <a:endParaRPr lang="en-US" sz="900" noProof="0" dirty="0" smtClean="0"/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noProof="0" dirty="0" smtClean="0"/>
              <a:t>Holistic processing/viewing of data</a:t>
            </a:r>
          </a:p>
          <a:p>
            <a:pPr marL="6858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noProof="0" dirty="0" err="1" smtClean="0"/>
              <a:t>DataMining</a:t>
            </a:r>
            <a:r>
              <a:rPr lang="en-US" noProof="0" dirty="0" smtClean="0"/>
              <a:t> + Machine Learning + Expert Knowledge</a:t>
            </a:r>
          </a:p>
          <a:p>
            <a:pPr marL="6858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noProof="0" dirty="0" smtClean="0"/>
              <a:t>Understanding multi-causal relationships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noProof="0" dirty="0" smtClean="0"/>
              <a:t>Finished:</a:t>
            </a:r>
          </a:p>
          <a:p>
            <a:pPr marL="6858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noProof="0" dirty="0" smtClean="0"/>
              <a:t>Prototype statistical analysis</a:t>
            </a:r>
          </a:p>
          <a:p>
            <a:pPr marL="6858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noProof="0" dirty="0" smtClean="0"/>
              <a:t>9-ML classifier (MLC)</a:t>
            </a:r>
          </a:p>
          <a:p>
            <a:pPr marL="6858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noProof="0" dirty="0" smtClean="0"/>
              <a:t>Super-resolution ESRGAN (Wang, 2018 [5]).</a:t>
            </a:r>
            <a:endParaRPr lang="en-US" sz="900" noProof="0" dirty="0" smtClean="0"/>
          </a:p>
          <a:p>
            <a:pPr marL="0" indent="0">
              <a:buNone/>
            </a:pPr>
            <a:endParaRPr lang="en-US" noProof="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6384032" y="2996952"/>
            <a:ext cx="4840285" cy="3031910"/>
            <a:chOff x="5995494" y="915018"/>
            <a:chExt cx="4368168" cy="278294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661"/>
            <a:stretch/>
          </p:blipFill>
          <p:spPr>
            <a:xfrm>
              <a:off x="6456295" y="915018"/>
              <a:ext cx="3907367" cy="2577389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5995494" y="3420964"/>
              <a:ext cx="1489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0" dirty="0"/>
                <a:t>(Kaufhold 2016 [4])</a:t>
              </a:r>
              <a:endParaRPr lang="en-US" sz="1200" b="0" dirty="0"/>
            </a:p>
          </p:txBody>
        </p:sp>
      </p:grpSp>
      <p:sp>
        <p:nvSpPr>
          <p:cNvPr id="4" name="Rechteck 3"/>
          <p:cNvSpPr/>
          <p:nvPr/>
        </p:nvSpPr>
        <p:spPr>
          <a:xfrm>
            <a:off x="347541" y="4650098"/>
            <a:ext cx="560399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dirty="0"/>
              <a:t>[3] </a:t>
            </a:r>
            <a:r>
              <a:rPr lang="en-US" sz="900" b="0" dirty="0" err="1"/>
              <a:t>Klaver</a:t>
            </a:r>
            <a:r>
              <a:rPr lang="en-US" sz="900" b="0" dirty="0"/>
              <a:t>, </a:t>
            </a:r>
            <a:r>
              <a:rPr lang="en-US" sz="900" b="0" dirty="0" err="1"/>
              <a:t>Jop</a:t>
            </a:r>
            <a:r>
              <a:rPr lang="en-US" sz="900" b="0" dirty="0"/>
              <a:t>, et al. "BIB-SEM characterization of pore space morphology and distribution in postmature to </a:t>
            </a:r>
            <a:r>
              <a:rPr lang="en-US" sz="900" b="0" dirty="0" err="1"/>
              <a:t>overmature</a:t>
            </a:r>
            <a:r>
              <a:rPr lang="en-US" sz="900" b="0" dirty="0"/>
              <a:t> samples from the Haynesville and Bossier Shales." Marine and petroleum Geology 59 (2015): 451-466. </a:t>
            </a:r>
          </a:p>
          <a:p>
            <a:endParaRPr lang="en-US" sz="500" b="0" dirty="0"/>
          </a:p>
          <a:p>
            <a:r>
              <a:rPr lang="de-DE" sz="900" b="0" dirty="0"/>
              <a:t>[</a:t>
            </a:r>
            <a:r>
              <a:rPr lang="en-US" sz="900" b="0" dirty="0"/>
              <a:t>4] </a:t>
            </a:r>
            <a:r>
              <a:rPr lang="en-US" sz="900" b="0" dirty="0" err="1"/>
              <a:t>Kaufhold</a:t>
            </a:r>
            <a:r>
              <a:rPr lang="en-US" sz="900" b="0" dirty="0"/>
              <a:t>, Stephan, et al. "Comparison of methods for the determination of the pore system of a potential German gas shale." Filling the Gaps: from Microscopic Pore Structures to Transport Properties in Shales. Vol. 21. The Clay Minerals Society, 2016. 163-190.</a:t>
            </a:r>
          </a:p>
          <a:p>
            <a:endParaRPr lang="de-DE" sz="500" b="0" dirty="0"/>
          </a:p>
          <a:p>
            <a:r>
              <a:rPr lang="de-DE" sz="900" b="0" dirty="0"/>
              <a:t>[</a:t>
            </a:r>
            <a:r>
              <a:rPr lang="en-US" sz="900" b="0" dirty="0"/>
              <a:t>5]  Wang, X., et al. "</a:t>
            </a:r>
            <a:r>
              <a:rPr lang="en-US" sz="900" b="0" dirty="0" err="1"/>
              <a:t>Esrgan</a:t>
            </a:r>
            <a:r>
              <a:rPr lang="en-US" sz="900" b="0" dirty="0"/>
              <a:t>: Enhanced super-resolution generative adversarial networks." </a:t>
            </a:r>
            <a:r>
              <a:rPr lang="en-US" sz="900" b="0" i="1" dirty="0"/>
              <a:t>Proceedings of the European conference on computer vision (ECCV) workshops</a:t>
            </a:r>
            <a:r>
              <a:rPr lang="en-US" sz="900" b="0" dirty="0"/>
              <a:t>. 2018.</a:t>
            </a:r>
          </a:p>
          <a:p>
            <a:endParaRPr lang="en-US" sz="900" b="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1870F0B-91BA-4E5B-8675-53932AADAEA5}"/>
              </a:ext>
            </a:extLst>
          </p:cNvPr>
          <p:cNvGrpSpPr/>
          <p:nvPr/>
        </p:nvGrpSpPr>
        <p:grpSpPr>
          <a:xfrm>
            <a:off x="6384032" y="764704"/>
            <a:ext cx="4823830" cy="2382036"/>
            <a:chOff x="6127616" y="3567244"/>
            <a:chExt cx="4823830" cy="2382036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0" t="1168" r="1698" b="1565"/>
            <a:stretch/>
          </p:blipFill>
          <p:spPr>
            <a:xfrm>
              <a:off x="6412706" y="3567244"/>
              <a:ext cx="2107407" cy="21050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feld 12"/>
            <p:cNvSpPr txBox="1"/>
            <p:nvPr/>
          </p:nvSpPr>
          <p:spPr>
            <a:xfrm>
              <a:off x="6127616" y="5672281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0" dirty="0"/>
                <a:t>(</a:t>
              </a:r>
              <a:r>
                <a:rPr lang="de-DE" sz="1200" b="0" dirty="0" err="1"/>
                <a:t>Klaver</a:t>
              </a:r>
              <a:r>
                <a:rPr lang="de-DE" sz="1200" b="0" dirty="0"/>
                <a:t> 2015 [3])</a:t>
              </a:r>
              <a:endParaRPr lang="en-US" sz="1200" b="0" dirty="0"/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8802" y="3567255"/>
              <a:ext cx="2102644" cy="21050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F4240-D28E-4E6D-AC39-FC5880949446}" type="slidenum">
              <a:rPr lang="en-US" smtClean="0"/>
              <a:pPr/>
              <a:t>5</a:t>
            </a:fld>
            <a:r>
              <a:rPr lang="en-US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2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1130300"/>
            <a:ext cx="4524375" cy="45243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results</a:t>
            </a:r>
            <a:endParaRPr lang="en-US" noProof="0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106" y="1130300"/>
            <a:ext cx="4524375" cy="4524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E5E7E4"/>
              </a:clrFrom>
              <a:clrTo>
                <a:srgbClr val="E5E7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105" y="1130300"/>
            <a:ext cx="4524375" cy="4524375"/>
          </a:xfrm>
          <a:prstGeom prst="rect">
            <a:avLst/>
          </a:prstGeom>
        </p:spPr>
      </p:pic>
      <p:pic>
        <p:nvPicPr>
          <p:cNvPr id="10" name="Inhaltsplatzhalter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720" y="836712"/>
            <a:ext cx="2430270" cy="1944216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hteck 11"/>
          <p:cNvSpPr/>
          <p:nvPr/>
        </p:nvSpPr>
        <p:spPr>
          <a:xfrm>
            <a:off x="3359696" y="4437112"/>
            <a:ext cx="432048" cy="288032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Gerader Verbinder 12"/>
          <p:cNvCxnSpPr/>
          <p:nvPr/>
        </p:nvCxnSpPr>
        <p:spPr>
          <a:xfrm flipH="1">
            <a:off x="3359696" y="836712"/>
            <a:ext cx="216024" cy="3600400"/>
          </a:xfrm>
          <a:prstGeom prst="line">
            <a:avLst/>
          </a:prstGeom>
          <a:ln cap="rnd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7" name="Gerader Verbinder 16"/>
          <p:cNvCxnSpPr/>
          <p:nvPr/>
        </p:nvCxnSpPr>
        <p:spPr>
          <a:xfrm flipH="1">
            <a:off x="3791744" y="2780928"/>
            <a:ext cx="2214246" cy="1944216"/>
          </a:xfrm>
          <a:prstGeom prst="line">
            <a:avLst/>
          </a:prstGeom>
          <a:ln cap="rnd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092519" y="5085184"/>
                <a:ext cx="11059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500 </m:t>
                      </m:r>
                      <m:r>
                        <a:rPr lang="de-DE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b="0" i="1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19" y="5085184"/>
                <a:ext cx="110594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r Verbinder 3"/>
          <p:cNvCxnSpPr/>
          <p:nvPr/>
        </p:nvCxnSpPr>
        <p:spPr bwMode="auto">
          <a:xfrm>
            <a:off x="1127448" y="5445224"/>
            <a:ext cx="1008112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F4240-D28E-4E6D-AC39-FC5880949446}" type="slidenum">
              <a:rPr lang="en-US" smtClean="0"/>
              <a:pPr/>
              <a:t>6</a:t>
            </a:fld>
            <a:r>
              <a:rPr lang="en-US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0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Ensemble/Voting classifier</a:t>
            </a:r>
            <a:endParaRPr lang="en-US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263525" y="908050"/>
            <a:ext cx="5688013" cy="1618399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9 machine learning classifiers have been implemented and trained </a:t>
            </a:r>
          </a:p>
          <a:p>
            <a:r>
              <a:rPr lang="en-US" noProof="0" dirty="0"/>
              <a:t>No ML classifier alone provides satisfactory results at the current state of research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36584" y="2492896"/>
            <a:ext cx="1715417" cy="2776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  <a:spcAft>
                <a:spcPts val="300"/>
              </a:spcAft>
            </a:pPr>
            <a:r>
              <a:rPr lang="en-US" sz="700" b="0" dirty="0"/>
              <a:t>Decision Tree Classifier</a:t>
            </a:r>
          </a:p>
          <a:p>
            <a:pPr algn="r">
              <a:lnSpc>
                <a:spcPct val="250000"/>
              </a:lnSpc>
              <a:spcAft>
                <a:spcPts val="300"/>
              </a:spcAft>
            </a:pPr>
            <a:r>
              <a:rPr lang="en-US" sz="700" b="0" dirty="0"/>
              <a:t>Extra Tree Classifier</a:t>
            </a:r>
          </a:p>
          <a:p>
            <a:pPr algn="r">
              <a:lnSpc>
                <a:spcPct val="250000"/>
              </a:lnSpc>
              <a:spcAft>
                <a:spcPts val="300"/>
              </a:spcAft>
            </a:pPr>
            <a:r>
              <a:rPr lang="de-DE" sz="700" b="0" dirty="0"/>
              <a:t>Linear Support </a:t>
            </a:r>
            <a:r>
              <a:rPr lang="de-DE" sz="700" b="0" dirty="0" err="1"/>
              <a:t>Vector</a:t>
            </a:r>
            <a:r>
              <a:rPr lang="de-DE" sz="700" b="0" dirty="0"/>
              <a:t> </a:t>
            </a:r>
            <a:r>
              <a:rPr lang="de-DE" sz="700" b="0" dirty="0" err="1"/>
              <a:t>Machine</a:t>
            </a:r>
            <a:endParaRPr lang="de-DE" sz="700" b="0" dirty="0"/>
          </a:p>
          <a:p>
            <a:pPr algn="r">
              <a:lnSpc>
                <a:spcPct val="250000"/>
              </a:lnSpc>
              <a:spcAft>
                <a:spcPts val="300"/>
              </a:spcAft>
            </a:pPr>
            <a:r>
              <a:rPr lang="de-DE" sz="700" b="0" dirty="0" err="1"/>
              <a:t>Logistic</a:t>
            </a:r>
            <a:r>
              <a:rPr lang="de-DE" sz="700" b="0" dirty="0"/>
              <a:t> Regression</a:t>
            </a:r>
          </a:p>
          <a:p>
            <a:pPr algn="r">
              <a:lnSpc>
                <a:spcPct val="250000"/>
              </a:lnSpc>
              <a:spcAft>
                <a:spcPts val="300"/>
              </a:spcAft>
            </a:pPr>
            <a:r>
              <a:rPr lang="de-DE" sz="700" b="0" dirty="0" err="1"/>
              <a:t>Multilayer</a:t>
            </a:r>
            <a:r>
              <a:rPr lang="de-DE" sz="700" b="0" dirty="0"/>
              <a:t> </a:t>
            </a:r>
            <a:r>
              <a:rPr lang="de-DE" sz="700" b="0" dirty="0" err="1"/>
              <a:t>Perceptron</a:t>
            </a:r>
            <a:endParaRPr lang="de-DE" sz="700" b="0" dirty="0"/>
          </a:p>
          <a:p>
            <a:pPr algn="r">
              <a:lnSpc>
                <a:spcPct val="250000"/>
              </a:lnSpc>
              <a:spcAft>
                <a:spcPts val="300"/>
              </a:spcAft>
            </a:pPr>
            <a:r>
              <a:rPr lang="de-DE" sz="700" b="0" dirty="0"/>
              <a:t>Passive </a:t>
            </a:r>
            <a:r>
              <a:rPr lang="de-DE" sz="700" b="0" dirty="0" err="1"/>
              <a:t>Agressive</a:t>
            </a:r>
            <a:r>
              <a:rPr lang="de-DE" sz="700" b="0" dirty="0"/>
              <a:t> </a:t>
            </a:r>
            <a:r>
              <a:rPr lang="de-DE" sz="700" b="0" dirty="0" err="1"/>
              <a:t>Classifier</a:t>
            </a:r>
            <a:endParaRPr lang="de-DE" sz="700" b="0" dirty="0"/>
          </a:p>
          <a:p>
            <a:pPr algn="r">
              <a:lnSpc>
                <a:spcPct val="250000"/>
              </a:lnSpc>
              <a:spcAft>
                <a:spcPts val="300"/>
              </a:spcAft>
            </a:pPr>
            <a:r>
              <a:rPr lang="en-US" sz="700" b="0" dirty="0"/>
              <a:t>Quadratic Discriminant Analysis</a:t>
            </a:r>
          </a:p>
          <a:p>
            <a:pPr algn="r">
              <a:lnSpc>
                <a:spcPct val="250000"/>
              </a:lnSpc>
              <a:spcAft>
                <a:spcPts val="300"/>
              </a:spcAft>
            </a:pPr>
            <a:r>
              <a:rPr lang="en-US" sz="700" b="0" dirty="0"/>
              <a:t>Stochastic Gradient Descent Classifier</a:t>
            </a:r>
          </a:p>
          <a:p>
            <a:pPr algn="r">
              <a:lnSpc>
                <a:spcPct val="250000"/>
              </a:lnSpc>
              <a:spcAft>
                <a:spcPts val="300"/>
              </a:spcAft>
            </a:pPr>
            <a:r>
              <a:rPr lang="en-US" sz="700" b="0" dirty="0"/>
              <a:t>Random Forest Classifier</a:t>
            </a:r>
          </a:p>
        </p:txBody>
      </p:sp>
      <p:cxnSp>
        <p:nvCxnSpPr>
          <p:cNvPr id="65" name="Gerader Verbinder 64"/>
          <p:cNvCxnSpPr/>
          <p:nvPr/>
        </p:nvCxnSpPr>
        <p:spPr bwMode="auto">
          <a:xfrm>
            <a:off x="2559265" y="4041150"/>
            <a:ext cx="2509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uppieren 56"/>
          <p:cNvGrpSpPr/>
          <p:nvPr/>
        </p:nvGrpSpPr>
        <p:grpSpPr>
          <a:xfrm rot="16200000">
            <a:off x="2119229" y="3527145"/>
            <a:ext cx="2461652" cy="821448"/>
            <a:chOff x="5472274" y="1774756"/>
            <a:chExt cx="2461652" cy="1060387"/>
          </a:xfrm>
        </p:grpSpPr>
        <p:cxnSp>
          <p:nvCxnSpPr>
            <p:cNvPr id="68" name="Gerader Verbinder 67"/>
            <p:cNvCxnSpPr/>
            <p:nvPr/>
          </p:nvCxnSpPr>
          <p:spPr bwMode="auto">
            <a:xfrm>
              <a:off x="7318514" y="1774756"/>
              <a:ext cx="0" cy="5026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Gerader Verbinder 69"/>
            <p:cNvCxnSpPr/>
            <p:nvPr/>
          </p:nvCxnSpPr>
          <p:spPr bwMode="auto">
            <a:xfrm>
              <a:off x="7010807" y="1774757"/>
              <a:ext cx="0" cy="10603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Gerader Verbinder 70"/>
            <p:cNvCxnSpPr/>
            <p:nvPr/>
          </p:nvCxnSpPr>
          <p:spPr bwMode="auto">
            <a:xfrm>
              <a:off x="6703101" y="1774757"/>
              <a:ext cx="0" cy="967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Gerader Verbinder 71"/>
            <p:cNvCxnSpPr/>
            <p:nvPr/>
          </p:nvCxnSpPr>
          <p:spPr bwMode="auto">
            <a:xfrm>
              <a:off x="6395394" y="1774757"/>
              <a:ext cx="0" cy="6145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Gerader Verbinder 72"/>
            <p:cNvCxnSpPr/>
            <p:nvPr/>
          </p:nvCxnSpPr>
          <p:spPr bwMode="auto">
            <a:xfrm>
              <a:off x="6087688" y="1774757"/>
              <a:ext cx="0" cy="4097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Gerader Verbinder 73"/>
            <p:cNvCxnSpPr/>
            <p:nvPr/>
          </p:nvCxnSpPr>
          <p:spPr bwMode="auto">
            <a:xfrm rot="5400000">
              <a:off x="5724725" y="1830013"/>
              <a:ext cx="1105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Gerader Verbinder 74"/>
            <p:cNvCxnSpPr/>
            <p:nvPr/>
          </p:nvCxnSpPr>
          <p:spPr bwMode="auto">
            <a:xfrm>
              <a:off x="5472274" y="1774757"/>
              <a:ext cx="0" cy="7815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Gerader Verbinder 75"/>
            <p:cNvCxnSpPr/>
            <p:nvPr/>
          </p:nvCxnSpPr>
          <p:spPr bwMode="auto">
            <a:xfrm>
              <a:off x="7626220" y="1774757"/>
              <a:ext cx="0" cy="9674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Gerader Verbinder 76"/>
            <p:cNvCxnSpPr/>
            <p:nvPr/>
          </p:nvCxnSpPr>
          <p:spPr bwMode="auto">
            <a:xfrm>
              <a:off x="7933926" y="1774757"/>
              <a:ext cx="0" cy="8744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uppieren 55"/>
          <p:cNvGrpSpPr/>
          <p:nvPr/>
        </p:nvGrpSpPr>
        <p:grpSpPr>
          <a:xfrm rot="16200000">
            <a:off x="1641845" y="3877082"/>
            <a:ext cx="2463871" cy="132470"/>
            <a:chOff x="5470543" y="1480711"/>
            <a:chExt cx="2463871" cy="299964"/>
          </a:xfrm>
        </p:grpSpPr>
        <p:cxnSp>
          <p:nvCxnSpPr>
            <p:cNvPr id="87" name="Gerader Verbinder 86"/>
            <p:cNvCxnSpPr/>
            <p:nvPr/>
          </p:nvCxnSpPr>
          <p:spPr bwMode="auto">
            <a:xfrm flipH="1" flipV="1">
              <a:off x="6604646" y="1483395"/>
              <a:ext cx="1329768" cy="2906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Gerader Verbinder 88"/>
            <p:cNvCxnSpPr/>
            <p:nvPr/>
          </p:nvCxnSpPr>
          <p:spPr bwMode="auto">
            <a:xfrm flipH="1" flipV="1">
              <a:off x="6604646" y="1483036"/>
              <a:ext cx="1021574" cy="2779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Gerader Verbinder 90"/>
            <p:cNvCxnSpPr/>
            <p:nvPr/>
          </p:nvCxnSpPr>
          <p:spPr bwMode="auto">
            <a:xfrm flipH="1" flipV="1">
              <a:off x="6605598" y="1484110"/>
              <a:ext cx="713403" cy="2922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Gerader Verbinder 92"/>
            <p:cNvCxnSpPr/>
            <p:nvPr/>
          </p:nvCxnSpPr>
          <p:spPr bwMode="auto">
            <a:xfrm flipH="1" flipV="1">
              <a:off x="6604889" y="1483682"/>
              <a:ext cx="406324" cy="291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Gerader Verbinder 94"/>
            <p:cNvCxnSpPr/>
            <p:nvPr/>
          </p:nvCxnSpPr>
          <p:spPr bwMode="auto">
            <a:xfrm flipH="1" flipV="1">
              <a:off x="6604646" y="1480711"/>
              <a:ext cx="98942" cy="299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Gerader Verbinder 96"/>
            <p:cNvCxnSpPr/>
            <p:nvPr/>
          </p:nvCxnSpPr>
          <p:spPr bwMode="auto">
            <a:xfrm flipV="1">
              <a:off x="6395639" y="1481000"/>
              <a:ext cx="209006" cy="2990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Gerader Verbinder 98"/>
            <p:cNvCxnSpPr/>
            <p:nvPr/>
          </p:nvCxnSpPr>
          <p:spPr bwMode="auto">
            <a:xfrm flipV="1">
              <a:off x="6090455" y="1483752"/>
              <a:ext cx="514190" cy="2926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Gerader Verbinder 100"/>
            <p:cNvCxnSpPr/>
            <p:nvPr/>
          </p:nvCxnSpPr>
          <p:spPr bwMode="auto">
            <a:xfrm flipV="1">
              <a:off x="5783267" y="1485719"/>
              <a:ext cx="824145" cy="2906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Gerader Verbinder 102"/>
            <p:cNvCxnSpPr/>
            <p:nvPr/>
          </p:nvCxnSpPr>
          <p:spPr bwMode="auto">
            <a:xfrm flipV="1">
              <a:off x="5470543" y="1483751"/>
              <a:ext cx="1134346" cy="2892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5" name="Gruppieren 174"/>
          <p:cNvGrpSpPr/>
          <p:nvPr/>
        </p:nvGrpSpPr>
        <p:grpSpPr>
          <a:xfrm>
            <a:off x="695082" y="3685109"/>
            <a:ext cx="1650359" cy="677238"/>
            <a:chOff x="698057" y="2848453"/>
            <a:chExt cx="1941161" cy="796571"/>
          </a:xfrm>
        </p:grpSpPr>
        <p:grpSp>
          <p:nvGrpSpPr>
            <p:cNvPr id="55" name="Gruppieren 54"/>
            <p:cNvGrpSpPr/>
            <p:nvPr/>
          </p:nvGrpSpPr>
          <p:grpSpPr>
            <a:xfrm>
              <a:off x="698057" y="2848453"/>
              <a:ext cx="1025061" cy="796571"/>
              <a:chOff x="382675" y="2848453"/>
              <a:chExt cx="1340444" cy="1041654"/>
            </a:xfrm>
          </p:grpSpPr>
          <p:pic>
            <p:nvPicPr>
              <p:cNvPr id="51" name="Grafik 50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2675" y="2848453"/>
                <a:ext cx="1041654" cy="1041654"/>
              </a:xfrm>
              <a:prstGeom prst="rect">
                <a:avLst/>
              </a:prstGeom>
            </p:spPr>
          </p:pic>
          <p:sp>
            <p:nvSpPr>
              <p:cNvPr id="54" name="Pfeil nach rechts 53"/>
              <p:cNvSpPr/>
              <p:nvPr/>
            </p:nvSpPr>
            <p:spPr bwMode="auto">
              <a:xfrm>
                <a:off x="1435087" y="3287592"/>
                <a:ext cx="288032" cy="163376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73" name="Grafik 17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4905" y="2924426"/>
              <a:ext cx="674313" cy="6743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6" name="Textfeld 185"/>
          <p:cNvSpPr txBox="1"/>
          <p:nvPr/>
        </p:nvSpPr>
        <p:spPr>
          <a:xfrm>
            <a:off x="6760451" y="5337393"/>
            <a:ext cx="198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Probability</a:t>
            </a:r>
            <a:r>
              <a:rPr lang="de-DE" sz="1200" dirty="0"/>
              <a:t> Field &amp; </a:t>
            </a:r>
            <a:r>
              <a:rPr lang="de-DE" sz="1200" dirty="0" err="1"/>
              <a:t>Voting</a:t>
            </a:r>
            <a:r>
              <a:rPr lang="de-DE" sz="1200" dirty="0"/>
              <a:t> </a:t>
            </a:r>
            <a:r>
              <a:rPr lang="de-DE" sz="1200" dirty="0" err="1"/>
              <a:t>Classifier</a:t>
            </a:r>
            <a:endParaRPr lang="en-US" sz="1200" dirty="0"/>
          </a:p>
        </p:txBody>
      </p:sp>
      <p:grpSp>
        <p:nvGrpSpPr>
          <p:cNvPr id="185" name="Gruppieren 184"/>
          <p:cNvGrpSpPr/>
          <p:nvPr/>
        </p:nvGrpSpPr>
        <p:grpSpPr>
          <a:xfrm>
            <a:off x="6693193" y="3341739"/>
            <a:ext cx="455203" cy="1512151"/>
            <a:chOff x="3969830" y="4317748"/>
            <a:chExt cx="535412" cy="1778600"/>
          </a:xfrm>
        </p:grpSpPr>
        <p:pic>
          <p:nvPicPr>
            <p:cNvPr id="176" name="Grafik 1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9830" y="5560936"/>
              <a:ext cx="535412" cy="535412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isometricTopUp"/>
              <a:lightRig rig="threePt" dir="t"/>
            </a:scene3d>
          </p:spPr>
        </p:pic>
        <p:pic>
          <p:nvPicPr>
            <p:cNvPr id="177" name="Grafik 17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9830" y="5405541"/>
              <a:ext cx="535412" cy="535412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isometricTopUp"/>
              <a:lightRig rig="threePt" dir="t"/>
            </a:scene3d>
          </p:spPr>
        </p:pic>
        <p:pic>
          <p:nvPicPr>
            <p:cNvPr id="178" name="Grafik 17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9830" y="5250142"/>
              <a:ext cx="535412" cy="535412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isometricTopUp"/>
              <a:lightRig rig="threePt" dir="t"/>
            </a:scene3d>
          </p:spPr>
        </p:pic>
        <p:pic>
          <p:nvPicPr>
            <p:cNvPr id="179" name="Grafik 17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9830" y="5094743"/>
              <a:ext cx="535412" cy="535412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isometricTopUp"/>
              <a:lightRig rig="threePt" dir="t"/>
            </a:scene3d>
          </p:spPr>
        </p:pic>
        <p:pic>
          <p:nvPicPr>
            <p:cNvPr id="180" name="Grafik 17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9830" y="4939344"/>
              <a:ext cx="535412" cy="535412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isometricTopUp"/>
              <a:lightRig rig="threePt" dir="t"/>
            </a:scene3d>
          </p:spPr>
        </p:pic>
        <p:pic>
          <p:nvPicPr>
            <p:cNvPr id="181" name="Grafik 18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9830" y="4783945"/>
              <a:ext cx="535412" cy="535412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isometricTopUp"/>
              <a:lightRig rig="threePt" dir="t"/>
            </a:scene3d>
          </p:spPr>
        </p:pic>
        <p:pic>
          <p:nvPicPr>
            <p:cNvPr id="182" name="Grafik 18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9830" y="4628546"/>
              <a:ext cx="535412" cy="535412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isometricTopUp"/>
              <a:lightRig rig="threePt" dir="t"/>
            </a:scene3d>
          </p:spPr>
        </p:pic>
        <p:pic>
          <p:nvPicPr>
            <p:cNvPr id="183" name="Grafik 18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9830" y="4473147"/>
              <a:ext cx="535412" cy="535412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isometricTopUp"/>
              <a:lightRig rig="threePt" dir="t"/>
            </a:scene3d>
          </p:spPr>
        </p:pic>
        <p:pic>
          <p:nvPicPr>
            <p:cNvPr id="184" name="Grafik 18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9830" y="4317748"/>
              <a:ext cx="535412" cy="535412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isometricTopUp"/>
              <a:lightRig rig="threePt" dir="t"/>
            </a:scene3d>
          </p:spPr>
        </p:pic>
      </p:grpSp>
      <p:sp>
        <p:nvSpPr>
          <p:cNvPr id="189" name="Pfeil nach rechts 188"/>
          <p:cNvSpPr/>
          <p:nvPr/>
        </p:nvSpPr>
        <p:spPr bwMode="auto">
          <a:xfrm>
            <a:off x="7327074" y="4123717"/>
            <a:ext cx="187264" cy="10621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1" name="Gruppieren 170"/>
          <p:cNvGrpSpPr/>
          <p:nvPr/>
        </p:nvGrpSpPr>
        <p:grpSpPr>
          <a:xfrm>
            <a:off x="5354578" y="2672557"/>
            <a:ext cx="1085646" cy="2504369"/>
            <a:chOff x="10577982" y="1391760"/>
            <a:chExt cx="2307504" cy="3530457"/>
          </a:xfrm>
        </p:grpSpPr>
        <p:cxnSp>
          <p:nvCxnSpPr>
            <p:cNvPr id="125" name="Gerader Verbinder 124"/>
            <p:cNvCxnSpPr/>
            <p:nvPr/>
          </p:nvCxnSpPr>
          <p:spPr bwMode="auto">
            <a:xfrm flipH="1">
              <a:off x="11333732" y="3296580"/>
              <a:ext cx="15517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Gerader Verbinder 130"/>
            <p:cNvCxnSpPr/>
            <p:nvPr/>
          </p:nvCxnSpPr>
          <p:spPr bwMode="auto">
            <a:xfrm flipH="1">
              <a:off x="10577982" y="4480909"/>
              <a:ext cx="2087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Gerader Verbinder 134"/>
            <p:cNvCxnSpPr/>
            <p:nvPr/>
          </p:nvCxnSpPr>
          <p:spPr bwMode="auto">
            <a:xfrm>
              <a:off x="10784703" y="1391760"/>
              <a:ext cx="549025" cy="19048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Gerader Verbinder 135"/>
            <p:cNvCxnSpPr/>
            <p:nvPr/>
          </p:nvCxnSpPr>
          <p:spPr bwMode="auto">
            <a:xfrm>
              <a:off x="10788547" y="1832417"/>
              <a:ext cx="545859" cy="1464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Gerader Verbinder 136"/>
            <p:cNvCxnSpPr/>
            <p:nvPr/>
          </p:nvCxnSpPr>
          <p:spPr bwMode="auto">
            <a:xfrm>
              <a:off x="10780311" y="2273305"/>
              <a:ext cx="552065" cy="1021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Gerader Verbinder 137"/>
            <p:cNvCxnSpPr/>
            <p:nvPr/>
          </p:nvCxnSpPr>
          <p:spPr bwMode="auto">
            <a:xfrm>
              <a:off x="10781996" y="2714193"/>
              <a:ext cx="551187" cy="5820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Gerader Verbinder 138"/>
            <p:cNvCxnSpPr/>
            <p:nvPr/>
          </p:nvCxnSpPr>
          <p:spPr bwMode="auto">
            <a:xfrm>
              <a:off x="10772171" y="3154849"/>
              <a:ext cx="566626" cy="1417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Gerader Verbinder 139"/>
            <p:cNvCxnSpPr/>
            <p:nvPr/>
          </p:nvCxnSpPr>
          <p:spPr bwMode="auto">
            <a:xfrm flipV="1">
              <a:off x="10773328" y="3296579"/>
              <a:ext cx="564922" cy="299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Gerader Verbinder 140"/>
            <p:cNvCxnSpPr/>
            <p:nvPr/>
          </p:nvCxnSpPr>
          <p:spPr bwMode="auto">
            <a:xfrm flipV="1">
              <a:off x="10780313" y="3296579"/>
              <a:ext cx="552739" cy="736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Gerader Verbinder 141"/>
            <p:cNvCxnSpPr/>
            <p:nvPr/>
          </p:nvCxnSpPr>
          <p:spPr bwMode="auto">
            <a:xfrm flipV="1">
              <a:off x="10780313" y="3292615"/>
              <a:ext cx="549025" cy="11805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Gerader Verbinder 142"/>
            <p:cNvCxnSpPr/>
            <p:nvPr/>
          </p:nvCxnSpPr>
          <p:spPr bwMode="auto">
            <a:xfrm flipV="1">
              <a:off x="10786738" y="3296229"/>
              <a:ext cx="546314" cy="16248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r Verbinder 162"/>
            <p:cNvCxnSpPr/>
            <p:nvPr/>
          </p:nvCxnSpPr>
          <p:spPr bwMode="auto">
            <a:xfrm flipH="1">
              <a:off x="10577982" y="4922217"/>
              <a:ext cx="2087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r Verbinder 163"/>
            <p:cNvCxnSpPr/>
            <p:nvPr/>
          </p:nvCxnSpPr>
          <p:spPr bwMode="auto">
            <a:xfrm flipH="1">
              <a:off x="10577982" y="3156988"/>
              <a:ext cx="2087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Gerader Verbinder 164"/>
            <p:cNvCxnSpPr/>
            <p:nvPr/>
          </p:nvCxnSpPr>
          <p:spPr bwMode="auto">
            <a:xfrm flipH="1">
              <a:off x="10577982" y="1391760"/>
              <a:ext cx="2087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Gerader Verbinder 165"/>
            <p:cNvCxnSpPr/>
            <p:nvPr/>
          </p:nvCxnSpPr>
          <p:spPr bwMode="auto">
            <a:xfrm flipH="1">
              <a:off x="10577982" y="2274374"/>
              <a:ext cx="2087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Gerader Verbinder 166"/>
            <p:cNvCxnSpPr/>
            <p:nvPr/>
          </p:nvCxnSpPr>
          <p:spPr bwMode="auto">
            <a:xfrm flipH="1">
              <a:off x="10577982" y="2715681"/>
              <a:ext cx="2087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Gerader Verbinder 167"/>
            <p:cNvCxnSpPr/>
            <p:nvPr/>
          </p:nvCxnSpPr>
          <p:spPr bwMode="auto">
            <a:xfrm flipH="1">
              <a:off x="10577982" y="3598295"/>
              <a:ext cx="2087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Gerader Verbinder 168"/>
            <p:cNvCxnSpPr/>
            <p:nvPr/>
          </p:nvCxnSpPr>
          <p:spPr bwMode="auto">
            <a:xfrm flipH="1">
              <a:off x="10577982" y="4039602"/>
              <a:ext cx="2087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Gerader Verbinder 169"/>
            <p:cNvCxnSpPr/>
            <p:nvPr/>
          </p:nvCxnSpPr>
          <p:spPr bwMode="auto">
            <a:xfrm flipH="1">
              <a:off x="10577982" y="1833067"/>
              <a:ext cx="2087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uppieren 51"/>
          <p:cNvGrpSpPr/>
          <p:nvPr/>
        </p:nvGrpSpPr>
        <p:grpSpPr>
          <a:xfrm>
            <a:off x="4864290" y="2584837"/>
            <a:ext cx="498408" cy="2684916"/>
            <a:chOff x="7681909" y="1287487"/>
            <a:chExt cx="718342" cy="386971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3497" y="1287487"/>
              <a:ext cx="326751" cy="326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3497" y="1730358"/>
              <a:ext cx="326751" cy="326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3497" y="2173227"/>
              <a:ext cx="326751" cy="326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3497" y="2616097"/>
              <a:ext cx="326751" cy="326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3497" y="3058967"/>
              <a:ext cx="326751" cy="326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3497" y="3501837"/>
              <a:ext cx="326751" cy="326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3497" y="3944706"/>
              <a:ext cx="326751" cy="326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3500" y="4387577"/>
              <a:ext cx="326751" cy="326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3493" y="4830449"/>
              <a:ext cx="326751" cy="326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Pfeil nach rechts 39"/>
            <p:cNvSpPr/>
            <p:nvPr/>
          </p:nvSpPr>
          <p:spPr bwMode="auto">
            <a:xfrm>
              <a:off x="7681910" y="1382544"/>
              <a:ext cx="288031" cy="16337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Pfeil nach rechts 40"/>
            <p:cNvSpPr/>
            <p:nvPr/>
          </p:nvSpPr>
          <p:spPr bwMode="auto">
            <a:xfrm>
              <a:off x="7681910" y="1823433"/>
              <a:ext cx="288031" cy="16337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Pfeil nach rechts 41"/>
            <p:cNvSpPr/>
            <p:nvPr/>
          </p:nvSpPr>
          <p:spPr bwMode="auto">
            <a:xfrm>
              <a:off x="7681910" y="2264322"/>
              <a:ext cx="288031" cy="16337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Pfeil nach rechts 42"/>
            <p:cNvSpPr/>
            <p:nvPr/>
          </p:nvSpPr>
          <p:spPr bwMode="auto">
            <a:xfrm>
              <a:off x="7681910" y="2705211"/>
              <a:ext cx="288031" cy="16337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Pfeil nach rechts 43"/>
            <p:cNvSpPr/>
            <p:nvPr/>
          </p:nvSpPr>
          <p:spPr bwMode="auto">
            <a:xfrm>
              <a:off x="7681910" y="3146098"/>
              <a:ext cx="288031" cy="16337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Pfeil nach rechts 44"/>
            <p:cNvSpPr/>
            <p:nvPr/>
          </p:nvSpPr>
          <p:spPr bwMode="auto">
            <a:xfrm>
              <a:off x="7681910" y="3586987"/>
              <a:ext cx="288031" cy="16337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Pfeil nach rechts 45"/>
            <p:cNvSpPr/>
            <p:nvPr/>
          </p:nvSpPr>
          <p:spPr bwMode="auto">
            <a:xfrm>
              <a:off x="7681910" y="4027874"/>
              <a:ext cx="288031" cy="16337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Pfeil nach rechts 46"/>
            <p:cNvSpPr/>
            <p:nvPr/>
          </p:nvSpPr>
          <p:spPr bwMode="auto">
            <a:xfrm>
              <a:off x="7681909" y="4468760"/>
              <a:ext cx="288031" cy="16337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Pfeil nach rechts 47"/>
            <p:cNvSpPr/>
            <p:nvPr/>
          </p:nvSpPr>
          <p:spPr bwMode="auto">
            <a:xfrm>
              <a:off x="7681922" y="4909650"/>
              <a:ext cx="288031" cy="16337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5" name="Textfeld 114"/>
          <p:cNvSpPr txBox="1"/>
          <p:nvPr/>
        </p:nvSpPr>
        <p:spPr>
          <a:xfrm>
            <a:off x="2632934" y="5515306"/>
            <a:ext cx="240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Machine Learning Classifier</a:t>
            </a:r>
          </a:p>
        </p:txBody>
      </p:sp>
      <p:cxnSp>
        <p:nvCxnSpPr>
          <p:cNvPr id="118" name="Gerader Verbinder 117"/>
          <p:cNvCxnSpPr/>
          <p:nvPr/>
        </p:nvCxnSpPr>
        <p:spPr bwMode="auto">
          <a:xfrm>
            <a:off x="6096000" y="764704"/>
            <a:ext cx="0" cy="5184576"/>
          </a:xfrm>
          <a:prstGeom prst="line">
            <a:avLst/>
          </a:prstGeom>
          <a:ln w="38100">
            <a:solidFill>
              <a:schemeClr val="accent3">
                <a:shade val="95000"/>
                <a:satMod val="105000"/>
                <a:alpha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603" y="1639593"/>
            <a:ext cx="6897490" cy="4041498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4583834" y="2584837"/>
            <a:ext cx="246845" cy="2659418"/>
            <a:chOff x="4583834" y="2584837"/>
            <a:chExt cx="282772" cy="265941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642490" y="5020140"/>
              <a:ext cx="165461" cy="28277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668075" y="4735999"/>
              <a:ext cx="114287" cy="23099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610078" y="4427473"/>
              <a:ext cx="230280" cy="240952"/>
            </a:xfrm>
            <a:prstGeom prst="rect">
              <a:avLst/>
            </a:prstGeom>
          </p:spPr>
        </p:pic>
        <p:pic>
          <p:nvPicPr>
            <p:cNvPr id="94" name="Grafik 93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642489" y="4094752"/>
              <a:ext cx="165461" cy="282770"/>
            </a:xfrm>
            <a:prstGeom prst="rect">
              <a:avLst/>
            </a:prstGeom>
          </p:spPr>
        </p:pic>
        <p:pic>
          <p:nvPicPr>
            <p:cNvPr id="96" name="Grafik 95"/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610078" y="3814403"/>
              <a:ext cx="230280" cy="240952"/>
            </a:xfrm>
            <a:prstGeom prst="rect">
              <a:avLst/>
            </a:prstGeom>
          </p:spPr>
        </p:pic>
        <p:pic>
          <p:nvPicPr>
            <p:cNvPr id="98" name="Grafik 97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642489" y="3485850"/>
              <a:ext cx="165461" cy="282770"/>
            </a:xfrm>
            <a:prstGeom prst="rect">
              <a:avLst/>
            </a:prstGeom>
          </p:spPr>
        </p:pic>
        <p:pic>
          <p:nvPicPr>
            <p:cNvPr id="100" name="Grafik 99"/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671761" y="3208428"/>
              <a:ext cx="114287" cy="230995"/>
            </a:xfrm>
            <a:prstGeom prst="rect">
              <a:avLst/>
            </a:prstGeom>
          </p:spPr>
        </p:pic>
        <p:pic>
          <p:nvPicPr>
            <p:cNvPr id="102" name="Grafik 101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642488" y="2871201"/>
              <a:ext cx="165461" cy="282770"/>
            </a:xfrm>
            <a:prstGeom prst="rect">
              <a:avLst/>
            </a:prstGeom>
          </p:spPr>
        </p:pic>
        <p:pic>
          <p:nvPicPr>
            <p:cNvPr id="104" name="Grafik 103"/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614411" y="2579501"/>
              <a:ext cx="230280" cy="240952"/>
            </a:xfrm>
            <a:prstGeom prst="rect">
              <a:avLst/>
            </a:prstGeom>
          </p:spPr>
        </p:pic>
      </p:grp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F4240-D28E-4E6D-AC39-FC5880949446}" type="slidenum">
              <a:rPr lang="en-US" smtClean="0"/>
              <a:pPr/>
              <a:t>7</a:t>
            </a:fld>
            <a:r>
              <a:rPr lang="en-US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3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C-level Estimation</a:t>
            </a:r>
            <a:endParaRPr lang="en-US" noProof="0" dirty="0"/>
          </a:p>
        </p:txBody>
      </p:sp>
      <p:cxnSp>
        <p:nvCxnSpPr>
          <p:cNvPr id="14" name="Gerader Verbinder 13"/>
          <p:cNvCxnSpPr/>
          <p:nvPr/>
        </p:nvCxnSpPr>
        <p:spPr bwMode="auto">
          <a:xfrm>
            <a:off x="6096000" y="764704"/>
            <a:ext cx="0" cy="5184576"/>
          </a:xfrm>
          <a:prstGeom prst="line">
            <a:avLst/>
          </a:prstGeom>
          <a:ln w="38100">
            <a:solidFill>
              <a:schemeClr val="accent3">
                <a:shade val="95000"/>
                <a:satMod val="105000"/>
                <a:alpha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42" y="3284984"/>
            <a:ext cx="2774510" cy="215348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67" y="910768"/>
            <a:ext cx="2780819" cy="1673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409655" y="1938985"/>
                <a:ext cx="1618327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2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55" y="1938985"/>
                <a:ext cx="1618327" cy="448200"/>
              </a:xfrm>
              <a:prstGeom prst="rect">
                <a:avLst/>
              </a:prstGeom>
              <a:blipFill>
                <a:blip r:embed="rId4"/>
                <a:stretch>
                  <a:fillRect l="-3008" t="-148649" r="-32707" b="-20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fik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8400" y="764704"/>
            <a:ext cx="3540493" cy="5100180"/>
          </a:xfrm>
          <a:prstGeom prst="rect">
            <a:avLst/>
          </a:prstGeom>
        </p:spPr>
      </p:pic>
      <p:grpSp>
        <p:nvGrpSpPr>
          <p:cNvPr id="33" name="Gruppieren 32"/>
          <p:cNvGrpSpPr/>
          <p:nvPr/>
        </p:nvGrpSpPr>
        <p:grpSpPr>
          <a:xfrm>
            <a:off x="3368048" y="3284984"/>
            <a:ext cx="2255834" cy="2322250"/>
            <a:chOff x="2628800" y="3416970"/>
            <a:chExt cx="2255834" cy="2322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2628800" y="4019254"/>
                  <a:ext cx="2149114" cy="5193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1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1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de-DE" sz="1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1200" b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DE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de-DE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de-DE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US" sz="1200" b="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feld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800" y="4019254"/>
                  <a:ext cx="2149114" cy="5193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2640878" y="5219911"/>
                  <a:ext cx="2243756" cy="5193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de-DE" sz="1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de-DE" sz="1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1200" b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DE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de-DE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de-DE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de-DE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de-DE" sz="1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1200" b="0" dirty="0"/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0878" y="5219911"/>
                  <a:ext cx="2243756" cy="5193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feld 28"/>
            <p:cNvSpPr txBox="1"/>
            <p:nvPr/>
          </p:nvSpPr>
          <p:spPr>
            <a:xfrm>
              <a:off x="2674819" y="3416970"/>
              <a:ext cx="2207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Shannon entropy: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hteck 30"/>
                <p:cNvSpPr/>
                <p:nvPr/>
              </p:nvSpPr>
              <p:spPr>
                <a:xfrm>
                  <a:off x="3431504" y="4740737"/>
                  <a:ext cx="133696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de-DE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de-DE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&lt;10}</m:t>
                        </m:r>
                      </m:oMath>
                    </m:oMathPara>
                  </a14:m>
                  <a:endParaRPr lang="en-US" sz="1200" b="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echteck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504" y="4740737"/>
                  <a:ext cx="1336969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feld 34"/>
          <p:cNvSpPr txBox="1"/>
          <p:nvPr/>
        </p:nvSpPr>
        <p:spPr>
          <a:xfrm>
            <a:off x="3365872" y="941746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Ensemble method &amp;</a:t>
            </a:r>
            <a:br>
              <a:rPr lang="en-US" b="0" dirty="0"/>
            </a:br>
            <a:r>
              <a:rPr lang="en-US" b="0" dirty="0"/>
              <a:t>voting classification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F4240-D28E-4E6D-AC39-FC5880949446}" type="slidenum">
              <a:rPr lang="en-US" smtClean="0"/>
              <a:pPr/>
              <a:t>8</a:t>
            </a:fld>
            <a:r>
              <a:rPr lang="en-US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2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Super Resolution of BIB-SEM images</a:t>
            </a:r>
            <a:endParaRPr lang="en-US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CC3B8A-049D-4F58-A60F-7A3CEC4322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1568" y="911611"/>
            <a:ext cx="5688013" cy="3204518"/>
          </a:xfrm>
        </p:spPr>
        <p:txBody>
          <a:bodyPr/>
          <a:lstStyle/>
          <a:p>
            <a:r>
              <a:rPr lang="en-US" noProof="0" dirty="0" smtClean="0"/>
              <a:t>Resolution </a:t>
            </a:r>
            <a:r>
              <a:rPr lang="en-US" noProof="0" dirty="0" err="1" smtClean="0"/>
              <a:t>upsampling</a:t>
            </a:r>
            <a:r>
              <a:rPr lang="en-US" noProof="0" dirty="0" smtClean="0"/>
              <a:t> with Enhanced Super-Resolution Generative Adversarial Networks (ESRGAN)</a:t>
            </a:r>
          </a:p>
          <a:p>
            <a:r>
              <a:rPr lang="en-US" noProof="0" dirty="0" smtClean="0"/>
              <a:t>32 Residual in Residual Dense Blocks (RRDB)</a:t>
            </a:r>
          </a:p>
          <a:p>
            <a:r>
              <a:rPr lang="en-US" noProof="0" dirty="0" smtClean="0"/>
              <a:t>ResNet50 discriminator</a:t>
            </a:r>
            <a:endParaRPr lang="en-US" noProof="0" dirty="0"/>
          </a:p>
        </p:txBody>
      </p:sp>
      <p:sp>
        <p:nvSpPr>
          <p:cNvPr id="21" name="Textfeld 20"/>
          <p:cNvSpPr txBox="1"/>
          <p:nvPr/>
        </p:nvSpPr>
        <p:spPr>
          <a:xfrm>
            <a:off x="579882" y="5681292"/>
            <a:ext cx="191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Initial </a:t>
            </a:r>
            <a:r>
              <a:rPr lang="de-DE" b="0" dirty="0" err="1"/>
              <a:t>image</a:t>
            </a:r>
            <a:endParaRPr lang="en-US" b="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4863714" y="3246792"/>
            <a:ext cx="2665120" cy="2800697"/>
            <a:chOff x="4079776" y="3510668"/>
            <a:chExt cx="2948243" cy="2540930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80" b="9480"/>
            <a:stretch/>
          </p:blipFill>
          <p:spPr>
            <a:xfrm>
              <a:off x="4079776" y="3510668"/>
              <a:ext cx="2868828" cy="214082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4079776" y="5651488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0" dirty="0"/>
                <a:t>Linear </a:t>
              </a:r>
              <a:r>
                <a:rPr lang="de-DE" b="0" dirty="0" err="1"/>
                <a:t>extrapolation</a:t>
              </a:r>
              <a:r>
                <a:rPr lang="de-DE" b="0" dirty="0"/>
                <a:t> (4x)</a:t>
              </a:r>
              <a:endParaRPr lang="en-US" b="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112612" y="3328499"/>
            <a:ext cx="2593332" cy="2800697"/>
            <a:chOff x="7752184" y="3510668"/>
            <a:chExt cx="2868828" cy="254093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2184" y="3510668"/>
              <a:ext cx="2868828" cy="2140820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7752184" y="5651488"/>
              <a:ext cx="1810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0" dirty="0"/>
                <a:t>ESRGAN (4x)</a:t>
              </a:r>
              <a:endParaRPr lang="en-US" b="0" dirty="0"/>
            </a:p>
          </p:txBody>
        </p:sp>
      </p:grpSp>
      <p:pic>
        <p:nvPicPr>
          <p:cNvPr id="8" name="Inhaltsplatzhalter 7"/>
          <p:cNvPicPr>
            <a:picLocks noGrp="1" noChangeAspect="1"/>
          </p:cNvPicPr>
          <p:nvPr>
            <p:ph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18" y="3246791"/>
            <a:ext cx="2613782" cy="2359683"/>
          </a:xfr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CDE45AF-C2C5-4FB7-8B55-444F6D9853AF}"/>
              </a:ext>
            </a:extLst>
          </p:cNvPr>
          <p:cNvGrpSpPr/>
          <p:nvPr/>
        </p:nvGrpSpPr>
        <p:grpSpPr>
          <a:xfrm>
            <a:off x="6378286" y="939604"/>
            <a:ext cx="5616624" cy="2130444"/>
            <a:chOff x="6378286" y="939604"/>
            <a:chExt cx="5616624" cy="2130444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8286" y="939604"/>
              <a:ext cx="5616624" cy="2130444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2BF85EAB-3492-4C6D-83C9-CA7550A843D0}"/>
                </a:ext>
              </a:extLst>
            </p:cNvPr>
            <p:cNvSpPr txBox="1"/>
            <p:nvPr/>
          </p:nvSpPr>
          <p:spPr>
            <a:xfrm>
              <a:off x="7320136" y="943826"/>
              <a:ext cx="1728192" cy="276999"/>
            </a:xfrm>
            <a:prstGeom prst="rect">
              <a:avLst/>
            </a:prstGeom>
            <a:solidFill>
              <a:srgbClr val="9B9B9B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0" dirty="0"/>
                <a:t>4x linear </a:t>
              </a:r>
              <a:r>
                <a:rPr lang="en-US" sz="1200" b="0" dirty="0"/>
                <a:t>extrapolation</a:t>
              </a:r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F4240-D28E-4E6D-AC39-FC5880949446}" type="slidenum">
              <a:rPr lang="en-US" smtClean="0"/>
              <a:pPr/>
              <a:t>9</a:t>
            </a:fld>
            <a:r>
              <a:rPr lang="en-US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17528"/>
      </p:ext>
    </p:extLst>
  </p:cSld>
  <p:clrMapOvr>
    <a:masterClrMapping/>
  </p:clrMapOvr>
</p:sld>
</file>

<file path=ppt/theme/theme1.xml><?xml version="1.0" encoding="utf-8"?>
<a:theme xmlns:a="http://schemas.openxmlformats.org/drawingml/2006/main" name="B1_PowerPoint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BGR 2">
      <a:dk1>
        <a:srgbClr val="00347A"/>
      </a:dk1>
      <a:lt1>
        <a:srgbClr val="FFFFFF"/>
      </a:lt1>
      <a:dk2>
        <a:srgbClr val="E8E8E8"/>
      </a:dk2>
      <a:lt2>
        <a:srgbClr val="6F6F6E"/>
      </a:lt2>
      <a:accent1>
        <a:srgbClr val="00347A"/>
      </a:accent1>
      <a:accent2>
        <a:srgbClr val="5090C8"/>
      </a:accent2>
      <a:accent3>
        <a:srgbClr val="97AAC6"/>
      </a:accent3>
      <a:accent4>
        <a:srgbClr val="99193A"/>
      </a:accent4>
      <a:accent5>
        <a:srgbClr val="D3A3A3"/>
      </a:accent5>
      <a:accent6>
        <a:srgbClr val="CC6B14"/>
      </a:accent6>
      <a:hlink>
        <a:srgbClr val="4C6600"/>
      </a:hlink>
      <a:folHlink>
        <a:srgbClr val="CAC285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A654D05E28AD40AC59B29EBBB73341" ma:contentTypeVersion="8" ma:contentTypeDescription="Ein neues Dokument erstellen." ma:contentTypeScope="" ma:versionID="ca1724ebf2348b4c975f42bb098b3d28">
  <xsd:schema xmlns:xsd="http://www.w3.org/2001/XMLSchema" xmlns:xs="http://www.w3.org/2001/XMLSchema" xmlns:p="http://schemas.microsoft.com/office/2006/metadata/properties" xmlns:ns2="fbddcbfa-87ce-4128-bd88-b3eca1cef85c" targetNamespace="http://schemas.microsoft.com/office/2006/metadata/properties" ma:root="true" ma:fieldsID="dc1ea0a09dbf8407e828fe5e2dc208fb" ns2:_="">
    <xsd:import namespace="fbddcbfa-87ce-4128-bd88-b3eca1cef8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dcbfa-87ce-4128-bd88-b3eca1cef85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ddcbfa-87ce-4128-bd88-b3eca1cef85c">GINOGZH-1183850754-13</_dlc_DocId>
    <_dlc_DocIdUrl xmlns="fbddcbfa-87ce-4128-bd88-b3eca1cef85c">
      <Url>https://gino.nlfb.bgr.de/gzh/BGR/B1/_layouts/15/DocIdRedir.aspx?ID=GINOGZH-1183850754-13</Url>
      <Description>GINOGZH-1183850754-13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True</openByDefault>
  <xsnScope>/gzh/BGR/B1/SiteAssets</xsnScope>
</customXsn>
</file>

<file path=customXml/itemProps1.xml><?xml version="1.0" encoding="utf-8"?>
<ds:datastoreItem xmlns:ds="http://schemas.openxmlformats.org/officeDocument/2006/customXml" ds:itemID="{DFD64130-7101-4DD5-838D-1AA1DC0DA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ddcbfa-87ce-4128-bd88-b3eca1cef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0D2086-4A8A-4A27-A955-BBB238164F9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bddcbfa-87ce-4128-bd88-b3eca1cef8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6D7870-8616-4BEA-BECE-B91A160DB84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AA0A5F9-E30D-4EA8-BFEA-22E19A8E911C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51BF63C-7504-4E5D-9E2F-3BEF83CFE497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723</Words>
  <Application>Microsoft Office PowerPoint</Application>
  <PresentationFormat>Breitbild</PresentationFormat>
  <Paragraphs>113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B1_PowerPoint Master</vt:lpstr>
      <vt:lpstr>Towards Pore Super Segmentation on Artificially Enhanced SEM Images of Opalinus Clay by Voting Classification </vt:lpstr>
      <vt:lpstr>Overview</vt:lpstr>
      <vt:lpstr>Motivation</vt:lpstr>
      <vt:lpstr>Task: Segmentation of Broad Ion Beam (BIB)-SEM images [1]</vt:lpstr>
      <vt:lpstr>Goals</vt:lpstr>
      <vt:lpstr>Machine learning results</vt:lpstr>
      <vt:lpstr>Ensemble/Voting classifier</vt:lpstr>
      <vt:lpstr>C-level Estimation</vt:lpstr>
      <vt:lpstr>Super Resolution of BIB-SEM images</vt:lpstr>
      <vt:lpstr>Summary</vt:lpstr>
      <vt:lpstr>Conclusion</vt:lpstr>
    </vt:vector>
  </TitlesOfParts>
  <Company>Geozentrum Hannover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gzh</dc:creator>
  <cp:lastModifiedBy>Brysch, Marco</cp:lastModifiedBy>
  <cp:revision>462</cp:revision>
  <dcterms:created xsi:type="dcterms:W3CDTF">2014-12-16T08:38:43Z</dcterms:created>
  <dcterms:modified xsi:type="dcterms:W3CDTF">2022-05-19T07:19:15Z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0x010100F5A654D05E28AD40AC59B29EBBB73341</vt:lpwstr>
  </property>
  <property fmtid="{D5CDD505-2E9C-101B-9397-08002B2CF9AE}" pid="3" name="_dlc_DocIdItemGuid">
    <vt:lpwstr>28a9e6b8-0d25-40ed-b406-096f27d73ea6</vt:lpwstr>
  </property>
  <property fmtid="{D5CDD505-2E9C-101B-9397-08002B2CF9AE}" pid="4" name="Order">
    <vt:r8>300</vt:r8>
  </property>
</Properties>
</file>