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notesMasterIdLst>
    <p:notesMasterId r:id="rId16"/>
  </p:notesMasterIdLst>
  <p:handoutMasterIdLst>
    <p:handoutMasterId r:id="rId17"/>
  </p:handoutMasterIdLst>
  <p:sldIdLst>
    <p:sldId id="1021" r:id="rId2"/>
    <p:sldId id="997" r:id="rId3"/>
    <p:sldId id="938" r:id="rId4"/>
    <p:sldId id="923" r:id="rId5"/>
    <p:sldId id="924" r:id="rId6"/>
    <p:sldId id="925" r:id="rId7"/>
    <p:sldId id="934" r:id="rId8"/>
    <p:sldId id="926" r:id="rId9"/>
    <p:sldId id="1060" r:id="rId10"/>
    <p:sldId id="1024" r:id="rId11"/>
    <p:sldId id="993" r:id="rId12"/>
    <p:sldId id="974" r:id="rId13"/>
    <p:sldId id="1061" r:id="rId14"/>
    <p:sldId id="826" r:id="rId15"/>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0A0A"/>
    <a:srgbClr val="FF99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6" autoAdjust="0"/>
    <p:restoredTop sz="78241" autoAdjust="0"/>
  </p:normalViewPr>
  <p:slideViewPr>
    <p:cSldViewPr snapToGrid="0">
      <p:cViewPr varScale="1">
        <p:scale>
          <a:sx n="65" d="100"/>
          <a:sy n="65" d="100"/>
        </p:scale>
        <p:origin x="1891" y="38"/>
      </p:cViewPr>
      <p:guideLst>
        <p:guide orient="horz" pos="2160"/>
        <p:guide pos="2880"/>
      </p:guideLst>
    </p:cSldViewPr>
  </p:slideViewPr>
  <p:outlineViewPr>
    <p:cViewPr>
      <p:scale>
        <a:sx n="33" d="100"/>
        <a:sy n="33" d="100"/>
      </p:scale>
      <p:origin x="0" y="1728"/>
    </p:cViewPr>
  </p:outlineViewPr>
  <p:notesTextViewPr>
    <p:cViewPr>
      <p:scale>
        <a:sx n="3" d="2"/>
        <a:sy n="3" d="2"/>
      </p:scale>
      <p:origin x="0" y="0"/>
    </p:cViewPr>
  </p:notesTextViewPr>
  <p:sorterViewPr>
    <p:cViewPr>
      <p:scale>
        <a:sx n="66" d="100"/>
        <a:sy n="66" d="100"/>
      </p:scale>
      <p:origin x="0" y="74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4002"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a:latin typeface="Arial" charset="0"/>
              </a:defRPr>
            </a:lvl1pPr>
          </a:lstStyle>
          <a:p>
            <a:pPr>
              <a:defRPr/>
            </a:pPr>
            <a:endParaRPr lang="en-US"/>
          </a:p>
        </p:txBody>
      </p:sp>
      <p:sp>
        <p:nvSpPr>
          <p:cNvPr id="384003" name="Rectangle 3"/>
          <p:cNvSpPr>
            <a:spLocks noGrp="1" noChangeArrowheads="1"/>
          </p:cNvSpPr>
          <p:nvPr>
            <p:ph type="dt" sz="quarter"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atin typeface="Arial" charset="0"/>
              </a:defRPr>
            </a:lvl1pPr>
          </a:lstStyle>
          <a:p>
            <a:pPr>
              <a:defRPr/>
            </a:pPr>
            <a:endParaRPr lang="en-US"/>
          </a:p>
        </p:txBody>
      </p:sp>
      <p:sp>
        <p:nvSpPr>
          <p:cNvPr id="384004" name="Rectangle 4"/>
          <p:cNvSpPr>
            <a:spLocks noGrp="1" noChangeArrowheads="1"/>
          </p:cNvSpPr>
          <p:nvPr>
            <p:ph type="ftr" sz="quarter" idx="2"/>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a:latin typeface="Arial" charset="0"/>
              </a:defRPr>
            </a:lvl1pPr>
          </a:lstStyle>
          <a:p>
            <a:pPr>
              <a:defRPr/>
            </a:pPr>
            <a:endParaRPr lang="en-US"/>
          </a:p>
        </p:txBody>
      </p:sp>
      <p:sp>
        <p:nvSpPr>
          <p:cNvPr id="384005" name="Rectangle 5"/>
          <p:cNvSpPr>
            <a:spLocks noGrp="1" noChangeArrowheads="1"/>
          </p:cNvSpPr>
          <p:nvPr>
            <p:ph type="sldNum" sz="quarter" idx="3"/>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a:latin typeface="Arial" charset="0"/>
              </a:defRPr>
            </a:lvl1pPr>
          </a:lstStyle>
          <a:p>
            <a:pPr>
              <a:defRPr/>
            </a:pPr>
            <a:fld id="{676F960C-855D-4E6E-8B08-0B19CB48DB8E}" type="slidenum">
              <a:rPr lang="en-US"/>
              <a:pPr>
                <a:defRPr/>
              </a:pPr>
              <a:t>‹#›</a:t>
            </a:fld>
            <a:endParaRPr lang="en-US"/>
          </a:p>
        </p:txBody>
      </p:sp>
    </p:spTree>
    <p:extLst>
      <p:ext uri="{BB962C8B-B14F-4D97-AF65-F5344CB8AC3E}">
        <p14:creationId xmlns:p14="http://schemas.microsoft.com/office/powerpoint/2010/main" val="3457841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a:latin typeface="Arial" charset="0"/>
              </a:defRPr>
            </a:lvl1pPr>
          </a:lstStyle>
          <a:p>
            <a:pPr>
              <a:defRPr/>
            </a:pPr>
            <a:endParaRPr lang="en-US"/>
          </a:p>
        </p:txBody>
      </p:sp>
      <p:sp>
        <p:nvSpPr>
          <p:cNvPr id="7171"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atin typeface="Arial" charset="0"/>
              </a:defRPr>
            </a:lvl1pPr>
          </a:lstStyle>
          <a:p>
            <a:pPr>
              <a:defRPr/>
            </a:pPr>
            <a:endParaRPr lang="en-US"/>
          </a:p>
        </p:txBody>
      </p:sp>
      <p:sp>
        <p:nvSpPr>
          <p:cNvPr id="12800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a:latin typeface="Arial" charset="0"/>
              </a:defRPr>
            </a:lvl1pPr>
          </a:lstStyle>
          <a:p>
            <a:pPr>
              <a:defRPr/>
            </a:pPr>
            <a:endParaRPr lang="en-US"/>
          </a:p>
        </p:txBody>
      </p:sp>
      <p:sp>
        <p:nvSpPr>
          <p:cNvPr id="7175"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a:latin typeface="Arial" charset="0"/>
              </a:defRPr>
            </a:lvl1pPr>
          </a:lstStyle>
          <a:p>
            <a:pPr>
              <a:defRPr/>
            </a:pPr>
            <a:fld id="{C32246B2-B772-499D-A43E-CF31535E2811}" type="slidenum">
              <a:rPr lang="en-US"/>
              <a:pPr>
                <a:defRPr/>
              </a:pPr>
              <a:t>‹#›</a:t>
            </a:fld>
            <a:endParaRPr lang="en-US"/>
          </a:p>
        </p:txBody>
      </p:sp>
    </p:spTree>
    <p:extLst>
      <p:ext uri="{BB962C8B-B14F-4D97-AF65-F5344CB8AC3E}">
        <p14:creationId xmlns:p14="http://schemas.microsoft.com/office/powerpoint/2010/main" val="28661056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_ENREF_29"/><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_ENREF_30"/></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64BD92BF-A53C-4E95-AFBB-D3C08C932F8D}" type="slidenum">
              <a:rPr lang="en-US" smtClean="0"/>
              <a:pPr>
                <a:defRPr/>
              </a:pPr>
              <a:t>1</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975205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10% fetal bovine serum</a:t>
            </a:r>
          </a:p>
        </p:txBody>
      </p:sp>
      <p:sp>
        <p:nvSpPr>
          <p:cNvPr id="4" name="Slide Number Placeholder 3"/>
          <p:cNvSpPr>
            <a:spLocks noGrp="1"/>
          </p:cNvSpPr>
          <p:nvPr>
            <p:ph type="sldNum" sz="quarter" idx="10"/>
          </p:nvPr>
        </p:nvSpPr>
        <p:spPr/>
        <p:txBody>
          <a:bodyPr/>
          <a:lstStyle/>
          <a:p>
            <a:fld id="{B24E0579-0AB0-514E-B545-0667E7F80379}" type="slidenum">
              <a:rPr lang="en-US" smtClean="0"/>
              <a:t>10</a:t>
            </a:fld>
            <a:endParaRPr lang="en-US"/>
          </a:p>
        </p:txBody>
      </p:sp>
    </p:spTree>
    <p:extLst>
      <p:ext uri="{BB962C8B-B14F-4D97-AF65-F5344CB8AC3E}">
        <p14:creationId xmlns:p14="http://schemas.microsoft.com/office/powerpoint/2010/main" val="1172877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2246B2-B772-499D-A43E-CF31535E2811}" type="slidenum">
              <a:rPr lang="en-US" smtClean="0"/>
              <a:pPr>
                <a:defRPr/>
              </a:pPr>
              <a:t>11</a:t>
            </a:fld>
            <a:endParaRPr lang="en-US"/>
          </a:p>
        </p:txBody>
      </p:sp>
    </p:spTree>
    <p:extLst>
      <p:ext uri="{BB962C8B-B14F-4D97-AF65-F5344CB8AC3E}">
        <p14:creationId xmlns:p14="http://schemas.microsoft.com/office/powerpoint/2010/main" val="2820720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F12EE6ED-2572-4E83-AC05-BFAC3F454FB2}" type="slidenum">
              <a:rPr lang="en-US" smtClean="0">
                <a:latin typeface="Arial" pitchFamily="34" charset="0"/>
              </a:rPr>
              <a:pPr/>
              <a:t>12</a:t>
            </a:fld>
            <a:endParaRPr lang="en-US">
              <a:latin typeface="Arial" pitchFamily="34" charset="0"/>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endParaRPr lang="en-US" sz="1300" dirty="0"/>
          </a:p>
        </p:txBody>
      </p:sp>
    </p:spTree>
    <p:extLst>
      <p:ext uri="{BB962C8B-B14F-4D97-AF65-F5344CB8AC3E}">
        <p14:creationId xmlns:p14="http://schemas.microsoft.com/office/powerpoint/2010/main" val="4208360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8B36CD4-A27E-47EC-A986-7778473501E9}" type="slidenum">
              <a:rPr kumimoji="0" lang="en-US" sz="1800" b="0" i="0" u="none" strike="noStrike" kern="0" cap="none" spc="0" normalizeH="0" baseline="0" noProof="0" smtClean="0">
                <a:ln>
                  <a:noFill/>
                </a:ln>
                <a:solidFill>
                  <a:sysClr val="windowText" lastClr="000000"/>
                </a:solidFill>
                <a:effectLst/>
                <a:uLnTx/>
                <a:uFillTx/>
                <a:latin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a:ln>
                <a:noFill/>
              </a:ln>
              <a:solidFill>
                <a:sysClr val="windowText" lastClr="000000"/>
              </a:solidFill>
              <a:effectLst/>
              <a:uLnTx/>
              <a:uFillTx/>
              <a:latin typeface="Arial" pitchFamily="34" charset="0"/>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335493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08" tIns="45704" rIns="91408" bIns="45704" anchor="b"/>
          <a:lstStyle/>
          <a:p>
            <a:pPr algn="r"/>
            <a:fld id="{8A34D389-6E34-48F2-B386-8A405AB8214A}" type="slidenum">
              <a:rPr lang="en-US" sz="1200">
                <a:latin typeface="Arial" charset="0"/>
              </a:rPr>
              <a:pPr algn="r"/>
              <a:t>2</a:t>
            </a:fld>
            <a:endParaRPr lang="en-US" sz="120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891383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eaLnBrk="1" hangingPunct="1"/>
            <a:fld id="{77B05DB3-C391-465F-B719-D16CE640512B}" type="slidenum">
              <a:rPr lang="en-US" sz="1300">
                <a:latin typeface="Arial" pitchFamily="34" charset="0"/>
              </a:rPr>
              <a:pPr algn="r" eaLnBrk="1" hangingPunct="1"/>
              <a:t>3</a:t>
            </a:fld>
            <a:endParaRPr lang="en-US" sz="1300">
              <a:latin typeface="Arial" pitchFamily="34"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marL="0" lvl="1" defTabSz="966612">
              <a:defRPr/>
            </a:pPr>
            <a:r>
              <a:rPr lang="en-US" sz="1300" dirty="0"/>
              <a:t>Nanoporous gold is one such material that possesses numerous properties to address the requirements of multi-functional devices. These include a large array of medical devices, but also high-capacity capacitors, fuel cells, etc..</a:t>
            </a:r>
          </a:p>
          <a:p>
            <a:pPr marL="0" lvl="1"/>
            <a:endParaRPr lang="en-US" sz="1300" dirty="0"/>
          </a:p>
          <a:p>
            <a:pPr marL="0" lvl="1" defTabSz="966612">
              <a:buFont typeface="Arial" pitchFamily="34" charset="0"/>
              <a:buChar char="•"/>
              <a:defRPr/>
            </a:pPr>
            <a:r>
              <a:rPr lang="en-US" sz="1300" u="sng" dirty="0"/>
              <a:t> Self assembly</a:t>
            </a:r>
            <a:r>
              <a:rPr lang="en-US" sz="1300" dirty="0"/>
              <a:t>: When a gold-silver alloy is placed in a strong acid solution, silver dissolves while gold atoms rearrange into an open-pore sponge structure.  </a:t>
            </a:r>
            <a:r>
              <a:rPr lang="en-US" sz="1300" dirty="0" err="1"/>
              <a:t>Dealloying</a:t>
            </a:r>
            <a:r>
              <a:rPr lang="en-US" sz="1300" dirty="0"/>
              <a:t> is the selective removal of a less noble element from an alloy. </a:t>
            </a:r>
            <a:r>
              <a:rPr lang="en-US" sz="1300" dirty="0" err="1"/>
              <a:t>Dealloyed</a:t>
            </a:r>
            <a:r>
              <a:rPr lang="en-US" sz="1300" dirty="0"/>
              <a:t> metals have an enormous surface area, as much as 8 m2/g – this </a:t>
            </a:r>
            <a:r>
              <a:rPr lang="en-US" sz="1300" dirty="0" err="1"/>
              <a:t>delloying</a:t>
            </a:r>
            <a:r>
              <a:rPr lang="en-US" sz="1300" dirty="0"/>
              <a:t> method can be applied to other materials…</a:t>
            </a:r>
            <a:endParaRPr lang="en-US" sz="1300" u="sng" dirty="0"/>
          </a:p>
          <a:p>
            <a:pPr marL="0" lvl="1" defTabSz="966612">
              <a:buFont typeface="Arial" pitchFamily="34" charset="0"/>
              <a:buChar char="•"/>
              <a:defRPr/>
            </a:pPr>
            <a:r>
              <a:rPr lang="en-US" sz="1300" u="sng" dirty="0"/>
              <a:t>  Drug release:</a:t>
            </a:r>
            <a:r>
              <a:rPr lang="en-US" sz="1300" dirty="0"/>
              <a:t> high porosity – increased molecular storage can be used for drug release</a:t>
            </a:r>
            <a:r>
              <a:rPr lang="en-US" sz="1300" u="sng" dirty="0"/>
              <a:t> </a:t>
            </a:r>
          </a:p>
          <a:p>
            <a:pPr marL="0" lvl="1" defTabSz="966612">
              <a:buFont typeface="Arial" pitchFamily="34" charset="0"/>
              <a:buChar char="•"/>
              <a:defRPr/>
            </a:pPr>
            <a:r>
              <a:rPr lang="en-US" sz="1300" u="sng" dirty="0"/>
              <a:t>Controllable morphology</a:t>
            </a:r>
            <a:r>
              <a:rPr lang="en-US" sz="1300" dirty="0"/>
              <a:t>: morphology can be easily changed to make it suitable for different applications, control drug release and mechanical properties</a:t>
            </a:r>
          </a:p>
          <a:p>
            <a:pPr marL="0" lvl="1" defTabSz="966612">
              <a:buFont typeface="Arial" pitchFamily="34" charset="0"/>
              <a:buChar char="•"/>
              <a:defRPr/>
            </a:pPr>
            <a:r>
              <a:rPr lang="en-US" sz="1300" dirty="0"/>
              <a:t> </a:t>
            </a:r>
            <a:r>
              <a:rPr lang="en-US" sz="1300" u="sng" dirty="0"/>
              <a:t>Surface </a:t>
            </a:r>
            <a:r>
              <a:rPr lang="en-US" sz="1300" u="sng" dirty="0" err="1"/>
              <a:t>functionalization</a:t>
            </a:r>
            <a:r>
              <a:rPr lang="en-US" sz="1300" u="sng" dirty="0"/>
              <a:t>: </a:t>
            </a:r>
            <a:r>
              <a:rPr lang="en-US" sz="1300" dirty="0"/>
              <a:t>the ability to functionalize the surface with well-established gold-surface chemistry enables its use for a variety of sensors and more </a:t>
            </a:r>
            <a:r>
              <a:rPr lang="en-US" sz="1300" dirty="0" err="1"/>
              <a:t>biomimetic</a:t>
            </a:r>
            <a:r>
              <a:rPr lang="en-US" sz="1300" dirty="0"/>
              <a:t> surfaces</a:t>
            </a:r>
          </a:p>
          <a:p>
            <a:pPr marL="0" lvl="1" defTabSz="966612">
              <a:buFont typeface="Arial" pitchFamily="34" charset="0"/>
              <a:buChar char="•"/>
              <a:defRPr/>
            </a:pPr>
            <a:r>
              <a:rPr lang="en-US" sz="1300" dirty="0"/>
              <a:t> </a:t>
            </a:r>
            <a:r>
              <a:rPr lang="en-US" sz="1300" u="sng" dirty="0"/>
              <a:t>Mechanical properties</a:t>
            </a:r>
            <a:r>
              <a:rPr lang="en-US" sz="1300" dirty="0"/>
              <a:t>: morphological changes and elemental composition have a direct effect on mechanical properties, which can be precisely tuned</a:t>
            </a:r>
          </a:p>
          <a:p>
            <a:pPr marL="0" lvl="1" defTabSz="966612">
              <a:buFont typeface="Arial" pitchFamily="34" charset="0"/>
              <a:buChar char="•"/>
              <a:defRPr/>
            </a:pPr>
            <a:r>
              <a:rPr lang="en-US" sz="1300" dirty="0"/>
              <a:t> </a:t>
            </a:r>
            <a:r>
              <a:rPr lang="en-US" sz="1300" u="sng" dirty="0"/>
              <a:t>electrical properties: </a:t>
            </a:r>
            <a:r>
              <a:rPr lang="en-US" sz="1300" dirty="0"/>
              <a:t> gold is a good electrical conductor, which makes it highly useful for electrodes.</a:t>
            </a:r>
          </a:p>
          <a:p>
            <a:pPr marL="0" lvl="1" defTabSz="966612">
              <a:buFont typeface="Arial" pitchFamily="34" charset="0"/>
              <a:buChar char="•"/>
              <a:defRPr/>
            </a:pPr>
            <a:r>
              <a:rPr lang="en-US" sz="1300" dirty="0"/>
              <a:t> </a:t>
            </a:r>
            <a:r>
              <a:rPr lang="en-US" sz="1300" u="sng" dirty="0"/>
              <a:t>optical properties: </a:t>
            </a:r>
            <a:r>
              <a:rPr lang="en-US" sz="1300" dirty="0"/>
              <a:t>finally, it exhibits enhanced </a:t>
            </a:r>
            <a:r>
              <a:rPr lang="en-US" sz="1300" dirty="0" err="1"/>
              <a:t>raman</a:t>
            </a:r>
            <a:r>
              <a:rPr lang="en-US" sz="1300" dirty="0"/>
              <a:t>-effects due to the </a:t>
            </a:r>
            <a:r>
              <a:rPr lang="en-US" sz="1300" dirty="0" err="1"/>
              <a:t>nano</a:t>
            </a:r>
            <a:r>
              <a:rPr lang="en-US" sz="1300" dirty="0"/>
              <a:t>-structure, creating another dimension for sensors</a:t>
            </a:r>
          </a:p>
          <a:p>
            <a:pPr marL="0" lvl="1" defTabSz="966612">
              <a:buFont typeface="Arial" pitchFamily="34" charset="0"/>
              <a:buChar char="•"/>
              <a:defRPr/>
            </a:pPr>
            <a:r>
              <a:rPr lang="en-US" sz="1300" u="sng" dirty="0"/>
              <a:t> </a:t>
            </a:r>
            <a:r>
              <a:rPr lang="en-US" sz="1300" u="sng" dirty="0" err="1"/>
              <a:t>Microfab</a:t>
            </a:r>
            <a:r>
              <a:rPr lang="en-US" sz="1300" u="sng" dirty="0"/>
              <a:t> integration</a:t>
            </a:r>
            <a:r>
              <a:rPr lang="en-US" sz="1300" dirty="0"/>
              <a:t>: An important aspect is that the material can be deposited with various methods: sputtering, evaporation, electroplating… these make it amenable to integration with </a:t>
            </a:r>
            <a:r>
              <a:rPr lang="en-US" sz="1300" dirty="0" err="1"/>
              <a:t>microtechnology</a:t>
            </a:r>
            <a:r>
              <a:rPr lang="en-US" sz="1300" dirty="0"/>
              <a:t>..</a:t>
            </a:r>
          </a:p>
          <a:p>
            <a:pPr marL="0" lvl="1"/>
            <a:endParaRPr lang="en-US" sz="1300" dirty="0"/>
          </a:p>
          <a:p>
            <a:pPr marL="0" lvl="1"/>
            <a:endParaRPr lang="en-US" sz="1300" dirty="0"/>
          </a:p>
          <a:p>
            <a:pPr marL="0" lvl="1"/>
            <a:r>
              <a:rPr lang="en-US" sz="1300" dirty="0"/>
              <a:t>The resulting material has reduced elastic modulus, increased surface area, corrosion resistance, and electrical conductivity, which are important features for sensors.</a:t>
            </a:r>
            <a:r>
              <a:rPr lang="en-US" sz="1900" dirty="0"/>
              <a:t> Unique optical properties.. Industrial interest in using it for biomedical applications due to its desirable attributes.</a:t>
            </a:r>
          </a:p>
          <a:p>
            <a:pPr lvl="1"/>
            <a:endParaRPr lang="en-US" dirty="0">
              <a:latin typeface="Arial" pitchFamily="34" charset="0"/>
            </a:endParaRPr>
          </a:p>
          <a:p>
            <a:pPr eaLnBrk="1" hangingPunct="1"/>
            <a:r>
              <a:rPr lang="en-US" dirty="0">
                <a:latin typeface="Arial" pitchFamily="34" charset="0"/>
              </a:rPr>
              <a:t>DISCUSS: how this is transferrable to different metal systems, give examples, what are the design considerations for an alloy to be turned into a porous metal.</a:t>
            </a:r>
          </a:p>
        </p:txBody>
      </p:sp>
    </p:spTree>
    <p:extLst>
      <p:ext uri="{BB962C8B-B14F-4D97-AF65-F5344CB8AC3E}">
        <p14:creationId xmlns:p14="http://schemas.microsoft.com/office/powerpoint/2010/main" val="478506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53" tIns="48326" rIns="96653" bIns="48326" anchor="b"/>
          <a:lstStyle/>
          <a:p>
            <a:pPr algn="r" eaLnBrk="1" hangingPunct="1"/>
            <a:fld id="{91F0D7D0-4C98-4E64-86C9-05FF9775C952}" type="slidenum">
              <a:rPr lang="en-US" sz="1300">
                <a:latin typeface="Arial" pitchFamily="34" charset="0"/>
              </a:rPr>
              <a:pPr algn="r" eaLnBrk="1" hangingPunct="1"/>
              <a:t>4</a:t>
            </a:fld>
            <a:endParaRPr lang="en-US" sz="1300">
              <a:latin typeface="Arial" pitchFamily="34"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lvl="1"/>
            <a:r>
              <a:rPr lang="en-US" sz="1300" dirty="0"/>
              <a:t>In order to demonstrate the potential of </a:t>
            </a:r>
            <a:r>
              <a:rPr lang="en-US" sz="1300" dirty="0" err="1"/>
              <a:t>np</a:t>
            </a:r>
            <a:r>
              <a:rPr lang="en-US" sz="1300" dirty="0"/>
              <a:t>-Au films for delivery of pharmaceuticals, we infused 3 x 4 mm </a:t>
            </a:r>
            <a:r>
              <a:rPr lang="en-US" sz="1300" dirty="0" err="1"/>
              <a:t>np</a:t>
            </a:r>
            <a:r>
              <a:rPr lang="en-US" sz="1300" dirty="0"/>
              <a:t>-Au films patterned on silicon chips with 10 </a:t>
            </a:r>
            <a:r>
              <a:rPr lang="en-US" sz="1300" dirty="0" err="1"/>
              <a:t>mM</a:t>
            </a:r>
            <a:r>
              <a:rPr lang="en-US" sz="1300" dirty="0"/>
              <a:t> </a:t>
            </a:r>
            <a:r>
              <a:rPr lang="en-US" sz="1300" dirty="0" err="1"/>
              <a:t>fluorescein</a:t>
            </a:r>
            <a:r>
              <a:rPr lang="en-US" sz="1300" dirty="0"/>
              <a:t> in </a:t>
            </a:r>
            <a:r>
              <a:rPr lang="en-US" sz="1300" dirty="0" err="1"/>
              <a:t>deionized</a:t>
            </a:r>
            <a:r>
              <a:rPr lang="en-US" sz="1300" dirty="0"/>
              <a:t> water overnight</a:t>
            </a:r>
            <a:endParaRPr lang="en-US" sz="1700" dirty="0"/>
          </a:p>
          <a:p>
            <a:pPr lvl="1"/>
            <a:r>
              <a:rPr lang="en-US" sz="1300" dirty="0"/>
              <a:t>Then, the chips were rinsed in </a:t>
            </a:r>
            <a:r>
              <a:rPr lang="en-US" sz="1300" dirty="0" err="1"/>
              <a:t>deionized</a:t>
            </a:r>
            <a:r>
              <a:rPr lang="en-US" sz="1300" dirty="0"/>
              <a:t> water and placed in </a:t>
            </a:r>
            <a:r>
              <a:rPr lang="en-US" sz="1300" dirty="0" err="1"/>
              <a:t>microcentrifuge</a:t>
            </a:r>
            <a:r>
              <a:rPr lang="en-US" sz="1300" dirty="0"/>
              <a:t> tubes with 250 </a:t>
            </a:r>
            <a:r>
              <a:rPr lang="en-US" sz="1300" dirty="0" err="1"/>
              <a:t>uL</a:t>
            </a:r>
            <a:r>
              <a:rPr lang="en-US" sz="1300" dirty="0"/>
              <a:t> DI water, 5 </a:t>
            </a:r>
            <a:r>
              <a:rPr lang="en-US" sz="1300" dirty="0" err="1"/>
              <a:t>uL</a:t>
            </a:r>
            <a:r>
              <a:rPr lang="en-US" sz="1300" dirty="0"/>
              <a:t> samples were taken from tubes at specific time points, and the fluorescence was determined by </a:t>
            </a:r>
            <a:r>
              <a:rPr lang="en-US" sz="1300" dirty="0" err="1"/>
              <a:t>fluorospectrometer</a:t>
            </a:r>
            <a:endParaRPr lang="en-US" sz="1700" dirty="0"/>
          </a:p>
          <a:p>
            <a:pPr lvl="1"/>
            <a:r>
              <a:rPr lang="en-US" sz="1300" dirty="0"/>
              <a:t>With increasing film thickness, the amount of </a:t>
            </a:r>
            <a:r>
              <a:rPr lang="en-US" sz="1300" dirty="0" err="1"/>
              <a:t>fluorescein</a:t>
            </a:r>
            <a:r>
              <a:rPr lang="en-US" sz="1300" dirty="0"/>
              <a:t> eluted increases.</a:t>
            </a:r>
            <a:endParaRPr lang="en-US" sz="1700" dirty="0"/>
          </a:p>
          <a:p>
            <a:pPr lvl="1"/>
            <a:r>
              <a:rPr lang="en-US" sz="1300" dirty="0"/>
              <a:t>Not shown here, control samples with planar gold patterns or no gold patterns stopped exhibiting </a:t>
            </a:r>
            <a:r>
              <a:rPr lang="en-US" sz="1300" dirty="0" err="1"/>
              <a:t>fluorescein</a:t>
            </a:r>
            <a:r>
              <a:rPr lang="en-US" sz="1300" dirty="0"/>
              <a:t> elution within the first few hours after starting the elution, suggesting that the </a:t>
            </a:r>
            <a:r>
              <a:rPr lang="en-US" sz="1300" dirty="0" err="1"/>
              <a:t>np</a:t>
            </a:r>
            <a:r>
              <a:rPr lang="en-US" sz="1300" dirty="0"/>
              <a:t>-Au films indeed can retain small molecules.</a:t>
            </a:r>
            <a:endParaRPr lang="en-US" sz="1700" dirty="0"/>
          </a:p>
          <a:p>
            <a:pPr lvl="1"/>
            <a:r>
              <a:rPr lang="en-US" sz="1300" dirty="0"/>
              <a:t>Also, not shown here, we have preliminary studies demonstrating continuous </a:t>
            </a:r>
            <a:r>
              <a:rPr lang="en-US" sz="1300" dirty="0" err="1"/>
              <a:t>fluorescein</a:t>
            </a:r>
            <a:r>
              <a:rPr lang="en-US" sz="1300" dirty="0"/>
              <a:t> elution over a period of 2 weeks. </a:t>
            </a:r>
          </a:p>
          <a:p>
            <a:pPr lvl="1"/>
            <a:endParaRPr lang="en-US" sz="1300" dirty="0"/>
          </a:p>
        </p:txBody>
      </p:sp>
    </p:spTree>
    <p:extLst>
      <p:ext uri="{BB962C8B-B14F-4D97-AF65-F5344CB8AC3E}">
        <p14:creationId xmlns:p14="http://schemas.microsoft.com/office/powerpoint/2010/main" val="1818247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53" tIns="48326" rIns="96653" bIns="48326" anchor="b"/>
          <a:lstStyle/>
          <a:p>
            <a:pPr algn="r" eaLnBrk="1" hangingPunct="1"/>
            <a:fld id="{91F0D7D0-4C98-4E64-86C9-05FF9775C952}" type="slidenum">
              <a:rPr lang="en-US" sz="1300">
                <a:latin typeface="Arial" pitchFamily="34" charset="0"/>
              </a:rPr>
              <a:pPr algn="r" eaLnBrk="1" hangingPunct="1"/>
              <a:t>5</a:t>
            </a:fld>
            <a:endParaRPr lang="en-US" sz="1300">
              <a:latin typeface="Arial" pitchFamily="34"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lvl="1"/>
            <a:r>
              <a:rPr lang="en-US" sz="1300" dirty="0"/>
              <a:t>In order to test whether biologically-relevant amounts of drug molecules can be loaded into the nanoporous thin films, we used a small-molecule drug, arabino </a:t>
            </a:r>
            <a:r>
              <a:rPr lang="en-US" sz="1300" dirty="0" err="1"/>
              <a:t>furinoside</a:t>
            </a:r>
            <a:r>
              <a:rPr lang="en-US" sz="1300" dirty="0"/>
              <a:t> that suppresses cell division. …</a:t>
            </a:r>
          </a:p>
          <a:p>
            <a:pPr lvl="1"/>
            <a:endParaRPr lang="en-US" sz="1300" dirty="0"/>
          </a:p>
          <a:p>
            <a:pPr lvl="1"/>
            <a:endParaRPr lang="en-US" sz="1300" dirty="0"/>
          </a:p>
        </p:txBody>
      </p:sp>
    </p:spTree>
    <p:extLst>
      <p:ext uri="{BB962C8B-B14F-4D97-AF65-F5344CB8AC3E}">
        <p14:creationId xmlns:p14="http://schemas.microsoft.com/office/powerpoint/2010/main" val="2393436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53" tIns="48326" rIns="96653" bIns="48326" anchor="b"/>
          <a:lstStyle/>
          <a:p>
            <a:pPr algn="r" eaLnBrk="1" hangingPunct="1"/>
            <a:fld id="{91F0D7D0-4C98-4E64-86C9-05FF9775C952}" type="slidenum">
              <a:rPr lang="en-US" sz="1300">
                <a:latin typeface="Arial" pitchFamily="34" charset="0"/>
              </a:rPr>
              <a:pPr algn="r" eaLnBrk="1" hangingPunct="1"/>
              <a:t>6</a:t>
            </a:fld>
            <a:endParaRPr lang="en-US" sz="1300">
              <a:latin typeface="Arial" pitchFamily="34"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The effective surface areas of different samples were electrochemically determined, using a </a:t>
            </a:r>
            <a:r>
              <a:rPr lang="en-US" sz="1200" kern="1200" dirty="0" err="1">
                <a:solidFill>
                  <a:schemeClr val="tx1"/>
                </a:solidFill>
                <a:effectLst/>
                <a:latin typeface="Arial" charset="0"/>
                <a:ea typeface="+mn-ea"/>
                <a:cs typeface="+mn-cs"/>
              </a:rPr>
              <a:t>potentiostat</a:t>
            </a:r>
            <a:r>
              <a:rPr lang="en-US" sz="1200" kern="1200" dirty="0">
                <a:solidFill>
                  <a:schemeClr val="tx1"/>
                </a:solidFill>
                <a:effectLst/>
                <a:latin typeface="Arial" charset="0"/>
                <a:ea typeface="+mn-ea"/>
                <a:cs typeface="+mn-cs"/>
              </a:rPr>
              <a:t> (</a:t>
            </a:r>
            <a:r>
              <a:rPr lang="en-US" sz="1200" kern="1200" dirty="0" err="1">
                <a:solidFill>
                  <a:schemeClr val="tx1"/>
                </a:solidFill>
                <a:effectLst/>
                <a:latin typeface="Arial" charset="0"/>
                <a:ea typeface="+mn-ea"/>
                <a:cs typeface="+mn-cs"/>
              </a:rPr>
              <a:t>Gamry</a:t>
            </a:r>
            <a:r>
              <a:rPr lang="en-US" sz="1200" kern="1200" dirty="0">
                <a:solidFill>
                  <a:schemeClr val="tx1"/>
                </a:solidFill>
                <a:effectLst/>
                <a:latin typeface="Arial" charset="0"/>
                <a:ea typeface="+mn-ea"/>
                <a:cs typeface="+mn-cs"/>
              </a:rPr>
              <a:t> Reference 600) with a homemade Teflon electrochemical cell, platinum counter electrode, and Ag/</a:t>
            </a:r>
            <a:r>
              <a:rPr lang="en-US" sz="1200" kern="1200" dirty="0" err="1">
                <a:solidFill>
                  <a:schemeClr val="tx1"/>
                </a:solidFill>
                <a:effectLst/>
                <a:latin typeface="Arial" charset="0"/>
                <a:ea typeface="+mn-ea"/>
                <a:cs typeface="+mn-cs"/>
              </a:rPr>
              <a:t>AgCl</a:t>
            </a:r>
            <a:r>
              <a:rPr lang="en-US" sz="1200" kern="1200" dirty="0">
                <a:solidFill>
                  <a:schemeClr val="tx1"/>
                </a:solidFill>
                <a:effectLst/>
                <a:latin typeface="Arial" charset="0"/>
                <a:ea typeface="+mn-ea"/>
                <a:cs typeface="+mn-cs"/>
              </a:rPr>
              <a:t> reference electrode. Cyclic </a:t>
            </a:r>
            <a:r>
              <a:rPr lang="en-US" sz="1200" kern="1200" dirty="0" err="1">
                <a:solidFill>
                  <a:schemeClr val="tx1"/>
                </a:solidFill>
                <a:effectLst/>
                <a:latin typeface="Arial" charset="0"/>
                <a:ea typeface="+mn-ea"/>
                <a:cs typeface="+mn-cs"/>
              </a:rPr>
              <a:t>voltammograms</a:t>
            </a:r>
            <a:r>
              <a:rPr lang="en-US" sz="1200" kern="1200" dirty="0">
                <a:solidFill>
                  <a:schemeClr val="tx1"/>
                </a:solidFill>
                <a:effectLst/>
                <a:latin typeface="Arial" charset="0"/>
                <a:ea typeface="+mn-ea"/>
                <a:cs typeface="+mn-cs"/>
              </a:rPr>
              <a:t> (CV) in 0.05 M sulfuric acid with a scan rate of 50 mV/s were obtained and the electrical charge under the gold oxide reduction peak between potentials of 720 mV and 970 mV was calculated. All calculated charge values were converted to the effective surface area by using 450 </a:t>
            </a:r>
            <a:r>
              <a:rPr lang="en-US" sz="1200" kern="1200" dirty="0" err="1">
                <a:solidFill>
                  <a:schemeClr val="tx1"/>
                </a:solidFill>
                <a:effectLst/>
                <a:latin typeface="Arial" charset="0"/>
                <a:ea typeface="+mn-ea"/>
                <a:cs typeface="+mn-cs"/>
              </a:rPr>
              <a:t>μC</a:t>
            </a:r>
            <a:r>
              <a:rPr lang="en-US" sz="1200" kern="1200" dirty="0">
                <a:solidFill>
                  <a:schemeClr val="tx1"/>
                </a:solidFill>
                <a:effectLst/>
                <a:latin typeface="Arial" charset="0"/>
                <a:ea typeface="+mn-ea"/>
                <a:cs typeface="+mn-cs"/>
              </a:rPr>
              <a:t>/cm</a:t>
            </a:r>
            <a:r>
              <a:rPr lang="en-US" sz="1200" kern="1200" baseline="30000" dirty="0">
                <a:solidFill>
                  <a:schemeClr val="tx1"/>
                </a:solidFill>
                <a:effectLst/>
                <a:latin typeface="Arial" charset="0"/>
                <a:ea typeface="+mn-ea"/>
                <a:cs typeface="+mn-cs"/>
              </a:rPr>
              <a:t>2 </a:t>
            </a:r>
            <a:r>
              <a:rPr lang="en-US" sz="1200" kern="1200" dirty="0">
                <a:solidFill>
                  <a:schemeClr val="tx1"/>
                </a:solidFill>
                <a:effectLst/>
                <a:latin typeface="Arial" charset="0"/>
                <a:ea typeface="+mn-ea"/>
                <a:cs typeface="+mn-cs"/>
              </a:rPr>
              <a:t>as specific charge of a gold surface</a:t>
            </a:r>
            <a:r>
              <a:rPr lang="en-US" sz="1200" u="none" strike="noStrike" kern="1200" baseline="30000" dirty="0">
                <a:solidFill>
                  <a:schemeClr val="tx1"/>
                </a:solidFill>
                <a:effectLst/>
                <a:latin typeface="Arial" charset="0"/>
                <a:ea typeface="+mn-ea"/>
                <a:cs typeface="+mn-cs"/>
                <a:hlinkClick r:id="rId3" action="ppaction://hlinkfile" tooltip="Tan, 2012 #1"/>
              </a:rPr>
              <a:t>29</a:t>
            </a:r>
            <a:r>
              <a:rPr lang="en-US" sz="1200" kern="1200" baseline="30000" dirty="0">
                <a:solidFill>
                  <a:schemeClr val="tx1"/>
                </a:solidFill>
                <a:effectLst/>
                <a:latin typeface="Arial" charset="0"/>
                <a:ea typeface="+mn-ea"/>
                <a:cs typeface="+mn-cs"/>
              </a:rPr>
              <a:t>, </a:t>
            </a:r>
            <a:r>
              <a:rPr lang="en-US" sz="1200" u="none" strike="noStrike" kern="1200" baseline="30000" dirty="0">
                <a:solidFill>
                  <a:schemeClr val="tx1"/>
                </a:solidFill>
                <a:effectLst/>
                <a:latin typeface="Arial" charset="0"/>
                <a:ea typeface="+mn-ea"/>
                <a:cs typeface="+mn-cs"/>
                <a:hlinkClick r:id="rId4" action="ppaction://hlinkfile" tooltip="Rouya, 2012 #721"/>
              </a:rPr>
              <a:t>30</a:t>
            </a:r>
            <a:r>
              <a:rPr lang="en-US" sz="1200" kern="1200" dirty="0">
                <a:solidFill>
                  <a:schemeClr val="tx1"/>
                </a:solidFill>
                <a:effectLst/>
                <a:latin typeface="Arial" charset="0"/>
                <a:ea typeface="+mn-ea"/>
                <a:cs typeface="+mn-cs"/>
              </a:rPr>
              <a:t>. The ratio of the effective surface areas of different np-Au samples to the effective surface area of control planar-Au sample was defined as “enhancement factor”. </a:t>
            </a:r>
          </a:p>
          <a:p>
            <a:pPr marL="457200" marR="0" lvl="1"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dirty="0"/>
              <a:t>Surface area</a:t>
            </a:r>
            <a:r>
              <a:rPr lang="en-US" baseline="0" dirty="0"/>
              <a:t> (calculated via gold atomic weight, porosity, </a:t>
            </a:r>
            <a:r>
              <a:rPr lang="en-US" baseline="0" dirty="0" err="1"/>
              <a:t>etc</a:t>
            </a:r>
            <a:r>
              <a:rPr lang="en-US" baseline="0" dirty="0"/>
              <a:t> - converti</a:t>
            </a:r>
            <a:r>
              <a:rPr lang="en-US" dirty="0"/>
              <a:t>ng the cyclic voltammetry-based effective surface enhancement to surface area per mass of np-Au) =  2.4m</a:t>
            </a:r>
            <a:r>
              <a:rPr lang="en-US" baseline="30000" dirty="0">
                <a:effectLst/>
              </a:rPr>
              <a:t>^</a:t>
            </a:r>
            <a:r>
              <a:rPr lang="en-US" baseline="30000" dirty="0"/>
              <a:t>2</a:t>
            </a:r>
            <a:r>
              <a:rPr lang="en-US" dirty="0"/>
              <a:t>/g. </a:t>
            </a:r>
          </a:p>
          <a:p>
            <a:pPr marL="457200" marR="0" lvl="1"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Hydrodynamic radius of fluorescein molecules was calculated as 0.58 nm by Stokes-Einstein equation by taking diffusion coefficient of sodium fluorescein as 4.2 x10</a:t>
            </a:r>
            <a:r>
              <a:rPr lang="en-US" sz="1200" kern="1200" baseline="30000" dirty="0">
                <a:solidFill>
                  <a:schemeClr val="tx1"/>
                </a:solidFill>
                <a:effectLst/>
                <a:latin typeface="Arial" charset="0"/>
                <a:ea typeface="+mn-ea"/>
                <a:cs typeface="+mn-cs"/>
              </a:rPr>
              <a:t>-6</a:t>
            </a:r>
            <a:r>
              <a:rPr lang="en-US" sz="1200" kern="1200" dirty="0">
                <a:solidFill>
                  <a:schemeClr val="tx1"/>
                </a:solidFill>
                <a:effectLst/>
                <a:latin typeface="Arial" charset="0"/>
                <a:ea typeface="+mn-ea"/>
                <a:cs typeface="+mn-cs"/>
              </a:rPr>
              <a:t> cm</a:t>
            </a:r>
            <a:r>
              <a:rPr lang="en-US" sz="1200" kern="1200" baseline="30000" dirty="0">
                <a:solidFill>
                  <a:schemeClr val="tx1"/>
                </a:solidFill>
                <a:effectLst/>
                <a:latin typeface="Arial" charset="0"/>
                <a:ea typeface="+mn-ea"/>
                <a:cs typeface="+mn-cs"/>
              </a:rPr>
              <a:t>2</a:t>
            </a:r>
            <a:r>
              <a:rPr lang="en-US" sz="1200" kern="1200" dirty="0">
                <a:solidFill>
                  <a:schemeClr val="tx1"/>
                </a:solidFill>
                <a:effectLst/>
                <a:latin typeface="Arial" charset="0"/>
                <a:ea typeface="+mn-ea"/>
                <a:cs typeface="+mn-cs"/>
              </a:rPr>
              <a:t>/s in water at room temperature</a:t>
            </a:r>
          </a:p>
          <a:p>
            <a:pPr lvl="1"/>
            <a:endParaRPr lang="en-US" dirty="0">
              <a:latin typeface="Arial" pitchFamily="34" charset="0"/>
            </a:endParaRPr>
          </a:p>
        </p:txBody>
      </p:sp>
    </p:spTree>
    <p:extLst>
      <p:ext uri="{BB962C8B-B14F-4D97-AF65-F5344CB8AC3E}">
        <p14:creationId xmlns:p14="http://schemas.microsoft.com/office/powerpoint/2010/main" val="143843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53" tIns="48326" rIns="96653" bIns="48326" anchor="b"/>
          <a:lstStyle/>
          <a:p>
            <a:pPr algn="r" eaLnBrk="1" hangingPunct="1"/>
            <a:fld id="{91F0D7D0-4C98-4E64-86C9-05FF9775C952}" type="slidenum">
              <a:rPr lang="en-US" sz="1300">
                <a:latin typeface="Arial" pitchFamily="34" charset="0"/>
              </a:rPr>
              <a:pPr algn="r" eaLnBrk="1" hangingPunct="1"/>
              <a:t>7</a:t>
            </a:fld>
            <a:endParaRPr lang="en-US" sz="1300">
              <a:latin typeface="Arial" pitchFamily="34"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lvl="1"/>
            <a:r>
              <a:rPr lang="en-US" sz="1300" dirty="0"/>
              <a:t>Next, we investigated whether it is possible to control molecular release rate by modifying the morphological features. We use thermal annealing to modify the morphology where initial cracks in the thin film lead to generation of large voids, which create additional surfaces (aside from just the top surface) to release small molecules. As an indicator of release rate, we used half-life calculations, which is the amount of time it takes for half of the loaded molecules to be released. As seen in the figure, introducing cracks and resulted in monotonously decreasing half-lives. </a:t>
            </a:r>
          </a:p>
          <a:p>
            <a:pPr lvl="1"/>
            <a:endParaRPr lang="en-US" sz="1300" dirty="0">
              <a:latin typeface="Arial" pitchFamily="34" charset="0"/>
            </a:endParaRPr>
          </a:p>
          <a:p>
            <a:pPr lvl="1"/>
            <a:r>
              <a:rPr lang="en-US" sz="1300" dirty="0">
                <a:latin typeface="Arial" pitchFamily="34" charset="0"/>
              </a:rPr>
              <a:t>We attribute this to the increased flux surface area, which inversely affects the half life, that is more flux surfaces results in higher release rates hence reduced half lives.</a:t>
            </a:r>
            <a:endParaRPr lang="en-US" dirty="0">
              <a:latin typeface="Arial" pitchFamily="34" charset="0"/>
            </a:endParaRPr>
          </a:p>
        </p:txBody>
      </p:sp>
    </p:spTree>
    <p:extLst>
      <p:ext uri="{BB962C8B-B14F-4D97-AF65-F5344CB8AC3E}">
        <p14:creationId xmlns:p14="http://schemas.microsoft.com/office/powerpoint/2010/main" val="2051519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53" tIns="48326" rIns="96653" bIns="48326" anchor="b"/>
          <a:lstStyle/>
          <a:p>
            <a:pPr algn="r" eaLnBrk="1" hangingPunct="1"/>
            <a:fld id="{91F0D7D0-4C98-4E64-86C9-05FF9775C952}" type="slidenum">
              <a:rPr lang="en-US" sz="1300">
                <a:latin typeface="Arial" pitchFamily="34" charset="0"/>
              </a:rPr>
              <a:pPr algn="r" eaLnBrk="1" hangingPunct="1"/>
              <a:t>8</a:t>
            </a:fld>
            <a:endParaRPr lang="en-US" sz="1300">
              <a:latin typeface="Arial" pitchFamily="34"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lvl="1"/>
            <a:r>
              <a:rPr lang="en-US" sz="1200" kern="1200" dirty="0">
                <a:solidFill>
                  <a:schemeClr val="tx1"/>
                </a:solidFill>
                <a:effectLst/>
                <a:latin typeface="Arial" charset="0"/>
                <a:ea typeface="+mn-ea"/>
                <a:cs typeface="+mn-cs"/>
              </a:rPr>
              <a:t>While testing molecular release in biologically-relevant liquids, such phosphate buffered saline, we noticed a burst release of molecules reducing the release half-lives to order of minutes. We attributed this to competitive displacement of loosely-adsorbed fluorescein molecules by chloride molecules that have higher affinity to gold surface. We studies the release rate in the presence of different halides. As seen on the left figure, the release rate increased from fluoride-containing solutions to iodide-containing solutions. </a:t>
            </a:r>
          </a:p>
          <a:p>
            <a:pPr lvl="1"/>
            <a:endParaRPr lang="en-US" sz="1200" kern="1200" dirty="0">
              <a:solidFill>
                <a:schemeClr val="tx1"/>
              </a:solidFill>
              <a:effectLst/>
              <a:latin typeface="Arial" charset="0"/>
              <a:ea typeface="+mn-ea"/>
              <a:cs typeface="+mn-cs"/>
            </a:endParaRPr>
          </a:p>
          <a:p>
            <a:pPr lvl="1"/>
            <a:r>
              <a:rPr lang="en-US" sz="1200" kern="1200" dirty="0">
                <a:solidFill>
                  <a:schemeClr val="tx1"/>
                </a:solidFill>
                <a:effectLst/>
                <a:latin typeface="Arial" charset="0"/>
                <a:ea typeface="+mn-ea"/>
                <a:cs typeface="+mn-cs"/>
              </a:rPr>
              <a:t>For providing further insight into the relationship between the spontaneity of halide adsorption onto gold surface and the resultant release rate, we used free energy  (</a:t>
            </a:r>
            <a:r>
              <a:rPr lang="en-US" sz="1200" i="1" kern="1200" dirty="0">
                <a:solidFill>
                  <a:schemeClr val="tx1"/>
                </a:solidFill>
                <a:effectLst/>
                <a:latin typeface="Arial" charset="0"/>
                <a:ea typeface="+mn-ea"/>
                <a:cs typeface="+mn-cs"/>
              </a:rPr>
              <a:t>ΔG</a:t>
            </a:r>
            <a:r>
              <a:rPr lang="en-US" sz="1200" kern="1200" dirty="0">
                <a:solidFill>
                  <a:schemeClr val="tx1"/>
                </a:solidFill>
                <a:effectLst/>
                <a:latin typeface="Arial" charset="0"/>
                <a:ea typeface="+mn-ea"/>
                <a:cs typeface="+mn-cs"/>
              </a:rPr>
              <a:t>) of adsorption of halides onto gold electrode obtained by theoretical calculations by </a:t>
            </a:r>
            <a:r>
              <a:rPr lang="en-US" sz="1200" kern="1200" dirty="0" err="1">
                <a:solidFill>
                  <a:schemeClr val="tx1"/>
                </a:solidFill>
                <a:effectLst/>
                <a:latin typeface="Arial" charset="0"/>
                <a:ea typeface="+mn-ea"/>
                <a:cs typeface="+mn-cs"/>
              </a:rPr>
              <a:t>Bodé</a:t>
            </a:r>
            <a:r>
              <a:rPr lang="en-US" sz="1200" kern="1200" dirty="0">
                <a:solidFill>
                  <a:schemeClr val="tx1"/>
                </a:solidFill>
                <a:effectLst/>
                <a:latin typeface="Arial" charset="0"/>
                <a:ea typeface="+mn-ea"/>
                <a:cs typeface="+mn-cs"/>
              </a:rPr>
              <a:t> </a:t>
            </a:r>
            <a:r>
              <a:rPr lang="en-US" sz="1200" i="1" kern="1200" dirty="0">
                <a:solidFill>
                  <a:schemeClr val="tx1"/>
                </a:solidFill>
                <a:effectLst/>
                <a:latin typeface="Arial" charset="0"/>
                <a:ea typeface="+mn-ea"/>
                <a:cs typeface="+mn-cs"/>
              </a:rPr>
              <a:t>et al</a:t>
            </a:r>
            <a:r>
              <a:rPr lang="en-US" sz="1200" kern="1200" dirty="0">
                <a:solidFill>
                  <a:schemeClr val="tx1"/>
                </a:solidFill>
                <a:effectLst/>
                <a:latin typeface="Arial" charset="0"/>
                <a:ea typeface="+mn-ea"/>
                <a:cs typeface="+mn-cs"/>
              </a:rPr>
              <a:t>. </a:t>
            </a:r>
            <a:r>
              <a:rPr lang="en-US" sz="1200" kern="1200" baseline="30000" dirty="0">
                <a:solidFill>
                  <a:schemeClr val="tx1"/>
                </a:solidFill>
                <a:effectLst/>
                <a:latin typeface="Arial" charset="0"/>
                <a:ea typeface="+mn-ea"/>
                <a:cs typeface="+mn-cs"/>
              </a:rPr>
              <a:t>50</a:t>
            </a:r>
            <a:r>
              <a:rPr lang="en-US" sz="1200" kern="1200" dirty="0">
                <a:solidFill>
                  <a:schemeClr val="tx1"/>
                </a:solidFill>
                <a:effectLst/>
                <a:latin typeface="Arial" charset="0"/>
                <a:ea typeface="+mn-ea"/>
                <a:cs typeface="+mn-cs"/>
              </a:rPr>
              <a:t> (Figure 4 inset). The monotonic trend shows that halide adsorption becomes more favorable in the order of F</a:t>
            </a:r>
            <a:r>
              <a:rPr lang="en-US" sz="1200" kern="1200" baseline="30000" dirty="0">
                <a:solidFill>
                  <a:schemeClr val="tx1"/>
                </a:solidFill>
                <a:effectLst/>
                <a:latin typeface="Arial" charset="0"/>
                <a:ea typeface="+mn-ea"/>
                <a:cs typeface="+mn-cs"/>
              </a:rPr>
              <a:t>-</a:t>
            </a:r>
            <a:r>
              <a:rPr lang="en-US" sz="1200" kern="1200" dirty="0">
                <a:solidFill>
                  <a:schemeClr val="tx1"/>
                </a:solidFill>
                <a:effectLst/>
                <a:latin typeface="Arial" charset="0"/>
                <a:ea typeface="+mn-ea"/>
                <a:cs typeface="+mn-cs"/>
              </a:rPr>
              <a:t>&lt;Cl</a:t>
            </a:r>
            <a:r>
              <a:rPr lang="en-US" sz="1200" kern="1200" baseline="30000" dirty="0">
                <a:solidFill>
                  <a:schemeClr val="tx1"/>
                </a:solidFill>
                <a:effectLst/>
                <a:latin typeface="Arial" charset="0"/>
                <a:ea typeface="+mn-ea"/>
                <a:cs typeface="+mn-cs"/>
              </a:rPr>
              <a:t>-</a:t>
            </a:r>
            <a:r>
              <a:rPr lang="en-US" sz="1200" kern="1200" dirty="0">
                <a:solidFill>
                  <a:schemeClr val="tx1"/>
                </a:solidFill>
                <a:effectLst/>
                <a:latin typeface="Arial" charset="0"/>
                <a:ea typeface="+mn-ea"/>
                <a:cs typeface="+mn-cs"/>
              </a:rPr>
              <a:t>&lt;Br</a:t>
            </a:r>
            <a:r>
              <a:rPr lang="en-US" sz="1200" kern="1200" baseline="30000" dirty="0">
                <a:solidFill>
                  <a:schemeClr val="tx1"/>
                </a:solidFill>
                <a:effectLst/>
                <a:latin typeface="Arial" charset="0"/>
                <a:ea typeface="+mn-ea"/>
                <a:cs typeface="+mn-cs"/>
              </a:rPr>
              <a:t>-50, 51</a:t>
            </a:r>
            <a:r>
              <a:rPr lang="en-US" sz="1200" kern="1200" dirty="0">
                <a:solidFill>
                  <a:schemeClr val="tx1"/>
                </a:solidFill>
                <a:effectLst/>
                <a:latin typeface="Arial" charset="0"/>
                <a:ea typeface="+mn-ea"/>
                <a:cs typeface="+mn-cs"/>
              </a:rPr>
              <a:t> with a corresponding decrease in the half-life of the release.</a:t>
            </a:r>
          </a:p>
          <a:p>
            <a:pPr lvl="1"/>
            <a:endParaRPr lang="en-US" sz="1200" kern="1200" dirty="0">
              <a:solidFill>
                <a:schemeClr val="tx1"/>
              </a:solidFill>
              <a:effectLst/>
              <a:latin typeface="Arial" charset="0"/>
              <a:ea typeface="+mn-ea"/>
              <a:cs typeface="+mn-cs"/>
            </a:endParaRPr>
          </a:p>
          <a:p>
            <a:pPr lvl="1"/>
            <a:r>
              <a:rPr lang="en-US" sz="1200" kern="1200" dirty="0">
                <a:solidFill>
                  <a:schemeClr val="tx1"/>
                </a:solidFill>
                <a:effectLst/>
                <a:latin typeface="Arial" charset="0"/>
                <a:ea typeface="+mn-ea"/>
                <a:cs typeface="+mn-cs"/>
              </a:rPr>
              <a:t>While this is an interesting way to immediately release the drug cargo, it is not desirable in a biological application. Since the release rate </a:t>
            </a:r>
            <a:endParaRPr lang="en-US" dirty="0">
              <a:latin typeface="Arial" pitchFamily="34" charset="0"/>
            </a:endParaRPr>
          </a:p>
        </p:txBody>
      </p:sp>
    </p:spTree>
    <p:extLst>
      <p:ext uri="{BB962C8B-B14F-4D97-AF65-F5344CB8AC3E}">
        <p14:creationId xmlns:p14="http://schemas.microsoft.com/office/powerpoint/2010/main" val="3912907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dirty="0"/>
              <a:t>ELECTROPHORETIC RELEASE</a:t>
            </a:r>
          </a:p>
          <a:p>
            <a:pPr lvl="1"/>
            <a:r>
              <a:rPr lang="en-US" sz="1200" dirty="0"/>
              <a:t>I mentioned the need to modulate tissue response on demand. One way of doing this is by electrical stimulation. However, electrical stimulation is not as specific and is </a:t>
            </a:r>
            <a:r>
              <a:rPr lang="en-US" sz="1200" dirty="0" err="1"/>
              <a:t>excitory</a:t>
            </a:r>
            <a:r>
              <a:rPr lang="en-US" sz="1200" dirty="0"/>
              <a:t>. It is desirable to release neuromodulators that can modulate tissue response. For example, in the case of epilepsy, we can release anti-epileptic drugs before a seizure occurs. I demonstrated this with a proof-of-concept experiment. I made a 0.6% agarose gel, which mimics the diffusive and mechanical properties of brain tissue. I patterned gold and np-au strips over a glass cover slip, loaded np-Au with fluorescein. Placed the gel over the np-au and au interface. The control fluorescence release from a planar electrode is shown as well. both electrodes were immersed in fluorescein solution, np-au did not retain any fluorescence.</a:t>
            </a:r>
          </a:p>
          <a:p>
            <a:pPr lvl="1"/>
            <a:endParaRPr lang="en-US" sz="1200" dirty="0"/>
          </a:p>
          <a:p>
            <a:pPr lvl="1"/>
            <a:r>
              <a:rPr lang="en-US" sz="1200" dirty="0"/>
              <a:t>Can we modify pores in such a way that the molecules are favorably kept inside unless triggered to be released?</a:t>
            </a:r>
          </a:p>
          <a:p>
            <a:pPr lvl="1"/>
            <a:endParaRPr lang="en-US" sz="1200" dirty="0"/>
          </a:p>
          <a:p>
            <a:pPr lvl="1"/>
            <a:r>
              <a:rPr lang="en-US" sz="1200" dirty="0"/>
              <a:t>There is also need to prolong the drug release.. It can be done by increasing the thickness… can there be other methods?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24E0579-0AB0-514E-B545-0667E7F80379}" type="slidenum">
              <a:rPr lang="en-US" smtClean="0"/>
              <a:t>9</a:t>
            </a:fld>
            <a:endParaRPr lang="en-US"/>
          </a:p>
        </p:txBody>
      </p:sp>
    </p:spTree>
    <p:extLst>
      <p:ext uri="{BB962C8B-B14F-4D97-AF65-F5344CB8AC3E}">
        <p14:creationId xmlns:p14="http://schemas.microsoft.com/office/powerpoint/2010/main" val="2576757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5FB529-ABFC-4A7F-A6D0-D03855E54EF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3DF512-7C5D-4DB6-8A62-C687C2A3BE7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34A094-D989-4475-89C3-0F66957AF7E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3C49DE0-A6AF-4A1F-9BE9-EB6AF31EA12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B4185F-081F-4F87-ADC0-BC2F3F197B31}" type="slidenum">
              <a:rPr lang="en-US"/>
              <a:pPr>
                <a:defRPr/>
              </a:pPr>
              <a:t>‹#›</a:t>
            </a:fld>
            <a:endParaRPr lang="en-US"/>
          </a:p>
        </p:txBody>
      </p:sp>
    </p:spTree>
    <p:extLst>
      <p:ext uri="{BB962C8B-B14F-4D97-AF65-F5344CB8AC3E}">
        <p14:creationId xmlns:p14="http://schemas.microsoft.com/office/powerpoint/2010/main" val="292492735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5996C8-6A56-4EF5-B5CA-1B9D926F1AD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E63F03-359E-4F22-A13D-FAF4095A238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F0D68E-DFD4-4784-BBBE-1E31F723AFF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FD23266-F11D-45F8-ACFC-B1822DC1F69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9D85941-4CB9-47F8-9FB7-00A004F26CC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26744FD-AB05-43A8-8628-EF63924559F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A42F44-3446-457F-93A9-0A7CD261378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294EEA-04B8-4EAF-B559-6E73262F089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5619372-477D-4DC7-AAAF-5F1730743C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4" r:id="rId12"/>
    <p:sldLayoutId id="2147483845"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jpeg"/><Relationship Id="rId3" Type="http://schemas.openxmlformats.org/officeDocument/2006/relationships/image" Target="../media/image30.jpeg"/><Relationship Id="rId7" Type="http://schemas.openxmlformats.org/officeDocument/2006/relationships/image" Target="../media/image34.gif"/><Relationship Id="rId12"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jpeg"/><Relationship Id="rId5" Type="http://schemas.openxmlformats.org/officeDocument/2006/relationships/image" Target="../media/image32.png"/><Relationship Id="rId10" Type="http://schemas.openxmlformats.org/officeDocument/2006/relationships/image" Target="../media/image37.jpeg"/><Relationship Id="rId4" Type="http://schemas.openxmlformats.org/officeDocument/2006/relationships/image" Target="../media/image31.png"/><Relationship Id="rId9" Type="http://schemas.openxmlformats.org/officeDocument/2006/relationships/image" Target="../media/image36.jpeg"/><Relationship Id="rId14" Type="http://schemas.openxmlformats.org/officeDocument/2006/relationships/image" Target="../media/image41.jpg"/></Relationships>
</file>

<file path=ppt/slides/_rels/slide14.xml.rels><?xml version="1.0" encoding="UTF-8" standalone="yes"?>
<Relationships xmlns="http://schemas.openxmlformats.org/package/2006/relationships"><Relationship Id="rId2" Type="http://schemas.openxmlformats.org/officeDocument/2006/relationships/image" Target="../media/image42.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tiff"/><Relationship Id="rId4"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70164" y="2139660"/>
            <a:ext cx="8603672" cy="1685925"/>
          </a:xfrm>
        </p:spPr>
        <p:txBody>
          <a:bodyPr/>
          <a:lstStyle/>
          <a:p>
            <a:pPr eaLnBrk="1" hangingPunct="1"/>
            <a:r>
              <a:rPr lang="en-US" sz="3600" b="1" dirty="0">
                <a:effectLst>
                  <a:outerShdw blurRad="38100" dist="38100" dir="2700000" algn="tl">
                    <a:srgbClr val="000000">
                      <a:alpha val="43137"/>
                    </a:srgbClr>
                  </a:outerShdw>
                </a:effectLst>
              </a:rPr>
              <a:t>Molecular Transport in Nanoporous Gold Thin Films for Drug Delivery Applications</a:t>
            </a:r>
          </a:p>
        </p:txBody>
      </p:sp>
      <p:sp>
        <p:nvSpPr>
          <p:cNvPr id="2051" name="Rectangle 3"/>
          <p:cNvSpPr>
            <a:spLocks noGrp="1" noChangeArrowheads="1"/>
          </p:cNvSpPr>
          <p:nvPr>
            <p:ph type="subTitle" idx="1"/>
          </p:nvPr>
        </p:nvSpPr>
        <p:spPr>
          <a:xfrm>
            <a:off x="1219200" y="3600160"/>
            <a:ext cx="6705600" cy="1387475"/>
          </a:xfrm>
        </p:spPr>
        <p:txBody>
          <a:bodyPr/>
          <a:lstStyle/>
          <a:p>
            <a:pPr eaLnBrk="1" hangingPunct="1"/>
            <a:r>
              <a:rPr lang="en-US" sz="2800" dirty="0">
                <a:solidFill>
                  <a:schemeClr val="tx1"/>
                </a:solidFill>
              </a:rPr>
              <a:t>Erkin </a:t>
            </a:r>
            <a:r>
              <a:rPr lang="en-US" sz="2800" dirty="0" err="1">
                <a:solidFill>
                  <a:schemeClr val="tx1"/>
                </a:solidFill>
              </a:rPr>
              <a:t>Şeker</a:t>
            </a:r>
            <a:endParaRPr lang="en-US" sz="2800" dirty="0">
              <a:solidFill>
                <a:schemeClr val="tx1"/>
              </a:solidFill>
            </a:endParaRPr>
          </a:p>
          <a:p>
            <a:pPr eaLnBrk="1" hangingPunct="1"/>
            <a:endParaRPr lang="en-US" sz="800" dirty="0">
              <a:solidFill>
                <a:schemeClr val="tx1"/>
              </a:solidFill>
            </a:endParaRPr>
          </a:p>
          <a:p>
            <a:pPr eaLnBrk="1" hangingPunct="1"/>
            <a:r>
              <a:rPr lang="en-US" sz="1800" dirty="0">
                <a:solidFill>
                  <a:schemeClr val="tx1"/>
                </a:solidFill>
              </a:rPr>
              <a:t>Associate Professor, Electrical &amp; Computer Engineering</a:t>
            </a:r>
          </a:p>
          <a:p>
            <a:pPr eaLnBrk="1" hangingPunct="1"/>
            <a:r>
              <a:rPr lang="en-US" sz="1800" dirty="0">
                <a:solidFill>
                  <a:schemeClr val="tx1"/>
                </a:solidFill>
              </a:rPr>
              <a:t>Co-Director, Center for Neuroengineering &amp; Medicine</a:t>
            </a:r>
          </a:p>
          <a:p>
            <a:pPr eaLnBrk="1" hangingPunct="1"/>
            <a:r>
              <a:rPr lang="en-US" sz="1800" u="sng" dirty="0">
                <a:solidFill>
                  <a:schemeClr val="tx1"/>
                </a:solidFill>
              </a:rPr>
              <a:t>Graduate Groups:</a:t>
            </a:r>
            <a:r>
              <a:rPr lang="en-US" sz="1800" dirty="0">
                <a:solidFill>
                  <a:schemeClr val="tx1"/>
                </a:solidFill>
              </a:rPr>
              <a:t> ECEGP, CHMS, BME, MAE, Biophysics</a:t>
            </a:r>
          </a:p>
          <a:p>
            <a:pPr eaLnBrk="1" hangingPunct="1"/>
            <a:r>
              <a:rPr lang="en-US" sz="1800" u="sng" dirty="0">
                <a:solidFill>
                  <a:schemeClr val="tx1"/>
                </a:solidFill>
              </a:rPr>
              <a:t>Designated Emphasis:</a:t>
            </a:r>
            <a:r>
              <a:rPr lang="en-US" sz="1800" dirty="0">
                <a:solidFill>
                  <a:schemeClr val="tx1"/>
                </a:solidFill>
              </a:rPr>
              <a:t> Biotechnology, </a:t>
            </a:r>
            <a:r>
              <a:rPr lang="en-US" sz="1800" dirty="0" err="1">
                <a:solidFill>
                  <a:schemeClr val="tx1"/>
                </a:solidFill>
              </a:rPr>
              <a:t>BioPhotonics</a:t>
            </a:r>
            <a:endParaRPr lang="en-US" sz="1800" dirty="0">
              <a:solidFill>
                <a:schemeClr val="tx1"/>
              </a:solidFill>
            </a:endParaRPr>
          </a:p>
          <a:p>
            <a:pPr eaLnBrk="1" hangingPunct="1"/>
            <a:endParaRPr lang="en-US" sz="800" dirty="0">
              <a:solidFill>
                <a:schemeClr val="tx1"/>
              </a:solidFill>
            </a:endParaRPr>
          </a:p>
        </p:txBody>
      </p:sp>
      <p:pic>
        <p:nvPicPr>
          <p:cNvPr id="2052" name="Picture 3" descr="seal_blue-gol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89350" y="433388"/>
            <a:ext cx="1765300"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4" descr="engineering_logo_pms_132-295.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8303" y="6047582"/>
            <a:ext cx="3505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Site Logo">
            <a:extLst>
              <a:ext uri="{FF2B5EF4-FFF2-40B4-BE49-F238E27FC236}">
                <a16:creationId xmlns:a16="http://schemas.microsoft.com/office/drawing/2014/main" id="{10FCB21F-91A1-4D74-9B94-0B9088E2771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4480" y="5894955"/>
            <a:ext cx="3677920" cy="8862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itle 1"/>
          <p:cNvSpPr txBox="1">
            <a:spLocks/>
          </p:cNvSpPr>
          <p:nvPr/>
        </p:nvSpPr>
        <p:spPr>
          <a:xfrm>
            <a:off x="-2552214" y="7047613"/>
            <a:ext cx="8229600" cy="68441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800" dirty="0"/>
          </a:p>
        </p:txBody>
      </p:sp>
      <p:sp>
        <p:nvSpPr>
          <p:cNvPr id="92" name="Rectangle 6"/>
          <p:cNvSpPr>
            <a:spLocks noChangeArrowheads="1"/>
          </p:cNvSpPr>
          <p:nvPr/>
        </p:nvSpPr>
        <p:spPr bwMode="auto">
          <a:xfrm>
            <a:off x="0" y="1"/>
            <a:ext cx="9144000" cy="782844"/>
          </a:xfrm>
          <a:prstGeom prst="rect">
            <a:avLst/>
          </a:prstGeom>
          <a:gradFill rotWithShape="1">
            <a:gsLst>
              <a:gs pos="0">
                <a:schemeClr val="tx2">
                  <a:gamma/>
                  <a:tint val="54118"/>
                  <a:invGamma/>
                </a:schemeClr>
              </a:gs>
              <a:gs pos="100000">
                <a:schemeClr val="tx2"/>
              </a:gs>
            </a:gsLst>
            <a:lin ang="0" scaled="1"/>
          </a:gradFill>
          <a:ln w="9525">
            <a:solidFill>
              <a:schemeClr val="tx1"/>
            </a:solidFill>
            <a:miter lim="800000"/>
            <a:headEnd/>
            <a:tailEnd/>
          </a:ln>
          <a:effectLst/>
        </p:spPr>
        <p:txBody>
          <a:bodyPr wrap="none" anchor="ctr"/>
          <a:lstStyle/>
          <a:p>
            <a:pPr>
              <a:defRPr/>
            </a:pPr>
            <a:endParaRPr lang="en-US"/>
          </a:p>
        </p:txBody>
      </p:sp>
      <p:sp>
        <p:nvSpPr>
          <p:cNvPr id="94" name="Rectangle 2"/>
          <p:cNvSpPr>
            <a:spLocks noRot="1" noChangeArrowheads="1"/>
          </p:cNvSpPr>
          <p:nvPr/>
        </p:nvSpPr>
        <p:spPr bwMode="auto">
          <a:xfrm>
            <a:off x="457200" y="28267"/>
            <a:ext cx="8229600" cy="736007"/>
          </a:xfrm>
          <a:prstGeom prst="rect">
            <a:avLst/>
          </a:prstGeom>
          <a:noFill/>
          <a:ln w="9525">
            <a:noFill/>
            <a:miter lim="800000"/>
            <a:headEnd/>
            <a:tailEnd/>
          </a:ln>
        </p:spPr>
        <p:txBody>
          <a:bodyPr anchor="ctr"/>
          <a:lstStyle/>
          <a:p>
            <a:pPr algn="r"/>
            <a:r>
              <a:rPr lang="en-US" sz="3400" dirty="0">
                <a:solidFill>
                  <a:schemeClr val="bg2"/>
                </a:solidFill>
                <a:latin typeface="Calibri" pitchFamily="34" charset="0"/>
              </a:rPr>
              <a:t>Sustained Molecular Transport</a:t>
            </a:r>
          </a:p>
        </p:txBody>
      </p:sp>
      <p:sp>
        <p:nvSpPr>
          <p:cNvPr id="78" name="Text Box 13"/>
          <p:cNvSpPr txBox="1">
            <a:spLocks noChangeArrowheads="1"/>
          </p:cNvSpPr>
          <p:nvPr/>
        </p:nvSpPr>
        <p:spPr bwMode="auto">
          <a:xfrm>
            <a:off x="2335697" y="6559222"/>
            <a:ext cx="4472608" cy="243785"/>
          </a:xfrm>
          <a:prstGeom prst="rect">
            <a:avLst/>
          </a:prstGeom>
          <a:noFill/>
          <a:ln w="9525">
            <a:noFill/>
            <a:miter lim="800000"/>
            <a:headEnd/>
            <a:tailEnd/>
          </a:ln>
          <a:effectLst/>
        </p:spPr>
        <p:txBody>
          <a:bodyPr wrap="square">
            <a:spAutoFit/>
          </a:bodyPr>
          <a:lstStyle/>
          <a:p>
            <a:pPr marL="342900" lvl="0" indent="-342900" algn="ctr" eaLnBrk="1" hangingPunct="1">
              <a:lnSpc>
                <a:spcPct val="80000"/>
              </a:lnSpc>
              <a:spcBef>
                <a:spcPct val="20000"/>
              </a:spcBef>
              <a:buClr>
                <a:srgbClr val="0000FF"/>
              </a:buClr>
              <a:defRPr/>
            </a:pPr>
            <a:r>
              <a:rPr lang="en-US" sz="1200" dirty="0" err="1">
                <a:solidFill>
                  <a:prstClr val="black"/>
                </a:solidFill>
                <a:latin typeface="Calibri"/>
              </a:rPr>
              <a:t>Palanisamy</a:t>
            </a:r>
            <a:r>
              <a:rPr lang="en-US" sz="1200" dirty="0">
                <a:solidFill>
                  <a:prstClr val="black"/>
                </a:solidFill>
                <a:latin typeface="Calibri"/>
              </a:rPr>
              <a:t>, B., </a:t>
            </a:r>
            <a:r>
              <a:rPr lang="en-US" sz="1200" dirty="0" err="1">
                <a:solidFill>
                  <a:prstClr val="black"/>
                </a:solidFill>
                <a:latin typeface="Calibri"/>
              </a:rPr>
              <a:t>Goshi</a:t>
            </a:r>
            <a:r>
              <a:rPr lang="en-US" sz="1200" dirty="0">
                <a:solidFill>
                  <a:prstClr val="black"/>
                </a:solidFill>
                <a:latin typeface="Calibri"/>
              </a:rPr>
              <a:t>, N., Seker, E. </a:t>
            </a:r>
            <a:r>
              <a:rPr lang="en-US" sz="1200" i="1" dirty="0">
                <a:solidFill>
                  <a:prstClr val="black"/>
                </a:solidFill>
                <a:latin typeface="Calibri"/>
              </a:rPr>
              <a:t>Nanomaterials </a:t>
            </a:r>
            <a:r>
              <a:rPr lang="en-US" sz="1200" dirty="0">
                <a:solidFill>
                  <a:prstClr val="black"/>
                </a:solidFill>
                <a:latin typeface="Calibri"/>
              </a:rPr>
              <a:t>11:498 (2021)</a:t>
            </a:r>
            <a:endParaRPr lang="en-US" sz="1200" dirty="0">
              <a:latin typeface="+mn-lt"/>
            </a:endParaRPr>
          </a:p>
        </p:txBody>
      </p:sp>
      <p:pic>
        <p:nvPicPr>
          <p:cNvPr id="7" name="Picture 6" descr="Chart, scatter chart&#10;&#10;Description automatically generated">
            <a:extLst>
              <a:ext uri="{FF2B5EF4-FFF2-40B4-BE49-F238E27FC236}">
                <a16:creationId xmlns:a16="http://schemas.microsoft.com/office/drawing/2014/main" id="{CE97FA21-B6EF-4FE4-8048-6328C2998C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95" t="4477" r="5326"/>
          <a:stretch/>
        </p:blipFill>
        <p:spPr>
          <a:xfrm>
            <a:off x="4084982" y="1495976"/>
            <a:ext cx="4943822" cy="3821403"/>
          </a:xfrm>
          <a:prstGeom prst="rect">
            <a:avLst/>
          </a:prstGeom>
        </p:spPr>
      </p:pic>
      <p:sp>
        <p:nvSpPr>
          <p:cNvPr id="81" name="Rectangle 3">
            <a:extLst>
              <a:ext uri="{FF2B5EF4-FFF2-40B4-BE49-F238E27FC236}">
                <a16:creationId xmlns:a16="http://schemas.microsoft.com/office/drawing/2014/main" id="{32420071-4D5D-4D22-9913-D9284D48D74C}"/>
              </a:ext>
            </a:extLst>
          </p:cNvPr>
          <p:cNvSpPr txBox="1">
            <a:spLocks noChangeArrowheads="1"/>
          </p:cNvSpPr>
          <p:nvPr/>
        </p:nvSpPr>
        <p:spPr>
          <a:xfrm>
            <a:off x="1133061" y="5825948"/>
            <a:ext cx="6909332" cy="665650"/>
          </a:xfrm>
          <a:prstGeom prst="roundRect">
            <a:avLst/>
          </a:prstGeom>
        </p:spPr>
        <p:style>
          <a:lnRef idx="2">
            <a:schemeClr val="accent2"/>
          </a:lnRef>
          <a:fillRef idx="1">
            <a:schemeClr val="lt1"/>
          </a:fillRef>
          <a:effectRef idx="0">
            <a:schemeClr val="accent2"/>
          </a:effectRef>
          <a:fontRef idx="minor">
            <a:schemeClr val="dk1"/>
          </a:fontRef>
        </p:style>
        <p:txBody>
          <a:bodyPr anchor="ctr" anchorCtr="0">
            <a:normAutofit fontScale="92500" lnSpcReduction="20000"/>
          </a:bodyPr>
          <a:lstStyle/>
          <a:p>
            <a:pPr algn="ctr"/>
            <a:r>
              <a:rPr lang="en-US" sz="2000" dirty="0">
                <a:solidFill>
                  <a:srgbClr val="000000"/>
                </a:solidFill>
                <a:latin typeface="+mj-lt"/>
                <a:ea typeface="Times New Roman" charset="0"/>
                <a:cs typeface="Times New Roman" charset="0"/>
              </a:rPr>
              <a:t>Nanoporous gold thin films allow for in-plane transport to sustain molecular release in biofouling conditions </a:t>
            </a:r>
            <a:endParaRPr lang="en-US" sz="2400" dirty="0">
              <a:solidFill>
                <a:schemeClr val="tx1"/>
              </a:solidFill>
              <a:latin typeface="+mj-lt"/>
              <a:ea typeface="Times New Roman" charset="0"/>
              <a:cs typeface="Times New Roman" charset="0"/>
            </a:endParaRPr>
          </a:p>
        </p:txBody>
      </p:sp>
      <p:pic>
        <p:nvPicPr>
          <p:cNvPr id="9" name="Picture 8" descr="A screen shot of a computer&#10;&#10;Description automatically generated with low confidence">
            <a:extLst>
              <a:ext uri="{FF2B5EF4-FFF2-40B4-BE49-F238E27FC236}">
                <a16:creationId xmlns:a16="http://schemas.microsoft.com/office/drawing/2014/main" id="{98E4C542-821A-4AC4-A419-AC091314EC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615" y="3759807"/>
            <a:ext cx="3858302" cy="1964502"/>
          </a:xfrm>
          <a:prstGeom prst="rect">
            <a:avLst/>
          </a:prstGeom>
        </p:spPr>
      </p:pic>
      <p:pic>
        <p:nvPicPr>
          <p:cNvPr id="86" name="Picture 85" descr="A picture containing text, electronics&#10;&#10;Description automatically generated">
            <a:extLst>
              <a:ext uri="{FF2B5EF4-FFF2-40B4-BE49-F238E27FC236}">
                <a16:creationId xmlns:a16="http://schemas.microsoft.com/office/drawing/2014/main" id="{34321E7D-D9FF-41E0-B4C8-FC7DB5BDF65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8010" b="-3504"/>
          <a:stretch/>
        </p:blipFill>
        <p:spPr>
          <a:xfrm>
            <a:off x="741359" y="1058575"/>
            <a:ext cx="3105084" cy="2669179"/>
          </a:xfrm>
          <a:prstGeom prst="rect">
            <a:avLst/>
          </a:prstGeom>
        </p:spPr>
      </p:pic>
      <p:pic>
        <p:nvPicPr>
          <p:cNvPr id="5" name="Picture 4" descr="A picture containing text, electronics&#10;&#10;Description automatically generated">
            <a:extLst>
              <a:ext uri="{FF2B5EF4-FFF2-40B4-BE49-F238E27FC236}">
                <a16:creationId xmlns:a16="http://schemas.microsoft.com/office/drawing/2014/main" id="{D9EA77C2-98EB-4945-A4E1-BD2B2470D0E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3270" b="62821"/>
          <a:stretch/>
        </p:blipFill>
        <p:spPr>
          <a:xfrm>
            <a:off x="187700" y="939620"/>
            <a:ext cx="1814787" cy="1561028"/>
          </a:xfrm>
          <a:prstGeom prst="rect">
            <a:avLst/>
          </a:prstGeom>
        </p:spPr>
      </p:pic>
    </p:spTree>
    <p:extLst>
      <p:ext uri="{BB962C8B-B14F-4D97-AF65-F5344CB8AC3E}">
        <p14:creationId xmlns:p14="http://schemas.microsoft.com/office/powerpoint/2010/main" val="1706165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0" y="-37169"/>
            <a:ext cx="9144000" cy="782844"/>
          </a:xfrm>
          <a:prstGeom prst="rect">
            <a:avLst/>
          </a:prstGeom>
          <a:gradFill rotWithShape="1">
            <a:gsLst>
              <a:gs pos="0">
                <a:schemeClr val="tx2">
                  <a:gamma/>
                  <a:tint val="54118"/>
                  <a:invGamma/>
                </a:schemeClr>
              </a:gs>
              <a:gs pos="100000">
                <a:schemeClr val="tx2"/>
              </a:gs>
            </a:gsLst>
            <a:lin ang="0" scaled="1"/>
          </a:gradFill>
          <a:ln w="9525">
            <a:solidFill>
              <a:schemeClr val="tx1"/>
            </a:solidFill>
            <a:miter lim="800000"/>
            <a:headEnd/>
            <a:tailEnd/>
          </a:ln>
          <a:effectLst/>
        </p:spPr>
        <p:txBody>
          <a:bodyPr wrap="none" anchor="ctr"/>
          <a:lstStyle/>
          <a:p>
            <a:pPr>
              <a:defRPr/>
            </a:pPr>
            <a:endParaRPr lang="en-US">
              <a:latin typeface="+mj-lt"/>
            </a:endParaRPr>
          </a:p>
        </p:txBody>
      </p:sp>
      <p:sp>
        <p:nvSpPr>
          <p:cNvPr id="11" name="Rectangle 2"/>
          <p:cNvSpPr>
            <a:spLocks noRot="1" noChangeArrowheads="1"/>
          </p:cNvSpPr>
          <p:nvPr/>
        </p:nvSpPr>
        <p:spPr bwMode="auto">
          <a:xfrm>
            <a:off x="457200" y="28575"/>
            <a:ext cx="8229600"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r>
              <a:rPr lang="en-US" sz="3400" dirty="0">
                <a:solidFill>
                  <a:schemeClr val="bg2"/>
                </a:solidFill>
                <a:latin typeface="+mj-lt"/>
              </a:rPr>
              <a:t>Summary</a:t>
            </a:r>
          </a:p>
        </p:txBody>
      </p:sp>
      <p:sp>
        <p:nvSpPr>
          <p:cNvPr id="5" name="Rectangle 3"/>
          <p:cNvSpPr txBox="1">
            <a:spLocks noChangeArrowheads="1"/>
          </p:cNvSpPr>
          <p:nvPr/>
        </p:nvSpPr>
        <p:spPr>
          <a:xfrm>
            <a:off x="754912" y="1931527"/>
            <a:ext cx="7634176" cy="3831497"/>
          </a:xfrm>
          <a:prstGeom prst="roundRect">
            <a:avLst/>
          </a:prstGeom>
        </p:spPr>
        <p:style>
          <a:lnRef idx="2">
            <a:schemeClr val="accent2"/>
          </a:lnRef>
          <a:fillRef idx="1">
            <a:schemeClr val="lt1"/>
          </a:fillRef>
          <a:effectRef idx="0">
            <a:schemeClr val="accent2"/>
          </a:effectRef>
          <a:fontRef idx="minor">
            <a:schemeClr val="dk1"/>
          </a:fontRef>
        </p:style>
        <p:txBody>
          <a:bodyPr>
            <a:noAutofit/>
          </a:bodyPr>
          <a:lstStyle/>
          <a:p>
            <a:pPr algn="ctr" fontAlgn="auto">
              <a:lnSpc>
                <a:spcPts val="2400"/>
              </a:lnSpc>
              <a:spcBef>
                <a:spcPts val="0"/>
              </a:spcBef>
              <a:spcAft>
                <a:spcPts val="0"/>
              </a:spcAft>
              <a:defRPr/>
            </a:pPr>
            <a:r>
              <a:rPr lang="en-US" sz="2000" dirty="0"/>
              <a:t>Molecular release from nanoporous gold thin films is largely dictated by surface-molecule interactions</a:t>
            </a:r>
          </a:p>
          <a:p>
            <a:pPr algn="ctr" fontAlgn="auto">
              <a:lnSpc>
                <a:spcPts val="2400"/>
              </a:lnSpc>
              <a:spcBef>
                <a:spcPts val="0"/>
              </a:spcBef>
              <a:spcAft>
                <a:spcPts val="0"/>
              </a:spcAft>
              <a:defRPr/>
            </a:pPr>
            <a:endParaRPr lang="en-US" sz="2000" dirty="0"/>
          </a:p>
          <a:p>
            <a:pPr algn="ctr" fontAlgn="auto">
              <a:lnSpc>
                <a:spcPts val="2400"/>
              </a:lnSpc>
              <a:spcBef>
                <a:spcPts val="0"/>
              </a:spcBef>
              <a:spcAft>
                <a:spcPts val="0"/>
              </a:spcAft>
              <a:defRPr/>
            </a:pPr>
            <a:r>
              <a:rPr lang="en-US" sz="2000" dirty="0"/>
              <a:t>Modulating surface-molecule interactions via chemical and electrical gating allows for controlling molecular release rate</a:t>
            </a:r>
          </a:p>
          <a:p>
            <a:pPr algn="ctr" fontAlgn="auto">
              <a:lnSpc>
                <a:spcPts val="2400"/>
              </a:lnSpc>
              <a:spcBef>
                <a:spcPts val="0"/>
              </a:spcBef>
              <a:spcAft>
                <a:spcPts val="0"/>
              </a:spcAft>
              <a:defRPr/>
            </a:pPr>
            <a:endParaRPr lang="en-US" sz="2000" dirty="0"/>
          </a:p>
          <a:p>
            <a:pPr algn="ctr" fontAlgn="auto">
              <a:lnSpc>
                <a:spcPts val="2400"/>
              </a:lnSpc>
              <a:spcBef>
                <a:spcPts val="0"/>
              </a:spcBef>
              <a:spcAft>
                <a:spcPts val="0"/>
              </a:spcAft>
              <a:defRPr/>
            </a:pPr>
            <a:r>
              <a:rPr lang="en-US" sz="2000" dirty="0"/>
              <a:t>Nanoporous films act as intrinsic sieves against large biomolecules and sustain molecular release in biofouling conditions</a:t>
            </a:r>
          </a:p>
          <a:p>
            <a:pPr algn="ctr" fontAlgn="auto">
              <a:lnSpc>
                <a:spcPts val="2400"/>
              </a:lnSpc>
              <a:spcBef>
                <a:spcPts val="0"/>
              </a:spcBef>
              <a:spcAft>
                <a:spcPts val="0"/>
              </a:spcAft>
              <a:defRPr/>
            </a:pPr>
            <a:endParaRPr lang="en-US" sz="2000" dirty="0"/>
          </a:p>
          <a:p>
            <a:pPr algn="ctr" fontAlgn="auto">
              <a:lnSpc>
                <a:spcPts val="2400"/>
              </a:lnSpc>
              <a:spcBef>
                <a:spcPts val="0"/>
              </a:spcBef>
              <a:spcAft>
                <a:spcPts val="0"/>
              </a:spcAft>
              <a:defRPr/>
            </a:pPr>
            <a:r>
              <a:rPr lang="en-US" sz="2000" dirty="0">
                <a:solidFill>
                  <a:schemeClr val="tx1"/>
                </a:solidFill>
              </a:rPr>
              <a:t>Nanoporous gold thin films can be readily integrated into devices using conventional microfabrication techniques </a:t>
            </a:r>
          </a:p>
          <a:p>
            <a:pPr algn="ctr" fontAlgn="auto">
              <a:lnSpc>
                <a:spcPts val="2400"/>
              </a:lnSpc>
              <a:spcBef>
                <a:spcPct val="20000"/>
              </a:spcBef>
              <a:spcAft>
                <a:spcPts val="0"/>
              </a:spcAft>
              <a:defRPr/>
            </a:pPr>
            <a:endParaRPr lang="en-US" sz="2000" dirty="0">
              <a:solidFill>
                <a:schemeClr val="tx1"/>
              </a:solidFill>
            </a:endParaRPr>
          </a:p>
          <a:p>
            <a:pPr algn="ctr" fontAlgn="auto">
              <a:lnSpc>
                <a:spcPts val="2400"/>
              </a:lnSpc>
              <a:spcBef>
                <a:spcPct val="20000"/>
              </a:spcBef>
              <a:spcAft>
                <a:spcPts val="0"/>
              </a:spcAft>
              <a:defRPr/>
            </a:pPr>
            <a:endParaRPr lang="en-US" sz="2000" dirty="0"/>
          </a:p>
          <a:p>
            <a:pPr algn="ctr" fontAlgn="auto">
              <a:lnSpc>
                <a:spcPts val="2400"/>
              </a:lnSpc>
              <a:spcBef>
                <a:spcPct val="20000"/>
              </a:spcBef>
              <a:spcAft>
                <a:spcPts val="0"/>
              </a:spcAft>
              <a:defRPr/>
            </a:pPr>
            <a:endParaRPr lang="en-US" sz="2000" dirty="0"/>
          </a:p>
          <a:p>
            <a:pPr algn="ctr" fontAlgn="auto">
              <a:lnSpc>
                <a:spcPts val="2400"/>
              </a:lnSpc>
              <a:spcBef>
                <a:spcPct val="20000"/>
              </a:spcBef>
              <a:spcAft>
                <a:spcPts val="0"/>
              </a:spcAft>
              <a:defRPr/>
            </a:pPr>
            <a:endParaRPr lang="en-US" sz="2000" dirty="0"/>
          </a:p>
        </p:txBody>
      </p:sp>
    </p:spTree>
    <p:extLst>
      <p:ext uri="{BB962C8B-B14F-4D97-AF65-F5344CB8AC3E}">
        <p14:creationId xmlns:p14="http://schemas.microsoft.com/office/powerpoint/2010/main" val="2908348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Rectangle 6"/>
          <p:cNvSpPr>
            <a:spLocks noChangeArrowheads="1"/>
          </p:cNvSpPr>
          <p:nvPr/>
        </p:nvSpPr>
        <p:spPr bwMode="auto">
          <a:xfrm>
            <a:off x="0" y="1"/>
            <a:ext cx="9144000" cy="782844"/>
          </a:xfrm>
          <a:prstGeom prst="rect">
            <a:avLst/>
          </a:prstGeom>
          <a:gradFill rotWithShape="1">
            <a:gsLst>
              <a:gs pos="0">
                <a:schemeClr val="tx2">
                  <a:gamma/>
                  <a:tint val="54118"/>
                  <a:invGamma/>
                </a:schemeClr>
              </a:gs>
              <a:gs pos="100000">
                <a:schemeClr val="tx2"/>
              </a:gs>
            </a:gsLst>
            <a:lin ang="0" scaled="1"/>
          </a:gradFill>
          <a:ln w="9525">
            <a:solidFill>
              <a:schemeClr val="tx1"/>
            </a:solidFill>
            <a:miter lim="800000"/>
            <a:headEnd/>
            <a:tailEnd/>
          </a:ln>
          <a:effectLst/>
        </p:spPr>
        <p:txBody>
          <a:bodyPr wrap="none" anchor="ctr"/>
          <a:lstStyle/>
          <a:p>
            <a:pPr>
              <a:defRPr/>
            </a:pPr>
            <a:endParaRPr lang="en-US"/>
          </a:p>
        </p:txBody>
      </p:sp>
      <p:sp>
        <p:nvSpPr>
          <p:cNvPr id="53252" name="Rectangle 2"/>
          <p:cNvSpPr>
            <a:spLocks noRot="1" noChangeArrowheads="1"/>
          </p:cNvSpPr>
          <p:nvPr/>
        </p:nvSpPr>
        <p:spPr bwMode="auto">
          <a:xfrm>
            <a:off x="457200" y="28267"/>
            <a:ext cx="8229600" cy="736007"/>
          </a:xfrm>
          <a:prstGeom prst="rect">
            <a:avLst/>
          </a:prstGeom>
          <a:noFill/>
          <a:ln w="9525">
            <a:noFill/>
            <a:miter lim="800000"/>
            <a:headEnd/>
            <a:tailEnd/>
          </a:ln>
        </p:spPr>
        <p:txBody>
          <a:bodyPr anchor="ctr"/>
          <a:lstStyle/>
          <a:p>
            <a:pPr algn="r" eaLnBrk="1" hangingPunct="1"/>
            <a:r>
              <a:rPr lang="en-US" sz="3400" dirty="0">
                <a:solidFill>
                  <a:schemeClr val="bg2"/>
                </a:solidFill>
                <a:latin typeface="Calibri" pitchFamily="34" charset="0"/>
              </a:rPr>
              <a:t>Future Directions</a:t>
            </a:r>
          </a:p>
        </p:txBody>
      </p:sp>
      <p:pic>
        <p:nvPicPr>
          <p:cNvPr id="4" name="Picture 3">
            <a:extLst>
              <a:ext uri="{FF2B5EF4-FFF2-40B4-BE49-F238E27FC236}">
                <a16:creationId xmlns:a16="http://schemas.microsoft.com/office/drawing/2014/main" id="{3CFABB63-0F68-4FCC-BB04-A70BB818B7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650" y="1659185"/>
            <a:ext cx="7699910" cy="4176465"/>
          </a:xfrm>
          <a:prstGeom prst="rect">
            <a:avLst/>
          </a:prstGeom>
        </p:spPr>
      </p:pic>
    </p:spTree>
    <p:extLst>
      <p:ext uri="{BB962C8B-B14F-4D97-AF65-F5344CB8AC3E}">
        <p14:creationId xmlns:p14="http://schemas.microsoft.com/office/powerpoint/2010/main" val="248250817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bwMode="auto">
          <a:xfrm>
            <a:off x="3677564" y="4491632"/>
            <a:ext cx="3946127" cy="22611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marR="0" lvl="0" indent="-457200" algn="l" defTabSz="914400" rtl="0" eaLnBrk="1" fontAlgn="base" latinLnBrk="0" hangingPunct="1">
              <a:lnSpc>
                <a:spcPct val="80000"/>
              </a:lnSpc>
              <a:spcBef>
                <a:spcPct val="20000"/>
              </a:spcBef>
              <a:spcAft>
                <a:spcPct val="0"/>
              </a:spcAft>
              <a:buClrTx/>
              <a:buSzTx/>
              <a:buFont typeface="Arial" pitchFamily="34" charset="0"/>
              <a:buNone/>
              <a:tabLst/>
              <a:defRPr/>
            </a:pPr>
            <a:r>
              <a:rPr kumimoji="0" lang="en-US" sz="1600" b="0" i="0" u="sng" strike="noStrike" kern="1200" cap="none" spc="0" normalizeH="0" baseline="0" noProof="0" dirty="0">
                <a:ln>
                  <a:noFill/>
                </a:ln>
                <a:solidFill>
                  <a:schemeClr val="tx1"/>
                </a:solidFill>
                <a:effectLst/>
                <a:uLnTx/>
                <a:uFillTx/>
              </a:rPr>
              <a:t>Funding</a:t>
            </a:r>
          </a:p>
          <a:p>
            <a:pPr marL="457200" marR="0" lvl="0" indent="-457200" algn="l" defTabSz="914400" rtl="0" eaLnBrk="1" fontAlgn="base" latinLnBrk="0" hangingPunct="1">
              <a:lnSpc>
                <a:spcPct val="80000"/>
              </a:lnSpc>
              <a:spcBef>
                <a:spcPct val="20000"/>
              </a:spcBef>
              <a:spcAft>
                <a:spcPct val="0"/>
              </a:spcAft>
              <a:buClrTx/>
              <a:buSzTx/>
              <a:buFont typeface="Arial" pitchFamily="34" charset="0"/>
              <a:buNone/>
              <a:tabLst/>
              <a:defRPr/>
            </a:pPr>
            <a:r>
              <a:rPr kumimoji="0" lang="en-US" sz="1400" b="0" i="0" u="none" strike="noStrike" kern="1200" cap="none" spc="0" normalizeH="0" baseline="0" noProof="0" dirty="0">
                <a:ln>
                  <a:noFill/>
                </a:ln>
                <a:solidFill>
                  <a:schemeClr val="tx1"/>
                </a:solidFill>
                <a:effectLst/>
                <a:uLnTx/>
                <a:uFillTx/>
              </a:rPr>
              <a:t>NSF CAREER, </a:t>
            </a:r>
            <a:r>
              <a:rPr lang="en-US" sz="1400" dirty="0"/>
              <a:t>Nano-Biosensing, MMN</a:t>
            </a:r>
            <a:endParaRPr kumimoji="0" lang="en-US" sz="1400" b="0" i="0" u="none" strike="noStrike" kern="1200" cap="none" spc="0" normalizeH="0" baseline="0" noProof="0" dirty="0">
              <a:ln>
                <a:noFill/>
              </a:ln>
              <a:solidFill>
                <a:schemeClr val="tx1"/>
              </a:solidFill>
              <a:effectLst/>
              <a:uLnTx/>
              <a:uFillTx/>
            </a:endParaRPr>
          </a:p>
          <a:p>
            <a:pPr marL="457200" marR="0" lvl="0" indent="-457200" algn="l" defTabSz="914400" rtl="0" eaLnBrk="1" fontAlgn="base" latinLnBrk="0" hangingPunct="1">
              <a:lnSpc>
                <a:spcPct val="80000"/>
              </a:lnSpc>
              <a:spcBef>
                <a:spcPct val="20000"/>
              </a:spcBef>
              <a:spcAft>
                <a:spcPct val="0"/>
              </a:spcAft>
              <a:buClrTx/>
              <a:buSzTx/>
              <a:buFont typeface="Arial" pitchFamily="34" charset="0"/>
              <a:buNone/>
              <a:tabLst/>
              <a:defRPr/>
            </a:pPr>
            <a:r>
              <a:rPr lang="en-US" sz="1400" dirty="0"/>
              <a:t>NIH NIBIB Trailblazer Award</a:t>
            </a:r>
          </a:p>
          <a:p>
            <a:pPr marL="457200" marR="0" lvl="0" indent="-457200" algn="l" defTabSz="914400" rtl="0" eaLnBrk="1" fontAlgn="base" latinLnBrk="0" hangingPunct="1">
              <a:lnSpc>
                <a:spcPct val="80000"/>
              </a:lnSpc>
              <a:spcBef>
                <a:spcPct val="20000"/>
              </a:spcBef>
              <a:spcAft>
                <a:spcPct val="0"/>
              </a:spcAft>
              <a:buClrTx/>
              <a:buSzTx/>
              <a:buFont typeface="Arial" pitchFamily="34" charset="0"/>
              <a:buNone/>
              <a:tabLst/>
              <a:defRPr/>
            </a:pPr>
            <a:r>
              <a:rPr lang="en-US" sz="1400" dirty="0"/>
              <a:t>NIH R21 – Gut-Brain Axis</a:t>
            </a:r>
          </a:p>
          <a:p>
            <a:pPr marL="457200" marR="0" lvl="0" indent="-457200" algn="l" defTabSz="914400" rtl="0" eaLnBrk="1" fontAlgn="base" latinLnBrk="0" hangingPunct="1">
              <a:lnSpc>
                <a:spcPct val="80000"/>
              </a:lnSpc>
              <a:spcBef>
                <a:spcPct val="20000"/>
              </a:spcBef>
              <a:spcAft>
                <a:spcPct val="0"/>
              </a:spcAft>
              <a:buClrTx/>
              <a:buSzTx/>
              <a:buFont typeface="Arial" pitchFamily="34" charset="0"/>
              <a:buNone/>
              <a:tabLst/>
              <a:defRPr/>
            </a:pPr>
            <a:r>
              <a:rPr lang="en-US" sz="1400" dirty="0"/>
              <a:t>NIH R03 – Neuroinflammation &amp; Alzheimer’s </a:t>
            </a:r>
          </a:p>
          <a:p>
            <a:pPr marL="457200" marR="0" lvl="0" indent="-457200" algn="l" defTabSz="914400" rtl="0" eaLnBrk="1" fontAlgn="base" latinLnBrk="0" hangingPunct="1">
              <a:lnSpc>
                <a:spcPct val="80000"/>
              </a:lnSpc>
              <a:spcBef>
                <a:spcPct val="20000"/>
              </a:spcBef>
              <a:spcAft>
                <a:spcPct val="0"/>
              </a:spcAft>
              <a:buClrTx/>
              <a:buSzTx/>
              <a:buFont typeface="Arial" pitchFamily="34" charset="0"/>
              <a:buNone/>
              <a:tabLst/>
              <a:defRPr/>
            </a:pPr>
            <a:r>
              <a:rPr lang="en-US" sz="1400" dirty="0"/>
              <a:t>UC Davis Comprehensive Cancer Center</a:t>
            </a:r>
          </a:p>
          <a:p>
            <a:pPr marL="457200" marR="0" lvl="0" indent="-457200" algn="l" defTabSz="914400" rtl="0" eaLnBrk="1" fontAlgn="base" latinLnBrk="0" hangingPunct="1">
              <a:lnSpc>
                <a:spcPct val="80000"/>
              </a:lnSpc>
              <a:spcBef>
                <a:spcPct val="20000"/>
              </a:spcBef>
              <a:spcAft>
                <a:spcPct val="0"/>
              </a:spcAft>
              <a:buClrTx/>
              <a:buSzTx/>
              <a:buFont typeface="Arial" pitchFamily="34" charset="0"/>
              <a:buNone/>
              <a:tabLst/>
              <a:defRPr/>
            </a:pPr>
            <a:r>
              <a:rPr kumimoji="0" lang="en-US" sz="1400" b="0" i="0" u="none" strike="noStrike" kern="1200" cap="none" spc="0" normalizeH="0" baseline="0" noProof="0" dirty="0">
                <a:ln>
                  <a:noFill/>
                </a:ln>
                <a:solidFill>
                  <a:schemeClr val="tx1"/>
                </a:solidFill>
                <a:effectLst/>
                <a:uLnTx/>
                <a:uFillTx/>
              </a:rPr>
              <a:t>UC Davis Microbiome Program</a:t>
            </a:r>
          </a:p>
          <a:p>
            <a:pPr marL="457200" lvl="0" indent="-457200" eaLnBrk="1" hangingPunct="1">
              <a:lnSpc>
                <a:spcPct val="80000"/>
              </a:lnSpc>
              <a:buNone/>
              <a:defRPr/>
            </a:pPr>
            <a:r>
              <a:rPr lang="en-US" sz="1400" dirty="0"/>
              <a:t>UC Lab Fees Research Program</a:t>
            </a:r>
          </a:p>
          <a:p>
            <a:pPr marL="457200" indent="-457200" eaLnBrk="1" hangingPunct="1">
              <a:lnSpc>
                <a:spcPct val="80000"/>
              </a:lnSpc>
              <a:buNone/>
              <a:defRPr/>
            </a:pPr>
            <a:r>
              <a:rPr lang="en-US" sz="1400" dirty="0"/>
              <a:t>UC Davis RISE Grant</a:t>
            </a:r>
          </a:p>
          <a:p>
            <a:pPr marL="457200" marR="0" lvl="0" indent="-457200" algn="l" defTabSz="914400" rtl="0" eaLnBrk="1" fontAlgn="base" latinLnBrk="0" hangingPunct="1">
              <a:lnSpc>
                <a:spcPct val="80000"/>
              </a:lnSpc>
              <a:spcBef>
                <a:spcPct val="20000"/>
              </a:spcBef>
              <a:spcAft>
                <a:spcPct val="0"/>
              </a:spcAft>
              <a:buClrTx/>
              <a:buSzTx/>
              <a:buFont typeface="Arial" pitchFamily="34" charset="0"/>
              <a:buNone/>
              <a:tabLst/>
              <a:defRPr/>
            </a:pPr>
            <a:r>
              <a:rPr kumimoji="0" lang="en-US" sz="1400" b="0" i="0" u="none" strike="noStrike" kern="1200" cap="none" spc="0" normalizeH="0" baseline="0" noProof="0" dirty="0">
                <a:ln>
                  <a:noFill/>
                </a:ln>
                <a:solidFill>
                  <a:schemeClr val="tx1"/>
                </a:solidFill>
                <a:effectLst/>
                <a:uLnTx/>
                <a:uFillTx/>
              </a:rPr>
              <a:t>MGH Fund for Medical Discovery Award</a:t>
            </a:r>
          </a:p>
          <a:p>
            <a:pPr marL="457200" marR="0" lvl="0" indent="-457200" algn="l" defTabSz="914400" rtl="0" eaLnBrk="1" fontAlgn="base" latinLnBrk="0" hangingPunct="1">
              <a:lnSpc>
                <a:spcPct val="80000"/>
              </a:lnSpc>
              <a:spcBef>
                <a:spcPct val="20000"/>
              </a:spcBef>
              <a:spcAft>
                <a:spcPct val="0"/>
              </a:spcAft>
              <a:buClrTx/>
              <a:buSzTx/>
              <a:buFont typeface="Arial" pitchFamily="34" charset="0"/>
              <a:buNone/>
              <a:tabLst/>
              <a:defRPr/>
            </a:pPr>
            <a:endParaRPr kumimoji="0" lang="en-US" sz="1400" b="0" i="0" u="none" strike="noStrike" kern="1200" cap="none" spc="0" normalizeH="0" baseline="0" noProof="0" dirty="0">
              <a:ln>
                <a:noFill/>
              </a:ln>
              <a:solidFill>
                <a:schemeClr val="tx1"/>
              </a:solidFill>
              <a:effectLst/>
              <a:uLnTx/>
              <a:uFillTx/>
            </a:endParaRPr>
          </a:p>
          <a:p>
            <a:pPr marL="457200" marR="0" lvl="0" indent="-457200" algn="l" defTabSz="914400" rtl="0" eaLnBrk="1" fontAlgn="base" latinLnBrk="0" hangingPunct="1">
              <a:lnSpc>
                <a:spcPct val="80000"/>
              </a:lnSpc>
              <a:spcBef>
                <a:spcPct val="20000"/>
              </a:spcBef>
              <a:spcAft>
                <a:spcPct val="0"/>
              </a:spcAft>
              <a:buClrTx/>
              <a:buSzTx/>
              <a:buFont typeface="Arial" pitchFamily="34" charset="0"/>
              <a:buNone/>
              <a:tabLst/>
              <a:defRPr/>
            </a:pPr>
            <a:endParaRPr kumimoji="0" lang="en-US" sz="1400" b="0" i="0" u="none" strike="noStrike" kern="1200" cap="none" spc="0" normalizeH="0" baseline="0" noProof="0" dirty="0">
              <a:ln>
                <a:noFill/>
              </a:ln>
              <a:solidFill>
                <a:schemeClr val="tx1"/>
              </a:solidFill>
              <a:effectLst/>
              <a:uLnTx/>
              <a:uFillTx/>
            </a:endParaRPr>
          </a:p>
        </p:txBody>
      </p:sp>
      <p:sp>
        <p:nvSpPr>
          <p:cNvPr id="54274" name="Rectangle 3"/>
          <p:cNvSpPr>
            <a:spLocks noGrp="1" noChangeArrowheads="1"/>
          </p:cNvSpPr>
          <p:nvPr>
            <p:ph idx="1"/>
          </p:nvPr>
        </p:nvSpPr>
        <p:spPr>
          <a:xfrm>
            <a:off x="486461" y="4491632"/>
            <a:ext cx="3061238" cy="2250182"/>
          </a:xfrm>
        </p:spPr>
        <p:txBody>
          <a:bodyPr numCol="1"/>
          <a:lstStyle/>
          <a:p>
            <a:pPr marL="457200" indent="-457200" eaLnBrk="1" hangingPunct="1">
              <a:lnSpc>
                <a:spcPct val="80000"/>
              </a:lnSpc>
              <a:buNone/>
            </a:pPr>
            <a:r>
              <a:rPr lang="en-US" sz="1600" u="sng" dirty="0"/>
              <a:t>Collaborators</a:t>
            </a:r>
          </a:p>
          <a:p>
            <a:pPr marL="457200" indent="-457200" eaLnBrk="1" hangingPunct="1">
              <a:lnSpc>
                <a:spcPct val="80000"/>
              </a:lnSpc>
              <a:buNone/>
            </a:pPr>
            <a:r>
              <a:rPr lang="en-US" sz="1400" dirty="0"/>
              <a:t>Prof. Pamela </a:t>
            </a:r>
            <a:r>
              <a:rPr lang="en-US" sz="1400" dirty="0" err="1"/>
              <a:t>Lein</a:t>
            </a:r>
            <a:r>
              <a:rPr lang="en-US" sz="1400" dirty="0"/>
              <a:t>, UC Davis</a:t>
            </a:r>
          </a:p>
          <a:p>
            <a:pPr marL="457200" indent="-457200" eaLnBrk="1" hangingPunct="1">
              <a:lnSpc>
                <a:spcPct val="80000"/>
              </a:lnSpc>
              <a:buNone/>
            </a:pPr>
            <a:r>
              <a:rPr lang="en-US" sz="1400" dirty="0"/>
              <a:t>Prof. Helen </a:t>
            </a:r>
            <a:r>
              <a:rPr lang="en-US" sz="1400" dirty="0" err="1"/>
              <a:t>Raybould</a:t>
            </a:r>
            <a:r>
              <a:rPr lang="en-US" sz="1400" dirty="0"/>
              <a:t>, UC Davis</a:t>
            </a:r>
          </a:p>
          <a:p>
            <a:pPr marL="457200" indent="-457200" eaLnBrk="1" hangingPunct="1">
              <a:lnSpc>
                <a:spcPct val="80000"/>
              </a:lnSpc>
              <a:buNone/>
            </a:pPr>
            <a:r>
              <a:rPr lang="en-US" sz="1400" dirty="0"/>
              <a:t>Prof. Jeremy Mason, UC Davis</a:t>
            </a:r>
          </a:p>
          <a:p>
            <a:pPr marL="457200" indent="-457200" eaLnBrk="1" hangingPunct="1">
              <a:lnSpc>
                <a:spcPct val="80000"/>
              </a:lnSpc>
              <a:buNone/>
            </a:pPr>
            <a:r>
              <a:rPr lang="en-US" sz="1400" dirty="0"/>
              <a:t>Prof. Maria Marco, UC Davis</a:t>
            </a:r>
          </a:p>
          <a:p>
            <a:pPr marL="457200" indent="-457200" eaLnBrk="1" hangingPunct="1">
              <a:lnSpc>
                <a:spcPct val="80000"/>
              </a:lnSpc>
              <a:buNone/>
            </a:pPr>
            <a:r>
              <a:rPr lang="en-US" sz="1400" dirty="0"/>
              <a:t>Prof. Karen </a:t>
            </a:r>
            <a:r>
              <a:rPr lang="en-US" sz="1400" dirty="0" err="1"/>
              <a:t>Moxon</a:t>
            </a:r>
            <a:r>
              <a:rPr lang="en-US" sz="1400" dirty="0"/>
              <a:t>, UC Davis</a:t>
            </a:r>
          </a:p>
          <a:p>
            <a:pPr marL="457200" indent="-457200" eaLnBrk="1" hangingPunct="1">
              <a:lnSpc>
                <a:spcPct val="80000"/>
              </a:lnSpc>
              <a:buNone/>
            </a:pPr>
            <a:r>
              <a:rPr lang="en-US" sz="1400" dirty="0"/>
              <a:t>Prof. Josh </a:t>
            </a:r>
            <a:r>
              <a:rPr lang="en-US" sz="1400" dirty="0" err="1"/>
              <a:t>Hihath</a:t>
            </a:r>
            <a:r>
              <a:rPr lang="en-US" sz="1400" dirty="0"/>
              <a:t>, UC Davis</a:t>
            </a:r>
          </a:p>
          <a:p>
            <a:pPr marL="457200" indent="-457200" eaLnBrk="1" hangingPunct="1">
              <a:lnSpc>
                <a:spcPct val="80000"/>
              </a:lnSpc>
              <a:buNone/>
            </a:pPr>
            <a:r>
              <a:rPr lang="en-US" sz="1400" dirty="0"/>
              <a:t>Dr. Monika </a:t>
            </a:r>
            <a:r>
              <a:rPr lang="en-US" sz="1400" dirty="0" err="1"/>
              <a:t>Biener</a:t>
            </a:r>
            <a:r>
              <a:rPr lang="en-US" sz="1400" dirty="0"/>
              <a:t>, LLNL</a:t>
            </a:r>
          </a:p>
          <a:p>
            <a:pPr marL="457200" indent="-457200" eaLnBrk="1" hangingPunct="1">
              <a:lnSpc>
                <a:spcPct val="80000"/>
              </a:lnSpc>
              <a:buNone/>
            </a:pPr>
            <a:r>
              <a:rPr lang="en-US" sz="1400" dirty="0"/>
              <a:t>Dr. Jürgen </a:t>
            </a:r>
            <a:r>
              <a:rPr lang="en-US" sz="1400" dirty="0" err="1"/>
              <a:t>Biener</a:t>
            </a:r>
            <a:r>
              <a:rPr lang="en-US" sz="1400" dirty="0"/>
              <a:t>, LLNL</a:t>
            </a:r>
          </a:p>
          <a:p>
            <a:pPr marL="457200" indent="-457200" eaLnBrk="1" hangingPunct="1">
              <a:lnSpc>
                <a:spcPct val="80000"/>
              </a:lnSpc>
              <a:buNone/>
            </a:pPr>
            <a:r>
              <a:rPr lang="en-US" sz="1400" dirty="0"/>
              <a:t>Dr. Ibo Matthews, LLNL</a:t>
            </a:r>
          </a:p>
        </p:txBody>
      </p:sp>
      <p:sp>
        <p:nvSpPr>
          <p:cNvPr id="47110" name="Rectangle 6"/>
          <p:cNvSpPr>
            <a:spLocks noChangeArrowheads="1"/>
          </p:cNvSpPr>
          <p:nvPr/>
        </p:nvSpPr>
        <p:spPr bwMode="auto">
          <a:xfrm>
            <a:off x="0" y="1"/>
            <a:ext cx="9144000" cy="782844"/>
          </a:xfrm>
          <a:prstGeom prst="rect">
            <a:avLst/>
          </a:prstGeom>
          <a:gradFill rotWithShape="1">
            <a:gsLst>
              <a:gs pos="0">
                <a:schemeClr val="tx2">
                  <a:gamma/>
                  <a:tint val="54118"/>
                  <a:invGamma/>
                </a:schemeClr>
              </a:gs>
              <a:gs pos="100000">
                <a:schemeClr val="tx2"/>
              </a:gs>
            </a:gsLst>
            <a:lin ang="0" scaled="1"/>
          </a:gradFill>
          <a:ln w="9525">
            <a:solidFill>
              <a:schemeClr val="tx1"/>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276" name="Rectangle 2"/>
          <p:cNvSpPr>
            <a:spLocks noRot="1" noChangeArrowheads="1"/>
          </p:cNvSpPr>
          <p:nvPr/>
        </p:nvSpPr>
        <p:spPr bwMode="auto">
          <a:xfrm>
            <a:off x="202746" y="28267"/>
            <a:ext cx="8738508" cy="736007"/>
          </a:xfrm>
          <a:prstGeom prst="rect">
            <a:avLst/>
          </a:prstGeom>
          <a:noFill/>
          <a:ln w="9525">
            <a:noFill/>
            <a:miter lim="800000"/>
            <a:headEnd/>
            <a:tailEnd/>
          </a:ln>
        </p:spPr>
        <p:txBody>
          <a:bodyPr anchor="ctr"/>
          <a:lstStyle/>
          <a:p>
            <a:pPr marL="0" marR="0" lvl="0" indent="0" algn="r" defTabSz="914400" eaLnBrk="1" fontAlgn="auto" latinLnBrk="0" hangingPunct="1">
              <a:lnSpc>
                <a:spcPct val="100000"/>
              </a:lnSpc>
              <a:spcBef>
                <a:spcPts val="0"/>
              </a:spcBef>
              <a:spcAft>
                <a:spcPts val="0"/>
              </a:spcAft>
              <a:buClrTx/>
              <a:buSzTx/>
              <a:buFontTx/>
              <a:buNone/>
              <a:tabLst/>
              <a:defRPr/>
            </a:pPr>
            <a:r>
              <a:rPr lang="en-US" sz="3400" kern="0" dirty="0" err="1">
                <a:solidFill>
                  <a:schemeClr val="bg2"/>
                </a:solidFill>
                <a:latin typeface="Calibri" pitchFamily="34" charset="0"/>
              </a:rPr>
              <a:t>Şeker</a:t>
            </a:r>
            <a:r>
              <a:rPr lang="en-US" sz="3400" kern="0" dirty="0">
                <a:solidFill>
                  <a:schemeClr val="bg2"/>
                </a:solidFill>
                <a:latin typeface="Calibri" pitchFamily="34" charset="0"/>
              </a:rPr>
              <a:t> Lab – Multifunctional Nanoporous Metals</a:t>
            </a:r>
          </a:p>
        </p:txBody>
      </p:sp>
      <p:pic>
        <p:nvPicPr>
          <p:cNvPr id="6" name="Picture 6" descr="MGH for PPT"/>
          <p:cNvPicPr>
            <a:picLocks noChangeAspect="1" noChangeArrowheads="1"/>
          </p:cNvPicPr>
          <p:nvPr/>
        </p:nvPicPr>
        <p:blipFill>
          <a:blip r:embed="rId3" cstate="print">
            <a:clrChange>
              <a:clrFrom>
                <a:srgbClr val="808080"/>
              </a:clrFrom>
              <a:clrTo>
                <a:srgbClr val="808080">
                  <a:alpha val="0"/>
                </a:srgbClr>
              </a:clrTo>
            </a:clrChange>
          </a:blip>
          <a:srcRect/>
          <a:stretch>
            <a:fillRect/>
          </a:stretch>
        </p:blipFill>
        <p:spPr bwMode="auto">
          <a:xfrm>
            <a:off x="7447324" y="6234751"/>
            <a:ext cx="445972" cy="507063"/>
          </a:xfrm>
          <a:prstGeom prst="rect">
            <a:avLst/>
          </a:prstGeom>
          <a:noFill/>
          <a:ln w="9525">
            <a:noFill/>
            <a:miter lim="800000"/>
            <a:headEnd/>
            <a:tailEnd/>
          </a:ln>
        </p:spPr>
      </p:pic>
      <p:pic>
        <p:nvPicPr>
          <p:cNvPr id="10" name="Picture 6" descr="CEM ORIGINAL"/>
          <p:cNvPicPr>
            <a:picLocks noChangeAspect="1" noChangeArrowheads="1"/>
          </p:cNvPicPr>
          <p:nvPr/>
        </p:nvPicPr>
        <p:blipFill>
          <a:blip r:embed="rId4" cstate="print"/>
          <a:srcRect/>
          <a:stretch>
            <a:fillRect/>
          </a:stretch>
        </p:blipFill>
        <p:spPr bwMode="auto">
          <a:xfrm>
            <a:off x="7367605" y="5369887"/>
            <a:ext cx="540407" cy="563258"/>
          </a:xfrm>
          <a:prstGeom prst="rect">
            <a:avLst/>
          </a:prstGeom>
          <a:noFill/>
          <a:ln w="9525">
            <a:noFill/>
            <a:miter lim="800000"/>
            <a:headEnd/>
            <a:tailEnd/>
          </a:ln>
        </p:spPr>
      </p:pic>
      <p:pic>
        <p:nvPicPr>
          <p:cNvPr id="11" name="Picture 11" descr="harvardlogo.png"/>
          <p:cNvPicPr>
            <a:picLocks noChangeAspect="1"/>
          </p:cNvPicPr>
          <p:nvPr/>
        </p:nvPicPr>
        <p:blipFill>
          <a:blip r:embed="rId5" cstate="print"/>
          <a:srcRect t="10487" b="9756"/>
          <a:stretch>
            <a:fillRect/>
          </a:stretch>
        </p:blipFill>
        <p:spPr bwMode="auto">
          <a:xfrm>
            <a:off x="8160968" y="4596179"/>
            <a:ext cx="527938" cy="544229"/>
          </a:xfrm>
          <a:prstGeom prst="rect">
            <a:avLst/>
          </a:prstGeom>
          <a:noFill/>
          <a:ln w="9525">
            <a:noFill/>
            <a:miter lim="800000"/>
            <a:headEnd/>
            <a:tailEnd/>
          </a:ln>
        </p:spPr>
      </p:pic>
      <p:pic>
        <p:nvPicPr>
          <p:cNvPr id="12" name="Picture 11" descr="seal_blue-gold.png"/>
          <p:cNvPicPr>
            <a:picLocks noChangeAspect="1"/>
          </p:cNvPicPr>
          <p:nvPr/>
        </p:nvPicPr>
        <p:blipFill>
          <a:blip r:embed="rId6" cstate="print"/>
          <a:stretch>
            <a:fillRect/>
          </a:stretch>
        </p:blipFill>
        <p:spPr>
          <a:xfrm>
            <a:off x="7318003" y="4559737"/>
            <a:ext cx="640149" cy="658392"/>
          </a:xfrm>
          <a:prstGeom prst="rect">
            <a:avLst/>
          </a:prstGeom>
        </p:spPr>
      </p:pic>
      <p:pic>
        <p:nvPicPr>
          <p:cNvPr id="7" name="Picture 2" descr="http://ethics-program.vbi.vt.edu/NIH_LOGO.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34970" y="6154453"/>
            <a:ext cx="617001" cy="607526"/>
          </a:xfrm>
          <a:prstGeom prst="rect">
            <a:avLst/>
          </a:prstGeom>
          <a:noFill/>
          <a:extLst>
            <a:ext uri="{909E8E84-426E-40DD-AFC4-6F175D3DCCD1}">
              <a14:hiddenFill xmlns:a14="http://schemas.microsoft.com/office/drawing/2010/main">
                <a:solidFill>
                  <a:srgbClr val="FFFFFF"/>
                </a:solidFill>
              </a14:hiddenFill>
            </a:ext>
          </a:extLst>
        </p:spPr>
      </p:pic>
      <p:pic>
        <p:nvPicPr>
          <p:cNvPr id="209926" name="Picture 6" descr="http://www.ooi.washington.edu/files/nsf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80762" y="5303686"/>
            <a:ext cx="699931" cy="70397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87113" y="2324885"/>
            <a:ext cx="1945270" cy="41549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ysClr val="windowText" lastClr="000000"/>
                </a:solidFill>
                <a:effectLst/>
                <a:uLnTx/>
                <a:uFillTx/>
                <a:latin typeface="+mn-lt"/>
              </a:rPr>
              <a:t>Noah </a:t>
            </a:r>
            <a:r>
              <a:rPr kumimoji="0" lang="en-US" sz="1050" b="0" i="0" u="none" strike="noStrike" kern="0" cap="none" spc="0" normalizeH="0" baseline="0" noProof="0" dirty="0" err="1">
                <a:ln>
                  <a:noFill/>
                </a:ln>
                <a:solidFill>
                  <a:sysClr val="windowText" lastClr="000000"/>
                </a:solidFill>
                <a:effectLst/>
                <a:uLnTx/>
                <a:uFillTx/>
                <a:latin typeface="+mn-lt"/>
              </a:rPr>
              <a:t>Goshi</a:t>
            </a:r>
            <a:endParaRPr kumimoji="0" lang="en-US" sz="1050" b="0" i="0" u="none" strike="noStrike" kern="0" cap="none" spc="0" normalizeH="0" baseline="0" noProof="0" dirty="0">
              <a:ln>
                <a:noFill/>
              </a:ln>
              <a:solidFill>
                <a:sysClr val="windowText" lastClr="000000"/>
              </a:solidFill>
              <a:effectLst/>
              <a:uLnTx/>
              <a:uFillTx/>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ysClr val="windowText" lastClr="000000"/>
                </a:solidFill>
                <a:effectLst/>
                <a:uLnTx/>
                <a:uFillTx/>
                <a:latin typeface="+mn-lt"/>
              </a:rPr>
              <a:t>(BME)</a:t>
            </a:r>
          </a:p>
        </p:txBody>
      </p:sp>
      <p:pic>
        <p:nvPicPr>
          <p:cNvPr id="17"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188076" y="1213919"/>
            <a:ext cx="989682" cy="111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43881" y="881746"/>
            <a:ext cx="1685077" cy="294183"/>
          </a:xfrm>
          <a:prstGeom prst="rect">
            <a:avLst/>
          </a:prstGeom>
        </p:spPr>
        <p:txBody>
          <a:bodyPr wrap="none">
            <a:spAutoFit/>
          </a:bodyPr>
          <a:lstStyle/>
          <a:p>
            <a:pPr marL="457200" marR="0" lvl="0" indent="-457200" algn="ctr" defTabSz="914400" eaLnBrk="1" fontAlgn="auto" latinLnBrk="0" hangingPunct="1">
              <a:lnSpc>
                <a:spcPct val="80000"/>
              </a:lnSpc>
              <a:spcBef>
                <a:spcPts val="0"/>
              </a:spcBef>
              <a:spcAft>
                <a:spcPts val="0"/>
              </a:spcAft>
              <a:buClrTx/>
              <a:buSzTx/>
              <a:buFontTx/>
              <a:buNone/>
              <a:tabLst/>
              <a:defRPr/>
            </a:pPr>
            <a:r>
              <a:rPr kumimoji="0" lang="en-US" sz="1600" b="0" i="0" u="sng" strike="noStrike" kern="0" cap="none" spc="0" normalizeH="0" baseline="0" noProof="0" dirty="0">
                <a:ln>
                  <a:noFill/>
                </a:ln>
                <a:solidFill>
                  <a:sysClr val="windowText" lastClr="000000"/>
                </a:solidFill>
                <a:effectLst/>
                <a:uLnTx/>
                <a:uFillTx/>
                <a:latin typeface="+mn-lt"/>
              </a:rPr>
              <a:t>Doctoral Students</a:t>
            </a:r>
          </a:p>
        </p:txBody>
      </p:sp>
      <p:pic>
        <p:nvPicPr>
          <p:cNvPr id="28" name="Picture 2"/>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1382368" y="1204169"/>
            <a:ext cx="1022495" cy="1111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920980" y="2324885"/>
            <a:ext cx="1950481" cy="41549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ysClr val="windowText" lastClr="000000"/>
                </a:solidFill>
                <a:effectLst/>
                <a:uLnTx/>
                <a:uFillTx/>
                <a:latin typeface="+mn-lt"/>
              </a:rPr>
              <a:t>Greg Girardi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ysClr val="windowText" lastClr="000000"/>
                </a:solidFill>
                <a:effectLst/>
                <a:uLnTx/>
                <a:uFillTx/>
                <a:latin typeface="+mn-lt"/>
              </a:rPr>
              <a:t>(BME)</a:t>
            </a:r>
          </a:p>
        </p:txBody>
      </p:sp>
      <p:sp>
        <p:nvSpPr>
          <p:cNvPr id="33" name="TextBox 32"/>
          <p:cNvSpPr txBox="1"/>
          <p:nvPr/>
        </p:nvSpPr>
        <p:spPr>
          <a:xfrm>
            <a:off x="-287113" y="3952137"/>
            <a:ext cx="1945270" cy="41549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err="1">
                <a:ln>
                  <a:noFill/>
                </a:ln>
                <a:solidFill>
                  <a:sysClr val="windowText" lastClr="000000"/>
                </a:solidFill>
                <a:effectLst/>
                <a:uLnTx/>
                <a:uFillTx/>
                <a:latin typeface="+mn-lt"/>
              </a:rPr>
              <a:t>Hyehyun</a:t>
            </a:r>
            <a:r>
              <a:rPr kumimoji="0" lang="en-US" sz="1050" b="0" i="0" u="none" strike="noStrike" kern="0" cap="none" spc="0" normalizeH="0" baseline="0" noProof="0" dirty="0">
                <a:ln>
                  <a:noFill/>
                </a:ln>
                <a:solidFill>
                  <a:sysClr val="windowText" lastClr="000000"/>
                </a:solidFill>
                <a:effectLst/>
                <a:uLnTx/>
                <a:uFillTx/>
                <a:latin typeface="+mn-lt"/>
              </a:rPr>
              <a:t> Kim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ysClr val="windowText" lastClr="000000"/>
                </a:solidFill>
                <a:effectLst/>
                <a:uLnTx/>
                <a:uFillTx/>
                <a:latin typeface="+mn-lt"/>
              </a:rPr>
              <a:t>(BME)</a:t>
            </a:r>
          </a:p>
        </p:txBody>
      </p:sp>
      <p:pic>
        <p:nvPicPr>
          <p:cNvPr id="4"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171670" y="2800354"/>
            <a:ext cx="1022494" cy="1111406"/>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2">
            <a:extLst>
              <a:ext uri="{FF2B5EF4-FFF2-40B4-BE49-F238E27FC236}">
                <a16:creationId xmlns:a16="http://schemas.microsoft.com/office/drawing/2014/main" id="{141F7352-A6C0-484C-8C5F-F1E43C536F60}"/>
              </a:ext>
            </a:extLst>
          </p:cNvPr>
          <p:cNvSpPr>
            <a:spLocks noChangeArrowheads="1"/>
          </p:cNvSpPr>
          <p:nvPr/>
        </p:nvSpPr>
        <p:spPr bwMode="auto">
          <a:xfrm>
            <a:off x="4184372" y="797680"/>
            <a:ext cx="4481257"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sng" strike="noStrike" cap="none" normalizeH="0" baseline="0" dirty="0">
                <a:ln>
                  <a:noFill/>
                </a:ln>
                <a:solidFill>
                  <a:srgbClr val="000000"/>
                </a:solidFill>
                <a:effectLst/>
                <a:latin typeface="+mn-lt"/>
                <a:cs typeface="Arial" panose="020B0604020202020204" pitchFamily="34" charset="0"/>
              </a:rPr>
              <a:t>Alumni</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mn-lt"/>
                <a:cs typeface="Arial" panose="020B0604020202020204" pitchFamily="34" charset="0"/>
              </a:rPr>
              <a:t>Dr. Jovana </a:t>
            </a:r>
            <a:r>
              <a:rPr kumimoji="0" lang="en-US" altLang="en-US" sz="1200" b="0" i="0" u="none" strike="noStrike" cap="none" normalizeH="0" baseline="0" dirty="0" err="1">
                <a:ln>
                  <a:noFill/>
                </a:ln>
                <a:solidFill>
                  <a:srgbClr val="000000"/>
                </a:solidFill>
                <a:effectLst/>
                <a:latin typeface="+mn-lt"/>
                <a:cs typeface="Arial" panose="020B0604020202020204" pitchFamily="34" charset="0"/>
              </a:rPr>
              <a:t>Veselinovic</a:t>
            </a:r>
            <a:r>
              <a:rPr kumimoji="0" lang="en-US" altLang="en-US" sz="1200" b="0" i="0" u="none" strike="noStrike" cap="none" normalizeH="0" baseline="0" dirty="0">
                <a:ln>
                  <a:noFill/>
                </a:ln>
                <a:solidFill>
                  <a:srgbClr val="000000"/>
                </a:solidFill>
                <a:effectLst/>
                <a:latin typeface="+mn-lt"/>
                <a:cs typeface="Arial" panose="020B0604020202020204" pitchFamily="34" charset="0"/>
              </a:rPr>
              <a:t> (PhD </a:t>
            </a:r>
            <a:r>
              <a:rPr kumimoji="0" lang="en-US" altLang="en-US" sz="1200" b="0" i="0" u="none" strike="noStrike" cap="none" normalizeH="0" baseline="0" dirty="0" err="1">
                <a:ln>
                  <a:noFill/>
                </a:ln>
                <a:solidFill>
                  <a:srgbClr val="000000"/>
                </a:solidFill>
                <a:effectLst/>
                <a:latin typeface="+mn-lt"/>
                <a:cs typeface="Arial" panose="020B0604020202020204" pitchFamily="34" charset="0"/>
              </a:rPr>
              <a:t>ChemE</a:t>
            </a:r>
            <a:r>
              <a:rPr kumimoji="0" lang="en-US" altLang="en-US" sz="1200" b="0" i="0" u="none" strike="noStrike" cap="none" normalizeH="0" baseline="0" dirty="0">
                <a:ln>
                  <a:noFill/>
                </a:ln>
                <a:solidFill>
                  <a:srgbClr val="000000"/>
                </a:solidFill>
                <a:effectLst/>
                <a:latin typeface="+mn-lt"/>
                <a:cs typeface="Arial" panose="020B0604020202020204" pitchFamily="34" charset="0"/>
              </a:rPr>
              <a:t>, 2020, Becton Dickinson) </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mn-lt"/>
                <a:cs typeface="Arial" panose="020B0604020202020204" pitchFamily="34" charset="0"/>
              </a:rPr>
              <a:t>Dr. </a:t>
            </a:r>
            <a:r>
              <a:rPr kumimoji="0" lang="en-US" altLang="en-US" sz="1200" b="0" i="0" u="none" strike="noStrike" cap="none" normalizeH="0" baseline="0" dirty="0" err="1">
                <a:ln>
                  <a:noFill/>
                </a:ln>
                <a:solidFill>
                  <a:srgbClr val="000000"/>
                </a:solidFill>
                <a:effectLst/>
                <a:latin typeface="+mn-lt"/>
                <a:cs typeface="Arial" panose="020B0604020202020204" pitchFamily="34" charset="0"/>
              </a:rPr>
              <a:t>Zidong</a:t>
            </a:r>
            <a:r>
              <a:rPr kumimoji="0" lang="en-US" altLang="en-US" sz="1200" b="0" i="0" u="none" strike="noStrike" cap="none" normalizeH="0" baseline="0" dirty="0">
                <a:ln>
                  <a:noFill/>
                </a:ln>
                <a:solidFill>
                  <a:srgbClr val="000000"/>
                </a:solidFill>
                <a:effectLst/>
                <a:latin typeface="+mn-lt"/>
                <a:cs typeface="Arial" panose="020B0604020202020204" pitchFamily="34" charset="0"/>
              </a:rPr>
              <a:t> Li (PhD BME, 2018, Google Verily Life Sciences)</a:t>
            </a:r>
          </a:p>
          <a:p>
            <a:pPr lvl="0"/>
            <a:r>
              <a:rPr lang="en-US" altLang="en-US" sz="1200" dirty="0">
                <a:solidFill>
                  <a:srgbClr val="000000"/>
                </a:solidFill>
                <a:latin typeface="+mn-lt"/>
                <a:cs typeface="Arial" panose="020B0604020202020204" pitchFamily="34" charset="0"/>
              </a:rPr>
              <a:t>Dr. Chris Chapman (PhD BME, 2017, Imperial College London)</a:t>
            </a:r>
            <a:endParaRPr lang="en-US" altLang="en-US" sz="1200" dirty="0">
              <a:latin typeface="+mn-lt"/>
            </a:endParaRPr>
          </a:p>
          <a:p>
            <a:pPr lvl="0"/>
            <a:r>
              <a:rPr lang="en-US" altLang="en-US" sz="1200" dirty="0">
                <a:solidFill>
                  <a:srgbClr val="000000"/>
                </a:solidFill>
                <a:latin typeface="+mn-lt"/>
                <a:cs typeface="Arial" panose="020B0604020202020204" pitchFamily="34" charset="0"/>
              </a:rPr>
              <a:t>Dr. Tatiana </a:t>
            </a:r>
            <a:r>
              <a:rPr lang="en-US" altLang="en-US" sz="1200" dirty="0" err="1">
                <a:solidFill>
                  <a:srgbClr val="000000"/>
                </a:solidFill>
                <a:latin typeface="+mn-lt"/>
                <a:cs typeface="Arial" panose="020B0604020202020204" pitchFamily="34" charset="0"/>
              </a:rPr>
              <a:t>Dorofeeva</a:t>
            </a:r>
            <a:r>
              <a:rPr lang="en-US" altLang="en-US" sz="1200" dirty="0">
                <a:solidFill>
                  <a:srgbClr val="000000"/>
                </a:solidFill>
                <a:latin typeface="+mn-lt"/>
                <a:cs typeface="Arial" panose="020B0604020202020204" pitchFamily="34" charset="0"/>
              </a:rPr>
              <a:t> (PhD ECE, 2016, Cisco)</a:t>
            </a:r>
            <a:endParaRPr lang="en-US" altLang="en-US" sz="1200" dirty="0">
              <a:latin typeface="+mn-lt"/>
            </a:endParaRPr>
          </a:p>
          <a:p>
            <a:pPr lvl="0"/>
            <a:r>
              <a:rPr lang="en-US" altLang="en-US" sz="1200" dirty="0">
                <a:solidFill>
                  <a:srgbClr val="000000"/>
                </a:solidFill>
                <a:latin typeface="+mn-lt"/>
                <a:cs typeface="Arial" panose="020B0604020202020204" pitchFamily="34" charset="0"/>
              </a:rPr>
              <a:t>Dr. </a:t>
            </a:r>
            <a:r>
              <a:rPr lang="en-US" altLang="en-US" sz="1200" dirty="0" err="1">
                <a:solidFill>
                  <a:srgbClr val="000000"/>
                </a:solidFill>
                <a:latin typeface="+mn-lt"/>
                <a:cs typeface="Arial" panose="020B0604020202020204" pitchFamily="34" charset="0"/>
              </a:rPr>
              <a:t>Özge</a:t>
            </a:r>
            <a:r>
              <a:rPr lang="en-US" altLang="en-US" sz="1200" dirty="0">
                <a:solidFill>
                  <a:srgbClr val="000000"/>
                </a:solidFill>
                <a:latin typeface="+mn-lt"/>
                <a:cs typeface="Arial" panose="020B0604020202020204" pitchFamily="34" charset="0"/>
              </a:rPr>
              <a:t> </a:t>
            </a:r>
            <a:r>
              <a:rPr lang="en-US" altLang="en-US" sz="1200" dirty="0" err="1">
                <a:solidFill>
                  <a:srgbClr val="000000"/>
                </a:solidFill>
                <a:latin typeface="+mn-lt"/>
                <a:cs typeface="Arial" panose="020B0604020202020204" pitchFamily="34" charset="0"/>
              </a:rPr>
              <a:t>Polat</a:t>
            </a:r>
            <a:r>
              <a:rPr lang="en-US" altLang="en-US" sz="1200" dirty="0">
                <a:solidFill>
                  <a:srgbClr val="000000"/>
                </a:solidFill>
                <a:latin typeface="+mn-lt"/>
                <a:cs typeface="Arial" panose="020B0604020202020204" pitchFamily="34" charset="0"/>
              </a:rPr>
              <a:t> (PhD </a:t>
            </a:r>
            <a:r>
              <a:rPr lang="en-US" altLang="en-US" sz="1200" dirty="0" err="1">
                <a:solidFill>
                  <a:srgbClr val="000000"/>
                </a:solidFill>
                <a:latin typeface="+mn-lt"/>
                <a:cs typeface="Arial" panose="020B0604020202020204" pitchFamily="34" charset="0"/>
              </a:rPr>
              <a:t>ChemE</a:t>
            </a:r>
            <a:r>
              <a:rPr lang="en-US" altLang="en-US" sz="1200" dirty="0">
                <a:solidFill>
                  <a:srgbClr val="000000"/>
                </a:solidFill>
                <a:latin typeface="+mn-lt"/>
                <a:cs typeface="Arial" panose="020B0604020202020204" pitchFamily="34" charset="0"/>
              </a:rPr>
              <a:t>, 2016, Intel)</a:t>
            </a:r>
          </a:p>
          <a:p>
            <a:pPr lvl="0"/>
            <a:r>
              <a:rPr lang="en-US" altLang="en-US" sz="1200" dirty="0">
                <a:solidFill>
                  <a:srgbClr val="000000"/>
                </a:solidFill>
                <a:latin typeface="+mn-lt"/>
                <a:cs typeface="Arial" panose="020B0604020202020204" pitchFamily="34" charset="0"/>
              </a:rPr>
              <a:t>Dr. Pallavi </a:t>
            </a:r>
            <a:r>
              <a:rPr lang="en-US" altLang="en-US" sz="1200" dirty="0" err="1">
                <a:solidFill>
                  <a:srgbClr val="000000"/>
                </a:solidFill>
                <a:latin typeface="+mn-lt"/>
                <a:cs typeface="Arial" panose="020B0604020202020204" pitchFamily="34" charset="0"/>
              </a:rPr>
              <a:t>Daggumati</a:t>
            </a:r>
            <a:r>
              <a:rPr lang="en-US" altLang="en-US" sz="1200" dirty="0">
                <a:solidFill>
                  <a:srgbClr val="000000"/>
                </a:solidFill>
                <a:latin typeface="+mn-lt"/>
                <a:cs typeface="Arial" panose="020B0604020202020204" pitchFamily="34" charset="0"/>
              </a:rPr>
              <a:t> (PhD ECE, 2016, Genentech)</a:t>
            </a:r>
          </a:p>
          <a:p>
            <a:pPr lvl="0"/>
            <a:endParaRPr lang="en-US" altLang="en-US" sz="1200" dirty="0">
              <a:solidFill>
                <a:srgbClr val="000000"/>
              </a:solidFill>
              <a:latin typeface="+mn-lt"/>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mn-lt"/>
                <a:cs typeface="Arial" panose="020B0604020202020204" pitchFamily="34" charset="0"/>
              </a:rPr>
              <a:t>Barath</a:t>
            </a:r>
            <a:r>
              <a:rPr kumimoji="0" lang="en-US" altLang="en-US" sz="1200" b="0" i="0" u="none" strike="noStrike" cap="none" normalizeH="0" baseline="0" dirty="0">
                <a:ln>
                  <a:noFill/>
                </a:ln>
                <a:solidFill>
                  <a:srgbClr val="000000"/>
                </a:solidFill>
                <a:effectLst/>
                <a:latin typeface="+mn-lt"/>
                <a:cs typeface="Arial" panose="020B0604020202020204" pitchFamily="34" charset="0"/>
              </a:rPr>
              <a:t> </a:t>
            </a:r>
            <a:r>
              <a:rPr kumimoji="0" lang="en-US" altLang="en-US" sz="1200" b="0" i="0" u="none" strike="noStrike" cap="none" normalizeH="0" baseline="0" dirty="0" err="1">
                <a:ln>
                  <a:noFill/>
                </a:ln>
                <a:solidFill>
                  <a:srgbClr val="000000"/>
                </a:solidFill>
                <a:effectLst/>
                <a:latin typeface="+mn-lt"/>
                <a:cs typeface="Arial" panose="020B0604020202020204" pitchFamily="34" charset="0"/>
              </a:rPr>
              <a:t>Palanisamy</a:t>
            </a:r>
            <a:r>
              <a:rPr kumimoji="0" lang="en-US" altLang="en-US" sz="1200" b="0" i="0" u="none" strike="noStrike" cap="none" normalizeH="0" baseline="0" dirty="0">
                <a:ln>
                  <a:noFill/>
                </a:ln>
                <a:solidFill>
                  <a:srgbClr val="000000"/>
                </a:solidFill>
                <a:effectLst/>
                <a:latin typeface="+mn-lt"/>
                <a:cs typeface="Arial" panose="020B0604020202020204" pitchFamily="34" charset="0"/>
              </a:rPr>
              <a:t> (BS BME, 2021, UCLA)</a:t>
            </a:r>
          </a:p>
          <a:p>
            <a:pPr marL="0" marR="0" lvl="0" indent="0" defTabSz="914400" rtl="0" eaLnBrk="0" fontAlgn="base" latinLnBrk="0" hangingPunct="0">
              <a:lnSpc>
                <a:spcPct val="100000"/>
              </a:lnSpc>
              <a:spcBef>
                <a:spcPct val="0"/>
              </a:spcBef>
              <a:spcAft>
                <a:spcPct val="0"/>
              </a:spcAft>
              <a:buClrTx/>
              <a:buSzTx/>
              <a:buFontTx/>
              <a:buNone/>
              <a:tabLst/>
            </a:pPr>
            <a:r>
              <a:rPr lang="en-US" altLang="en-US" sz="1200" dirty="0" err="1">
                <a:solidFill>
                  <a:srgbClr val="000000"/>
                </a:solidFill>
                <a:latin typeface="+mn-lt"/>
                <a:cs typeface="Arial" panose="020B0604020202020204" pitchFamily="34" charset="0"/>
              </a:rPr>
              <a:t>Sachit</a:t>
            </a:r>
            <a:r>
              <a:rPr lang="en-US" altLang="en-US" sz="1200" dirty="0">
                <a:solidFill>
                  <a:srgbClr val="000000"/>
                </a:solidFill>
                <a:latin typeface="+mn-lt"/>
                <a:cs typeface="Arial" panose="020B0604020202020204" pitchFamily="34" charset="0"/>
              </a:rPr>
              <a:t> </a:t>
            </a:r>
            <a:r>
              <a:rPr lang="en-US" altLang="en-US" sz="1200" dirty="0" err="1">
                <a:solidFill>
                  <a:srgbClr val="000000"/>
                </a:solidFill>
                <a:latin typeface="+mn-lt"/>
                <a:cs typeface="Arial" panose="020B0604020202020204" pitchFamily="34" charset="0"/>
              </a:rPr>
              <a:t>Nagella</a:t>
            </a:r>
            <a:r>
              <a:rPr lang="en-US" altLang="en-US" sz="1200" dirty="0">
                <a:solidFill>
                  <a:srgbClr val="000000"/>
                </a:solidFill>
                <a:latin typeface="+mn-lt"/>
                <a:cs typeface="Arial" panose="020B0604020202020204" pitchFamily="34" charset="0"/>
              </a:rPr>
              <a:t> (BS </a:t>
            </a:r>
            <a:r>
              <a:rPr lang="en-US" altLang="en-US" sz="1200" dirty="0" err="1">
                <a:solidFill>
                  <a:srgbClr val="000000"/>
                </a:solidFill>
                <a:latin typeface="+mn-lt"/>
                <a:cs typeface="Arial" panose="020B0604020202020204" pitchFamily="34" charset="0"/>
              </a:rPr>
              <a:t>ChemE</a:t>
            </a:r>
            <a:r>
              <a:rPr lang="en-US" altLang="en-US" sz="1200" dirty="0">
                <a:solidFill>
                  <a:srgbClr val="000000"/>
                </a:solidFill>
                <a:latin typeface="+mn-lt"/>
                <a:cs typeface="Arial" panose="020B0604020202020204" pitchFamily="34" charset="0"/>
              </a:rPr>
              <a:t>, 2021, UCSB)</a:t>
            </a:r>
            <a:endParaRPr kumimoji="0" lang="en-US" altLang="en-US" sz="1200" b="0" i="0" u="none" strike="noStrike" cap="none" normalizeH="0" baseline="0" dirty="0">
              <a:ln>
                <a:noFill/>
              </a:ln>
              <a:solidFill>
                <a:srgbClr val="000000"/>
              </a:solidFill>
              <a:effectLst/>
              <a:latin typeface="+mn-lt"/>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mn-lt"/>
                <a:cs typeface="Arial" panose="020B0604020202020204" pitchFamily="34" charset="0"/>
              </a:rPr>
              <a:t>Swathi Sundar (MS ECE, 2020, Nokia)</a:t>
            </a:r>
          </a:p>
          <a:p>
            <a:r>
              <a:rPr lang="en-US" altLang="en-US" sz="1200" dirty="0">
                <a:solidFill>
                  <a:srgbClr val="000000"/>
                </a:solidFill>
                <a:latin typeface="+mn-lt"/>
                <a:cs typeface="Arial" panose="020B0604020202020204" pitchFamily="34" charset="0"/>
              </a:rPr>
              <a:t>Madison Crain (BS+MS ECE, 2019; Intel)</a:t>
            </a:r>
            <a:endParaRPr lang="en-US" altLang="en-US" sz="1200" dirty="0">
              <a:latin typeface="+mn-l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mn-lt"/>
                <a:cs typeface="Arial" panose="020B0604020202020204" pitchFamily="34" charset="0"/>
              </a:rPr>
              <a:t>Alex </a:t>
            </a:r>
            <a:r>
              <a:rPr kumimoji="0" lang="en-US" altLang="en-US" sz="1200" b="0" i="0" u="none" strike="noStrike" cap="none" normalizeH="0" baseline="0" dirty="0" err="1">
                <a:ln>
                  <a:noFill/>
                </a:ln>
                <a:solidFill>
                  <a:srgbClr val="000000"/>
                </a:solidFill>
                <a:effectLst/>
                <a:latin typeface="+mn-lt"/>
                <a:cs typeface="Arial" panose="020B0604020202020204" pitchFamily="34" charset="0"/>
              </a:rPr>
              <a:t>Hampe</a:t>
            </a:r>
            <a:r>
              <a:rPr kumimoji="0" lang="en-US" altLang="en-US" sz="1200" b="0" i="0" u="none" strike="noStrike" cap="none" normalizeH="0" baseline="0" dirty="0">
                <a:ln>
                  <a:noFill/>
                </a:ln>
                <a:solidFill>
                  <a:srgbClr val="000000"/>
                </a:solidFill>
                <a:effectLst/>
                <a:latin typeface="+mn-lt"/>
                <a:cs typeface="Arial" panose="020B0604020202020204" pitchFamily="34" charset="0"/>
              </a:rPr>
              <a:t> (MS BME, 2018, PowerSchool LLC)</a:t>
            </a:r>
          </a:p>
          <a:p>
            <a:r>
              <a:rPr lang="en-US" altLang="en-US" sz="1200" dirty="0">
                <a:solidFill>
                  <a:srgbClr val="000000"/>
                </a:solidFill>
                <a:latin typeface="+mn-lt"/>
                <a:cs typeface="Arial" panose="020B0604020202020204" pitchFamily="34" charset="0"/>
              </a:rPr>
              <a:t>Josh Garrison (BS+MS ECE,2 016, Micron)</a:t>
            </a:r>
          </a:p>
          <a:p>
            <a:endParaRPr lang="en-US" altLang="en-US" sz="1200" dirty="0">
              <a:latin typeface="+mn-l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mn-lt"/>
                <a:cs typeface="Arial" panose="020B0604020202020204" pitchFamily="34" charset="0"/>
              </a:rPr>
              <a:t>Dr. </a:t>
            </a:r>
            <a:r>
              <a:rPr kumimoji="0" lang="en-US" altLang="en-US" sz="1200" b="0" i="0" u="none" strike="noStrike" cap="none" normalizeH="0" baseline="0" dirty="0" err="1">
                <a:ln>
                  <a:noFill/>
                </a:ln>
                <a:solidFill>
                  <a:srgbClr val="000000"/>
                </a:solidFill>
                <a:effectLst/>
                <a:latin typeface="+mn-lt"/>
                <a:cs typeface="Arial" panose="020B0604020202020204" pitchFamily="34" charset="0"/>
              </a:rPr>
              <a:t>Zimple</a:t>
            </a:r>
            <a:r>
              <a:rPr kumimoji="0" lang="en-US" altLang="en-US" sz="1200" b="0" i="0" u="none" strike="noStrike" cap="none" normalizeH="0" baseline="0" dirty="0">
                <a:ln>
                  <a:noFill/>
                </a:ln>
                <a:solidFill>
                  <a:srgbClr val="000000"/>
                </a:solidFill>
                <a:effectLst/>
                <a:latin typeface="+mn-lt"/>
                <a:cs typeface="Arial" panose="020B0604020202020204" pitchFamily="34" charset="0"/>
              </a:rPr>
              <a:t> </a:t>
            </a:r>
            <a:r>
              <a:rPr kumimoji="0" lang="en-US" altLang="en-US" sz="1200" b="0" i="0" u="none" strike="noStrike" cap="none" normalizeH="0" baseline="0" dirty="0" err="1">
                <a:ln>
                  <a:noFill/>
                </a:ln>
                <a:solidFill>
                  <a:srgbClr val="000000"/>
                </a:solidFill>
                <a:effectLst/>
                <a:latin typeface="+mn-lt"/>
                <a:cs typeface="Arial" panose="020B0604020202020204" pitchFamily="34" charset="0"/>
              </a:rPr>
              <a:t>Matharu</a:t>
            </a:r>
            <a:r>
              <a:rPr kumimoji="0" lang="en-US" altLang="en-US" sz="1200" b="0" i="0" u="none" strike="noStrike" cap="none" normalizeH="0" baseline="0" dirty="0">
                <a:ln>
                  <a:noFill/>
                </a:ln>
                <a:solidFill>
                  <a:srgbClr val="000000"/>
                </a:solidFill>
                <a:effectLst/>
                <a:latin typeface="+mn-lt"/>
                <a:cs typeface="Arial" panose="020B0604020202020204" pitchFamily="34" charset="0"/>
              </a:rPr>
              <a:t> (Postdoc, 2017, Bristol-Myers Squibb)</a:t>
            </a:r>
            <a:endParaRPr kumimoji="0" lang="en-US" altLang="en-US" sz="1200" b="0" i="0" u="none" strike="noStrike" cap="none" normalizeH="0" baseline="0" dirty="0">
              <a:ln>
                <a:noFill/>
              </a:ln>
              <a:solidFill>
                <a:schemeClr val="tx1"/>
              </a:solidFill>
              <a:effectLst/>
              <a:latin typeface="+mn-l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mn-lt"/>
                <a:cs typeface="Arial" panose="020B0604020202020204" pitchFamily="34" charset="0"/>
              </a:rPr>
              <a:t>Dr. Patricia </a:t>
            </a:r>
            <a:r>
              <a:rPr kumimoji="0" lang="en-US" altLang="en-US" sz="1200" b="0" i="0" u="none" strike="noStrike" cap="none" normalizeH="0" baseline="0" dirty="0" err="1">
                <a:ln>
                  <a:noFill/>
                </a:ln>
                <a:solidFill>
                  <a:srgbClr val="000000"/>
                </a:solidFill>
                <a:effectLst/>
                <a:latin typeface="+mn-lt"/>
                <a:cs typeface="Arial" panose="020B0604020202020204" pitchFamily="34" charset="0"/>
              </a:rPr>
              <a:t>Losada</a:t>
            </a:r>
            <a:r>
              <a:rPr kumimoji="0" lang="en-US" altLang="en-US" sz="1200" b="0" i="0" u="none" strike="noStrike" cap="none" normalizeH="0" baseline="0" dirty="0">
                <a:ln>
                  <a:noFill/>
                </a:ln>
                <a:solidFill>
                  <a:srgbClr val="000000"/>
                </a:solidFill>
                <a:effectLst/>
                <a:latin typeface="+mn-lt"/>
                <a:cs typeface="Arial" panose="020B0604020202020204" pitchFamily="34" charset="0"/>
              </a:rPr>
              <a:t>-Perez (Postdoc, 2016, University of Brussels)</a:t>
            </a:r>
            <a:endParaRPr kumimoji="0" lang="en-US" altLang="en-US" sz="1200" b="0" i="0" u="none" strike="noStrike" cap="none" normalizeH="0" baseline="0" dirty="0">
              <a:ln>
                <a:noFill/>
              </a:ln>
              <a:solidFill>
                <a:schemeClr val="tx1"/>
              </a:solidFill>
              <a:effectLst/>
              <a:latin typeface="+mn-l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mn-lt"/>
                <a:cs typeface="Arial" panose="020B0604020202020204" pitchFamily="34" charset="0"/>
              </a:rPr>
              <a:t>Dr. Ling Wang (Postdoc, 2016)</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mn-lt"/>
                <a:cs typeface="Arial" panose="020B0604020202020204" pitchFamily="34" charset="0"/>
              </a:rPr>
              <a:t>Dr. Juan Manuel </a:t>
            </a:r>
            <a:r>
              <a:rPr kumimoji="0" lang="en-US" altLang="en-US" sz="1200" b="0" i="0" u="none" strike="noStrike" cap="none" normalizeH="0" baseline="0" dirty="0" err="1">
                <a:ln>
                  <a:noFill/>
                </a:ln>
                <a:solidFill>
                  <a:srgbClr val="000000"/>
                </a:solidFill>
                <a:effectLst/>
                <a:latin typeface="+mn-lt"/>
                <a:cs typeface="Arial" panose="020B0604020202020204" pitchFamily="34" charset="0"/>
              </a:rPr>
              <a:t>Artés</a:t>
            </a:r>
            <a:r>
              <a:rPr kumimoji="0" lang="en-US" altLang="en-US" sz="1200" b="0" i="0" u="none" strike="noStrike" cap="none" normalizeH="0" baseline="0" dirty="0">
                <a:ln>
                  <a:noFill/>
                </a:ln>
                <a:solidFill>
                  <a:srgbClr val="000000"/>
                </a:solidFill>
                <a:effectLst/>
                <a:latin typeface="+mn-lt"/>
                <a:cs typeface="Arial" panose="020B0604020202020204" pitchFamily="34" charset="0"/>
              </a:rPr>
              <a:t> </a:t>
            </a:r>
            <a:r>
              <a:rPr kumimoji="0" lang="en-US" altLang="en-US" sz="1200" b="0" i="0" u="none" strike="noStrike" cap="none" normalizeH="0" baseline="0" dirty="0" err="1">
                <a:ln>
                  <a:noFill/>
                </a:ln>
                <a:solidFill>
                  <a:srgbClr val="000000"/>
                </a:solidFill>
                <a:effectLst/>
                <a:latin typeface="+mn-lt"/>
                <a:cs typeface="Arial" panose="020B0604020202020204" pitchFamily="34" charset="0"/>
              </a:rPr>
              <a:t>Vivancos</a:t>
            </a:r>
            <a:r>
              <a:rPr kumimoji="0" lang="en-US" altLang="en-US" sz="1200" b="0" i="0" u="none" strike="noStrike" cap="none" normalizeH="0" baseline="0" dirty="0">
                <a:ln>
                  <a:noFill/>
                </a:ln>
                <a:solidFill>
                  <a:srgbClr val="000000"/>
                </a:solidFill>
                <a:effectLst/>
                <a:latin typeface="+mn-lt"/>
                <a:cs typeface="Arial" panose="020B0604020202020204" pitchFamily="34" charset="0"/>
              </a:rPr>
              <a:t> (Postdoc, 2015, UMass, Lowell)</a:t>
            </a:r>
            <a:endParaRPr kumimoji="0" lang="en-US" altLang="en-US" sz="1200" b="0" i="0" u="none" strike="noStrike" cap="none" normalizeH="0" baseline="0" dirty="0">
              <a:ln>
                <a:noFill/>
              </a:ln>
              <a:solidFill>
                <a:schemeClr val="tx1"/>
              </a:solidFill>
              <a:effectLst/>
              <a:latin typeface="+mn-lt"/>
            </a:endParaRPr>
          </a:p>
        </p:txBody>
      </p:sp>
      <p:pic>
        <p:nvPicPr>
          <p:cNvPr id="27" name="Picture 2">
            <a:extLst>
              <a:ext uri="{FF2B5EF4-FFF2-40B4-BE49-F238E27FC236}">
                <a16:creationId xmlns:a16="http://schemas.microsoft.com/office/drawing/2014/main" id="{7E6BFB7A-3257-48B8-9C2F-AA934ADE7B5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1382344" y="2800355"/>
            <a:ext cx="1022542" cy="1111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a:extLst>
              <a:ext uri="{FF2B5EF4-FFF2-40B4-BE49-F238E27FC236}">
                <a16:creationId xmlns:a16="http://schemas.microsoft.com/office/drawing/2014/main" id="{ED4D92F8-B19C-4D86-A969-731F206AE015}"/>
              </a:ext>
            </a:extLst>
          </p:cNvPr>
          <p:cNvSpPr txBox="1"/>
          <p:nvPr/>
        </p:nvSpPr>
        <p:spPr>
          <a:xfrm>
            <a:off x="920980" y="3952137"/>
            <a:ext cx="1945270" cy="41549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err="1">
                <a:ln>
                  <a:noFill/>
                </a:ln>
                <a:solidFill>
                  <a:sysClr val="windowText" lastClr="000000"/>
                </a:solidFill>
                <a:effectLst/>
                <a:uLnTx/>
                <a:uFillTx/>
                <a:latin typeface="+mn-lt"/>
              </a:rPr>
              <a:t>Sadi</a:t>
            </a:r>
            <a:r>
              <a:rPr kumimoji="0" lang="en-US" sz="1050" b="0" i="0" u="none" strike="noStrike" kern="0" cap="none" spc="0" normalizeH="0" baseline="0" noProof="0" dirty="0">
                <a:ln>
                  <a:noFill/>
                </a:ln>
                <a:solidFill>
                  <a:sysClr val="windowText" lastClr="000000"/>
                </a:solidFill>
                <a:effectLst/>
                <a:uLnTx/>
                <a:uFillTx/>
                <a:latin typeface="+mn-lt"/>
              </a:rPr>
              <a:t> Md Shahriar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ysClr val="windowText" lastClr="000000"/>
                </a:solidFill>
                <a:effectLst/>
                <a:uLnTx/>
                <a:uFillTx/>
                <a:latin typeface="+mn-lt"/>
              </a:rPr>
              <a:t>(MSE)</a:t>
            </a:r>
          </a:p>
        </p:txBody>
      </p:sp>
      <p:sp>
        <p:nvSpPr>
          <p:cNvPr id="22" name="TextBox 21">
            <a:extLst>
              <a:ext uri="{FF2B5EF4-FFF2-40B4-BE49-F238E27FC236}">
                <a16:creationId xmlns:a16="http://schemas.microsoft.com/office/drawing/2014/main" id="{AA6111D8-7149-4D8A-80BF-BCABF45814FB}"/>
              </a:ext>
            </a:extLst>
          </p:cNvPr>
          <p:cNvSpPr txBox="1"/>
          <p:nvPr/>
        </p:nvSpPr>
        <p:spPr>
          <a:xfrm>
            <a:off x="2383050" y="2315135"/>
            <a:ext cx="1945270" cy="41549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ysClr val="windowText" lastClr="000000"/>
                </a:solidFill>
                <a:effectLst/>
                <a:uLnTx/>
                <a:uFillTx/>
                <a:latin typeface="+mn-lt"/>
              </a:rPr>
              <a:t>Alex Gardner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ysClr val="windowText" lastClr="000000"/>
                </a:solidFill>
                <a:effectLst/>
                <a:uLnTx/>
                <a:uFillTx/>
                <a:latin typeface="+mn-lt"/>
              </a:rPr>
              <a:t>(ECE)</a:t>
            </a:r>
          </a:p>
        </p:txBody>
      </p:sp>
      <p:pic>
        <p:nvPicPr>
          <p:cNvPr id="23" name="Picture 2">
            <a:extLst>
              <a:ext uri="{FF2B5EF4-FFF2-40B4-BE49-F238E27FC236}">
                <a16:creationId xmlns:a16="http://schemas.microsoft.com/office/drawing/2014/main" id="{4B3EA7B3-AA52-4A22-98AF-6E5C084FCA39}"/>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2858239" y="1221941"/>
            <a:ext cx="989682" cy="107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a:extLst>
              <a:ext uri="{FF2B5EF4-FFF2-40B4-BE49-F238E27FC236}">
                <a16:creationId xmlns:a16="http://schemas.microsoft.com/office/drawing/2014/main" id="{356FDB67-C5E2-4B48-8F6E-40A57F3A2ED4}"/>
              </a:ext>
            </a:extLst>
          </p:cNvPr>
          <p:cNvSpPr/>
          <p:nvPr/>
        </p:nvSpPr>
        <p:spPr>
          <a:xfrm>
            <a:off x="2512291" y="871996"/>
            <a:ext cx="1645002" cy="294183"/>
          </a:xfrm>
          <a:prstGeom prst="rect">
            <a:avLst/>
          </a:prstGeom>
        </p:spPr>
        <p:txBody>
          <a:bodyPr wrap="none">
            <a:spAutoFit/>
          </a:bodyPr>
          <a:lstStyle/>
          <a:p>
            <a:pPr marL="457200" marR="0" lvl="0" indent="-457200" algn="ctr" defTabSz="914400" eaLnBrk="1" fontAlgn="auto" latinLnBrk="0" hangingPunct="1">
              <a:lnSpc>
                <a:spcPct val="80000"/>
              </a:lnSpc>
              <a:spcBef>
                <a:spcPts val="0"/>
              </a:spcBef>
              <a:spcAft>
                <a:spcPts val="0"/>
              </a:spcAft>
              <a:buClrTx/>
              <a:buSzTx/>
              <a:buFontTx/>
              <a:buNone/>
              <a:tabLst/>
              <a:defRPr/>
            </a:pPr>
            <a:r>
              <a:rPr kumimoji="0" lang="en-US" sz="1600" b="0" i="0" u="sng" strike="noStrike" kern="0" cap="none" spc="0" normalizeH="0" baseline="0" noProof="0" dirty="0">
                <a:ln>
                  <a:noFill/>
                </a:ln>
                <a:solidFill>
                  <a:sysClr val="windowText" lastClr="000000"/>
                </a:solidFill>
                <a:effectLst/>
                <a:uLnTx/>
                <a:uFillTx/>
                <a:latin typeface="+mn-lt"/>
              </a:rPr>
              <a:t>Masters Students</a:t>
            </a:r>
          </a:p>
        </p:txBody>
      </p:sp>
      <p:sp>
        <p:nvSpPr>
          <p:cNvPr id="25" name="TextBox 24">
            <a:extLst>
              <a:ext uri="{FF2B5EF4-FFF2-40B4-BE49-F238E27FC236}">
                <a16:creationId xmlns:a16="http://schemas.microsoft.com/office/drawing/2014/main" id="{90D965F4-8FB0-46CF-A792-D2F2108CF071}"/>
              </a:ext>
            </a:extLst>
          </p:cNvPr>
          <p:cNvSpPr txBox="1"/>
          <p:nvPr/>
        </p:nvSpPr>
        <p:spPr>
          <a:xfrm>
            <a:off x="2383050" y="3942387"/>
            <a:ext cx="1945270" cy="41549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ysClr val="windowText" lastClr="000000"/>
                </a:solidFill>
                <a:effectLst/>
                <a:uLnTx/>
                <a:uFillTx/>
                <a:latin typeface="+mn-lt"/>
              </a:rPr>
              <a:t>Darius </a:t>
            </a:r>
            <a:r>
              <a:rPr kumimoji="0" lang="en-US" sz="1050" b="0" i="0" u="none" strike="noStrike" kern="0" cap="none" spc="0" normalizeH="0" baseline="0" noProof="0" dirty="0" err="1">
                <a:ln>
                  <a:noFill/>
                </a:ln>
                <a:solidFill>
                  <a:sysClr val="windowText" lastClr="000000"/>
                </a:solidFill>
                <a:effectLst/>
                <a:uLnTx/>
                <a:uFillTx/>
                <a:latin typeface="+mn-lt"/>
              </a:rPr>
              <a:t>Rudominer</a:t>
            </a:r>
            <a:endParaRPr kumimoji="0" lang="en-US" sz="1050" b="0" i="0" u="none" strike="noStrike" kern="0" cap="none" spc="0" normalizeH="0" baseline="0" noProof="0" dirty="0">
              <a:ln>
                <a:noFill/>
              </a:ln>
              <a:solidFill>
                <a:sysClr val="windowText" lastClr="000000"/>
              </a:solidFill>
              <a:effectLst/>
              <a:uLnTx/>
              <a:uFillTx/>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ysClr val="windowText" lastClr="000000"/>
                </a:solidFill>
                <a:effectLst/>
                <a:uLnTx/>
                <a:uFillTx/>
                <a:latin typeface="+mn-lt"/>
              </a:rPr>
              <a:t>(ECE)</a:t>
            </a:r>
          </a:p>
        </p:txBody>
      </p:sp>
      <p:pic>
        <p:nvPicPr>
          <p:cNvPr id="26" name="Picture 2">
            <a:extLst>
              <a:ext uri="{FF2B5EF4-FFF2-40B4-BE49-F238E27FC236}">
                <a16:creationId xmlns:a16="http://schemas.microsoft.com/office/drawing/2014/main" id="{E6BC9B48-298B-4E2C-B3A7-D6ED70BAC6D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p:blipFill>
        <p:spPr bwMode="auto">
          <a:xfrm>
            <a:off x="2841833" y="2791165"/>
            <a:ext cx="1022494" cy="1110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546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EM_BlueGreen.tif"/>
          <p:cNvPicPr>
            <a:picLocks noChangeAspect="1"/>
          </p:cNvPicPr>
          <p:nvPr/>
        </p:nvPicPr>
        <p:blipFill rotWithShape="1">
          <a:blip r:embed="rId2" cstate="print">
            <a:alphaModFix amt="30000"/>
            <a:extLst>
              <a:ext uri="{28A0092B-C50C-407E-A947-70E740481C1C}">
                <a14:useLocalDpi xmlns:a14="http://schemas.microsoft.com/office/drawing/2010/main" val="0"/>
              </a:ext>
            </a:extLst>
          </a:blip>
          <a:srcRect t="-1" b="25846"/>
          <a:stretch/>
        </p:blipFill>
        <p:spPr>
          <a:xfrm>
            <a:off x="0" y="0"/>
            <a:ext cx="9144000" cy="6858000"/>
          </a:xfrm>
          <a:prstGeom prst="rect">
            <a:avLst/>
          </a:prstGeom>
        </p:spPr>
      </p:pic>
      <p:sp>
        <p:nvSpPr>
          <p:cNvPr id="3" name="Rectangle 2"/>
          <p:cNvSpPr txBox="1">
            <a:spLocks noChangeArrowheads="1"/>
          </p:cNvSpPr>
          <p:nvPr/>
        </p:nvSpPr>
        <p:spPr>
          <a:xfrm>
            <a:off x="685800" y="2527300"/>
            <a:ext cx="7772400" cy="1685925"/>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4000" b="1" dirty="0">
                <a:effectLst>
                  <a:outerShdw blurRad="38100" dist="38100" dir="2700000" algn="tl">
                    <a:srgbClr val="000000">
                      <a:alpha val="43137"/>
                    </a:srgbClr>
                  </a:outerShdw>
                </a:effectLst>
              </a:rPr>
              <a:t>Thank You</a:t>
            </a:r>
          </a:p>
        </p:txBody>
      </p:sp>
      <p:sp>
        <p:nvSpPr>
          <p:cNvPr id="4" name="Rectangle 2"/>
          <p:cNvSpPr txBox="1">
            <a:spLocks noChangeArrowheads="1"/>
          </p:cNvSpPr>
          <p:nvPr/>
        </p:nvSpPr>
        <p:spPr bwMode="auto">
          <a:xfrm>
            <a:off x="5909481" y="5933400"/>
            <a:ext cx="2879678" cy="9263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mj-lt"/>
                <a:ea typeface="+mj-ea"/>
                <a:cs typeface="+mj-cs"/>
              </a:rPr>
              <a:t>Erkin Şeker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mj-lt"/>
                <a:ea typeface="+mj-ea"/>
                <a:cs typeface="+mj-cs"/>
              </a:rPr>
              <a:t>eseker@ucdavis.edu</a:t>
            </a:r>
          </a:p>
        </p:txBody>
      </p:sp>
    </p:spTree>
    <p:extLst>
      <p:ext uri="{BB962C8B-B14F-4D97-AF65-F5344CB8AC3E}">
        <p14:creationId xmlns:p14="http://schemas.microsoft.com/office/powerpoint/2010/main" val="3658193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6"/>
          <p:cNvSpPr>
            <a:spLocks noChangeArrowheads="1"/>
          </p:cNvSpPr>
          <p:nvPr/>
        </p:nvSpPr>
        <p:spPr bwMode="auto">
          <a:xfrm>
            <a:off x="0" y="0"/>
            <a:ext cx="9144000" cy="792163"/>
          </a:xfrm>
          <a:prstGeom prst="rect">
            <a:avLst/>
          </a:prstGeom>
          <a:gradFill rotWithShape="1">
            <a:gsLst>
              <a:gs pos="0">
                <a:schemeClr val="tx2">
                  <a:gamma/>
                  <a:tint val="54118"/>
                  <a:invGamma/>
                </a:schemeClr>
              </a:gs>
              <a:gs pos="100000">
                <a:schemeClr val="tx2"/>
              </a:gs>
            </a:gsLst>
            <a:lin ang="0" scaled="1"/>
          </a:gradFill>
          <a:ln w="9525">
            <a:solidFill>
              <a:schemeClr val="tx1"/>
            </a:solidFill>
            <a:miter lim="800000"/>
            <a:headEnd/>
            <a:tailEnd/>
          </a:ln>
          <a:effectLst/>
        </p:spPr>
        <p:txBody>
          <a:bodyPr wrap="none" anchor="ctr"/>
          <a:lstStyle/>
          <a:p>
            <a:pPr eaLnBrk="0" hangingPunct="0">
              <a:defRPr/>
            </a:pPr>
            <a:endParaRPr lang="en-US">
              <a:cs typeface="+mn-cs"/>
            </a:endParaRPr>
          </a:p>
        </p:txBody>
      </p:sp>
      <p:sp>
        <p:nvSpPr>
          <p:cNvPr id="3075" name="Rectangle 2"/>
          <p:cNvSpPr>
            <a:spLocks noRot="1" noChangeArrowheads="1"/>
          </p:cNvSpPr>
          <p:nvPr/>
        </p:nvSpPr>
        <p:spPr bwMode="auto">
          <a:xfrm>
            <a:off x="155575" y="28575"/>
            <a:ext cx="8832850" cy="744538"/>
          </a:xfrm>
          <a:prstGeom prst="rect">
            <a:avLst/>
          </a:prstGeom>
          <a:noFill/>
          <a:ln w="9525">
            <a:noFill/>
            <a:miter lim="800000"/>
            <a:headEnd/>
            <a:tailEnd/>
          </a:ln>
        </p:spPr>
        <p:txBody>
          <a:bodyPr anchor="ctr"/>
          <a:lstStyle/>
          <a:p>
            <a:pPr algn="r"/>
            <a:r>
              <a:rPr lang="en-US" sz="3400" dirty="0" err="1">
                <a:solidFill>
                  <a:schemeClr val="bg2"/>
                </a:solidFill>
                <a:latin typeface="Calibri" pitchFamily="34" charset="0"/>
              </a:rPr>
              <a:t>Şeker</a:t>
            </a:r>
            <a:r>
              <a:rPr lang="en-US" sz="3400" dirty="0">
                <a:solidFill>
                  <a:schemeClr val="bg2"/>
                </a:solidFill>
                <a:latin typeface="Calibri" pitchFamily="34" charset="0"/>
              </a:rPr>
              <a:t> Lab – Multifunctional Nanoporous Metals</a:t>
            </a:r>
          </a:p>
        </p:txBody>
      </p:sp>
      <p:sp>
        <p:nvSpPr>
          <p:cNvPr id="2" name="AutoShape 5" descr="http://www.ece.ucdavis.edu/~eseker/freestandingbridgeR.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7" descr="http://www.ece.ucdavis.edu/~eseker/freestandingbridgeR.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9" descr="http://www.ece.ucdavis.edu/~eseker/freestandingbridgeR.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ounded Rectangle 13"/>
          <p:cNvSpPr/>
          <p:nvPr/>
        </p:nvSpPr>
        <p:spPr>
          <a:xfrm>
            <a:off x="774325" y="1079784"/>
            <a:ext cx="3234830" cy="542925"/>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0" hangingPunct="0">
              <a:defRPr/>
            </a:pPr>
            <a:r>
              <a:rPr lang="en-US" b="1" dirty="0"/>
              <a:t>Morphology Modification</a:t>
            </a:r>
          </a:p>
        </p:txBody>
      </p:sp>
      <p:sp>
        <p:nvSpPr>
          <p:cNvPr id="22" name="Rounded Rectangle 21"/>
          <p:cNvSpPr/>
          <p:nvPr/>
        </p:nvSpPr>
        <p:spPr>
          <a:xfrm>
            <a:off x="752509" y="4125382"/>
            <a:ext cx="3278462" cy="542925"/>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0" hangingPunct="0">
              <a:defRPr/>
            </a:pPr>
            <a:r>
              <a:rPr lang="en-US" b="1" dirty="0"/>
              <a:t>Neural Interfaces</a:t>
            </a:r>
          </a:p>
        </p:txBody>
      </p:sp>
      <p:sp>
        <p:nvSpPr>
          <p:cNvPr id="24" name="Rounded Rectangle 23"/>
          <p:cNvSpPr/>
          <p:nvPr/>
        </p:nvSpPr>
        <p:spPr>
          <a:xfrm>
            <a:off x="5156662" y="1079784"/>
            <a:ext cx="3234830" cy="542925"/>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0" hangingPunct="0">
              <a:defRPr/>
            </a:pPr>
            <a:r>
              <a:rPr lang="en-US" b="1" dirty="0"/>
              <a:t>Nucleic Acid Sensors</a:t>
            </a:r>
          </a:p>
        </p:txBody>
      </p:sp>
      <p:pic>
        <p:nvPicPr>
          <p:cNvPr id="2088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486224" y="4683067"/>
            <a:ext cx="1811033" cy="18299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9923" name="Picture 3" descr="C:\Users\erkin\Documents\academic\UC Davis\talks\np-Au conference\DN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5996" y="1809060"/>
            <a:ext cx="2416162" cy="18380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 name="Picture 40" descr="E:\TSD\Figures\600 dpi\jpeg\gr abstr 8x6mm.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8317" y="1521527"/>
            <a:ext cx="2466846" cy="2112333"/>
          </a:xfrm>
          <a:prstGeom prst="rect">
            <a:avLst/>
          </a:prstGeom>
          <a:noFill/>
          <a:ln>
            <a:noFill/>
          </a:ln>
        </p:spPr>
      </p:pic>
      <p:pic>
        <p:nvPicPr>
          <p:cNvPr id="20" name="Picture 19">
            <a:extLst>
              <a:ext uri="{FF2B5EF4-FFF2-40B4-BE49-F238E27FC236}">
                <a16:creationId xmlns:a16="http://schemas.microsoft.com/office/drawing/2014/main" id="{B8D73E82-E930-417A-9600-A342B93385F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88900" y="4595052"/>
            <a:ext cx="2780705" cy="1961179"/>
          </a:xfrm>
          <a:prstGeom prst="rect">
            <a:avLst/>
          </a:prstGeom>
        </p:spPr>
      </p:pic>
      <p:sp>
        <p:nvSpPr>
          <p:cNvPr id="21" name="Rounded Rectangle 23">
            <a:extLst>
              <a:ext uri="{FF2B5EF4-FFF2-40B4-BE49-F238E27FC236}">
                <a16:creationId xmlns:a16="http://schemas.microsoft.com/office/drawing/2014/main" id="{861C5B9D-9963-4D81-9E27-EF1B49D3241D}"/>
              </a:ext>
            </a:extLst>
          </p:cNvPr>
          <p:cNvSpPr/>
          <p:nvPr/>
        </p:nvSpPr>
        <p:spPr>
          <a:xfrm>
            <a:off x="5156662" y="4125382"/>
            <a:ext cx="3234830" cy="542925"/>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0" hangingPunct="0">
              <a:defRPr/>
            </a:pPr>
            <a:r>
              <a:rPr lang="en-US" b="1" dirty="0"/>
              <a:t>Tissue Chips</a:t>
            </a:r>
          </a:p>
        </p:txBody>
      </p:sp>
    </p:spTree>
    <p:extLst>
      <p:ext uri="{BB962C8B-B14F-4D97-AF65-F5344CB8AC3E}">
        <p14:creationId xmlns:p14="http://schemas.microsoft.com/office/powerpoint/2010/main" val="157034061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6"/>
          <p:cNvSpPr>
            <a:spLocks noChangeArrowheads="1"/>
          </p:cNvSpPr>
          <p:nvPr/>
        </p:nvSpPr>
        <p:spPr bwMode="auto">
          <a:xfrm>
            <a:off x="0" y="1"/>
            <a:ext cx="9144000" cy="782844"/>
          </a:xfrm>
          <a:prstGeom prst="rect">
            <a:avLst/>
          </a:prstGeom>
          <a:gradFill rotWithShape="1">
            <a:gsLst>
              <a:gs pos="0">
                <a:schemeClr val="tx2">
                  <a:gamma/>
                  <a:tint val="54118"/>
                  <a:invGamma/>
                </a:schemeClr>
              </a:gs>
              <a:gs pos="100000">
                <a:schemeClr val="tx2"/>
              </a:gs>
            </a:gsLst>
            <a:lin ang="0" scaled="1"/>
          </a:gradFill>
          <a:ln w="9525">
            <a:solidFill>
              <a:schemeClr val="tx1"/>
            </a:solidFill>
            <a:miter lim="800000"/>
            <a:headEnd/>
            <a:tailEnd/>
          </a:ln>
          <a:effectLst/>
        </p:spPr>
        <p:txBody>
          <a:bodyPr wrap="none" anchor="ctr"/>
          <a:lstStyle/>
          <a:p>
            <a:pPr>
              <a:defRPr/>
            </a:pPr>
            <a:endParaRPr lang="en-US"/>
          </a:p>
        </p:txBody>
      </p:sp>
      <p:sp>
        <p:nvSpPr>
          <p:cNvPr id="13315" name="Rectangle 2"/>
          <p:cNvSpPr>
            <a:spLocks noRot="1" noChangeArrowheads="1"/>
          </p:cNvSpPr>
          <p:nvPr/>
        </p:nvSpPr>
        <p:spPr bwMode="auto">
          <a:xfrm>
            <a:off x="457200" y="28267"/>
            <a:ext cx="8229600" cy="736007"/>
          </a:xfrm>
          <a:prstGeom prst="rect">
            <a:avLst/>
          </a:prstGeom>
          <a:noFill/>
          <a:ln w="9525">
            <a:noFill/>
            <a:miter lim="800000"/>
            <a:headEnd/>
            <a:tailEnd/>
          </a:ln>
        </p:spPr>
        <p:txBody>
          <a:bodyPr anchor="ctr"/>
          <a:lstStyle/>
          <a:p>
            <a:pPr algn="r" eaLnBrk="1" hangingPunct="1"/>
            <a:r>
              <a:rPr lang="en-US" sz="3400" dirty="0">
                <a:solidFill>
                  <a:schemeClr val="bg2"/>
                </a:solidFill>
                <a:latin typeface="Calibri" pitchFamily="34" charset="0"/>
              </a:rPr>
              <a:t>Nanoporous Gold</a:t>
            </a:r>
          </a:p>
        </p:txBody>
      </p:sp>
      <p:sp>
        <p:nvSpPr>
          <p:cNvPr id="14" name="Rectangle 3"/>
          <p:cNvSpPr txBox="1">
            <a:spLocks noChangeArrowheads="1"/>
          </p:cNvSpPr>
          <p:nvPr/>
        </p:nvSpPr>
        <p:spPr>
          <a:xfrm>
            <a:off x="3970852" y="1403556"/>
            <a:ext cx="4507992" cy="2961565"/>
          </a:xfrm>
          <a:prstGeom prst="round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numCol="1" rtlCol="0">
            <a:normAutofit fontScale="92500" lnSpcReduction="20000"/>
          </a:bodyPr>
          <a:lstStyle/>
          <a:p>
            <a:pPr marL="288925" marR="0" lvl="0" indent="-288925" algn="ctr" defTabSz="914400" rtl="0" eaLnBrk="1" fontAlgn="auto" latinLnBrk="0" hangingPunct="1">
              <a:lnSpc>
                <a:spcPct val="120000"/>
              </a:lnSpc>
              <a:spcBef>
                <a:spcPct val="20000"/>
              </a:spcBef>
              <a:spcAft>
                <a:spcPts val="0"/>
              </a:spcAft>
              <a:buClrTx/>
              <a:buSzTx/>
              <a:tabLst/>
              <a:defRPr/>
            </a:pPr>
            <a:r>
              <a:rPr kumimoji="0" lang="en-US" sz="2800" b="1" i="0" u="sng" strike="noStrike" kern="1200" cap="none" spc="0" normalizeH="0" baseline="0" noProof="0" dirty="0" err="1">
                <a:ln>
                  <a:noFill/>
                </a:ln>
                <a:solidFill>
                  <a:schemeClr val="tx1"/>
                </a:solidFill>
                <a:effectLst/>
                <a:uLnTx/>
                <a:uFillTx/>
                <a:latin typeface="+mn-lt"/>
                <a:ea typeface="+mn-ea"/>
                <a:cs typeface="+mn-cs"/>
              </a:rPr>
              <a:t>Nanoporous</a:t>
            </a:r>
            <a:r>
              <a:rPr kumimoji="0" lang="en-US" sz="2800" b="1" i="0" u="sng" strike="noStrike" kern="1200" cap="none" spc="0" normalizeH="0" baseline="0" noProof="0" dirty="0">
                <a:ln>
                  <a:noFill/>
                </a:ln>
                <a:solidFill>
                  <a:schemeClr val="tx1"/>
                </a:solidFill>
                <a:effectLst/>
                <a:uLnTx/>
                <a:uFillTx/>
                <a:latin typeface="+mn-lt"/>
                <a:ea typeface="+mn-ea"/>
                <a:cs typeface="+mn-cs"/>
              </a:rPr>
              <a:t> Gold</a:t>
            </a:r>
            <a:r>
              <a:rPr kumimoji="0" lang="en-US" sz="2800" b="1" i="0" u="sng" strike="noStrike" kern="1200" cap="none" spc="0" normalizeH="0" noProof="0" dirty="0">
                <a:ln>
                  <a:noFill/>
                </a:ln>
                <a:solidFill>
                  <a:schemeClr val="tx1"/>
                </a:solidFill>
                <a:effectLst/>
                <a:uLnTx/>
                <a:uFillTx/>
                <a:latin typeface="+mn-lt"/>
                <a:ea typeface="+mn-ea"/>
                <a:cs typeface="+mn-cs"/>
              </a:rPr>
              <a:t> Features</a:t>
            </a:r>
            <a:endParaRPr kumimoji="0" lang="en-US" sz="2800" b="1" i="0" u="sng" strike="noStrike" kern="1200" cap="none" spc="0" normalizeH="0" baseline="0" noProof="0" dirty="0">
              <a:ln>
                <a:noFill/>
              </a:ln>
              <a:solidFill>
                <a:schemeClr val="tx1"/>
              </a:solidFill>
              <a:effectLst/>
              <a:uLnTx/>
              <a:uFillTx/>
              <a:latin typeface="+mn-lt"/>
              <a:ea typeface="+mn-ea"/>
              <a:cs typeface="+mn-cs"/>
            </a:endParaRPr>
          </a:p>
          <a:p>
            <a:pPr marL="288925" marR="0" lvl="0" indent="-288925" algn="ctr" defTabSz="914400" rtl="0" eaLnBrk="1" fontAlgn="auto" latinLnBrk="0" hangingPunct="1">
              <a:lnSpc>
                <a:spcPct val="120000"/>
              </a:lnSpc>
              <a:spcBef>
                <a:spcPct val="20000"/>
              </a:spcBef>
              <a:spcAft>
                <a:spcPts val="0"/>
              </a:spcAft>
              <a:buClrTx/>
              <a:buSzTx/>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Self-assembly process</a:t>
            </a:r>
          </a:p>
          <a:p>
            <a:pPr marL="285750" indent="-285750" algn="ctr" eaLnBrk="1" fontAlgn="auto" hangingPunct="1">
              <a:lnSpc>
                <a:spcPct val="120000"/>
              </a:lnSpc>
              <a:spcBef>
                <a:spcPct val="20000"/>
              </a:spcBef>
              <a:spcAft>
                <a:spcPts val="0"/>
              </a:spcAft>
              <a:defRPr/>
            </a:pPr>
            <a:r>
              <a:rPr lang="en-US" sz="2400" dirty="0" err="1">
                <a:latin typeface="+mn-lt"/>
              </a:rPr>
              <a:t>Microfabrication</a:t>
            </a:r>
            <a:r>
              <a:rPr lang="en-US" sz="2400" dirty="0">
                <a:latin typeface="+mn-lt"/>
              </a:rPr>
              <a:t> compatibility</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285750" indent="-285750" algn="ctr" eaLnBrk="1" fontAlgn="auto" hangingPunct="1">
              <a:lnSpc>
                <a:spcPct val="120000"/>
              </a:lnSpc>
              <a:spcBef>
                <a:spcPct val="20000"/>
              </a:spcBef>
              <a:spcAft>
                <a:spcPts val="0"/>
              </a:spcAf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Controllable morphology</a:t>
            </a:r>
          </a:p>
          <a:p>
            <a:pPr marL="285750" indent="-285750" algn="ctr" eaLnBrk="1" fontAlgn="auto" hangingPunct="1">
              <a:lnSpc>
                <a:spcPct val="120000"/>
              </a:lnSpc>
              <a:spcBef>
                <a:spcPct val="20000"/>
              </a:spcBef>
              <a:spcAft>
                <a:spcPts val="0"/>
              </a:spcAft>
              <a:defRPr/>
            </a:pPr>
            <a:r>
              <a:rPr lang="en-US" sz="2400" dirty="0">
                <a:solidFill>
                  <a:schemeClr val="tx1"/>
                </a:solidFill>
              </a:rPr>
              <a:t>Surface </a:t>
            </a:r>
            <a:r>
              <a:rPr lang="en-US" sz="2400" dirty="0" err="1">
                <a:solidFill>
                  <a:schemeClr val="tx1"/>
                </a:solidFill>
              </a:rPr>
              <a:t>functionalization</a:t>
            </a:r>
            <a:endParaRPr lang="en-US" sz="2400" dirty="0">
              <a:latin typeface="+mn-lt"/>
            </a:endParaRPr>
          </a:p>
          <a:p>
            <a:pPr marL="285750" indent="-285750" algn="ctr" eaLnBrk="1" fontAlgn="auto" hangingPunct="1">
              <a:lnSpc>
                <a:spcPct val="120000"/>
              </a:lnSpc>
              <a:spcBef>
                <a:spcPct val="20000"/>
              </a:spcBef>
              <a:spcAft>
                <a:spcPts val="0"/>
              </a:spcAft>
              <a:defRPr/>
            </a:pPr>
            <a:r>
              <a:rPr lang="en-US" sz="2400" dirty="0">
                <a:latin typeface="+mn-lt"/>
              </a:rPr>
              <a:t>Electrical conductivity</a:t>
            </a:r>
          </a:p>
        </p:txBody>
      </p:sp>
      <p:sp>
        <p:nvSpPr>
          <p:cNvPr id="15" name="Rectangle 3"/>
          <p:cNvSpPr txBox="1">
            <a:spLocks noChangeArrowheads="1"/>
          </p:cNvSpPr>
          <p:nvPr/>
        </p:nvSpPr>
        <p:spPr>
          <a:xfrm>
            <a:off x="3975083" y="4773840"/>
            <a:ext cx="4503761" cy="1554224"/>
          </a:xfrm>
          <a:prstGeom prst="round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numCol="1" rtlCol="0">
            <a:noAutofit/>
          </a:bodyPr>
          <a:lstStyle/>
          <a:p>
            <a:pPr algn="ctr" eaLnBrk="1" fontAlgn="auto" hangingPunct="1">
              <a:lnSpc>
                <a:spcPts val="2400"/>
              </a:lnSpc>
              <a:spcBef>
                <a:spcPct val="20000"/>
              </a:spcBef>
              <a:spcAft>
                <a:spcPts val="0"/>
              </a:spcAft>
              <a:defRPr/>
            </a:pPr>
            <a:r>
              <a:rPr lang="en-US" sz="2000" dirty="0"/>
              <a:t>Main interest in np-Au’s catalytic properties and fundamental studies</a:t>
            </a:r>
          </a:p>
          <a:p>
            <a:pPr algn="ctr" eaLnBrk="1" fontAlgn="auto" hangingPunct="1">
              <a:lnSpc>
                <a:spcPts val="2400"/>
              </a:lnSpc>
              <a:spcBef>
                <a:spcPct val="20000"/>
              </a:spcBef>
              <a:spcAft>
                <a:spcPts val="0"/>
              </a:spcAft>
              <a:defRPr/>
            </a:pPr>
            <a:r>
              <a:rPr lang="en-US" sz="2000" dirty="0"/>
              <a:t>Potential as a multifunctional </a:t>
            </a:r>
            <a:r>
              <a:rPr lang="en-US" sz="2000" dirty="0" err="1"/>
              <a:t>biointerface</a:t>
            </a:r>
            <a:r>
              <a:rPr lang="en-US" sz="2000" dirty="0"/>
              <a:t> material is underexplored</a:t>
            </a:r>
            <a:endParaRPr kumimoji="0" lang="en-US" sz="2400" b="0" u="none" strike="noStrike" kern="1200" cap="none" spc="0" normalizeH="0" baseline="0" noProof="0" dirty="0">
              <a:ln>
                <a:noFill/>
              </a:ln>
              <a:solidFill>
                <a:schemeClr val="tx1"/>
              </a:solidFill>
              <a:effectLst/>
              <a:uLnTx/>
              <a:uFillTx/>
            </a:endParaRPr>
          </a:p>
        </p:txBody>
      </p:sp>
      <p:grpSp>
        <p:nvGrpSpPr>
          <p:cNvPr id="3" name="Group 2"/>
          <p:cNvGrpSpPr/>
          <p:nvPr/>
        </p:nvGrpSpPr>
        <p:grpSpPr>
          <a:xfrm>
            <a:off x="670780" y="1078168"/>
            <a:ext cx="2621740" cy="5459108"/>
            <a:chOff x="807260" y="1132760"/>
            <a:chExt cx="2621740" cy="5459108"/>
          </a:xfrm>
        </p:grpSpPr>
        <p:pic>
          <p:nvPicPr>
            <p:cNvPr id="11" name="Picture 6" descr="top&amp;x-section SEM.jpg"/>
            <p:cNvPicPr>
              <a:picLocks noChangeAspect="1" noChangeArrowheads="1"/>
            </p:cNvPicPr>
            <p:nvPr/>
          </p:nvPicPr>
          <p:blipFill rotWithShape="1">
            <a:blip r:embed="rId3" cstate="print"/>
            <a:srcRect l="54424" t="11076" r="12427" b="49295"/>
            <a:stretch/>
          </p:blipFill>
          <p:spPr bwMode="auto">
            <a:xfrm>
              <a:off x="807260" y="4019940"/>
              <a:ext cx="2550595" cy="2571928"/>
            </a:xfrm>
            <a:prstGeom prst="rect">
              <a:avLst/>
            </a:prstGeom>
            <a:noFill/>
            <a:ln w="9525">
              <a:noFill/>
              <a:miter lim="800000"/>
              <a:headEnd/>
              <a:tailEnd/>
            </a:ln>
          </p:spPr>
        </p:pic>
        <p:pic>
          <p:nvPicPr>
            <p:cNvPr id="9" name="Picture 1" descr="C:\Users\erkin\academic\UC Davis\grants &amp; fellowships\UCD-LLNL\proposal\figures\laser&amp;ALD.jpg"/>
            <p:cNvPicPr>
              <a:picLocks noChangeAspect="1" noChangeArrowheads="1"/>
            </p:cNvPicPr>
            <p:nvPr/>
          </p:nvPicPr>
          <p:blipFill>
            <a:blip r:embed="rId4" cstate="print"/>
            <a:srcRect l="34784" r="31592"/>
            <a:stretch>
              <a:fillRect/>
            </a:stretch>
          </p:blipFill>
          <p:spPr bwMode="auto">
            <a:xfrm>
              <a:off x="807260" y="1132760"/>
              <a:ext cx="2621740" cy="2643668"/>
            </a:xfrm>
            <a:prstGeom prst="rect">
              <a:avLst/>
            </a:prstGeom>
            <a:noFill/>
          </p:spPr>
        </p:pic>
      </p:grpSp>
    </p:spTree>
    <p:extLst>
      <p:ext uri="{BB962C8B-B14F-4D97-AF65-F5344CB8AC3E}">
        <p14:creationId xmlns:p14="http://schemas.microsoft.com/office/powerpoint/2010/main" val="418704150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6"/>
          <p:cNvSpPr>
            <a:spLocks noChangeArrowheads="1"/>
          </p:cNvSpPr>
          <p:nvPr/>
        </p:nvSpPr>
        <p:spPr bwMode="auto">
          <a:xfrm>
            <a:off x="0" y="1"/>
            <a:ext cx="9144000" cy="782844"/>
          </a:xfrm>
          <a:prstGeom prst="rect">
            <a:avLst/>
          </a:prstGeom>
          <a:gradFill rotWithShape="1">
            <a:gsLst>
              <a:gs pos="0">
                <a:schemeClr val="tx2">
                  <a:gamma/>
                  <a:tint val="54118"/>
                  <a:invGamma/>
                </a:schemeClr>
              </a:gs>
              <a:gs pos="100000">
                <a:schemeClr val="tx2"/>
              </a:gs>
            </a:gsLst>
            <a:lin ang="0" scaled="1"/>
          </a:gradFill>
          <a:ln w="9525">
            <a:solidFill>
              <a:schemeClr val="tx1"/>
            </a:solidFill>
            <a:miter lim="800000"/>
            <a:headEnd/>
            <a:tailEnd/>
          </a:ln>
          <a:effectLst/>
        </p:spPr>
        <p:txBody>
          <a:bodyPr wrap="none" anchor="ctr"/>
          <a:lstStyle/>
          <a:p>
            <a:pPr>
              <a:defRPr/>
            </a:pPr>
            <a:endParaRPr lang="en-US"/>
          </a:p>
        </p:txBody>
      </p:sp>
      <p:sp>
        <p:nvSpPr>
          <p:cNvPr id="37891" name="Rectangle 2"/>
          <p:cNvSpPr>
            <a:spLocks noRot="1" noChangeArrowheads="1"/>
          </p:cNvSpPr>
          <p:nvPr/>
        </p:nvSpPr>
        <p:spPr bwMode="auto">
          <a:xfrm>
            <a:off x="457200" y="28267"/>
            <a:ext cx="8229600" cy="736007"/>
          </a:xfrm>
          <a:prstGeom prst="rect">
            <a:avLst/>
          </a:prstGeom>
          <a:noFill/>
          <a:ln w="9525">
            <a:noFill/>
            <a:miter lim="800000"/>
            <a:headEnd/>
            <a:tailEnd/>
          </a:ln>
        </p:spPr>
        <p:txBody>
          <a:bodyPr anchor="ctr"/>
          <a:lstStyle/>
          <a:p>
            <a:pPr algn="r" eaLnBrk="1" hangingPunct="1"/>
            <a:r>
              <a:rPr lang="en-US" sz="3400" dirty="0">
                <a:solidFill>
                  <a:schemeClr val="bg2"/>
                </a:solidFill>
                <a:latin typeface="Calibri" pitchFamily="34" charset="0"/>
              </a:rPr>
              <a:t>Loading Capacity of np-Au Thin Films</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018092" y="1355145"/>
            <a:ext cx="3963538" cy="32168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txBox="1">
            <a:spLocks noChangeArrowheads="1"/>
          </p:cNvSpPr>
          <p:nvPr/>
        </p:nvSpPr>
        <p:spPr>
          <a:xfrm>
            <a:off x="5111086" y="4898003"/>
            <a:ext cx="3956542" cy="850789"/>
          </a:xfrm>
          <a:prstGeom prst="round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numCol="1" rtlCol="0">
            <a:normAutofit/>
          </a:bodyPr>
          <a:lstStyle/>
          <a:p>
            <a:pPr algn="ctr" eaLnBrk="1" fontAlgn="auto" hangingPunct="1">
              <a:lnSpc>
                <a:spcPts val="2400"/>
              </a:lnSpc>
              <a:spcBef>
                <a:spcPct val="20000"/>
              </a:spcBef>
              <a:spcAft>
                <a:spcPts val="0"/>
              </a:spcAft>
              <a:defRPr/>
            </a:pPr>
            <a:r>
              <a:rPr lang="en-US" sz="2000" noProof="0" dirty="0"/>
              <a:t>Nanoporous gold thin films can retain and release small molecules</a:t>
            </a:r>
            <a:endParaRPr kumimoji="0" lang="en-US" sz="2400" b="0" u="none" strike="noStrike" kern="1200" cap="none" spc="0" normalizeH="0" baseline="0" noProof="0" dirty="0">
              <a:ln>
                <a:noFill/>
              </a:ln>
              <a:solidFill>
                <a:schemeClr val="tx1"/>
              </a:solidFill>
              <a:effectLst/>
              <a:uLnTx/>
              <a:uFillTx/>
            </a:endParaRPr>
          </a:p>
        </p:txBody>
      </p:sp>
      <p:grpSp>
        <p:nvGrpSpPr>
          <p:cNvPr id="3" name="Group 2"/>
          <p:cNvGrpSpPr/>
          <p:nvPr/>
        </p:nvGrpSpPr>
        <p:grpSpPr>
          <a:xfrm>
            <a:off x="92780" y="3506531"/>
            <a:ext cx="4654315" cy="2130977"/>
            <a:chOff x="86534" y="1144969"/>
            <a:chExt cx="4654315" cy="2130977"/>
          </a:xfrm>
        </p:grpSpPr>
        <p:pic>
          <p:nvPicPr>
            <p:cNvPr id="7" name="Picture 2" descr="C:\Users\erkin\Documents\academic\UC Davis\publications\ozge-molecular release\figures\final\Fi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534" y="1492737"/>
              <a:ext cx="4654315" cy="17832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77724" y="1144969"/>
              <a:ext cx="1671933" cy="307777"/>
            </a:xfrm>
            <a:prstGeom prst="rect">
              <a:avLst/>
            </a:prstGeom>
          </p:spPr>
          <p:txBody>
            <a:bodyPr wrap="none">
              <a:spAutoFit/>
            </a:bodyPr>
            <a:lstStyle/>
            <a:p>
              <a:r>
                <a:rPr lang="en-US" sz="1400" b="1" dirty="0">
                  <a:latin typeface="+mn-lt"/>
                </a:rPr>
                <a:t>Sample SEM Images</a:t>
              </a:r>
            </a:p>
          </p:txBody>
        </p:sp>
      </p:grpSp>
      <p:grpSp>
        <p:nvGrpSpPr>
          <p:cNvPr id="4" name="Group 3"/>
          <p:cNvGrpSpPr/>
          <p:nvPr/>
        </p:nvGrpSpPr>
        <p:grpSpPr>
          <a:xfrm>
            <a:off x="86532" y="1108024"/>
            <a:ext cx="4594219" cy="1980746"/>
            <a:chOff x="146630" y="3794074"/>
            <a:chExt cx="4594219" cy="1980746"/>
          </a:xfrm>
        </p:grpSpPr>
        <p:pic>
          <p:nvPicPr>
            <p:cNvPr id="216068" name="Picture 4" descr="C:\Users\erkin\Desktop\Untitled-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6630" y="4211993"/>
              <a:ext cx="4594219" cy="156282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491400" y="3794074"/>
              <a:ext cx="1977273" cy="307777"/>
            </a:xfrm>
            <a:prstGeom prst="rect">
              <a:avLst/>
            </a:prstGeom>
          </p:spPr>
          <p:txBody>
            <a:bodyPr wrap="none">
              <a:spAutoFit/>
            </a:bodyPr>
            <a:lstStyle/>
            <a:p>
              <a:r>
                <a:rPr lang="en-US" sz="1400" b="1" dirty="0">
                  <a:latin typeface="+mn-lt"/>
                </a:rPr>
                <a:t>Experimental Procedure</a:t>
              </a:r>
            </a:p>
          </p:txBody>
        </p:sp>
      </p:grpSp>
      <p:sp>
        <p:nvSpPr>
          <p:cNvPr id="13" name="Text Box 13"/>
          <p:cNvSpPr txBox="1">
            <a:spLocks noChangeArrowheads="1"/>
          </p:cNvSpPr>
          <p:nvPr/>
        </p:nvSpPr>
        <p:spPr bwMode="auto">
          <a:xfrm>
            <a:off x="2626963" y="6612078"/>
            <a:ext cx="3903224" cy="243785"/>
          </a:xfrm>
          <a:prstGeom prst="rect">
            <a:avLst/>
          </a:prstGeom>
          <a:noFill/>
          <a:ln w="9525">
            <a:noFill/>
            <a:miter lim="800000"/>
            <a:headEnd/>
            <a:tailEnd/>
          </a:ln>
          <a:effectLst/>
        </p:spPr>
        <p:txBody>
          <a:bodyPr wrap="square">
            <a:spAutoFit/>
          </a:bodyPr>
          <a:lstStyle/>
          <a:p>
            <a:pPr marL="342900" indent="-342900" eaLnBrk="1" hangingPunct="1">
              <a:lnSpc>
                <a:spcPct val="80000"/>
              </a:lnSpc>
              <a:spcBef>
                <a:spcPct val="20000"/>
              </a:spcBef>
              <a:buClr>
                <a:schemeClr val="hlink"/>
              </a:buClr>
              <a:defRPr/>
            </a:pPr>
            <a:r>
              <a:rPr lang="en-US" sz="1200" dirty="0" err="1">
                <a:latin typeface="+mn-lt"/>
              </a:rPr>
              <a:t>Kurtulus</a:t>
            </a:r>
            <a:r>
              <a:rPr lang="en-US" sz="1200" dirty="0">
                <a:latin typeface="+mn-lt"/>
              </a:rPr>
              <a:t>, O. </a:t>
            </a:r>
            <a:r>
              <a:rPr lang="en-US" sz="1200" dirty="0" err="1">
                <a:latin typeface="+mn-lt"/>
              </a:rPr>
              <a:t>Daggumati</a:t>
            </a:r>
            <a:r>
              <a:rPr lang="en-US" sz="1200" dirty="0">
                <a:latin typeface="+mn-lt"/>
              </a:rPr>
              <a:t>, P., </a:t>
            </a:r>
            <a:r>
              <a:rPr lang="en-US" sz="1200" dirty="0" err="1">
                <a:latin typeface="+mn-lt"/>
              </a:rPr>
              <a:t>Seker</a:t>
            </a:r>
            <a:r>
              <a:rPr lang="en-US" sz="1200" dirty="0">
                <a:latin typeface="+mn-lt"/>
              </a:rPr>
              <a:t>, E. </a:t>
            </a:r>
            <a:r>
              <a:rPr lang="en-US" sz="1200" i="1" dirty="0">
                <a:latin typeface="+mn-lt"/>
              </a:rPr>
              <a:t>Nanoscale </a:t>
            </a:r>
            <a:r>
              <a:rPr lang="en-US" sz="1200" dirty="0">
                <a:latin typeface="+mn-lt"/>
              </a:rPr>
              <a:t>6:7062, 2014</a:t>
            </a:r>
          </a:p>
        </p:txBody>
      </p:sp>
    </p:spTree>
    <p:extLst>
      <p:ext uri="{BB962C8B-B14F-4D97-AF65-F5344CB8AC3E}">
        <p14:creationId xmlns:p14="http://schemas.microsoft.com/office/powerpoint/2010/main" val="208232784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8" name="Picture 2" descr="C:\Users\erkin\Documents\academic\UC Davis\grants &amp; fellowships\NIH\NIH R01 or R21 - Nano in Bio\NIBIB\R01-2014\figures\astrocyte proliferation relea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7426" y="1119112"/>
            <a:ext cx="6137071" cy="5325337"/>
          </a:xfrm>
          <a:prstGeom prst="rect">
            <a:avLst/>
          </a:prstGeom>
          <a:noFill/>
          <a:extLst>
            <a:ext uri="{909E8E84-426E-40DD-AFC4-6F175D3DCCD1}">
              <a14:hiddenFill xmlns:a14="http://schemas.microsoft.com/office/drawing/2010/main">
                <a:solidFill>
                  <a:srgbClr val="FFFFFF"/>
                </a:solidFill>
              </a14:hiddenFill>
            </a:ext>
          </a:extLst>
        </p:spPr>
      </p:pic>
      <p:sp>
        <p:nvSpPr>
          <p:cNvPr id="11270" name="Rectangle 6"/>
          <p:cNvSpPr>
            <a:spLocks noChangeArrowheads="1"/>
          </p:cNvSpPr>
          <p:nvPr/>
        </p:nvSpPr>
        <p:spPr bwMode="auto">
          <a:xfrm>
            <a:off x="0" y="1"/>
            <a:ext cx="9144000" cy="782844"/>
          </a:xfrm>
          <a:prstGeom prst="rect">
            <a:avLst/>
          </a:prstGeom>
          <a:gradFill rotWithShape="1">
            <a:gsLst>
              <a:gs pos="0">
                <a:schemeClr val="tx2">
                  <a:gamma/>
                  <a:tint val="54118"/>
                  <a:invGamma/>
                </a:schemeClr>
              </a:gs>
              <a:gs pos="100000">
                <a:schemeClr val="tx2"/>
              </a:gs>
            </a:gsLst>
            <a:lin ang="0" scaled="1"/>
          </a:gradFill>
          <a:ln w="9525">
            <a:solidFill>
              <a:schemeClr val="tx1"/>
            </a:solidFill>
            <a:miter lim="800000"/>
            <a:headEnd/>
            <a:tailEnd/>
          </a:ln>
          <a:effectLst/>
        </p:spPr>
        <p:txBody>
          <a:bodyPr wrap="none" anchor="ctr"/>
          <a:lstStyle/>
          <a:p>
            <a:pPr>
              <a:defRPr/>
            </a:pPr>
            <a:endParaRPr lang="en-US"/>
          </a:p>
        </p:txBody>
      </p:sp>
      <p:sp>
        <p:nvSpPr>
          <p:cNvPr id="37891" name="Rectangle 2"/>
          <p:cNvSpPr>
            <a:spLocks noRot="1" noChangeArrowheads="1"/>
          </p:cNvSpPr>
          <p:nvPr/>
        </p:nvSpPr>
        <p:spPr bwMode="auto">
          <a:xfrm>
            <a:off x="457200" y="28267"/>
            <a:ext cx="8229600" cy="736007"/>
          </a:xfrm>
          <a:prstGeom prst="rect">
            <a:avLst/>
          </a:prstGeom>
          <a:noFill/>
          <a:ln w="9525">
            <a:noFill/>
            <a:miter lim="800000"/>
            <a:headEnd/>
            <a:tailEnd/>
          </a:ln>
        </p:spPr>
        <p:txBody>
          <a:bodyPr anchor="ctr"/>
          <a:lstStyle/>
          <a:p>
            <a:pPr algn="r" eaLnBrk="1" hangingPunct="1"/>
            <a:r>
              <a:rPr lang="en-US" sz="3400" dirty="0">
                <a:solidFill>
                  <a:schemeClr val="bg2"/>
                </a:solidFill>
                <a:latin typeface="Calibri" pitchFamily="34" charset="0"/>
              </a:rPr>
              <a:t>Drug Release &amp; Cell Proliferation</a:t>
            </a:r>
          </a:p>
        </p:txBody>
      </p:sp>
      <p:sp>
        <p:nvSpPr>
          <p:cNvPr id="5" name="Rectangle 3"/>
          <p:cNvSpPr txBox="1">
            <a:spLocks noChangeArrowheads="1"/>
          </p:cNvSpPr>
          <p:nvPr/>
        </p:nvSpPr>
        <p:spPr bwMode="auto">
          <a:xfrm>
            <a:off x="388938" y="999643"/>
            <a:ext cx="8277225" cy="4562475"/>
          </a:xfrm>
          <a:prstGeom prst="rect">
            <a:avLst/>
          </a:prstGeom>
          <a:noFill/>
          <a:ln w="9525">
            <a:noFill/>
            <a:miter lim="800000"/>
            <a:headEnd/>
            <a:tailEnd/>
          </a:ln>
        </p:spPr>
        <p:txBody>
          <a:bodyPr/>
          <a:lstStyle/>
          <a:p>
            <a:pPr marL="342900" indent="-342900" eaLnBrk="1" hangingPunct="1">
              <a:lnSpc>
                <a:spcPct val="80000"/>
              </a:lnSpc>
              <a:spcBef>
                <a:spcPct val="20000"/>
              </a:spcBef>
              <a:buFont typeface="Arial" charset="0"/>
              <a:buChar char="•"/>
              <a:defRPr/>
            </a:pPr>
            <a:endParaRPr lang="en-US" sz="2400" dirty="0">
              <a:latin typeface="+mj-lt"/>
            </a:endParaRPr>
          </a:p>
        </p:txBody>
      </p:sp>
      <p:sp>
        <p:nvSpPr>
          <p:cNvPr id="7" name="Text Box 13"/>
          <p:cNvSpPr txBox="1">
            <a:spLocks noChangeArrowheads="1"/>
          </p:cNvSpPr>
          <p:nvPr/>
        </p:nvSpPr>
        <p:spPr bwMode="auto">
          <a:xfrm>
            <a:off x="3057891" y="6603452"/>
            <a:ext cx="4795723" cy="243785"/>
          </a:xfrm>
          <a:prstGeom prst="rect">
            <a:avLst/>
          </a:prstGeom>
          <a:noFill/>
          <a:ln w="9525">
            <a:noFill/>
            <a:miter lim="800000"/>
            <a:headEnd/>
            <a:tailEnd/>
          </a:ln>
          <a:effectLst/>
        </p:spPr>
        <p:txBody>
          <a:bodyPr wrap="square">
            <a:spAutoFit/>
          </a:bodyPr>
          <a:lstStyle/>
          <a:p>
            <a:pPr marL="342900" indent="-342900" eaLnBrk="1" hangingPunct="1">
              <a:lnSpc>
                <a:spcPct val="80000"/>
              </a:lnSpc>
              <a:spcBef>
                <a:spcPct val="20000"/>
              </a:spcBef>
              <a:buClr>
                <a:schemeClr val="hlink"/>
              </a:buClr>
              <a:defRPr/>
            </a:pPr>
            <a:r>
              <a:rPr lang="en-US" sz="1200" dirty="0" err="1">
                <a:latin typeface="+mn-lt"/>
              </a:rPr>
              <a:t>Seker</a:t>
            </a:r>
            <a:r>
              <a:rPr lang="en-US" sz="1200" dirty="0">
                <a:latin typeface="+mn-lt"/>
              </a:rPr>
              <a:t>, E. </a:t>
            </a:r>
            <a:r>
              <a:rPr lang="en-US" sz="1200" i="1" dirty="0">
                <a:latin typeface="+mn-lt"/>
              </a:rPr>
              <a:t>et al</a:t>
            </a:r>
            <a:r>
              <a:rPr lang="en-US" sz="1200" dirty="0">
                <a:latin typeface="+mn-lt"/>
              </a:rPr>
              <a:t>. </a:t>
            </a:r>
            <a:r>
              <a:rPr lang="en-US" sz="1200" i="1" dirty="0">
                <a:latin typeface="+mn-lt"/>
              </a:rPr>
              <a:t>Advanced Healthcare Materials </a:t>
            </a:r>
            <a:r>
              <a:rPr lang="en-US" sz="1200" dirty="0">
                <a:latin typeface="+mn-lt"/>
              </a:rPr>
              <a:t>1:133, 2012</a:t>
            </a:r>
          </a:p>
        </p:txBody>
      </p:sp>
    </p:spTree>
    <p:extLst>
      <p:ext uri="{BB962C8B-B14F-4D97-AF65-F5344CB8AC3E}">
        <p14:creationId xmlns:p14="http://schemas.microsoft.com/office/powerpoint/2010/main" val="183179937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6"/>
          <p:cNvSpPr>
            <a:spLocks noChangeArrowheads="1"/>
          </p:cNvSpPr>
          <p:nvPr/>
        </p:nvSpPr>
        <p:spPr bwMode="auto">
          <a:xfrm>
            <a:off x="0" y="1"/>
            <a:ext cx="9144000" cy="782844"/>
          </a:xfrm>
          <a:prstGeom prst="rect">
            <a:avLst/>
          </a:prstGeom>
          <a:gradFill rotWithShape="1">
            <a:gsLst>
              <a:gs pos="0">
                <a:schemeClr val="tx2">
                  <a:gamma/>
                  <a:tint val="54118"/>
                  <a:invGamma/>
                </a:schemeClr>
              </a:gs>
              <a:gs pos="100000">
                <a:schemeClr val="tx2"/>
              </a:gs>
            </a:gsLst>
            <a:lin ang="0" scaled="1"/>
          </a:gradFill>
          <a:ln w="9525">
            <a:solidFill>
              <a:schemeClr val="tx1"/>
            </a:solidFill>
            <a:miter lim="800000"/>
            <a:headEnd/>
            <a:tailEnd/>
          </a:ln>
          <a:effectLst/>
        </p:spPr>
        <p:txBody>
          <a:bodyPr wrap="none" anchor="ctr"/>
          <a:lstStyle/>
          <a:p>
            <a:pPr>
              <a:defRPr/>
            </a:pPr>
            <a:endParaRPr lang="en-US"/>
          </a:p>
        </p:txBody>
      </p:sp>
      <p:sp>
        <p:nvSpPr>
          <p:cNvPr id="37891" name="Rectangle 2"/>
          <p:cNvSpPr>
            <a:spLocks noRot="1" noChangeArrowheads="1"/>
          </p:cNvSpPr>
          <p:nvPr/>
        </p:nvSpPr>
        <p:spPr bwMode="auto">
          <a:xfrm>
            <a:off x="457200" y="28267"/>
            <a:ext cx="8229600" cy="736007"/>
          </a:xfrm>
          <a:prstGeom prst="rect">
            <a:avLst/>
          </a:prstGeom>
          <a:noFill/>
          <a:ln w="9525">
            <a:noFill/>
            <a:miter lim="800000"/>
            <a:headEnd/>
            <a:tailEnd/>
          </a:ln>
        </p:spPr>
        <p:txBody>
          <a:bodyPr anchor="ctr"/>
          <a:lstStyle/>
          <a:p>
            <a:pPr algn="r" eaLnBrk="1" hangingPunct="1"/>
            <a:r>
              <a:rPr lang="en-US" sz="3400" dirty="0">
                <a:solidFill>
                  <a:schemeClr val="bg2"/>
                </a:solidFill>
                <a:latin typeface="Calibri" pitchFamily="34" charset="0"/>
              </a:rPr>
              <a:t>Deconstructing Loading Capacity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2167" y="3633338"/>
            <a:ext cx="1550928" cy="1032371"/>
          </a:xfrm>
          <a:prstGeom prst="rect">
            <a:avLst/>
          </a:prstGeom>
        </p:spPr>
      </p:pic>
      <p:sp>
        <p:nvSpPr>
          <p:cNvPr id="8" name="Rectangle 3"/>
          <p:cNvSpPr txBox="1">
            <a:spLocks noChangeArrowheads="1"/>
          </p:cNvSpPr>
          <p:nvPr/>
        </p:nvSpPr>
        <p:spPr>
          <a:xfrm>
            <a:off x="378771" y="5633369"/>
            <a:ext cx="8467449" cy="827066"/>
          </a:xfrm>
          <a:prstGeom prst="round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numCol="1" rtlCol="0">
            <a:normAutofit/>
          </a:bodyPr>
          <a:lstStyle/>
          <a:p>
            <a:pPr algn="ctr" eaLnBrk="1" fontAlgn="auto" hangingPunct="1">
              <a:lnSpc>
                <a:spcPts val="2400"/>
              </a:lnSpc>
              <a:spcBef>
                <a:spcPct val="20000"/>
              </a:spcBef>
              <a:spcAft>
                <a:spcPts val="0"/>
              </a:spcAft>
              <a:defRPr/>
            </a:pPr>
            <a:r>
              <a:rPr lang="en-US" sz="2000" noProof="0" dirty="0"/>
              <a:t>Surface area of np-Au thin films largely dictates the loading capacity and provides paths to control molecular release via surface modification</a:t>
            </a:r>
            <a:endParaRPr kumimoji="0" lang="en-US" sz="2400" b="0" u="none" strike="noStrike" kern="1200" cap="none" spc="0" normalizeH="0" baseline="0" noProof="0" dirty="0">
              <a:ln>
                <a:noFill/>
              </a:ln>
              <a:solidFill>
                <a:schemeClr val="tx1"/>
              </a:solidFill>
              <a:effectLst/>
              <a:uLnTx/>
              <a:uFillTx/>
            </a:endParaRPr>
          </a:p>
        </p:txBody>
      </p:sp>
      <p:grpSp>
        <p:nvGrpSpPr>
          <p:cNvPr id="3" name="Group 2"/>
          <p:cNvGrpSpPr/>
          <p:nvPr/>
        </p:nvGrpSpPr>
        <p:grpSpPr>
          <a:xfrm>
            <a:off x="47501" y="1238649"/>
            <a:ext cx="4343460" cy="4044545"/>
            <a:chOff x="47501" y="1238649"/>
            <a:chExt cx="4343460" cy="4044545"/>
          </a:xfrm>
        </p:grpSpPr>
        <p:pic>
          <p:nvPicPr>
            <p:cNvPr id="211970" name="Picture 2" descr="C:\Users\erkin\Documents\academic\UC Davis\publications\ozge-molecular release\figures\final\Fig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01" y="1649200"/>
              <a:ext cx="4343460" cy="363399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01016" y="1238649"/>
              <a:ext cx="3775777" cy="307777"/>
            </a:xfrm>
            <a:prstGeom prst="rect">
              <a:avLst/>
            </a:prstGeom>
          </p:spPr>
          <p:txBody>
            <a:bodyPr wrap="none">
              <a:spAutoFit/>
            </a:bodyPr>
            <a:lstStyle/>
            <a:p>
              <a:r>
                <a:rPr lang="en-US" sz="1400" b="1" dirty="0">
                  <a:latin typeface="+mn-lt"/>
                </a:rPr>
                <a:t>Electrochemical Quantification of Surface Area</a:t>
              </a:r>
            </a:p>
          </p:txBody>
        </p:sp>
      </p:grpSp>
      <p:grpSp>
        <p:nvGrpSpPr>
          <p:cNvPr id="2" name="Group 1"/>
          <p:cNvGrpSpPr/>
          <p:nvPr/>
        </p:nvGrpSpPr>
        <p:grpSpPr>
          <a:xfrm>
            <a:off x="4586925" y="1240285"/>
            <a:ext cx="4366171" cy="3913265"/>
            <a:chOff x="4586925" y="1240285"/>
            <a:chExt cx="4366171" cy="3913265"/>
          </a:xfrm>
        </p:grpSpPr>
        <p:pic>
          <p:nvPicPr>
            <p:cNvPr id="211971" name="Picture 3" descr="C:\Users\erkin\Documents\academic\UC Davis\publications\ozge-molecular release\figures\final\Fig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86925" y="1649200"/>
              <a:ext cx="4366171" cy="35043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430178" y="1240285"/>
              <a:ext cx="3102324" cy="307777"/>
            </a:xfrm>
            <a:prstGeom prst="rect">
              <a:avLst/>
            </a:prstGeom>
          </p:spPr>
          <p:txBody>
            <a:bodyPr wrap="none">
              <a:spAutoFit/>
            </a:bodyPr>
            <a:lstStyle/>
            <a:p>
              <a:r>
                <a:rPr lang="en-US" sz="1400" b="1" dirty="0">
                  <a:latin typeface="+mn-lt"/>
                </a:rPr>
                <a:t>Contributions to Total Loading Capacity</a:t>
              </a:r>
            </a:p>
          </p:txBody>
        </p:sp>
      </p:grpSp>
    </p:spTree>
    <p:extLst>
      <p:ext uri="{BB962C8B-B14F-4D97-AF65-F5344CB8AC3E}">
        <p14:creationId xmlns:p14="http://schemas.microsoft.com/office/powerpoint/2010/main" val="321306957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6"/>
          <p:cNvSpPr>
            <a:spLocks noChangeArrowheads="1"/>
          </p:cNvSpPr>
          <p:nvPr/>
        </p:nvSpPr>
        <p:spPr bwMode="auto">
          <a:xfrm>
            <a:off x="0" y="1"/>
            <a:ext cx="9144000" cy="782844"/>
          </a:xfrm>
          <a:prstGeom prst="rect">
            <a:avLst/>
          </a:prstGeom>
          <a:gradFill rotWithShape="1">
            <a:gsLst>
              <a:gs pos="0">
                <a:schemeClr val="tx2">
                  <a:gamma/>
                  <a:tint val="54118"/>
                  <a:invGamma/>
                </a:schemeClr>
              </a:gs>
              <a:gs pos="100000">
                <a:schemeClr val="tx2"/>
              </a:gs>
            </a:gsLst>
            <a:lin ang="0" scaled="1"/>
          </a:gradFill>
          <a:ln w="9525">
            <a:solidFill>
              <a:schemeClr val="tx1"/>
            </a:solidFill>
            <a:miter lim="800000"/>
            <a:headEnd/>
            <a:tailEnd/>
          </a:ln>
          <a:effectLst/>
        </p:spPr>
        <p:txBody>
          <a:bodyPr wrap="none" anchor="ctr"/>
          <a:lstStyle/>
          <a:p>
            <a:pPr>
              <a:defRPr/>
            </a:pPr>
            <a:endParaRPr lang="en-US"/>
          </a:p>
        </p:txBody>
      </p:sp>
      <p:sp>
        <p:nvSpPr>
          <p:cNvPr id="37891" name="Rectangle 2"/>
          <p:cNvSpPr>
            <a:spLocks noRot="1" noChangeArrowheads="1"/>
          </p:cNvSpPr>
          <p:nvPr/>
        </p:nvSpPr>
        <p:spPr bwMode="auto">
          <a:xfrm>
            <a:off x="457200" y="28267"/>
            <a:ext cx="8229600" cy="736007"/>
          </a:xfrm>
          <a:prstGeom prst="rect">
            <a:avLst/>
          </a:prstGeom>
          <a:noFill/>
          <a:ln w="9525">
            <a:noFill/>
            <a:miter lim="800000"/>
            <a:headEnd/>
            <a:tailEnd/>
          </a:ln>
        </p:spPr>
        <p:txBody>
          <a:bodyPr anchor="ctr"/>
          <a:lstStyle/>
          <a:p>
            <a:pPr algn="r" eaLnBrk="1" hangingPunct="1"/>
            <a:r>
              <a:rPr lang="en-US" sz="3400" dirty="0">
                <a:solidFill>
                  <a:schemeClr val="bg2"/>
                </a:solidFill>
                <a:latin typeface="Calibri" pitchFamily="34" charset="0"/>
              </a:rPr>
              <a:t>Tuning Molecular Release Rate</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96172" y="3253340"/>
            <a:ext cx="3794139" cy="32168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6534" y="1180223"/>
            <a:ext cx="4813416" cy="178770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txBox="1">
            <a:spLocks noChangeArrowheads="1"/>
          </p:cNvSpPr>
          <p:nvPr/>
        </p:nvSpPr>
        <p:spPr>
          <a:xfrm>
            <a:off x="4793117" y="5200141"/>
            <a:ext cx="4101012" cy="1113195"/>
          </a:xfrm>
          <a:prstGeom prst="round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numCol="1" rtlCol="0">
            <a:noAutofit/>
          </a:bodyPr>
          <a:lstStyle/>
          <a:p>
            <a:pPr algn="ctr" eaLnBrk="1" fontAlgn="auto" hangingPunct="1">
              <a:lnSpc>
                <a:spcPts val="2400"/>
              </a:lnSpc>
              <a:spcBef>
                <a:spcPct val="20000"/>
              </a:spcBef>
              <a:spcAft>
                <a:spcPts val="0"/>
              </a:spcAft>
              <a:defRPr/>
            </a:pPr>
            <a:r>
              <a:rPr lang="en-US" sz="2000" dirty="0"/>
              <a:t>Micro- and </a:t>
            </a:r>
            <a:r>
              <a:rPr lang="en-US" sz="2000" dirty="0" err="1"/>
              <a:t>nano</a:t>
            </a:r>
            <a:r>
              <a:rPr lang="en-US" sz="2000" dirty="0"/>
              <a:t>-scale morphological features can be used for  tuning molecular release rate</a:t>
            </a:r>
            <a:endParaRPr kumimoji="0" lang="en-US" sz="2800" b="0" u="none" strike="noStrike" kern="1200" cap="none" spc="0" normalizeH="0" baseline="0" noProof="0" dirty="0">
              <a:ln>
                <a:noFill/>
              </a:ln>
              <a:solidFill>
                <a:schemeClr val="tx1"/>
              </a:solidFill>
              <a:effectLst/>
              <a:uLnTx/>
              <a:uFillTx/>
            </a:endParaRPr>
          </a:p>
        </p:txBody>
      </p:sp>
      <p:pic>
        <p:nvPicPr>
          <p:cNvPr id="11" name="Picture 3" descr="C:\Users\erkin\Documents\academic\UC Davis\publications\ozge-molecular release\figures\final\FigS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8742" y="1191336"/>
            <a:ext cx="3800669" cy="3794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58301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6"/>
          <p:cNvSpPr>
            <a:spLocks noChangeArrowheads="1"/>
          </p:cNvSpPr>
          <p:nvPr/>
        </p:nvSpPr>
        <p:spPr bwMode="auto">
          <a:xfrm>
            <a:off x="0" y="1"/>
            <a:ext cx="9144000" cy="782844"/>
          </a:xfrm>
          <a:prstGeom prst="rect">
            <a:avLst/>
          </a:prstGeom>
          <a:gradFill rotWithShape="1">
            <a:gsLst>
              <a:gs pos="0">
                <a:schemeClr val="tx2">
                  <a:gamma/>
                  <a:tint val="54118"/>
                  <a:invGamma/>
                </a:schemeClr>
              </a:gs>
              <a:gs pos="100000">
                <a:schemeClr val="tx2"/>
              </a:gs>
            </a:gsLst>
            <a:lin ang="0" scaled="1"/>
          </a:gradFill>
          <a:ln w="9525">
            <a:solidFill>
              <a:schemeClr val="tx1"/>
            </a:solidFill>
            <a:miter lim="800000"/>
            <a:headEnd/>
            <a:tailEnd/>
          </a:ln>
          <a:effectLst/>
        </p:spPr>
        <p:txBody>
          <a:bodyPr wrap="none" anchor="ctr"/>
          <a:lstStyle/>
          <a:p>
            <a:pPr>
              <a:defRPr/>
            </a:pPr>
            <a:endParaRPr lang="en-US"/>
          </a:p>
        </p:txBody>
      </p:sp>
      <p:sp>
        <p:nvSpPr>
          <p:cNvPr id="37891" name="Rectangle 2"/>
          <p:cNvSpPr>
            <a:spLocks noRot="1" noChangeArrowheads="1"/>
          </p:cNvSpPr>
          <p:nvPr/>
        </p:nvSpPr>
        <p:spPr bwMode="auto">
          <a:xfrm>
            <a:off x="457200" y="28267"/>
            <a:ext cx="8229600" cy="736007"/>
          </a:xfrm>
          <a:prstGeom prst="rect">
            <a:avLst/>
          </a:prstGeom>
          <a:noFill/>
          <a:ln w="9525">
            <a:noFill/>
            <a:miter lim="800000"/>
            <a:headEnd/>
            <a:tailEnd/>
          </a:ln>
        </p:spPr>
        <p:txBody>
          <a:bodyPr anchor="ctr"/>
          <a:lstStyle/>
          <a:p>
            <a:pPr algn="r" eaLnBrk="1" hangingPunct="1"/>
            <a:r>
              <a:rPr lang="en-US" sz="3400" dirty="0">
                <a:solidFill>
                  <a:schemeClr val="bg2"/>
                </a:solidFill>
                <a:latin typeface="Calibri" pitchFamily="34" charset="0"/>
              </a:rPr>
              <a:t>Halide-Gated Release</a:t>
            </a:r>
          </a:p>
        </p:txBody>
      </p:sp>
      <p:sp>
        <p:nvSpPr>
          <p:cNvPr id="10" name="Rectangle 3"/>
          <p:cNvSpPr txBox="1">
            <a:spLocks noChangeArrowheads="1"/>
          </p:cNvSpPr>
          <p:nvPr/>
        </p:nvSpPr>
        <p:spPr>
          <a:xfrm>
            <a:off x="457200" y="5546930"/>
            <a:ext cx="8436929" cy="785747"/>
          </a:xfrm>
          <a:prstGeom prst="round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numCol="1" rtlCol="0">
            <a:noAutofit/>
          </a:bodyPr>
          <a:lstStyle/>
          <a:p>
            <a:pPr algn="ctr" eaLnBrk="1" fontAlgn="auto" hangingPunct="1">
              <a:lnSpc>
                <a:spcPts val="2400"/>
              </a:lnSpc>
              <a:spcBef>
                <a:spcPct val="20000"/>
              </a:spcBef>
              <a:spcAft>
                <a:spcPts val="0"/>
              </a:spcAft>
              <a:defRPr/>
            </a:pPr>
            <a:r>
              <a:rPr lang="en-US" sz="2000" dirty="0"/>
              <a:t>Surface-molecule interactions dictate molecular release and this can be tuned by functionalizing surfaces via thiol-chemistry</a:t>
            </a:r>
            <a:endParaRPr kumimoji="0" lang="en-US" sz="2800" b="0" u="none" strike="noStrike" kern="1200" cap="none" spc="0" normalizeH="0" baseline="0" noProof="0" dirty="0">
              <a:ln>
                <a:noFill/>
              </a:ln>
              <a:solidFill>
                <a:schemeClr val="tx1"/>
              </a:solidFill>
              <a:effectLst/>
              <a:uLnTx/>
              <a:uFillTx/>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332439" y="1407872"/>
            <a:ext cx="3878713" cy="3979674"/>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5183664" y="1407872"/>
            <a:ext cx="3656720" cy="3979674"/>
          </a:xfrm>
          <a:prstGeom prst="rect">
            <a:avLst/>
          </a:prstGeom>
        </p:spPr>
      </p:pic>
      <p:sp>
        <p:nvSpPr>
          <p:cNvPr id="7" name="Text Box 13"/>
          <p:cNvSpPr txBox="1">
            <a:spLocks noChangeArrowheads="1"/>
          </p:cNvSpPr>
          <p:nvPr/>
        </p:nvSpPr>
        <p:spPr bwMode="auto">
          <a:xfrm>
            <a:off x="1977082" y="6416382"/>
            <a:ext cx="5046468" cy="609398"/>
          </a:xfrm>
          <a:prstGeom prst="rect">
            <a:avLst/>
          </a:prstGeom>
          <a:noFill/>
          <a:ln w="9525">
            <a:noFill/>
            <a:miter lim="800000"/>
            <a:headEnd/>
            <a:tailEnd/>
          </a:ln>
          <a:effectLst/>
        </p:spPr>
        <p:txBody>
          <a:bodyPr wrap="square">
            <a:spAutoFit/>
          </a:bodyPr>
          <a:lstStyle/>
          <a:p>
            <a:pPr marL="342900" indent="-342900" algn="ctr" eaLnBrk="1" hangingPunct="1">
              <a:lnSpc>
                <a:spcPct val="80000"/>
              </a:lnSpc>
              <a:spcBef>
                <a:spcPct val="20000"/>
              </a:spcBef>
              <a:buClr>
                <a:schemeClr val="hlink"/>
              </a:buClr>
              <a:defRPr/>
            </a:pPr>
            <a:r>
              <a:rPr lang="en-US" sz="1200" dirty="0" err="1">
                <a:latin typeface="+mn-lt"/>
              </a:rPr>
              <a:t>Polat</a:t>
            </a:r>
            <a:r>
              <a:rPr lang="en-US" sz="1200" dirty="0">
                <a:latin typeface="+mn-lt"/>
              </a:rPr>
              <a:t>, O. &amp; Seker, E. </a:t>
            </a:r>
            <a:r>
              <a:rPr lang="en-US" sz="1200" i="1" dirty="0">
                <a:latin typeface="+mn-lt"/>
              </a:rPr>
              <a:t>Journal of Physical Chemistry C </a:t>
            </a:r>
            <a:r>
              <a:rPr lang="en-US" sz="1200" dirty="0">
                <a:latin typeface="+mn-lt"/>
              </a:rPr>
              <a:t>119:24812</a:t>
            </a:r>
            <a:r>
              <a:rPr lang="en-US" sz="1200" dirty="0"/>
              <a:t> </a:t>
            </a:r>
            <a:r>
              <a:rPr lang="en-US" sz="1200" dirty="0">
                <a:latin typeface="+mn-lt"/>
              </a:rPr>
              <a:t>, 2015 </a:t>
            </a:r>
          </a:p>
          <a:p>
            <a:pPr marL="342900" indent="-342900" algn="ctr" eaLnBrk="1" hangingPunct="1">
              <a:lnSpc>
                <a:spcPct val="80000"/>
              </a:lnSpc>
              <a:spcBef>
                <a:spcPct val="20000"/>
              </a:spcBef>
              <a:buClr>
                <a:schemeClr val="hlink"/>
              </a:buClr>
              <a:defRPr/>
            </a:pPr>
            <a:r>
              <a:rPr lang="en-US" sz="1200" dirty="0" err="1">
                <a:latin typeface="+mn-lt"/>
              </a:rPr>
              <a:t>Polat</a:t>
            </a:r>
            <a:r>
              <a:rPr lang="en-US" sz="1200" dirty="0">
                <a:latin typeface="+mn-lt"/>
              </a:rPr>
              <a:t>, O. &amp; Seker, E. </a:t>
            </a:r>
            <a:r>
              <a:rPr lang="en-US" sz="1200" i="1" dirty="0">
                <a:latin typeface="+mn-lt"/>
              </a:rPr>
              <a:t>Journal of Physical Chemistry C </a:t>
            </a:r>
            <a:r>
              <a:rPr lang="en-US" sz="1200" dirty="0">
                <a:latin typeface="+mn-lt"/>
              </a:rPr>
              <a:t>120:19189 , 2016 </a:t>
            </a:r>
          </a:p>
          <a:p>
            <a:pPr marL="342900" indent="-342900" algn="ctr" eaLnBrk="1" hangingPunct="1">
              <a:lnSpc>
                <a:spcPct val="80000"/>
              </a:lnSpc>
              <a:spcBef>
                <a:spcPct val="20000"/>
              </a:spcBef>
              <a:buClr>
                <a:schemeClr val="hlink"/>
              </a:buClr>
              <a:defRPr/>
            </a:pPr>
            <a:endParaRPr lang="en-US" sz="1200" dirty="0">
              <a:latin typeface="+mn-lt"/>
            </a:endParaRPr>
          </a:p>
        </p:txBody>
      </p:sp>
      <p:sp>
        <p:nvSpPr>
          <p:cNvPr id="8" name="Rectangle 7"/>
          <p:cNvSpPr/>
          <p:nvPr/>
        </p:nvSpPr>
        <p:spPr>
          <a:xfrm>
            <a:off x="996430" y="1051237"/>
            <a:ext cx="3083729" cy="307777"/>
          </a:xfrm>
          <a:prstGeom prst="rect">
            <a:avLst/>
          </a:prstGeom>
        </p:spPr>
        <p:txBody>
          <a:bodyPr wrap="none">
            <a:spAutoFit/>
          </a:bodyPr>
          <a:lstStyle/>
          <a:p>
            <a:r>
              <a:rPr lang="en-US" sz="1400" b="1" dirty="0">
                <a:latin typeface="+mn-lt"/>
              </a:rPr>
              <a:t>Effect of Halide Type on Release Profile</a:t>
            </a:r>
          </a:p>
        </p:txBody>
      </p:sp>
      <p:sp>
        <p:nvSpPr>
          <p:cNvPr id="9" name="Rectangle 8"/>
          <p:cNvSpPr/>
          <p:nvPr/>
        </p:nvSpPr>
        <p:spPr>
          <a:xfrm>
            <a:off x="5150092" y="1052873"/>
            <a:ext cx="3857146" cy="307777"/>
          </a:xfrm>
          <a:prstGeom prst="rect">
            <a:avLst/>
          </a:prstGeom>
        </p:spPr>
        <p:txBody>
          <a:bodyPr wrap="none">
            <a:spAutoFit/>
          </a:bodyPr>
          <a:lstStyle/>
          <a:p>
            <a:r>
              <a:rPr lang="en-US" sz="1400" b="1" dirty="0">
                <a:latin typeface="+mn-lt"/>
              </a:rPr>
              <a:t>Thiol Modification for Reducing Halide Sensitivity</a:t>
            </a:r>
          </a:p>
        </p:txBody>
      </p:sp>
    </p:spTree>
    <p:extLst>
      <p:ext uri="{BB962C8B-B14F-4D97-AF65-F5344CB8AC3E}">
        <p14:creationId xmlns:p14="http://schemas.microsoft.com/office/powerpoint/2010/main" val="19735260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Picture 126"/>
          <p:cNvPicPr>
            <a:picLocks noChangeAspect="1"/>
          </p:cNvPicPr>
          <p:nvPr/>
        </p:nvPicPr>
        <p:blipFill>
          <a:blip r:embed="rId3"/>
          <a:stretch>
            <a:fillRect/>
          </a:stretch>
        </p:blipFill>
        <p:spPr>
          <a:xfrm>
            <a:off x="328227" y="1066423"/>
            <a:ext cx="3276394" cy="1851346"/>
          </a:xfrm>
          <a:prstGeom prst="rect">
            <a:avLst/>
          </a:prstGeom>
          <a:effectLst/>
        </p:spPr>
      </p:pic>
      <p:cxnSp>
        <p:nvCxnSpPr>
          <p:cNvPr id="129" name="Straight Arrow Connector 128"/>
          <p:cNvCxnSpPr>
            <a:stCxn id="130" idx="0"/>
          </p:cNvCxnSpPr>
          <p:nvPr/>
        </p:nvCxnSpPr>
        <p:spPr>
          <a:xfrm flipH="1" flipV="1">
            <a:off x="1524401" y="2079919"/>
            <a:ext cx="351068" cy="922565"/>
          </a:xfrm>
          <a:prstGeom prst="straightConnector1">
            <a:avLst/>
          </a:prstGeom>
          <a:ln w="28575"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30" name="TextBox 129"/>
          <p:cNvSpPr txBox="1"/>
          <p:nvPr/>
        </p:nvSpPr>
        <p:spPr>
          <a:xfrm>
            <a:off x="1524401" y="3002484"/>
            <a:ext cx="702135" cy="338554"/>
          </a:xfrm>
          <a:prstGeom prst="rect">
            <a:avLst/>
          </a:prstGeom>
          <a:noFill/>
          <a:effectLst/>
        </p:spPr>
        <p:txBody>
          <a:bodyPr wrap="none" rtlCol="0">
            <a:spAutoFit/>
          </a:bodyPr>
          <a:lstStyle/>
          <a:p>
            <a:pPr algn="ctr"/>
            <a:r>
              <a:rPr lang="en-US" sz="1600" dirty="0">
                <a:latin typeface="+mn-lt"/>
              </a:rPr>
              <a:t>np-Au</a:t>
            </a:r>
          </a:p>
        </p:txBody>
      </p:sp>
      <p:cxnSp>
        <p:nvCxnSpPr>
          <p:cNvPr id="132" name="Straight Arrow Connector 131"/>
          <p:cNvCxnSpPr>
            <a:stCxn id="164" idx="0"/>
          </p:cNvCxnSpPr>
          <p:nvPr/>
        </p:nvCxnSpPr>
        <p:spPr>
          <a:xfrm flipV="1">
            <a:off x="615696" y="2044669"/>
            <a:ext cx="321564" cy="957815"/>
          </a:xfrm>
          <a:prstGeom prst="straightConnector1">
            <a:avLst/>
          </a:prstGeom>
          <a:ln w="28575"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3" name="Straight Arrow Connector 132"/>
          <p:cNvCxnSpPr>
            <a:stCxn id="140" idx="0"/>
          </p:cNvCxnSpPr>
          <p:nvPr/>
        </p:nvCxnSpPr>
        <p:spPr>
          <a:xfrm flipH="1" flipV="1">
            <a:off x="2914650" y="2243863"/>
            <a:ext cx="689971" cy="767194"/>
          </a:xfrm>
          <a:prstGeom prst="straightConnector1">
            <a:avLst/>
          </a:prstGeom>
          <a:ln w="28575"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40" name="TextBox 139"/>
          <p:cNvSpPr txBox="1"/>
          <p:nvPr/>
        </p:nvSpPr>
        <p:spPr>
          <a:xfrm>
            <a:off x="3249395" y="3011057"/>
            <a:ext cx="710451" cy="338554"/>
          </a:xfrm>
          <a:prstGeom prst="rect">
            <a:avLst/>
          </a:prstGeom>
          <a:noFill/>
          <a:effectLst/>
        </p:spPr>
        <p:txBody>
          <a:bodyPr wrap="none" rtlCol="0">
            <a:spAutoFit/>
          </a:bodyPr>
          <a:lstStyle/>
          <a:p>
            <a:r>
              <a:rPr lang="en-US" sz="1600" dirty="0">
                <a:latin typeface="+mn-lt"/>
              </a:rPr>
              <a:t>PDMS</a:t>
            </a:r>
            <a:endParaRPr lang="en-US" dirty="0">
              <a:latin typeface="+mn-lt"/>
            </a:endParaRPr>
          </a:p>
        </p:txBody>
      </p:sp>
      <p:cxnSp>
        <p:nvCxnSpPr>
          <p:cNvPr id="157" name="Straight Arrow Connector 156"/>
          <p:cNvCxnSpPr>
            <a:stCxn id="163" idx="0"/>
          </p:cNvCxnSpPr>
          <p:nvPr/>
        </p:nvCxnSpPr>
        <p:spPr>
          <a:xfrm flipH="1" flipV="1">
            <a:off x="2320290" y="2741796"/>
            <a:ext cx="492599" cy="260688"/>
          </a:xfrm>
          <a:prstGeom prst="straightConnector1">
            <a:avLst/>
          </a:prstGeom>
          <a:ln w="28575"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63" name="TextBox 162"/>
          <p:cNvSpPr txBox="1"/>
          <p:nvPr/>
        </p:nvSpPr>
        <p:spPr>
          <a:xfrm>
            <a:off x="2514219" y="3002484"/>
            <a:ext cx="597339" cy="338554"/>
          </a:xfrm>
          <a:prstGeom prst="rect">
            <a:avLst/>
          </a:prstGeom>
          <a:noFill/>
          <a:effectLst/>
        </p:spPr>
        <p:txBody>
          <a:bodyPr wrap="none" rtlCol="0">
            <a:spAutoFit/>
          </a:bodyPr>
          <a:lstStyle/>
          <a:p>
            <a:r>
              <a:rPr lang="en-US" sz="1600" dirty="0">
                <a:latin typeface="+mn-lt"/>
              </a:rPr>
              <a:t>glass</a:t>
            </a:r>
            <a:endParaRPr lang="en-US" sz="2000" dirty="0">
              <a:latin typeface="+mn-lt"/>
            </a:endParaRPr>
          </a:p>
        </p:txBody>
      </p:sp>
      <p:sp>
        <p:nvSpPr>
          <p:cNvPr id="164" name="TextBox 163"/>
          <p:cNvSpPr txBox="1"/>
          <p:nvPr/>
        </p:nvSpPr>
        <p:spPr>
          <a:xfrm>
            <a:off x="120552" y="3002484"/>
            <a:ext cx="990288" cy="338554"/>
          </a:xfrm>
          <a:prstGeom prst="rect">
            <a:avLst/>
          </a:prstGeom>
          <a:noFill/>
          <a:effectLst/>
        </p:spPr>
        <p:txBody>
          <a:bodyPr wrap="none" rtlCol="0">
            <a:spAutoFit/>
          </a:bodyPr>
          <a:lstStyle/>
          <a:p>
            <a:r>
              <a:rPr lang="en-US" sz="1400" dirty="0">
                <a:latin typeface="+mn-lt"/>
              </a:rPr>
              <a:t> </a:t>
            </a:r>
            <a:r>
              <a:rPr lang="en-US" sz="1600" dirty="0">
                <a:latin typeface="+mn-lt"/>
              </a:rPr>
              <a:t>reservoir</a:t>
            </a:r>
            <a:endParaRPr lang="en-US" sz="1400" dirty="0">
              <a:latin typeface="+mn-lt"/>
            </a:endParaRPr>
          </a:p>
        </p:txBody>
      </p:sp>
      <p:sp>
        <p:nvSpPr>
          <p:cNvPr id="176" name="Rectangle 175"/>
          <p:cNvSpPr/>
          <p:nvPr/>
        </p:nvSpPr>
        <p:spPr>
          <a:xfrm>
            <a:off x="3211213" y="3391428"/>
            <a:ext cx="133842" cy="1199075"/>
          </a:xfrm>
          <a:prstGeom prst="rect">
            <a:avLst/>
          </a:prstGeom>
          <a:solidFill>
            <a:srgbClr val="FFFFFF"/>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114E3808-76DC-4682-9020-AF3B0103F7F5}"/>
              </a:ext>
            </a:extLst>
          </p:cNvPr>
          <p:cNvGrpSpPr/>
          <p:nvPr/>
        </p:nvGrpSpPr>
        <p:grpSpPr>
          <a:xfrm>
            <a:off x="308352" y="3440543"/>
            <a:ext cx="3276394" cy="2288113"/>
            <a:chOff x="4522608" y="957362"/>
            <a:chExt cx="3589853" cy="2507021"/>
          </a:xfrm>
        </p:grpSpPr>
        <p:sp>
          <p:nvSpPr>
            <p:cNvPr id="2" name="Chord 1"/>
            <p:cNvSpPr/>
            <p:nvPr/>
          </p:nvSpPr>
          <p:spPr>
            <a:xfrm rot="17341410">
              <a:off x="5147502" y="2534905"/>
              <a:ext cx="890842" cy="968114"/>
            </a:xfrm>
            <a:prstGeom prst="chord">
              <a:avLst/>
            </a:prstGeom>
            <a:solidFill>
              <a:srgbClr val="FFA129">
                <a:alpha val="6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5" name="Straight Connector 164"/>
            <p:cNvCxnSpPr/>
            <p:nvPr/>
          </p:nvCxnSpPr>
          <p:spPr>
            <a:xfrm>
              <a:off x="6622566" y="1161315"/>
              <a:ext cx="142864" cy="704507"/>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69" name="Rectangle 168"/>
            <p:cNvSpPr/>
            <p:nvPr/>
          </p:nvSpPr>
          <p:spPr>
            <a:xfrm rot="10800000">
              <a:off x="4522609" y="1846799"/>
              <a:ext cx="3589850" cy="524549"/>
            </a:xfrm>
            <a:prstGeom prst="rect">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Rectangle 169"/>
            <p:cNvSpPr/>
            <p:nvPr/>
          </p:nvSpPr>
          <p:spPr>
            <a:xfrm rot="10800000">
              <a:off x="4522611" y="2591161"/>
              <a:ext cx="3589850" cy="437363"/>
            </a:xfrm>
            <a:prstGeom prst="rect">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Rectangle 172"/>
            <p:cNvSpPr/>
            <p:nvPr/>
          </p:nvSpPr>
          <p:spPr>
            <a:xfrm>
              <a:off x="4657403" y="1191697"/>
              <a:ext cx="827074" cy="667609"/>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Rectangle 173"/>
            <p:cNvSpPr/>
            <p:nvPr/>
          </p:nvSpPr>
          <p:spPr>
            <a:xfrm>
              <a:off x="4885292" y="1179191"/>
              <a:ext cx="387801" cy="68663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Rectangle 174"/>
            <p:cNvSpPr/>
            <p:nvPr/>
          </p:nvSpPr>
          <p:spPr>
            <a:xfrm>
              <a:off x="7203095" y="1179191"/>
              <a:ext cx="754743" cy="667608"/>
            </a:xfrm>
            <a:prstGeom prst="rect">
              <a:avLst/>
            </a:prstGeom>
            <a:solidFill>
              <a:schemeClr val="tx2">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Rectangle 178"/>
            <p:cNvSpPr/>
            <p:nvPr/>
          </p:nvSpPr>
          <p:spPr>
            <a:xfrm rot="10800000">
              <a:off x="4522608" y="2371344"/>
              <a:ext cx="3589850" cy="232718"/>
            </a:xfrm>
            <a:prstGeom prst="rect">
              <a:avLst/>
            </a:prstGeom>
            <a:solidFill>
              <a:schemeClr val="tx2">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Rectangle 179"/>
            <p:cNvSpPr/>
            <p:nvPr/>
          </p:nvSpPr>
          <p:spPr>
            <a:xfrm rot="10800000">
              <a:off x="5022462" y="1179185"/>
              <a:ext cx="148311" cy="913473"/>
            </a:xfrm>
            <a:prstGeom prst="rect">
              <a:avLst/>
            </a:prstGeom>
            <a:solidFill>
              <a:srgbClr val="FFFFFF"/>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Rectangle 180"/>
            <p:cNvSpPr/>
            <p:nvPr/>
          </p:nvSpPr>
          <p:spPr>
            <a:xfrm rot="10800000">
              <a:off x="5247831" y="2591159"/>
              <a:ext cx="673220" cy="434965"/>
            </a:xfrm>
            <a:prstGeom prst="rect">
              <a:avLst/>
            </a:prstGeom>
            <a:solidFill>
              <a:srgbClr val="FFFFFF"/>
            </a:solidFill>
            <a:ln w="31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Rectangle 181"/>
            <p:cNvSpPr/>
            <p:nvPr/>
          </p:nvSpPr>
          <p:spPr>
            <a:xfrm rot="10800000">
              <a:off x="5692819" y="2044670"/>
              <a:ext cx="1959630" cy="559389"/>
            </a:xfrm>
            <a:prstGeom prst="rect">
              <a:avLst/>
            </a:prstGeom>
            <a:solidFill>
              <a:srgbClr val="FFFFFF"/>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Rectangle 182"/>
            <p:cNvSpPr/>
            <p:nvPr/>
          </p:nvSpPr>
          <p:spPr>
            <a:xfrm rot="10800000" flipV="1">
              <a:off x="5199817" y="3026127"/>
              <a:ext cx="793772" cy="187014"/>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4" name="Straight Arrow Connector 183"/>
            <p:cNvCxnSpPr/>
            <p:nvPr/>
          </p:nvCxnSpPr>
          <p:spPr>
            <a:xfrm rot="10800000">
              <a:off x="7580466" y="1161316"/>
              <a:ext cx="0" cy="1192158"/>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01" name="Rectangle 200"/>
            <p:cNvSpPr/>
            <p:nvPr/>
          </p:nvSpPr>
          <p:spPr>
            <a:xfrm rot="10800000">
              <a:off x="5022462" y="2061390"/>
              <a:ext cx="470539" cy="542674"/>
            </a:xfrm>
            <a:prstGeom prst="rect">
              <a:avLst/>
            </a:prstGeom>
            <a:solidFill>
              <a:srgbClr val="FFFFFF"/>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2" name="Elbow Connector 201"/>
            <p:cNvCxnSpPr/>
            <p:nvPr/>
          </p:nvCxnSpPr>
          <p:spPr>
            <a:xfrm>
              <a:off x="5139669" y="2275054"/>
              <a:ext cx="398332" cy="383506"/>
            </a:xfrm>
            <a:prstGeom prst="bentConnector3">
              <a:avLst>
                <a:gd name="adj1" fmla="val 50000"/>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3" name="Straight Arrow Connector 202"/>
            <p:cNvCxnSpPr>
              <a:cxnSpLocks/>
              <a:stCxn id="180" idx="2"/>
            </p:cNvCxnSpPr>
            <p:nvPr/>
          </p:nvCxnSpPr>
          <p:spPr>
            <a:xfrm flipH="1">
              <a:off x="5095259" y="1179185"/>
              <a:ext cx="1358" cy="1064678"/>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204" name="Group 203"/>
            <p:cNvGrpSpPr/>
            <p:nvPr/>
          </p:nvGrpSpPr>
          <p:grpSpPr>
            <a:xfrm>
              <a:off x="6507547" y="957362"/>
              <a:ext cx="171647" cy="203953"/>
              <a:chOff x="5864943" y="982958"/>
              <a:chExt cx="487281" cy="274128"/>
            </a:xfrm>
            <a:effectLst/>
          </p:grpSpPr>
          <p:sp>
            <p:nvSpPr>
              <p:cNvPr id="209" name="Trapezoid 208"/>
              <p:cNvSpPr/>
              <p:nvPr/>
            </p:nvSpPr>
            <p:spPr>
              <a:xfrm rot="10800000">
                <a:off x="5864945" y="1131329"/>
                <a:ext cx="487279" cy="125757"/>
              </a:xfrm>
              <a:prstGeom prst="trapezoid">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Rectangle 209"/>
              <p:cNvSpPr/>
              <p:nvPr/>
            </p:nvSpPr>
            <p:spPr>
              <a:xfrm rot="10800000">
                <a:off x="5864943" y="982958"/>
                <a:ext cx="487279" cy="148369"/>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1" name="Group 210"/>
            <p:cNvGrpSpPr/>
            <p:nvPr/>
          </p:nvGrpSpPr>
          <p:grpSpPr>
            <a:xfrm>
              <a:off x="5317137" y="2741795"/>
              <a:ext cx="537349" cy="322025"/>
              <a:chOff x="5106583" y="2803739"/>
              <a:chExt cx="599348" cy="263023"/>
            </a:xfrm>
            <a:effectLst/>
          </p:grpSpPr>
          <p:sp>
            <p:nvSpPr>
              <p:cNvPr id="212" name="Oval 211"/>
              <p:cNvSpPr/>
              <p:nvPr/>
            </p:nvSpPr>
            <p:spPr>
              <a:xfrm>
                <a:off x="5645648" y="3003331"/>
                <a:ext cx="51211" cy="59689"/>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3" name="Picture 212"/>
              <p:cNvPicPr>
                <a:picLocks noChangeAspect="1"/>
              </p:cNvPicPr>
              <p:nvPr/>
            </p:nvPicPr>
            <p:blipFill>
              <a:blip r:embed="rId4"/>
              <a:stretch>
                <a:fillRect/>
              </a:stretch>
            </p:blipFill>
            <p:spPr>
              <a:xfrm>
                <a:off x="5628599" y="2803739"/>
                <a:ext cx="77332" cy="219107"/>
              </a:xfrm>
              <a:prstGeom prst="rect">
                <a:avLst/>
              </a:prstGeom>
            </p:spPr>
          </p:pic>
          <p:sp>
            <p:nvSpPr>
              <p:cNvPr id="214" name="Oval 213"/>
              <p:cNvSpPr/>
              <p:nvPr/>
            </p:nvSpPr>
            <p:spPr>
              <a:xfrm>
                <a:off x="5542113" y="3003331"/>
                <a:ext cx="51211" cy="59689"/>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5" name="Picture 214"/>
              <p:cNvPicPr>
                <a:picLocks noChangeAspect="1"/>
              </p:cNvPicPr>
              <p:nvPr/>
            </p:nvPicPr>
            <p:blipFill>
              <a:blip r:embed="rId4"/>
              <a:stretch>
                <a:fillRect/>
              </a:stretch>
            </p:blipFill>
            <p:spPr>
              <a:xfrm>
                <a:off x="5525064" y="2803739"/>
                <a:ext cx="77332" cy="219107"/>
              </a:xfrm>
              <a:prstGeom prst="rect">
                <a:avLst/>
              </a:prstGeom>
            </p:spPr>
          </p:pic>
          <p:sp>
            <p:nvSpPr>
              <p:cNvPr id="216" name="Oval 215"/>
              <p:cNvSpPr/>
              <p:nvPr/>
            </p:nvSpPr>
            <p:spPr>
              <a:xfrm>
                <a:off x="5431984" y="3005202"/>
                <a:ext cx="51211" cy="59689"/>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7" name="Picture 216"/>
              <p:cNvPicPr>
                <a:picLocks noChangeAspect="1"/>
              </p:cNvPicPr>
              <p:nvPr/>
            </p:nvPicPr>
            <p:blipFill>
              <a:blip r:embed="rId4"/>
              <a:stretch>
                <a:fillRect/>
              </a:stretch>
            </p:blipFill>
            <p:spPr>
              <a:xfrm>
                <a:off x="5414935" y="2805610"/>
                <a:ext cx="77332" cy="219107"/>
              </a:xfrm>
              <a:prstGeom prst="rect">
                <a:avLst/>
              </a:prstGeom>
            </p:spPr>
          </p:pic>
          <p:sp>
            <p:nvSpPr>
              <p:cNvPr id="218" name="Oval 217"/>
              <p:cNvSpPr/>
              <p:nvPr/>
            </p:nvSpPr>
            <p:spPr>
              <a:xfrm>
                <a:off x="5337296" y="3005202"/>
                <a:ext cx="51211" cy="59689"/>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9" name="Picture 218"/>
              <p:cNvPicPr>
                <a:picLocks noChangeAspect="1"/>
              </p:cNvPicPr>
              <p:nvPr/>
            </p:nvPicPr>
            <p:blipFill>
              <a:blip r:embed="rId4"/>
              <a:stretch>
                <a:fillRect/>
              </a:stretch>
            </p:blipFill>
            <p:spPr>
              <a:xfrm>
                <a:off x="5320247" y="2805610"/>
                <a:ext cx="77332" cy="219107"/>
              </a:xfrm>
              <a:prstGeom prst="rect">
                <a:avLst/>
              </a:prstGeom>
            </p:spPr>
          </p:pic>
          <p:sp>
            <p:nvSpPr>
              <p:cNvPr id="220" name="Oval 219"/>
              <p:cNvSpPr/>
              <p:nvPr/>
            </p:nvSpPr>
            <p:spPr>
              <a:xfrm>
                <a:off x="5233761" y="3005202"/>
                <a:ext cx="51211" cy="59689"/>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1" name="Picture 220"/>
              <p:cNvPicPr>
                <a:picLocks noChangeAspect="1"/>
              </p:cNvPicPr>
              <p:nvPr/>
            </p:nvPicPr>
            <p:blipFill>
              <a:blip r:embed="rId4"/>
              <a:stretch>
                <a:fillRect/>
              </a:stretch>
            </p:blipFill>
            <p:spPr>
              <a:xfrm>
                <a:off x="5216712" y="2805610"/>
                <a:ext cx="77332" cy="219107"/>
              </a:xfrm>
              <a:prstGeom prst="rect">
                <a:avLst/>
              </a:prstGeom>
            </p:spPr>
          </p:pic>
          <p:sp>
            <p:nvSpPr>
              <p:cNvPr id="222" name="Oval 221"/>
              <p:cNvSpPr/>
              <p:nvPr/>
            </p:nvSpPr>
            <p:spPr>
              <a:xfrm>
                <a:off x="5123632" y="3007073"/>
                <a:ext cx="51211" cy="59689"/>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3" name="Picture 222"/>
              <p:cNvPicPr>
                <a:picLocks noChangeAspect="1"/>
              </p:cNvPicPr>
              <p:nvPr/>
            </p:nvPicPr>
            <p:blipFill>
              <a:blip r:embed="rId4"/>
              <a:stretch>
                <a:fillRect/>
              </a:stretch>
            </p:blipFill>
            <p:spPr>
              <a:xfrm>
                <a:off x="5106583" y="2807481"/>
                <a:ext cx="77332" cy="219107"/>
              </a:xfrm>
              <a:prstGeom prst="rect">
                <a:avLst/>
              </a:prstGeom>
            </p:spPr>
          </p:pic>
        </p:grpSp>
        <p:sp>
          <p:nvSpPr>
            <p:cNvPr id="224" name="Rectangle 223"/>
            <p:cNvSpPr/>
            <p:nvPr/>
          </p:nvSpPr>
          <p:spPr>
            <a:xfrm>
              <a:off x="6087635" y="2124798"/>
              <a:ext cx="219681" cy="394872"/>
            </a:xfrm>
            <a:prstGeom prst="rect">
              <a:avLst/>
            </a:prstGeom>
            <a:solidFill>
              <a:srgbClr val="0080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5" name="Group 224"/>
            <p:cNvGrpSpPr/>
            <p:nvPr/>
          </p:nvGrpSpPr>
          <p:grpSpPr>
            <a:xfrm>
              <a:off x="5987470" y="1846799"/>
              <a:ext cx="1215624" cy="244187"/>
              <a:chOff x="5784654" y="1979357"/>
              <a:chExt cx="1178728" cy="315975"/>
            </a:xfrm>
            <a:effectLst/>
          </p:grpSpPr>
          <p:cxnSp>
            <p:nvCxnSpPr>
              <p:cNvPr id="226" name="Straight Connector 225"/>
              <p:cNvCxnSpPr/>
              <p:nvPr/>
            </p:nvCxnSpPr>
            <p:spPr>
              <a:xfrm flipH="1" flipV="1">
                <a:off x="5784654" y="1986802"/>
                <a:ext cx="188370" cy="308530"/>
              </a:xfrm>
              <a:prstGeom prst="line">
                <a:avLst/>
              </a:prstGeom>
              <a:ln w="28575" cmpd="sng">
                <a:solidFill>
                  <a:srgbClr val="008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27" name="Straight Connector 226"/>
              <p:cNvCxnSpPr/>
              <p:nvPr/>
            </p:nvCxnSpPr>
            <p:spPr>
              <a:xfrm flipH="1" flipV="1">
                <a:off x="6141403" y="1992097"/>
                <a:ext cx="7300" cy="294210"/>
              </a:xfrm>
              <a:prstGeom prst="line">
                <a:avLst/>
              </a:prstGeom>
              <a:ln w="28575" cmpd="sng">
                <a:solidFill>
                  <a:srgbClr val="008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28" name="Straight Connector 227"/>
              <p:cNvCxnSpPr/>
              <p:nvPr/>
            </p:nvCxnSpPr>
            <p:spPr>
              <a:xfrm flipH="1" flipV="1">
                <a:off x="6397684" y="1993013"/>
                <a:ext cx="7300" cy="294210"/>
              </a:xfrm>
              <a:prstGeom prst="line">
                <a:avLst/>
              </a:prstGeom>
              <a:ln w="28575" cmpd="sng">
                <a:solidFill>
                  <a:srgbClr val="008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p:cNvCxnSpPr/>
              <p:nvPr/>
            </p:nvCxnSpPr>
            <p:spPr>
              <a:xfrm flipH="1" flipV="1">
                <a:off x="6630879" y="1986801"/>
                <a:ext cx="7300" cy="294210"/>
              </a:xfrm>
              <a:prstGeom prst="line">
                <a:avLst/>
              </a:prstGeom>
              <a:ln w="28575" cmpd="sng">
                <a:solidFill>
                  <a:srgbClr val="008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p:nvCxnSpPr>
            <p:spPr>
              <a:xfrm flipV="1">
                <a:off x="6805360" y="1979357"/>
                <a:ext cx="158022" cy="308530"/>
              </a:xfrm>
              <a:prstGeom prst="line">
                <a:avLst/>
              </a:prstGeom>
              <a:ln w="28575" cmpd="sng">
                <a:solidFill>
                  <a:srgbClr val="008000"/>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231" name="Straight Connector 230"/>
            <p:cNvCxnSpPr/>
            <p:nvPr/>
          </p:nvCxnSpPr>
          <p:spPr>
            <a:xfrm flipH="1">
              <a:off x="6487358" y="1161315"/>
              <a:ext cx="76818" cy="697991"/>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232" name="Rectangle 231"/>
            <p:cNvSpPr/>
            <p:nvPr/>
          </p:nvSpPr>
          <p:spPr>
            <a:xfrm>
              <a:off x="6516553" y="2126113"/>
              <a:ext cx="219681" cy="394872"/>
            </a:xfrm>
            <a:prstGeom prst="rect">
              <a:avLst/>
            </a:prstGeom>
            <a:solidFill>
              <a:srgbClr val="0080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Rectangle 232"/>
            <p:cNvSpPr/>
            <p:nvPr/>
          </p:nvSpPr>
          <p:spPr>
            <a:xfrm>
              <a:off x="6736234" y="2126113"/>
              <a:ext cx="219681" cy="394872"/>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Rectangle 233"/>
            <p:cNvSpPr/>
            <p:nvPr/>
          </p:nvSpPr>
          <p:spPr>
            <a:xfrm>
              <a:off x="6301662" y="2126113"/>
              <a:ext cx="219681" cy="394872"/>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Rectangle 234"/>
            <p:cNvSpPr/>
            <p:nvPr/>
          </p:nvSpPr>
          <p:spPr>
            <a:xfrm>
              <a:off x="6955916" y="2126113"/>
              <a:ext cx="171434" cy="394872"/>
            </a:xfrm>
            <a:prstGeom prst="rect">
              <a:avLst/>
            </a:prstGeom>
            <a:solidFill>
              <a:srgbClr val="0080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6" name="Elbow Connector 235"/>
            <p:cNvCxnSpPr/>
            <p:nvPr/>
          </p:nvCxnSpPr>
          <p:spPr>
            <a:xfrm flipV="1">
              <a:off x="5707614" y="2321744"/>
              <a:ext cx="1699127" cy="345751"/>
            </a:xfrm>
            <a:prstGeom prst="bentConnector3">
              <a:avLst>
                <a:gd name="adj1" fmla="val 9020"/>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93" name="Title 1"/>
          <p:cNvSpPr txBox="1">
            <a:spLocks/>
          </p:cNvSpPr>
          <p:nvPr/>
        </p:nvSpPr>
        <p:spPr>
          <a:xfrm>
            <a:off x="-2552214" y="7047613"/>
            <a:ext cx="8229600" cy="68441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800" dirty="0"/>
          </a:p>
        </p:txBody>
      </p:sp>
      <p:sp>
        <p:nvSpPr>
          <p:cNvPr id="92" name="Rectangle 6"/>
          <p:cNvSpPr>
            <a:spLocks noChangeArrowheads="1"/>
          </p:cNvSpPr>
          <p:nvPr/>
        </p:nvSpPr>
        <p:spPr bwMode="auto">
          <a:xfrm>
            <a:off x="0" y="1"/>
            <a:ext cx="9144000" cy="782844"/>
          </a:xfrm>
          <a:prstGeom prst="rect">
            <a:avLst/>
          </a:prstGeom>
          <a:gradFill rotWithShape="1">
            <a:gsLst>
              <a:gs pos="0">
                <a:schemeClr val="tx2">
                  <a:gamma/>
                  <a:tint val="54118"/>
                  <a:invGamma/>
                </a:schemeClr>
              </a:gs>
              <a:gs pos="100000">
                <a:schemeClr val="tx2"/>
              </a:gs>
            </a:gsLst>
            <a:lin ang="0" scaled="1"/>
          </a:gradFill>
          <a:ln w="9525">
            <a:solidFill>
              <a:schemeClr val="tx1"/>
            </a:solidFill>
            <a:miter lim="800000"/>
            <a:headEnd/>
            <a:tailEnd/>
          </a:ln>
          <a:effectLst/>
        </p:spPr>
        <p:txBody>
          <a:bodyPr wrap="none" anchor="ctr"/>
          <a:lstStyle/>
          <a:p>
            <a:pPr>
              <a:defRPr/>
            </a:pPr>
            <a:endParaRPr lang="en-US"/>
          </a:p>
        </p:txBody>
      </p:sp>
      <p:sp>
        <p:nvSpPr>
          <p:cNvPr id="94" name="Rectangle 2"/>
          <p:cNvSpPr>
            <a:spLocks noRot="1" noChangeArrowheads="1"/>
          </p:cNvSpPr>
          <p:nvPr/>
        </p:nvSpPr>
        <p:spPr bwMode="auto">
          <a:xfrm>
            <a:off x="457200" y="28267"/>
            <a:ext cx="8229600" cy="736007"/>
          </a:xfrm>
          <a:prstGeom prst="rect">
            <a:avLst/>
          </a:prstGeom>
          <a:noFill/>
          <a:ln w="9525">
            <a:noFill/>
            <a:miter lim="800000"/>
            <a:headEnd/>
            <a:tailEnd/>
          </a:ln>
        </p:spPr>
        <p:txBody>
          <a:bodyPr anchor="ctr"/>
          <a:lstStyle/>
          <a:p>
            <a:pPr algn="r"/>
            <a:r>
              <a:rPr lang="en-US" sz="3400" dirty="0">
                <a:solidFill>
                  <a:schemeClr val="bg2"/>
                </a:solidFill>
                <a:latin typeface="Calibri" pitchFamily="34" charset="0"/>
              </a:rPr>
              <a:t>Voltage-Gated Molecular Release</a:t>
            </a:r>
          </a:p>
        </p:txBody>
      </p:sp>
      <p:sp>
        <p:nvSpPr>
          <p:cNvPr id="78" name="Text Box 13"/>
          <p:cNvSpPr txBox="1">
            <a:spLocks noChangeArrowheads="1"/>
          </p:cNvSpPr>
          <p:nvPr/>
        </p:nvSpPr>
        <p:spPr bwMode="auto">
          <a:xfrm>
            <a:off x="328227" y="6509527"/>
            <a:ext cx="3373851" cy="243785"/>
          </a:xfrm>
          <a:prstGeom prst="rect">
            <a:avLst/>
          </a:prstGeom>
          <a:noFill/>
          <a:ln w="9525">
            <a:noFill/>
            <a:miter lim="800000"/>
            <a:headEnd/>
            <a:tailEnd/>
          </a:ln>
          <a:effectLst/>
        </p:spPr>
        <p:txBody>
          <a:bodyPr wrap="square">
            <a:spAutoFit/>
          </a:bodyPr>
          <a:lstStyle/>
          <a:p>
            <a:pPr marL="342900" lvl="0" indent="-342900" algn="ctr" eaLnBrk="1" hangingPunct="1">
              <a:lnSpc>
                <a:spcPct val="80000"/>
              </a:lnSpc>
              <a:spcBef>
                <a:spcPct val="20000"/>
              </a:spcBef>
              <a:buClr>
                <a:srgbClr val="0000FF"/>
              </a:buClr>
              <a:defRPr/>
            </a:pPr>
            <a:r>
              <a:rPr lang="en-US" sz="1200" dirty="0">
                <a:solidFill>
                  <a:prstClr val="black"/>
                </a:solidFill>
                <a:latin typeface="Calibri"/>
              </a:rPr>
              <a:t>Li, Z. &amp; Seker, E. </a:t>
            </a:r>
            <a:r>
              <a:rPr lang="en-US" sz="1200" i="1" dirty="0">
                <a:solidFill>
                  <a:prstClr val="black"/>
                </a:solidFill>
                <a:latin typeface="Calibri"/>
              </a:rPr>
              <a:t>Lab on a Chip </a:t>
            </a:r>
            <a:r>
              <a:rPr lang="en-US" sz="1200" dirty="0">
                <a:solidFill>
                  <a:prstClr val="black"/>
                </a:solidFill>
                <a:latin typeface="Calibri"/>
              </a:rPr>
              <a:t>17:3331</a:t>
            </a:r>
            <a:r>
              <a:rPr lang="en-US" sz="1200" i="1" dirty="0">
                <a:solidFill>
                  <a:prstClr val="black"/>
                </a:solidFill>
                <a:latin typeface="Calibri"/>
              </a:rPr>
              <a:t> </a:t>
            </a:r>
            <a:r>
              <a:rPr lang="en-US" sz="1200" dirty="0">
                <a:solidFill>
                  <a:prstClr val="black"/>
                </a:solidFill>
                <a:latin typeface="Calibri"/>
              </a:rPr>
              <a:t>(2017)</a:t>
            </a:r>
            <a:endParaRPr lang="en-US" sz="1200" dirty="0">
              <a:latin typeface="+mn-lt"/>
            </a:endParaRPr>
          </a:p>
        </p:txBody>
      </p:sp>
      <p:grpSp>
        <p:nvGrpSpPr>
          <p:cNvPr id="82" name="Group 81">
            <a:extLst>
              <a:ext uri="{FF2B5EF4-FFF2-40B4-BE49-F238E27FC236}">
                <a16:creationId xmlns:a16="http://schemas.microsoft.com/office/drawing/2014/main" id="{F92D13F2-1459-4F5D-8AB0-5CAAEF45D9BD}"/>
              </a:ext>
            </a:extLst>
          </p:cNvPr>
          <p:cNvGrpSpPr/>
          <p:nvPr/>
        </p:nvGrpSpPr>
        <p:grpSpPr>
          <a:xfrm>
            <a:off x="484180" y="5742640"/>
            <a:ext cx="824284" cy="560609"/>
            <a:chOff x="7755215" y="1549416"/>
            <a:chExt cx="1597748" cy="543346"/>
          </a:xfrm>
          <a:effectLst/>
        </p:grpSpPr>
        <p:sp>
          <p:nvSpPr>
            <p:cNvPr id="84" name="Rectangle 83">
              <a:extLst>
                <a:ext uri="{FF2B5EF4-FFF2-40B4-BE49-F238E27FC236}">
                  <a16:creationId xmlns:a16="http://schemas.microsoft.com/office/drawing/2014/main" id="{8DAFF4BE-C704-4E5C-936A-9376F2C254E4}"/>
                </a:ext>
              </a:extLst>
            </p:cNvPr>
            <p:cNvSpPr/>
            <p:nvPr/>
          </p:nvSpPr>
          <p:spPr>
            <a:xfrm rot="10800000" flipV="1">
              <a:off x="7757829" y="1908088"/>
              <a:ext cx="420119" cy="132816"/>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915C1C34-E63D-41E5-AF42-1AE2961DE407}"/>
                </a:ext>
              </a:extLst>
            </p:cNvPr>
            <p:cNvSpPr/>
            <p:nvPr/>
          </p:nvSpPr>
          <p:spPr>
            <a:xfrm rot="10800000" flipV="1">
              <a:off x="7755215" y="1650002"/>
              <a:ext cx="422733" cy="132816"/>
            </a:xfrm>
            <a:prstGeom prst="rect">
              <a:avLst/>
            </a:prstGeom>
            <a:solidFill>
              <a:srgbClr val="558E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BDB71223-3BD9-4F1E-95F9-1F3FD855A89C}"/>
                </a:ext>
              </a:extLst>
            </p:cNvPr>
            <p:cNvSpPr txBox="1"/>
            <p:nvPr/>
          </p:nvSpPr>
          <p:spPr>
            <a:xfrm>
              <a:off x="8118793" y="1549416"/>
              <a:ext cx="1234170" cy="298300"/>
            </a:xfrm>
            <a:prstGeom prst="rect">
              <a:avLst/>
            </a:prstGeom>
            <a:noFill/>
          </p:spPr>
          <p:txBody>
            <a:bodyPr wrap="none" rtlCol="0">
              <a:spAutoFit/>
            </a:bodyPr>
            <a:lstStyle/>
            <a:p>
              <a:r>
                <a:rPr lang="en-US" sz="1400" dirty="0">
                  <a:latin typeface="+mn-lt"/>
                </a:rPr>
                <a:t>PDMS</a:t>
              </a:r>
              <a:endParaRPr lang="en-US" sz="1600" dirty="0">
                <a:latin typeface="+mn-lt"/>
              </a:endParaRPr>
            </a:p>
          </p:txBody>
        </p:sp>
        <p:sp>
          <p:nvSpPr>
            <p:cNvPr id="90" name="TextBox 89">
              <a:extLst>
                <a:ext uri="{FF2B5EF4-FFF2-40B4-BE49-F238E27FC236}">
                  <a16:creationId xmlns:a16="http://schemas.microsoft.com/office/drawing/2014/main" id="{EFAAF0DF-03E9-4E97-A453-207C8A261A32}"/>
                </a:ext>
              </a:extLst>
            </p:cNvPr>
            <p:cNvSpPr txBox="1"/>
            <p:nvPr/>
          </p:nvSpPr>
          <p:spPr>
            <a:xfrm>
              <a:off x="8127180" y="1794462"/>
              <a:ext cx="1060169" cy="298300"/>
            </a:xfrm>
            <a:prstGeom prst="rect">
              <a:avLst/>
            </a:prstGeom>
            <a:noFill/>
          </p:spPr>
          <p:txBody>
            <a:bodyPr wrap="none" rtlCol="0">
              <a:spAutoFit/>
            </a:bodyPr>
            <a:lstStyle/>
            <a:p>
              <a:r>
                <a:rPr lang="en-US" sz="1400" dirty="0">
                  <a:latin typeface="+mn-lt"/>
                </a:rPr>
                <a:t>glass</a:t>
              </a:r>
              <a:endParaRPr lang="en-US" dirty="0">
                <a:latin typeface="+mn-lt"/>
              </a:endParaRPr>
            </a:p>
          </p:txBody>
        </p:sp>
      </p:grpSp>
      <p:grpSp>
        <p:nvGrpSpPr>
          <p:cNvPr id="98" name="Group 97">
            <a:extLst>
              <a:ext uri="{FF2B5EF4-FFF2-40B4-BE49-F238E27FC236}">
                <a16:creationId xmlns:a16="http://schemas.microsoft.com/office/drawing/2014/main" id="{4124B2AE-3DA6-442C-8016-0628A58EDD00}"/>
              </a:ext>
            </a:extLst>
          </p:cNvPr>
          <p:cNvGrpSpPr/>
          <p:nvPr/>
        </p:nvGrpSpPr>
        <p:grpSpPr>
          <a:xfrm>
            <a:off x="2937710" y="5846422"/>
            <a:ext cx="716602" cy="307778"/>
            <a:chOff x="7760959" y="2556745"/>
            <a:chExt cx="1389024" cy="298300"/>
          </a:xfrm>
          <a:effectLst/>
        </p:grpSpPr>
        <p:cxnSp>
          <p:nvCxnSpPr>
            <p:cNvPr id="104" name="Straight Arrow Connector 103">
              <a:extLst>
                <a:ext uri="{FF2B5EF4-FFF2-40B4-BE49-F238E27FC236}">
                  <a16:creationId xmlns:a16="http://schemas.microsoft.com/office/drawing/2014/main" id="{C9BF36F6-CF92-44B3-AFC0-73C44F15348C}"/>
                </a:ext>
              </a:extLst>
            </p:cNvPr>
            <p:cNvCxnSpPr/>
            <p:nvPr/>
          </p:nvCxnSpPr>
          <p:spPr>
            <a:xfrm flipV="1">
              <a:off x="7760959" y="2717662"/>
              <a:ext cx="416989" cy="3945"/>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08" name="TextBox 107">
              <a:extLst>
                <a:ext uri="{FF2B5EF4-FFF2-40B4-BE49-F238E27FC236}">
                  <a16:creationId xmlns:a16="http://schemas.microsoft.com/office/drawing/2014/main" id="{D78EF84D-E047-4C53-9820-827A8A2DC326}"/>
                </a:ext>
              </a:extLst>
            </p:cNvPr>
            <p:cNvSpPr txBox="1"/>
            <p:nvPr/>
          </p:nvSpPr>
          <p:spPr>
            <a:xfrm>
              <a:off x="8152580" y="2556745"/>
              <a:ext cx="997403" cy="298300"/>
            </a:xfrm>
            <a:prstGeom prst="rect">
              <a:avLst/>
            </a:prstGeom>
            <a:noFill/>
          </p:spPr>
          <p:txBody>
            <a:bodyPr wrap="none" rtlCol="0">
              <a:spAutoFit/>
            </a:bodyPr>
            <a:lstStyle/>
            <a:p>
              <a:r>
                <a:rPr lang="en-US" sz="1400" dirty="0">
                  <a:latin typeface="+mn-lt"/>
                </a:rPr>
                <a:t>flow</a:t>
              </a:r>
              <a:endParaRPr lang="en-US" dirty="0">
                <a:latin typeface="+mn-lt"/>
              </a:endParaRPr>
            </a:p>
          </p:txBody>
        </p:sp>
      </p:grpSp>
      <p:grpSp>
        <p:nvGrpSpPr>
          <p:cNvPr id="109" name="Group 108">
            <a:extLst>
              <a:ext uri="{FF2B5EF4-FFF2-40B4-BE49-F238E27FC236}">
                <a16:creationId xmlns:a16="http://schemas.microsoft.com/office/drawing/2014/main" id="{F8ECFA9D-D2BF-4E93-B3D2-61B0C725CE77}"/>
              </a:ext>
            </a:extLst>
          </p:cNvPr>
          <p:cNvGrpSpPr/>
          <p:nvPr/>
        </p:nvGrpSpPr>
        <p:grpSpPr>
          <a:xfrm>
            <a:off x="1557215" y="5711162"/>
            <a:ext cx="1054485" cy="568619"/>
            <a:chOff x="7760959" y="2059755"/>
            <a:chExt cx="2043958" cy="551109"/>
          </a:xfrm>
          <a:effectLst/>
        </p:grpSpPr>
        <p:sp>
          <p:nvSpPr>
            <p:cNvPr id="110" name="TextBox 109">
              <a:extLst>
                <a:ext uri="{FF2B5EF4-FFF2-40B4-BE49-F238E27FC236}">
                  <a16:creationId xmlns:a16="http://schemas.microsoft.com/office/drawing/2014/main" id="{DB79FF97-4BB0-4D02-B92E-D88DA31B822A}"/>
                </a:ext>
              </a:extLst>
            </p:cNvPr>
            <p:cNvSpPr txBox="1"/>
            <p:nvPr/>
          </p:nvSpPr>
          <p:spPr>
            <a:xfrm>
              <a:off x="8074468" y="2059755"/>
              <a:ext cx="1730449" cy="298300"/>
            </a:xfrm>
            <a:prstGeom prst="rect">
              <a:avLst/>
            </a:prstGeom>
            <a:noFill/>
          </p:spPr>
          <p:txBody>
            <a:bodyPr wrap="none" rtlCol="0">
              <a:spAutoFit/>
            </a:bodyPr>
            <a:lstStyle/>
            <a:p>
              <a:r>
                <a:rPr lang="en-US" sz="1400" dirty="0">
                  <a:latin typeface="+mn-lt"/>
                </a:rPr>
                <a:t> reservoir</a:t>
              </a:r>
            </a:p>
          </p:txBody>
        </p:sp>
        <p:sp>
          <p:nvSpPr>
            <p:cNvPr id="111" name="Rectangle 110">
              <a:extLst>
                <a:ext uri="{FF2B5EF4-FFF2-40B4-BE49-F238E27FC236}">
                  <a16:creationId xmlns:a16="http://schemas.microsoft.com/office/drawing/2014/main" id="{F6073515-7F8D-4FE3-A639-B0A0440C098D}"/>
                </a:ext>
              </a:extLst>
            </p:cNvPr>
            <p:cNvSpPr/>
            <p:nvPr/>
          </p:nvSpPr>
          <p:spPr>
            <a:xfrm rot="10800000" flipV="1">
              <a:off x="7760959" y="2173958"/>
              <a:ext cx="416989" cy="113677"/>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11602242-B952-45DE-8D47-5271F2204A49}"/>
                </a:ext>
              </a:extLst>
            </p:cNvPr>
            <p:cNvSpPr/>
            <p:nvPr/>
          </p:nvSpPr>
          <p:spPr>
            <a:xfrm rot="10800000" flipV="1">
              <a:off x="7760959" y="2427124"/>
              <a:ext cx="416989" cy="125149"/>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TextBox 113">
              <a:extLst>
                <a:ext uri="{FF2B5EF4-FFF2-40B4-BE49-F238E27FC236}">
                  <a16:creationId xmlns:a16="http://schemas.microsoft.com/office/drawing/2014/main" id="{3508FFA3-A2BD-4CA3-AD05-04A83547243F}"/>
                </a:ext>
              </a:extLst>
            </p:cNvPr>
            <p:cNvSpPr txBox="1"/>
            <p:nvPr/>
          </p:nvSpPr>
          <p:spPr>
            <a:xfrm>
              <a:off x="8139337" y="2312564"/>
              <a:ext cx="1311850" cy="298300"/>
            </a:xfrm>
            <a:prstGeom prst="rect">
              <a:avLst/>
            </a:prstGeom>
            <a:noFill/>
          </p:spPr>
          <p:txBody>
            <a:bodyPr wrap="none" rtlCol="0">
              <a:spAutoFit/>
            </a:bodyPr>
            <a:lstStyle/>
            <a:p>
              <a:r>
                <a:rPr lang="en-US" sz="1400" dirty="0">
                  <a:latin typeface="+mn-lt"/>
                </a:rPr>
                <a:t>np-Au </a:t>
              </a:r>
            </a:p>
          </p:txBody>
        </p:sp>
      </p:grpSp>
      <p:pic>
        <p:nvPicPr>
          <p:cNvPr id="10" name="Picture 9">
            <a:extLst>
              <a:ext uri="{FF2B5EF4-FFF2-40B4-BE49-F238E27FC236}">
                <a16:creationId xmlns:a16="http://schemas.microsoft.com/office/drawing/2014/main" id="{71775578-D1B8-4AEE-A0B4-6E5A061D86A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267501" y="902497"/>
            <a:ext cx="4847910" cy="4052440"/>
          </a:xfrm>
          <a:prstGeom prst="rect">
            <a:avLst/>
          </a:prstGeom>
        </p:spPr>
      </p:pic>
      <p:sp>
        <p:nvSpPr>
          <p:cNvPr id="116" name="Text Box 13">
            <a:extLst>
              <a:ext uri="{FF2B5EF4-FFF2-40B4-BE49-F238E27FC236}">
                <a16:creationId xmlns:a16="http://schemas.microsoft.com/office/drawing/2014/main" id="{F8F26AF4-06CC-4815-B390-CE3F2A48EA31}"/>
              </a:ext>
            </a:extLst>
          </p:cNvPr>
          <p:cNvSpPr txBox="1">
            <a:spLocks noChangeArrowheads="1"/>
          </p:cNvSpPr>
          <p:nvPr/>
        </p:nvSpPr>
        <p:spPr bwMode="auto">
          <a:xfrm>
            <a:off x="4443898" y="4971864"/>
            <a:ext cx="4454032" cy="428451"/>
          </a:xfrm>
          <a:prstGeom prst="rect">
            <a:avLst/>
          </a:prstGeom>
          <a:noFill/>
          <a:ln w="9525">
            <a:noFill/>
            <a:miter lim="800000"/>
            <a:headEnd/>
            <a:tailEnd/>
          </a:ln>
          <a:effectLst/>
        </p:spPr>
        <p:txBody>
          <a:bodyPr wrap="square">
            <a:spAutoFit/>
          </a:bodyPr>
          <a:lstStyle/>
          <a:p>
            <a:pPr marL="342900" lvl="0" indent="-342900" algn="ctr" eaLnBrk="1" hangingPunct="1">
              <a:lnSpc>
                <a:spcPct val="80000"/>
              </a:lnSpc>
              <a:spcBef>
                <a:spcPct val="20000"/>
              </a:spcBef>
              <a:buClr>
                <a:srgbClr val="0000FF"/>
              </a:buClr>
              <a:defRPr/>
            </a:pPr>
            <a:r>
              <a:rPr lang="it-IT" sz="1200" dirty="0">
                <a:solidFill>
                  <a:prstClr val="black"/>
                </a:solidFill>
                <a:latin typeface="Calibri"/>
              </a:rPr>
              <a:t>Li, Z. &amp; Seker, E.</a:t>
            </a:r>
            <a:r>
              <a:rPr lang="it-IT" sz="1200" i="1" dirty="0">
                <a:solidFill>
                  <a:prstClr val="black"/>
                </a:solidFill>
                <a:latin typeface="Calibri"/>
              </a:rPr>
              <a:t> Advanced Functional Materials </a:t>
            </a:r>
            <a:r>
              <a:rPr lang="it-IT" sz="1200" dirty="0">
                <a:solidFill>
                  <a:prstClr val="black"/>
                </a:solidFill>
                <a:latin typeface="Calibri"/>
              </a:rPr>
              <a:t>28:1801292 (2018)</a:t>
            </a:r>
          </a:p>
          <a:p>
            <a:pPr marL="342900" lvl="0" indent="-342900" algn="ctr" eaLnBrk="1" hangingPunct="1">
              <a:lnSpc>
                <a:spcPct val="80000"/>
              </a:lnSpc>
              <a:spcBef>
                <a:spcPct val="20000"/>
              </a:spcBef>
              <a:buClr>
                <a:srgbClr val="0000FF"/>
              </a:buClr>
              <a:defRPr/>
            </a:pPr>
            <a:endParaRPr lang="en-US" sz="1200" i="1" dirty="0">
              <a:latin typeface="+mn-lt"/>
            </a:endParaRPr>
          </a:p>
        </p:txBody>
      </p:sp>
      <p:sp>
        <p:nvSpPr>
          <p:cNvPr id="77" name="Rectangle 3">
            <a:extLst>
              <a:ext uri="{FF2B5EF4-FFF2-40B4-BE49-F238E27FC236}">
                <a16:creationId xmlns:a16="http://schemas.microsoft.com/office/drawing/2014/main" id="{B1CF2710-3A40-4B68-9E01-EDC0972635D6}"/>
              </a:ext>
            </a:extLst>
          </p:cNvPr>
          <p:cNvSpPr txBox="1">
            <a:spLocks noChangeArrowheads="1"/>
          </p:cNvSpPr>
          <p:nvPr/>
        </p:nvSpPr>
        <p:spPr>
          <a:xfrm>
            <a:off x="4436060" y="5499352"/>
            <a:ext cx="4510792" cy="1036076"/>
          </a:xfrm>
          <a:prstGeom prst="roundRect">
            <a:avLst/>
          </a:prstGeom>
        </p:spPr>
        <p:style>
          <a:lnRef idx="2">
            <a:schemeClr val="accent2"/>
          </a:lnRef>
          <a:fillRef idx="1">
            <a:schemeClr val="lt1"/>
          </a:fillRef>
          <a:effectRef idx="0">
            <a:schemeClr val="accent2"/>
          </a:effectRef>
          <a:fontRef idx="minor">
            <a:schemeClr val="dk1"/>
          </a:fontRef>
        </p:style>
        <p:txBody>
          <a:bodyPr>
            <a:normAutofit/>
          </a:bodyPr>
          <a:lstStyle/>
          <a:p>
            <a:pPr algn="ctr"/>
            <a:r>
              <a:rPr lang="en-US" dirty="0">
                <a:solidFill>
                  <a:srgbClr val="000000"/>
                </a:solidFill>
                <a:latin typeface="+mj-lt"/>
              </a:rPr>
              <a:t>Np-Au electrode allows for electrically controlling the delivery of small-molecules at arbitrary time-varying doses</a:t>
            </a:r>
            <a:endParaRPr lang="en-US" dirty="0">
              <a:latin typeface="+mj-lt"/>
              <a:ea typeface="Times New Roman" charset="0"/>
              <a:cs typeface="Times New Roman" charset="0"/>
            </a:endParaRPr>
          </a:p>
        </p:txBody>
      </p:sp>
    </p:spTree>
    <p:extLst>
      <p:ext uri="{BB962C8B-B14F-4D97-AF65-F5344CB8AC3E}">
        <p14:creationId xmlns:p14="http://schemas.microsoft.com/office/powerpoint/2010/main" val="1444916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41691</TotalTime>
  <Words>2019</Words>
  <Application>Microsoft Office PowerPoint</Application>
  <PresentationFormat>On-screen Show (4:3)</PresentationFormat>
  <Paragraphs>178</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Garamond</vt:lpstr>
      <vt:lpstr>Office Theme</vt:lpstr>
      <vt:lpstr>Molecular Transport in Nanoporous Gold Thin Films for Drug Delivery Applications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erkin</dc:creator>
  <cp:lastModifiedBy>Erkin Seker</cp:lastModifiedBy>
  <cp:revision>1658</cp:revision>
  <cp:lastPrinted>2014-09-30T10:20:16Z</cp:lastPrinted>
  <dcterms:created xsi:type="dcterms:W3CDTF">1601-01-01T00:00:00Z</dcterms:created>
  <dcterms:modified xsi:type="dcterms:W3CDTF">2022-05-20T05:18:29Z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