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1.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78" r:id="rId2"/>
    <p:sldId id="279" r:id="rId3"/>
    <p:sldId id="280" r:id="rId4"/>
    <p:sldId id="281" r:id="rId5"/>
    <p:sldId id="282" r:id="rId6"/>
    <p:sldId id="283" r:id="rId7"/>
    <p:sldId id="284" r:id="rId8"/>
    <p:sldId id="285" r:id="rId9"/>
    <p:sldId id="286" r:id="rId10"/>
    <p:sldId id="287" r:id="rId11"/>
    <p:sldId id="288" r:id="rId12"/>
    <p:sldId id="289" r:id="rId13"/>
    <p:sldId id="290" r:id="rId14"/>
    <p:sldId id="291" r:id="rId15"/>
    <p:sldId id="292" r:id="rId16"/>
    <p:sldId id="293" r:id="rId17"/>
    <p:sldId id="276" r:id="rId18"/>
    <p:sldId id="267" r:id="rId19"/>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A3E45D2-CD4C-ACEE-C755-02D6A8957943}" name="ΣΤΡΕΚΛΑ ΑΝΑΣΤΑΣΙΑ" initials="ΣΑ" userId="ΣΤΡΕΚΛΑ ΑΝΑΣΤΑΣΙΑ"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B9631B5-78F2-41C9-869B-9F39066F8104}" styleName="Μεσαίο στυλ 3 - Έμφαση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85BE263C-DBD7-4A20-BB59-AAB30ACAA65A}" styleName="Μεσαίο στυλ 3 - Έμφαση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8EC20E35-A176-4012-BC5E-935CFFF8708E}" styleName="Μεσαίο στυλ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793D81CF-94F2-401A-BA57-92F5A7B2D0C5}" styleName="Μεσαίο στυλ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3C2FFA5D-87B4-456A-9821-1D502468CF0F}" styleName="Στυλ με θέμα 1 - Έμφαση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C7853C-536D-4A76-A0AE-DD22124D55A5}" styleName="Στυλ με θέμα 1 - Έμφαση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5940675A-B579-460E-94D1-54222C63F5DA}" styleName="Χωρίς στυλ, πλέγμα πίνακα">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113A9D2-9D6B-4929-AA2D-F23B5EE8CBE7}" styleName="Στυλ με θέμα 2 - Έμφαση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9D7B26C5-4107-4FEC-AEDC-1716B250A1EF}" styleName="Φωτεινό στυλ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7E9639D4-E3E2-4D34-9284-5A2195B3D0D7}" styleName="Φωτεινό στυλ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16DA210-FB5B-4158-B5E0-FEB733F419BA}" styleName="Φωτεινό στυλ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D7AC3CCA-C797-4891-BE02-D94E43425B78}" styleName="Μεσαίο στυλ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22838BEF-8BB2-4498-84A7-C5851F593DF1}" styleName="Μεσαίο στυλ 4 - Έμφαση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B301B821-A1FF-4177-AEE7-76D212191A09}" styleName="Μεσαίο στυλ 1 - Έμφαση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3B4B98B0-60AC-42C2-AFA5-B58CD77FA1E5}" styleName="Φωτεινό στυλ 1 - Έμφαση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012ECD-51FC-41F1-AA8D-1B2483CD663E}" styleName="Φωτεινό στυλ 2 - Έμφαση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Φωτεινό στυλ 3 - Έμφαση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71058" autoAdjust="0"/>
  </p:normalViewPr>
  <p:slideViewPr>
    <p:cSldViewPr snapToGrid="0">
      <p:cViewPr varScale="1">
        <p:scale>
          <a:sx n="51" d="100"/>
          <a:sy n="51" d="100"/>
        </p:scale>
        <p:origin x="1476" y="72"/>
      </p:cViewPr>
      <p:guideLst/>
    </p:cSldViewPr>
  </p:slideViewPr>
  <p:outlineViewPr>
    <p:cViewPr>
      <p:scale>
        <a:sx n="33" d="100"/>
        <a:sy n="33" d="100"/>
      </p:scale>
      <p:origin x="0" y="-5052"/>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8/10/relationships/authors" Target="authors.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ΣΤΡΕΚΛΑ ΑΝΑΣΤΑΣΙΑ" userId="23b86c30-d741-456c-a872-e5bc49f01d6c" providerId="ADAL" clId="{C2D64CFE-B244-43B8-A3F6-035912D2D9C2}"/>
    <pc:docChg chg="delSld">
      <pc:chgData name="ΣΤΡΕΚΛΑ ΑΝΑΣΤΑΣΙΑ" userId="23b86c30-d741-456c-a872-e5bc49f01d6c" providerId="ADAL" clId="{C2D64CFE-B244-43B8-A3F6-035912D2D9C2}" dt="2022-05-29T17:01:59.034" v="15" actId="47"/>
      <pc:docMkLst>
        <pc:docMk/>
      </pc:docMkLst>
      <pc:sldChg chg="del">
        <pc:chgData name="ΣΤΡΕΚΛΑ ΑΝΑΣΤΑΣΙΑ" userId="23b86c30-d741-456c-a872-e5bc49f01d6c" providerId="ADAL" clId="{C2D64CFE-B244-43B8-A3F6-035912D2D9C2}" dt="2022-05-29T17:01:25.041" v="0" actId="47"/>
        <pc:sldMkLst>
          <pc:docMk/>
          <pc:sldMk cId="3286429741" sldId="256"/>
        </pc:sldMkLst>
      </pc:sldChg>
      <pc:sldChg chg="del">
        <pc:chgData name="ΣΤΡΕΚΛΑ ΑΝΑΣΤΑΣΙΑ" userId="23b86c30-d741-456c-a872-e5bc49f01d6c" providerId="ADAL" clId="{C2D64CFE-B244-43B8-A3F6-035912D2D9C2}" dt="2022-05-29T17:01:36.098" v="5" actId="47"/>
        <pc:sldMkLst>
          <pc:docMk/>
          <pc:sldMk cId="438866423" sldId="260"/>
        </pc:sldMkLst>
      </pc:sldChg>
      <pc:sldChg chg="del">
        <pc:chgData name="ΣΤΡΕΚΛΑ ΑΝΑΣΤΑΣΙΑ" userId="23b86c30-d741-456c-a872-e5bc49f01d6c" providerId="ADAL" clId="{C2D64CFE-B244-43B8-A3F6-035912D2D9C2}" dt="2022-05-29T17:01:45.785" v="9" actId="47"/>
        <pc:sldMkLst>
          <pc:docMk/>
          <pc:sldMk cId="3111228925" sldId="262"/>
        </pc:sldMkLst>
      </pc:sldChg>
      <pc:sldChg chg="del">
        <pc:chgData name="ΣΤΡΕΚΛΑ ΑΝΑΣΤΑΣΙΑ" userId="23b86c30-d741-456c-a872-e5bc49f01d6c" providerId="ADAL" clId="{C2D64CFE-B244-43B8-A3F6-035912D2D9C2}" dt="2022-05-29T17:01:49.613" v="11" actId="47"/>
        <pc:sldMkLst>
          <pc:docMk/>
          <pc:sldMk cId="2145669833" sldId="263"/>
        </pc:sldMkLst>
      </pc:sldChg>
      <pc:sldChg chg="del">
        <pc:chgData name="ΣΤΡΕΚΛΑ ΑΝΑΣΤΑΣΙΑ" userId="23b86c30-d741-456c-a872-e5bc49f01d6c" providerId="ADAL" clId="{C2D64CFE-B244-43B8-A3F6-035912D2D9C2}" dt="2022-05-29T17:01:52.925" v="13" actId="47"/>
        <pc:sldMkLst>
          <pc:docMk/>
          <pc:sldMk cId="2770147518" sldId="264"/>
        </pc:sldMkLst>
      </pc:sldChg>
      <pc:sldChg chg="del">
        <pc:chgData name="ΣΤΡΕΚΛΑ ΑΝΑΣΤΑΣΙΑ" userId="23b86c30-d741-456c-a872-e5bc49f01d6c" providerId="ADAL" clId="{C2D64CFE-B244-43B8-A3F6-035912D2D9C2}" dt="2022-05-29T17:01:56.738" v="14" actId="47"/>
        <pc:sldMkLst>
          <pc:docMk/>
          <pc:sldMk cId="1404905260" sldId="265"/>
        </pc:sldMkLst>
      </pc:sldChg>
      <pc:sldChg chg="del">
        <pc:chgData name="ΣΤΡΕΚΛΑ ΑΝΑΣΤΑΣΙΑ" userId="23b86c30-d741-456c-a872-e5bc49f01d6c" providerId="ADAL" clId="{C2D64CFE-B244-43B8-A3F6-035912D2D9C2}" dt="2022-05-29T17:01:42.847" v="8" actId="47"/>
        <pc:sldMkLst>
          <pc:docMk/>
          <pc:sldMk cId="3385797267" sldId="266"/>
        </pc:sldMkLst>
      </pc:sldChg>
      <pc:sldChg chg="del">
        <pc:chgData name="ΣΤΡΕΚΛΑ ΑΝΑΣΤΑΣΙΑ" userId="23b86c30-d741-456c-a872-e5bc49f01d6c" providerId="ADAL" clId="{C2D64CFE-B244-43B8-A3F6-035912D2D9C2}" dt="2022-05-29T17:01:40.613" v="7" actId="47"/>
        <pc:sldMkLst>
          <pc:docMk/>
          <pc:sldMk cId="1126159412" sldId="268"/>
        </pc:sldMkLst>
      </pc:sldChg>
      <pc:sldChg chg="del">
        <pc:chgData name="ΣΤΡΕΚΛΑ ΑΝΑΣΤΑΣΙΑ" userId="23b86c30-d741-456c-a872-e5bc49f01d6c" providerId="ADAL" clId="{C2D64CFE-B244-43B8-A3F6-035912D2D9C2}" dt="2022-05-29T17:01:38.004" v="6" actId="47"/>
        <pc:sldMkLst>
          <pc:docMk/>
          <pc:sldMk cId="1591314820" sldId="269"/>
        </pc:sldMkLst>
      </pc:sldChg>
      <pc:sldChg chg="del">
        <pc:chgData name="ΣΤΡΕΚΛΑ ΑΝΑΣΤΑΣΙΑ" userId="23b86c30-d741-456c-a872-e5bc49f01d6c" providerId="ADAL" clId="{C2D64CFE-B244-43B8-A3F6-035912D2D9C2}" dt="2022-05-29T17:01:27.362" v="1" actId="47"/>
        <pc:sldMkLst>
          <pc:docMk/>
          <pc:sldMk cId="935312694" sldId="270"/>
        </pc:sldMkLst>
      </pc:sldChg>
      <pc:sldChg chg="del">
        <pc:chgData name="ΣΤΡΕΚΛΑ ΑΝΑΣΤΑΣΙΑ" userId="23b86c30-d741-456c-a872-e5bc49f01d6c" providerId="ADAL" clId="{C2D64CFE-B244-43B8-A3F6-035912D2D9C2}" dt="2022-05-29T17:01:30.096" v="2" actId="47"/>
        <pc:sldMkLst>
          <pc:docMk/>
          <pc:sldMk cId="1829415625" sldId="271"/>
        </pc:sldMkLst>
      </pc:sldChg>
      <pc:sldChg chg="del">
        <pc:chgData name="ΣΤΡΕΚΛΑ ΑΝΑΣΤΑΣΙΑ" userId="23b86c30-d741-456c-a872-e5bc49f01d6c" providerId="ADAL" clId="{C2D64CFE-B244-43B8-A3F6-035912D2D9C2}" dt="2022-05-29T17:01:32.111" v="3" actId="47"/>
        <pc:sldMkLst>
          <pc:docMk/>
          <pc:sldMk cId="1135892635" sldId="272"/>
        </pc:sldMkLst>
      </pc:sldChg>
      <pc:sldChg chg="del">
        <pc:chgData name="ΣΤΡΕΚΛΑ ΑΝΑΣΤΑΣΙΑ" userId="23b86c30-d741-456c-a872-e5bc49f01d6c" providerId="ADAL" clId="{C2D64CFE-B244-43B8-A3F6-035912D2D9C2}" dt="2022-05-29T17:01:34.223" v="4" actId="47"/>
        <pc:sldMkLst>
          <pc:docMk/>
          <pc:sldMk cId="3518252652" sldId="273"/>
        </pc:sldMkLst>
      </pc:sldChg>
      <pc:sldChg chg="del">
        <pc:chgData name="ΣΤΡΕΚΛΑ ΑΝΑΣΤΑΣΙΑ" userId="23b86c30-d741-456c-a872-e5bc49f01d6c" providerId="ADAL" clId="{C2D64CFE-B244-43B8-A3F6-035912D2D9C2}" dt="2022-05-29T17:01:51.300" v="12" actId="47"/>
        <pc:sldMkLst>
          <pc:docMk/>
          <pc:sldMk cId="2328367667" sldId="274"/>
        </pc:sldMkLst>
      </pc:sldChg>
      <pc:sldChg chg="del">
        <pc:chgData name="ΣΤΡΕΚΛΑ ΑΝΑΣΤΑΣΙΑ" userId="23b86c30-d741-456c-a872-e5bc49f01d6c" providerId="ADAL" clId="{C2D64CFE-B244-43B8-A3F6-035912D2D9C2}" dt="2022-05-29T17:01:59.034" v="15" actId="47"/>
        <pc:sldMkLst>
          <pc:docMk/>
          <pc:sldMk cId="2398308437" sldId="275"/>
        </pc:sldMkLst>
      </pc:sldChg>
      <pc:sldChg chg="del">
        <pc:chgData name="ΣΤΡΕΚΛΑ ΑΝΑΣΤΑΣΙΑ" userId="23b86c30-d741-456c-a872-e5bc49f01d6c" providerId="ADAL" clId="{C2D64CFE-B244-43B8-A3F6-035912D2D9C2}" dt="2022-05-29T17:01:48.113" v="10" actId="47"/>
        <pc:sldMkLst>
          <pc:docMk/>
          <pc:sldMk cId="743923618" sldId="277"/>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3CF11EF-E899-4F08-8CE9-81F0B0CD45BA}" type="datetimeFigureOut">
              <a:rPr lang="el-GR" smtClean="0"/>
              <a:t>29/5/2022</a:t>
            </a:fld>
            <a:endParaRPr lang="el-GR"/>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EF0D5A5-4EA4-435E-85C9-2874AE83D999}" type="slidenum">
              <a:rPr lang="el-GR" smtClean="0"/>
              <a:t>‹#›</a:t>
            </a:fld>
            <a:endParaRPr lang="el-GR"/>
          </a:p>
        </p:txBody>
      </p:sp>
    </p:spTree>
    <p:extLst>
      <p:ext uri="{BB962C8B-B14F-4D97-AF65-F5344CB8AC3E}">
        <p14:creationId xmlns:p14="http://schemas.microsoft.com/office/powerpoint/2010/main" val="1621445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EEF0D5A5-4EA4-435E-85C9-2874AE83D999}" type="slidenum">
              <a:rPr lang="el-GR" smtClean="0"/>
              <a:t>1</a:t>
            </a:fld>
            <a:endParaRPr lang="el-GR"/>
          </a:p>
        </p:txBody>
      </p:sp>
    </p:spTree>
    <p:extLst>
      <p:ext uri="{BB962C8B-B14F-4D97-AF65-F5344CB8AC3E}">
        <p14:creationId xmlns:p14="http://schemas.microsoft.com/office/powerpoint/2010/main" val="8100962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Θέση αριθμού διαφάνειας 3"/>
          <p:cNvSpPr>
            <a:spLocks noGrp="1"/>
          </p:cNvSpPr>
          <p:nvPr>
            <p:ph type="sldNum" sz="quarter" idx="5"/>
          </p:nvPr>
        </p:nvSpPr>
        <p:spPr/>
        <p:txBody>
          <a:bodyPr/>
          <a:lstStyle/>
          <a:p>
            <a:fld id="{EEF0D5A5-4EA4-435E-85C9-2874AE83D999}" type="slidenum">
              <a:rPr lang="el-GR" smtClean="0"/>
              <a:t>10</a:t>
            </a:fld>
            <a:endParaRPr lang="el-GR"/>
          </a:p>
        </p:txBody>
      </p:sp>
    </p:spTree>
    <p:extLst>
      <p:ext uri="{BB962C8B-B14F-4D97-AF65-F5344CB8AC3E}">
        <p14:creationId xmlns:p14="http://schemas.microsoft.com/office/powerpoint/2010/main" val="22317134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algn="l"/>
            <a:endParaRPr lang="el-GR" dirty="0"/>
          </a:p>
        </p:txBody>
      </p:sp>
      <p:sp>
        <p:nvSpPr>
          <p:cNvPr id="4" name="Θέση αριθμού διαφάνειας 3"/>
          <p:cNvSpPr>
            <a:spLocks noGrp="1"/>
          </p:cNvSpPr>
          <p:nvPr>
            <p:ph type="sldNum" sz="quarter" idx="5"/>
          </p:nvPr>
        </p:nvSpPr>
        <p:spPr/>
        <p:txBody>
          <a:bodyPr/>
          <a:lstStyle/>
          <a:p>
            <a:fld id="{EEF0D5A5-4EA4-435E-85C9-2874AE83D999}" type="slidenum">
              <a:rPr lang="el-GR" smtClean="0"/>
              <a:t>11</a:t>
            </a:fld>
            <a:endParaRPr lang="el-GR"/>
          </a:p>
        </p:txBody>
      </p:sp>
    </p:spTree>
    <p:extLst>
      <p:ext uri="{BB962C8B-B14F-4D97-AF65-F5344CB8AC3E}">
        <p14:creationId xmlns:p14="http://schemas.microsoft.com/office/powerpoint/2010/main" val="314484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EEF0D5A5-4EA4-435E-85C9-2874AE83D999}" type="slidenum">
              <a:rPr lang="el-GR" smtClean="0"/>
              <a:t>12</a:t>
            </a:fld>
            <a:endParaRPr lang="el-GR"/>
          </a:p>
        </p:txBody>
      </p:sp>
    </p:spTree>
    <p:extLst>
      <p:ext uri="{BB962C8B-B14F-4D97-AF65-F5344CB8AC3E}">
        <p14:creationId xmlns:p14="http://schemas.microsoft.com/office/powerpoint/2010/main" val="29079321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sz="1800" dirty="0">
              <a:solidFill>
                <a:srgbClr val="000000"/>
              </a:solidFill>
              <a:effectLst/>
              <a:latin typeface="Calibri" panose="020F0502020204030204" pitchFamily="34" charset="0"/>
              <a:ea typeface="Calibri" panose="020F0502020204030204" pitchFamily="34" charset="0"/>
            </a:endParaRPr>
          </a:p>
        </p:txBody>
      </p:sp>
      <p:sp>
        <p:nvSpPr>
          <p:cNvPr id="4" name="Θέση αριθμού διαφάνειας 3"/>
          <p:cNvSpPr>
            <a:spLocks noGrp="1"/>
          </p:cNvSpPr>
          <p:nvPr>
            <p:ph type="sldNum" sz="quarter" idx="5"/>
          </p:nvPr>
        </p:nvSpPr>
        <p:spPr/>
        <p:txBody>
          <a:bodyPr/>
          <a:lstStyle/>
          <a:p>
            <a:fld id="{EEF0D5A5-4EA4-435E-85C9-2874AE83D999}" type="slidenum">
              <a:rPr lang="el-GR" smtClean="0"/>
              <a:t>13</a:t>
            </a:fld>
            <a:endParaRPr lang="el-GR"/>
          </a:p>
        </p:txBody>
      </p:sp>
    </p:spTree>
    <p:extLst>
      <p:ext uri="{BB962C8B-B14F-4D97-AF65-F5344CB8AC3E}">
        <p14:creationId xmlns:p14="http://schemas.microsoft.com/office/powerpoint/2010/main" val="37375415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EEF0D5A5-4EA4-435E-85C9-2874AE83D999}" type="slidenum">
              <a:rPr lang="el-GR" smtClean="0"/>
              <a:t>14</a:t>
            </a:fld>
            <a:endParaRPr lang="el-GR"/>
          </a:p>
        </p:txBody>
      </p:sp>
    </p:spTree>
    <p:extLst>
      <p:ext uri="{BB962C8B-B14F-4D97-AF65-F5344CB8AC3E}">
        <p14:creationId xmlns:p14="http://schemas.microsoft.com/office/powerpoint/2010/main" val="39959868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EEF0D5A5-4EA4-435E-85C9-2874AE83D999}" type="slidenum">
              <a:rPr lang="el-GR" smtClean="0"/>
              <a:t>15</a:t>
            </a:fld>
            <a:endParaRPr lang="el-GR"/>
          </a:p>
        </p:txBody>
      </p:sp>
    </p:spTree>
    <p:extLst>
      <p:ext uri="{BB962C8B-B14F-4D97-AF65-F5344CB8AC3E}">
        <p14:creationId xmlns:p14="http://schemas.microsoft.com/office/powerpoint/2010/main" val="38419144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EEF0D5A5-4EA4-435E-85C9-2874AE83D999}" type="slidenum">
              <a:rPr lang="el-GR" smtClean="0"/>
              <a:t>16</a:t>
            </a:fld>
            <a:endParaRPr lang="el-GR"/>
          </a:p>
        </p:txBody>
      </p:sp>
    </p:spTree>
    <p:extLst>
      <p:ext uri="{BB962C8B-B14F-4D97-AF65-F5344CB8AC3E}">
        <p14:creationId xmlns:p14="http://schemas.microsoft.com/office/powerpoint/2010/main" val="20791130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EEF0D5A5-4EA4-435E-85C9-2874AE83D999}" type="slidenum">
              <a:rPr lang="el-GR" smtClean="0"/>
              <a:t>2</a:t>
            </a:fld>
            <a:endParaRPr lang="el-GR"/>
          </a:p>
        </p:txBody>
      </p:sp>
    </p:spTree>
    <p:extLst>
      <p:ext uri="{BB962C8B-B14F-4D97-AF65-F5344CB8AC3E}">
        <p14:creationId xmlns:p14="http://schemas.microsoft.com/office/powerpoint/2010/main" val="26685438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n-US" dirty="0"/>
              <a:t> </a:t>
            </a:r>
            <a:endParaRPr lang="el-GR" dirty="0"/>
          </a:p>
        </p:txBody>
      </p:sp>
      <p:sp>
        <p:nvSpPr>
          <p:cNvPr id="4" name="Θέση αριθμού διαφάνειας 3"/>
          <p:cNvSpPr>
            <a:spLocks noGrp="1"/>
          </p:cNvSpPr>
          <p:nvPr>
            <p:ph type="sldNum" sz="quarter" idx="5"/>
          </p:nvPr>
        </p:nvSpPr>
        <p:spPr/>
        <p:txBody>
          <a:bodyPr/>
          <a:lstStyle/>
          <a:p>
            <a:fld id="{EEF0D5A5-4EA4-435E-85C9-2874AE83D999}" type="slidenum">
              <a:rPr lang="el-GR" smtClean="0"/>
              <a:t>3</a:t>
            </a:fld>
            <a:endParaRPr lang="el-GR"/>
          </a:p>
        </p:txBody>
      </p:sp>
    </p:spTree>
    <p:extLst>
      <p:ext uri="{BB962C8B-B14F-4D97-AF65-F5344CB8AC3E}">
        <p14:creationId xmlns:p14="http://schemas.microsoft.com/office/powerpoint/2010/main" val="39529865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EEF0D5A5-4EA4-435E-85C9-2874AE83D999}" type="slidenum">
              <a:rPr lang="el-GR" smtClean="0"/>
              <a:t>4</a:t>
            </a:fld>
            <a:endParaRPr lang="el-GR"/>
          </a:p>
        </p:txBody>
      </p:sp>
    </p:spTree>
    <p:extLst>
      <p:ext uri="{BB962C8B-B14F-4D97-AF65-F5344CB8AC3E}">
        <p14:creationId xmlns:p14="http://schemas.microsoft.com/office/powerpoint/2010/main" val="13713022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l-GR" dirty="0"/>
          </a:p>
        </p:txBody>
      </p:sp>
      <p:sp>
        <p:nvSpPr>
          <p:cNvPr id="4" name="Θέση αριθμού διαφάνειας 3"/>
          <p:cNvSpPr>
            <a:spLocks noGrp="1"/>
          </p:cNvSpPr>
          <p:nvPr>
            <p:ph type="sldNum" sz="quarter" idx="5"/>
          </p:nvPr>
        </p:nvSpPr>
        <p:spPr/>
        <p:txBody>
          <a:bodyPr/>
          <a:lstStyle/>
          <a:p>
            <a:fld id="{EEF0D5A5-4EA4-435E-85C9-2874AE83D999}" type="slidenum">
              <a:rPr lang="el-GR" smtClean="0"/>
              <a:t>5</a:t>
            </a:fld>
            <a:endParaRPr lang="el-GR"/>
          </a:p>
        </p:txBody>
      </p:sp>
    </p:spTree>
    <p:extLst>
      <p:ext uri="{BB962C8B-B14F-4D97-AF65-F5344CB8AC3E}">
        <p14:creationId xmlns:p14="http://schemas.microsoft.com/office/powerpoint/2010/main" val="6621405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EEF0D5A5-4EA4-435E-85C9-2874AE83D999}" type="slidenum">
              <a:rPr lang="el-GR" smtClean="0"/>
              <a:t>6</a:t>
            </a:fld>
            <a:endParaRPr lang="el-GR"/>
          </a:p>
        </p:txBody>
      </p:sp>
    </p:spTree>
    <p:extLst>
      <p:ext uri="{BB962C8B-B14F-4D97-AF65-F5344CB8AC3E}">
        <p14:creationId xmlns:p14="http://schemas.microsoft.com/office/powerpoint/2010/main" val="21224525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EEF0D5A5-4EA4-435E-85C9-2874AE83D999}" type="slidenum">
              <a:rPr lang="el-GR" smtClean="0"/>
              <a:t>7</a:t>
            </a:fld>
            <a:endParaRPr lang="el-GR"/>
          </a:p>
        </p:txBody>
      </p:sp>
    </p:spTree>
    <p:extLst>
      <p:ext uri="{BB962C8B-B14F-4D97-AF65-F5344CB8AC3E}">
        <p14:creationId xmlns:p14="http://schemas.microsoft.com/office/powerpoint/2010/main" val="33442800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EEF0D5A5-4EA4-435E-85C9-2874AE83D999}" type="slidenum">
              <a:rPr lang="el-GR" smtClean="0"/>
              <a:t>8</a:t>
            </a:fld>
            <a:endParaRPr lang="el-GR"/>
          </a:p>
        </p:txBody>
      </p:sp>
    </p:spTree>
    <p:extLst>
      <p:ext uri="{BB962C8B-B14F-4D97-AF65-F5344CB8AC3E}">
        <p14:creationId xmlns:p14="http://schemas.microsoft.com/office/powerpoint/2010/main" val="39722684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EEF0D5A5-4EA4-435E-85C9-2874AE83D999}" type="slidenum">
              <a:rPr lang="el-GR" smtClean="0"/>
              <a:t>9</a:t>
            </a:fld>
            <a:endParaRPr lang="el-GR"/>
          </a:p>
        </p:txBody>
      </p:sp>
    </p:spTree>
    <p:extLst>
      <p:ext uri="{BB962C8B-B14F-4D97-AF65-F5344CB8AC3E}">
        <p14:creationId xmlns:p14="http://schemas.microsoft.com/office/powerpoint/2010/main" val="13154502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60C572C-47E2-1722-1D5E-0999BEB86B29}"/>
              </a:ext>
            </a:extLst>
          </p:cNvPr>
          <p:cNvSpPr>
            <a:spLocks noGrp="1"/>
          </p:cNvSpPr>
          <p:nvPr>
            <p:ph type="ctrTitle"/>
          </p:nvPr>
        </p:nvSpPr>
        <p:spPr>
          <a:xfrm>
            <a:off x="1524000" y="1122363"/>
            <a:ext cx="9144000" cy="2387600"/>
          </a:xfrm>
        </p:spPr>
        <p:txBody>
          <a:bodyPr anchor="b"/>
          <a:lstStyle>
            <a:lvl1pPr algn="ctr">
              <a:defRPr sz="6000"/>
            </a:lvl1pPr>
          </a:lstStyle>
          <a:p>
            <a:r>
              <a:rPr lang="el-GR"/>
              <a:t>Κάντε κλικ για να επεξεργαστείτε τον τίτλο υποδείγματος</a:t>
            </a:r>
          </a:p>
        </p:txBody>
      </p:sp>
      <p:sp>
        <p:nvSpPr>
          <p:cNvPr id="3" name="Υπότιτλος 2">
            <a:extLst>
              <a:ext uri="{FF2B5EF4-FFF2-40B4-BE49-F238E27FC236}">
                <a16:creationId xmlns:a16="http://schemas.microsoft.com/office/drawing/2014/main" id="{1D07AF72-F3B0-2233-3726-32A676962D5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p>
        </p:txBody>
      </p:sp>
      <p:sp>
        <p:nvSpPr>
          <p:cNvPr id="4" name="Θέση ημερομηνίας 3">
            <a:extLst>
              <a:ext uri="{FF2B5EF4-FFF2-40B4-BE49-F238E27FC236}">
                <a16:creationId xmlns:a16="http://schemas.microsoft.com/office/drawing/2014/main" id="{DB0C0FB9-62E0-EEB4-2932-75863B84FAF9}"/>
              </a:ext>
            </a:extLst>
          </p:cNvPr>
          <p:cNvSpPr>
            <a:spLocks noGrp="1"/>
          </p:cNvSpPr>
          <p:nvPr>
            <p:ph type="dt" sz="half" idx="10"/>
          </p:nvPr>
        </p:nvSpPr>
        <p:spPr/>
        <p:txBody>
          <a:bodyPr/>
          <a:lstStyle/>
          <a:p>
            <a:fld id="{EF447C81-6512-4755-B53E-7F402D1C1613}" type="datetimeFigureOut">
              <a:rPr lang="el-GR" smtClean="0"/>
              <a:t>29/5/2022</a:t>
            </a:fld>
            <a:endParaRPr lang="el-GR"/>
          </a:p>
        </p:txBody>
      </p:sp>
      <p:sp>
        <p:nvSpPr>
          <p:cNvPr id="5" name="Θέση υποσέλιδου 4">
            <a:extLst>
              <a:ext uri="{FF2B5EF4-FFF2-40B4-BE49-F238E27FC236}">
                <a16:creationId xmlns:a16="http://schemas.microsoft.com/office/drawing/2014/main" id="{006D094C-CA7A-B905-1791-F1F8DA93833E}"/>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2E89DE8D-385F-F322-1057-3E3D56E6298C}"/>
              </a:ext>
            </a:extLst>
          </p:cNvPr>
          <p:cNvSpPr>
            <a:spLocks noGrp="1"/>
          </p:cNvSpPr>
          <p:nvPr>
            <p:ph type="sldNum" sz="quarter" idx="12"/>
          </p:nvPr>
        </p:nvSpPr>
        <p:spPr/>
        <p:txBody>
          <a:bodyPr/>
          <a:lstStyle/>
          <a:p>
            <a:fld id="{406F15D1-3657-486A-8347-9E021E1E442F}" type="slidenum">
              <a:rPr lang="el-GR" smtClean="0"/>
              <a:t>‹#›</a:t>
            </a:fld>
            <a:endParaRPr lang="el-GR"/>
          </a:p>
        </p:txBody>
      </p:sp>
    </p:spTree>
    <p:extLst>
      <p:ext uri="{BB962C8B-B14F-4D97-AF65-F5344CB8AC3E}">
        <p14:creationId xmlns:p14="http://schemas.microsoft.com/office/powerpoint/2010/main" val="18364028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AA13E27-3B14-E1FC-4DD1-A4933189F714}"/>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CBAE19C2-60C4-0898-171F-3F55366A25F4}"/>
              </a:ext>
            </a:extLst>
          </p:cNvPr>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106A7A3F-C870-261C-6403-9A1588A77365}"/>
              </a:ext>
            </a:extLst>
          </p:cNvPr>
          <p:cNvSpPr>
            <a:spLocks noGrp="1"/>
          </p:cNvSpPr>
          <p:nvPr>
            <p:ph type="dt" sz="half" idx="10"/>
          </p:nvPr>
        </p:nvSpPr>
        <p:spPr/>
        <p:txBody>
          <a:bodyPr/>
          <a:lstStyle/>
          <a:p>
            <a:fld id="{EF447C81-6512-4755-B53E-7F402D1C1613}" type="datetimeFigureOut">
              <a:rPr lang="el-GR" smtClean="0"/>
              <a:t>29/5/2022</a:t>
            </a:fld>
            <a:endParaRPr lang="el-GR"/>
          </a:p>
        </p:txBody>
      </p:sp>
      <p:sp>
        <p:nvSpPr>
          <p:cNvPr id="5" name="Θέση υποσέλιδου 4">
            <a:extLst>
              <a:ext uri="{FF2B5EF4-FFF2-40B4-BE49-F238E27FC236}">
                <a16:creationId xmlns:a16="http://schemas.microsoft.com/office/drawing/2014/main" id="{3409B44C-28D6-8505-0AE6-8D13962AD28B}"/>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6AEEF0A0-4C2A-7F27-E158-68AAF0501D0D}"/>
              </a:ext>
            </a:extLst>
          </p:cNvPr>
          <p:cNvSpPr>
            <a:spLocks noGrp="1"/>
          </p:cNvSpPr>
          <p:nvPr>
            <p:ph type="sldNum" sz="quarter" idx="12"/>
          </p:nvPr>
        </p:nvSpPr>
        <p:spPr/>
        <p:txBody>
          <a:bodyPr/>
          <a:lstStyle/>
          <a:p>
            <a:fld id="{406F15D1-3657-486A-8347-9E021E1E442F}" type="slidenum">
              <a:rPr lang="el-GR" smtClean="0"/>
              <a:t>‹#›</a:t>
            </a:fld>
            <a:endParaRPr lang="el-GR"/>
          </a:p>
        </p:txBody>
      </p:sp>
    </p:spTree>
    <p:extLst>
      <p:ext uri="{BB962C8B-B14F-4D97-AF65-F5344CB8AC3E}">
        <p14:creationId xmlns:p14="http://schemas.microsoft.com/office/powerpoint/2010/main" val="37224736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a:extLst>
              <a:ext uri="{FF2B5EF4-FFF2-40B4-BE49-F238E27FC236}">
                <a16:creationId xmlns:a16="http://schemas.microsoft.com/office/drawing/2014/main" id="{D63AFC17-2A42-C2CF-D6AC-B4F293EF03F1}"/>
              </a:ext>
            </a:extLst>
          </p:cNvPr>
          <p:cNvSpPr>
            <a:spLocks noGrp="1"/>
          </p:cNvSpPr>
          <p:nvPr>
            <p:ph type="title" orient="vert"/>
          </p:nvPr>
        </p:nvSpPr>
        <p:spPr>
          <a:xfrm>
            <a:off x="8724900" y="365125"/>
            <a:ext cx="2628900" cy="5811838"/>
          </a:xfrm>
        </p:spPr>
        <p:txBody>
          <a:bodyPr vert="eaVert"/>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EBE671F2-7296-D6A0-4552-0CFEAA9A1654}"/>
              </a:ext>
            </a:extLst>
          </p:cNvPr>
          <p:cNvSpPr>
            <a:spLocks noGrp="1"/>
          </p:cNvSpPr>
          <p:nvPr>
            <p:ph type="body" orient="vert" idx="1"/>
          </p:nvPr>
        </p:nvSpPr>
        <p:spPr>
          <a:xfrm>
            <a:off x="838200" y="365125"/>
            <a:ext cx="7734300" cy="5811838"/>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D36E1CE8-C3C9-8918-6883-1E7CE7FC01AC}"/>
              </a:ext>
            </a:extLst>
          </p:cNvPr>
          <p:cNvSpPr>
            <a:spLocks noGrp="1"/>
          </p:cNvSpPr>
          <p:nvPr>
            <p:ph type="dt" sz="half" idx="10"/>
          </p:nvPr>
        </p:nvSpPr>
        <p:spPr/>
        <p:txBody>
          <a:bodyPr/>
          <a:lstStyle/>
          <a:p>
            <a:fld id="{EF447C81-6512-4755-B53E-7F402D1C1613}" type="datetimeFigureOut">
              <a:rPr lang="el-GR" smtClean="0"/>
              <a:t>29/5/2022</a:t>
            </a:fld>
            <a:endParaRPr lang="el-GR"/>
          </a:p>
        </p:txBody>
      </p:sp>
      <p:sp>
        <p:nvSpPr>
          <p:cNvPr id="5" name="Θέση υποσέλιδου 4">
            <a:extLst>
              <a:ext uri="{FF2B5EF4-FFF2-40B4-BE49-F238E27FC236}">
                <a16:creationId xmlns:a16="http://schemas.microsoft.com/office/drawing/2014/main" id="{AD1829AC-A7CF-15AC-8242-ECF2208CCB40}"/>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9B92B93C-F182-B0C9-0DEB-3126535DA979}"/>
              </a:ext>
            </a:extLst>
          </p:cNvPr>
          <p:cNvSpPr>
            <a:spLocks noGrp="1"/>
          </p:cNvSpPr>
          <p:nvPr>
            <p:ph type="sldNum" sz="quarter" idx="12"/>
          </p:nvPr>
        </p:nvSpPr>
        <p:spPr/>
        <p:txBody>
          <a:bodyPr/>
          <a:lstStyle/>
          <a:p>
            <a:fld id="{406F15D1-3657-486A-8347-9E021E1E442F}" type="slidenum">
              <a:rPr lang="el-GR" smtClean="0"/>
              <a:t>‹#›</a:t>
            </a:fld>
            <a:endParaRPr lang="el-GR"/>
          </a:p>
        </p:txBody>
      </p:sp>
    </p:spTree>
    <p:extLst>
      <p:ext uri="{BB962C8B-B14F-4D97-AF65-F5344CB8AC3E}">
        <p14:creationId xmlns:p14="http://schemas.microsoft.com/office/powerpoint/2010/main" val="14139827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E37166F-7304-B016-5942-72C20F2AF748}"/>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B68655D5-FE25-1239-F437-622EB2042C62}"/>
              </a:ext>
            </a:extLst>
          </p:cNvPr>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4BA6F116-1EED-4B70-C39F-07BCA43E1D10}"/>
              </a:ext>
            </a:extLst>
          </p:cNvPr>
          <p:cNvSpPr>
            <a:spLocks noGrp="1"/>
          </p:cNvSpPr>
          <p:nvPr>
            <p:ph type="dt" sz="half" idx="10"/>
          </p:nvPr>
        </p:nvSpPr>
        <p:spPr/>
        <p:txBody>
          <a:bodyPr/>
          <a:lstStyle/>
          <a:p>
            <a:fld id="{EF447C81-6512-4755-B53E-7F402D1C1613}" type="datetimeFigureOut">
              <a:rPr lang="el-GR" smtClean="0"/>
              <a:t>29/5/2022</a:t>
            </a:fld>
            <a:endParaRPr lang="el-GR"/>
          </a:p>
        </p:txBody>
      </p:sp>
      <p:sp>
        <p:nvSpPr>
          <p:cNvPr id="5" name="Θέση υποσέλιδου 4">
            <a:extLst>
              <a:ext uri="{FF2B5EF4-FFF2-40B4-BE49-F238E27FC236}">
                <a16:creationId xmlns:a16="http://schemas.microsoft.com/office/drawing/2014/main" id="{89A9EA7C-F441-8476-D1A1-6FBB37526433}"/>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8A690B24-AF9C-549D-B6C9-3B29F24650E1}"/>
              </a:ext>
            </a:extLst>
          </p:cNvPr>
          <p:cNvSpPr>
            <a:spLocks noGrp="1"/>
          </p:cNvSpPr>
          <p:nvPr>
            <p:ph type="sldNum" sz="quarter" idx="12"/>
          </p:nvPr>
        </p:nvSpPr>
        <p:spPr/>
        <p:txBody>
          <a:bodyPr/>
          <a:lstStyle/>
          <a:p>
            <a:fld id="{406F15D1-3657-486A-8347-9E021E1E442F}" type="slidenum">
              <a:rPr lang="el-GR" smtClean="0"/>
              <a:t>‹#›</a:t>
            </a:fld>
            <a:endParaRPr lang="el-GR"/>
          </a:p>
        </p:txBody>
      </p:sp>
    </p:spTree>
    <p:extLst>
      <p:ext uri="{BB962C8B-B14F-4D97-AF65-F5344CB8AC3E}">
        <p14:creationId xmlns:p14="http://schemas.microsoft.com/office/powerpoint/2010/main" val="1780003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5D43977-E8D6-9601-A3C9-8AB53009E13E}"/>
              </a:ext>
            </a:extLst>
          </p:cNvPr>
          <p:cNvSpPr>
            <a:spLocks noGrp="1"/>
          </p:cNvSpPr>
          <p:nvPr>
            <p:ph type="title"/>
          </p:nvPr>
        </p:nvSpPr>
        <p:spPr>
          <a:xfrm>
            <a:off x="831850" y="1709738"/>
            <a:ext cx="10515600" cy="2852737"/>
          </a:xfrm>
        </p:spPr>
        <p:txBody>
          <a:bodyPr anchor="b"/>
          <a:lstStyle>
            <a:lvl1pPr>
              <a:defRPr sz="6000"/>
            </a:lvl1p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AD69AD47-76C6-AEDC-0C38-5FF95A73D20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a:t>Στυλ κειμένου υποδείγματος</a:t>
            </a:r>
          </a:p>
        </p:txBody>
      </p:sp>
      <p:sp>
        <p:nvSpPr>
          <p:cNvPr id="4" name="Θέση ημερομηνίας 3">
            <a:extLst>
              <a:ext uri="{FF2B5EF4-FFF2-40B4-BE49-F238E27FC236}">
                <a16:creationId xmlns:a16="http://schemas.microsoft.com/office/drawing/2014/main" id="{0E8D614D-3916-8F13-B33F-886968A99AF8}"/>
              </a:ext>
            </a:extLst>
          </p:cNvPr>
          <p:cNvSpPr>
            <a:spLocks noGrp="1"/>
          </p:cNvSpPr>
          <p:nvPr>
            <p:ph type="dt" sz="half" idx="10"/>
          </p:nvPr>
        </p:nvSpPr>
        <p:spPr/>
        <p:txBody>
          <a:bodyPr/>
          <a:lstStyle/>
          <a:p>
            <a:fld id="{EF447C81-6512-4755-B53E-7F402D1C1613}" type="datetimeFigureOut">
              <a:rPr lang="el-GR" smtClean="0"/>
              <a:t>29/5/2022</a:t>
            </a:fld>
            <a:endParaRPr lang="el-GR"/>
          </a:p>
        </p:txBody>
      </p:sp>
      <p:sp>
        <p:nvSpPr>
          <p:cNvPr id="5" name="Θέση υποσέλιδου 4">
            <a:extLst>
              <a:ext uri="{FF2B5EF4-FFF2-40B4-BE49-F238E27FC236}">
                <a16:creationId xmlns:a16="http://schemas.microsoft.com/office/drawing/2014/main" id="{41B0F90C-B657-7452-E08C-220C96981968}"/>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BEB8E87A-FB42-097F-BA5C-C7A101A589F6}"/>
              </a:ext>
            </a:extLst>
          </p:cNvPr>
          <p:cNvSpPr>
            <a:spLocks noGrp="1"/>
          </p:cNvSpPr>
          <p:nvPr>
            <p:ph type="sldNum" sz="quarter" idx="12"/>
          </p:nvPr>
        </p:nvSpPr>
        <p:spPr/>
        <p:txBody>
          <a:bodyPr/>
          <a:lstStyle/>
          <a:p>
            <a:fld id="{406F15D1-3657-486A-8347-9E021E1E442F}" type="slidenum">
              <a:rPr lang="el-GR" smtClean="0"/>
              <a:t>‹#›</a:t>
            </a:fld>
            <a:endParaRPr lang="el-GR"/>
          </a:p>
        </p:txBody>
      </p:sp>
    </p:spTree>
    <p:extLst>
      <p:ext uri="{BB962C8B-B14F-4D97-AF65-F5344CB8AC3E}">
        <p14:creationId xmlns:p14="http://schemas.microsoft.com/office/powerpoint/2010/main" val="18303759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9030511-F6C6-78A7-0C21-88A477799184}"/>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B73F21D4-9DAE-99D1-670A-BB3991B877E1}"/>
              </a:ext>
            </a:extLst>
          </p:cNvPr>
          <p:cNvSpPr>
            <a:spLocks noGrp="1"/>
          </p:cNvSpPr>
          <p:nvPr>
            <p:ph sz="half" idx="1"/>
          </p:nvPr>
        </p:nvSpPr>
        <p:spPr>
          <a:xfrm>
            <a:off x="838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περιεχομένου 3">
            <a:extLst>
              <a:ext uri="{FF2B5EF4-FFF2-40B4-BE49-F238E27FC236}">
                <a16:creationId xmlns:a16="http://schemas.microsoft.com/office/drawing/2014/main" id="{867BE6F8-2964-3B78-4331-CA446E71855B}"/>
              </a:ext>
            </a:extLst>
          </p:cNvPr>
          <p:cNvSpPr>
            <a:spLocks noGrp="1"/>
          </p:cNvSpPr>
          <p:nvPr>
            <p:ph sz="half" idx="2"/>
          </p:nvPr>
        </p:nvSpPr>
        <p:spPr>
          <a:xfrm>
            <a:off x="6172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ημερομηνίας 4">
            <a:extLst>
              <a:ext uri="{FF2B5EF4-FFF2-40B4-BE49-F238E27FC236}">
                <a16:creationId xmlns:a16="http://schemas.microsoft.com/office/drawing/2014/main" id="{3D847ED4-89FE-C5C2-F6DD-51178F7B3F9C}"/>
              </a:ext>
            </a:extLst>
          </p:cNvPr>
          <p:cNvSpPr>
            <a:spLocks noGrp="1"/>
          </p:cNvSpPr>
          <p:nvPr>
            <p:ph type="dt" sz="half" idx="10"/>
          </p:nvPr>
        </p:nvSpPr>
        <p:spPr/>
        <p:txBody>
          <a:bodyPr/>
          <a:lstStyle/>
          <a:p>
            <a:fld id="{EF447C81-6512-4755-B53E-7F402D1C1613}" type="datetimeFigureOut">
              <a:rPr lang="el-GR" smtClean="0"/>
              <a:t>29/5/2022</a:t>
            </a:fld>
            <a:endParaRPr lang="el-GR"/>
          </a:p>
        </p:txBody>
      </p:sp>
      <p:sp>
        <p:nvSpPr>
          <p:cNvPr id="6" name="Θέση υποσέλιδου 5">
            <a:extLst>
              <a:ext uri="{FF2B5EF4-FFF2-40B4-BE49-F238E27FC236}">
                <a16:creationId xmlns:a16="http://schemas.microsoft.com/office/drawing/2014/main" id="{7A4B9349-EFE7-2C8D-E7C1-A7F9C59EE87D}"/>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987A6E32-8DF5-09BC-5F56-5DF0A82F046B}"/>
              </a:ext>
            </a:extLst>
          </p:cNvPr>
          <p:cNvSpPr>
            <a:spLocks noGrp="1"/>
          </p:cNvSpPr>
          <p:nvPr>
            <p:ph type="sldNum" sz="quarter" idx="12"/>
          </p:nvPr>
        </p:nvSpPr>
        <p:spPr/>
        <p:txBody>
          <a:bodyPr/>
          <a:lstStyle/>
          <a:p>
            <a:fld id="{406F15D1-3657-486A-8347-9E021E1E442F}" type="slidenum">
              <a:rPr lang="el-GR" smtClean="0"/>
              <a:t>‹#›</a:t>
            </a:fld>
            <a:endParaRPr lang="el-GR"/>
          </a:p>
        </p:txBody>
      </p:sp>
    </p:spTree>
    <p:extLst>
      <p:ext uri="{BB962C8B-B14F-4D97-AF65-F5344CB8AC3E}">
        <p14:creationId xmlns:p14="http://schemas.microsoft.com/office/powerpoint/2010/main" val="40643489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3775401-0B45-8820-C8C5-9308AB916E4E}"/>
              </a:ext>
            </a:extLst>
          </p:cNvPr>
          <p:cNvSpPr>
            <a:spLocks noGrp="1"/>
          </p:cNvSpPr>
          <p:nvPr>
            <p:ph type="title"/>
          </p:nvPr>
        </p:nvSpPr>
        <p:spPr>
          <a:xfrm>
            <a:off x="839788" y="365125"/>
            <a:ext cx="10515600" cy="1325563"/>
          </a:xfrm>
        </p:spPr>
        <p:txBody>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71AA750A-08D3-E4D1-DB32-62376DA3D1D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Θέση περιεχομένου 3">
            <a:extLst>
              <a:ext uri="{FF2B5EF4-FFF2-40B4-BE49-F238E27FC236}">
                <a16:creationId xmlns:a16="http://schemas.microsoft.com/office/drawing/2014/main" id="{AF9EFC1C-9FD8-57C2-3D5F-5DFAC898DFAF}"/>
              </a:ext>
            </a:extLst>
          </p:cNvPr>
          <p:cNvSpPr>
            <a:spLocks noGrp="1"/>
          </p:cNvSpPr>
          <p:nvPr>
            <p:ph sz="half" idx="2"/>
          </p:nvPr>
        </p:nvSpPr>
        <p:spPr>
          <a:xfrm>
            <a:off x="839788" y="2505075"/>
            <a:ext cx="5157787"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κειμένου 4">
            <a:extLst>
              <a:ext uri="{FF2B5EF4-FFF2-40B4-BE49-F238E27FC236}">
                <a16:creationId xmlns:a16="http://schemas.microsoft.com/office/drawing/2014/main" id="{FF57BCF1-9395-CA25-742B-19C3F191C44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Θέση περιεχομένου 5">
            <a:extLst>
              <a:ext uri="{FF2B5EF4-FFF2-40B4-BE49-F238E27FC236}">
                <a16:creationId xmlns:a16="http://schemas.microsoft.com/office/drawing/2014/main" id="{7C6074E6-E0F2-848C-9694-357D6220EC58}"/>
              </a:ext>
            </a:extLst>
          </p:cNvPr>
          <p:cNvSpPr>
            <a:spLocks noGrp="1"/>
          </p:cNvSpPr>
          <p:nvPr>
            <p:ph sz="quarter" idx="4"/>
          </p:nvPr>
        </p:nvSpPr>
        <p:spPr>
          <a:xfrm>
            <a:off x="6172200" y="2505075"/>
            <a:ext cx="5183188"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7" name="Θέση ημερομηνίας 6">
            <a:extLst>
              <a:ext uri="{FF2B5EF4-FFF2-40B4-BE49-F238E27FC236}">
                <a16:creationId xmlns:a16="http://schemas.microsoft.com/office/drawing/2014/main" id="{F1B3B7A8-1E0B-33B9-7815-0F6C29B62A58}"/>
              </a:ext>
            </a:extLst>
          </p:cNvPr>
          <p:cNvSpPr>
            <a:spLocks noGrp="1"/>
          </p:cNvSpPr>
          <p:nvPr>
            <p:ph type="dt" sz="half" idx="10"/>
          </p:nvPr>
        </p:nvSpPr>
        <p:spPr/>
        <p:txBody>
          <a:bodyPr/>
          <a:lstStyle/>
          <a:p>
            <a:fld id="{EF447C81-6512-4755-B53E-7F402D1C1613}" type="datetimeFigureOut">
              <a:rPr lang="el-GR" smtClean="0"/>
              <a:t>29/5/2022</a:t>
            </a:fld>
            <a:endParaRPr lang="el-GR"/>
          </a:p>
        </p:txBody>
      </p:sp>
      <p:sp>
        <p:nvSpPr>
          <p:cNvPr id="8" name="Θέση υποσέλιδου 7">
            <a:extLst>
              <a:ext uri="{FF2B5EF4-FFF2-40B4-BE49-F238E27FC236}">
                <a16:creationId xmlns:a16="http://schemas.microsoft.com/office/drawing/2014/main" id="{0645EA90-74E0-204A-2AE4-B3A3C28E9E12}"/>
              </a:ext>
            </a:extLst>
          </p:cNvPr>
          <p:cNvSpPr>
            <a:spLocks noGrp="1"/>
          </p:cNvSpPr>
          <p:nvPr>
            <p:ph type="ftr" sz="quarter" idx="11"/>
          </p:nvPr>
        </p:nvSpPr>
        <p:spPr/>
        <p:txBody>
          <a:bodyPr/>
          <a:lstStyle/>
          <a:p>
            <a:endParaRPr lang="el-GR"/>
          </a:p>
        </p:txBody>
      </p:sp>
      <p:sp>
        <p:nvSpPr>
          <p:cNvPr id="9" name="Θέση αριθμού διαφάνειας 8">
            <a:extLst>
              <a:ext uri="{FF2B5EF4-FFF2-40B4-BE49-F238E27FC236}">
                <a16:creationId xmlns:a16="http://schemas.microsoft.com/office/drawing/2014/main" id="{B39560EF-DB7E-8110-153C-8B459FA7A5E0}"/>
              </a:ext>
            </a:extLst>
          </p:cNvPr>
          <p:cNvSpPr>
            <a:spLocks noGrp="1"/>
          </p:cNvSpPr>
          <p:nvPr>
            <p:ph type="sldNum" sz="quarter" idx="12"/>
          </p:nvPr>
        </p:nvSpPr>
        <p:spPr/>
        <p:txBody>
          <a:bodyPr/>
          <a:lstStyle/>
          <a:p>
            <a:fld id="{406F15D1-3657-486A-8347-9E021E1E442F}" type="slidenum">
              <a:rPr lang="el-GR" smtClean="0"/>
              <a:t>‹#›</a:t>
            </a:fld>
            <a:endParaRPr lang="el-GR"/>
          </a:p>
        </p:txBody>
      </p:sp>
    </p:spTree>
    <p:extLst>
      <p:ext uri="{BB962C8B-B14F-4D97-AF65-F5344CB8AC3E}">
        <p14:creationId xmlns:p14="http://schemas.microsoft.com/office/powerpoint/2010/main" val="6919567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209E131-3C2E-9791-3D4A-FDA84A78C0D8}"/>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ημερομηνίας 2">
            <a:extLst>
              <a:ext uri="{FF2B5EF4-FFF2-40B4-BE49-F238E27FC236}">
                <a16:creationId xmlns:a16="http://schemas.microsoft.com/office/drawing/2014/main" id="{BEA4758B-BC73-F43A-BF92-E42A5D455448}"/>
              </a:ext>
            </a:extLst>
          </p:cNvPr>
          <p:cNvSpPr>
            <a:spLocks noGrp="1"/>
          </p:cNvSpPr>
          <p:nvPr>
            <p:ph type="dt" sz="half" idx="10"/>
          </p:nvPr>
        </p:nvSpPr>
        <p:spPr/>
        <p:txBody>
          <a:bodyPr/>
          <a:lstStyle/>
          <a:p>
            <a:fld id="{EF447C81-6512-4755-B53E-7F402D1C1613}" type="datetimeFigureOut">
              <a:rPr lang="el-GR" smtClean="0"/>
              <a:t>29/5/2022</a:t>
            </a:fld>
            <a:endParaRPr lang="el-GR"/>
          </a:p>
        </p:txBody>
      </p:sp>
      <p:sp>
        <p:nvSpPr>
          <p:cNvPr id="4" name="Θέση υποσέλιδου 3">
            <a:extLst>
              <a:ext uri="{FF2B5EF4-FFF2-40B4-BE49-F238E27FC236}">
                <a16:creationId xmlns:a16="http://schemas.microsoft.com/office/drawing/2014/main" id="{A7EAD74D-A247-3E86-DCE0-1594E0A0F9ED}"/>
              </a:ext>
            </a:extLst>
          </p:cNvPr>
          <p:cNvSpPr>
            <a:spLocks noGrp="1"/>
          </p:cNvSpPr>
          <p:nvPr>
            <p:ph type="ftr" sz="quarter" idx="11"/>
          </p:nvPr>
        </p:nvSpPr>
        <p:spPr/>
        <p:txBody>
          <a:bodyPr/>
          <a:lstStyle/>
          <a:p>
            <a:endParaRPr lang="el-GR"/>
          </a:p>
        </p:txBody>
      </p:sp>
      <p:sp>
        <p:nvSpPr>
          <p:cNvPr id="5" name="Θέση αριθμού διαφάνειας 4">
            <a:extLst>
              <a:ext uri="{FF2B5EF4-FFF2-40B4-BE49-F238E27FC236}">
                <a16:creationId xmlns:a16="http://schemas.microsoft.com/office/drawing/2014/main" id="{9DB047B2-D155-7481-7A9C-BB8B4168AD65}"/>
              </a:ext>
            </a:extLst>
          </p:cNvPr>
          <p:cNvSpPr>
            <a:spLocks noGrp="1"/>
          </p:cNvSpPr>
          <p:nvPr>
            <p:ph type="sldNum" sz="quarter" idx="12"/>
          </p:nvPr>
        </p:nvSpPr>
        <p:spPr/>
        <p:txBody>
          <a:bodyPr/>
          <a:lstStyle/>
          <a:p>
            <a:fld id="{406F15D1-3657-486A-8347-9E021E1E442F}" type="slidenum">
              <a:rPr lang="el-GR" smtClean="0"/>
              <a:t>‹#›</a:t>
            </a:fld>
            <a:endParaRPr lang="el-GR"/>
          </a:p>
        </p:txBody>
      </p:sp>
    </p:spTree>
    <p:extLst>
      <p:ext uri="{BB962C8B-B14F-4D97-AF65-F5344CB8AC3E}">
        <p14:creationId xmlns:p14="http://schemas.microsoft.com/office/powerpoint/2010/main" val="22158232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Θέση ημερομηνίας 1">
            <a:extLst>
              <a:ext uri="{FF2B5EF4-FFF2-40B4-BE49-F238E27FC236}">
                <a16:creationId xmlns:a16="http://schemas.microsoft.com/office/drawing/2014/main" id="{376EADFB-486A-91B4-75A1-EB9DF5F710E7}"/>
              </a:ext>
            </a:extLst>
          </p:cNvPr>
          <p:cNvSpPr>
            <a:spLocks noGrp="1"/>
          </p:cNvSpPr>
          <p:nvPr>
            <p:ph type="dt" sz="half" idx="10"/>
          </p:nvPr>
        </p:nvSpPr>
        <p:spPr/>
        <p:txBody>
          <a:bodyPr/>
          <a:lstStyle/>
          <a:p>
            <a:fld id="{EF447C81-6512-4755-B53E-7F402D1C1613}" type="datetimeFigureOut">
              <a:rPr lang="el-GR" smtClean="0"/>
              <a:t>29/5/2022</a:t>
            </a:fld>
            <a:endParaRPr lang="el-GR"/>
          </a:p>
        </p:txBody>
      </p:sp>
      <p:sp>
        <p:nvSpPr>
          <p:cNvPr id="3" name="Θέση υποσέλιδου 2">
            <a:extLst>
              <a:ext uri="{FF2B5EF4-FFF2-40B4-BE49-F238E27FC236}">
                <a16:creationId xmlns:a16="http://schemas.microsoft.com/office/drawing/2014/main" id="{B72A6F1C-7F9F-EA08-30D8-5DA7136D51AB}"/>
              </a:ext>
            </a:extLst>
          </p:cNvPr>
          <p:cNvSpPr>
            <a:spLocks noGrp="1"/>
          </p:cNvSpPr>
          <p:nvPr>
            <p:ph type="ftr" sz="quarter" idx="11"/>
          </p:nvPr>
        </p:nvSpPr>
        <p:spPr/>
        <p:txBody>
          <a:bodyPr/>
          <a:lstStyle/>
          <a:p>
            <a:endParaRPr lang="el-GR"/>
          </a:p>
        </p:txBody>
      </p:sp>
      <p:sp>
        <p:nvSpPr>
          <p:cNvPr id="4" name="Θέση αριθμού διαφάνειας 3">
            <a:extLst>
              <a:ext uri="{FF2B5EF4-FFF2-40B4-BE49-F238E27FC236}">
                <a16:creationId xmlns:a16="http://schemas.microsoft.com/office/drawing/2014/main" id="{65D40050-2182-8FAB-FB2B-52DEC5AD101C}"/>
              </a:ext>
            </a:extLst>
          </p:cNvPr>
          <p:cNvSpPr>
            <a:spLocks noGrp="1"/>
          </p:cNvSpPr>
          <p:nvPr>
            <p:ph type="sldNum" sz="quarter" idx="12"/>
          </p:nvPr>
        </p:nvSpPr>
        <p:spPr/>
        <p:txBody>
          <a:bodyPr/>
          <a:lstStyle/>
          <a:p>
            <a:fld id="{406F15D1-3657-486A-8347-9E021E1E442F}" type="slidenum">
              <a:rPr lang="el-GR" smtClean="0"/>
              <a:t>‹#›</a:t>
            </a:fld>
            <a:endParaRPr lang="el-GR"/>
          </a:p>
        </p:txBody>
      </p:sp>
    </p:spTree>
    <p:extLst>
      <p:ext uri="{BB962C8B-B14F-4D97-AF65-F5344CB8AC3E}">
        <p14:creationId xmlns:p14="http://schemas.microsoft.com/office/powerpoint/2010/main" val="40386091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5A80DEB-7B67-0481-AE5B-C1175734788B}"/>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8C46D783-C4F0-320D-9177-45468D49E0E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κειμένου 3">
            <a:extLst>
              <a:ext uri="{FF2B5EF4-FFF2-40B4-BE49-F238E27FC236}">
                <a16:creationId xmlns:a16="http://schemas.microsoft.com/office/drawing/2014/main" id="{81DDC097-F564-25F9-08DE-86F7F3FA00E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05E1881E-49CC-3E5C-1242-62987AE9EC5D}"/>
              </a:ext>
            </a:extLst>
          </p:cNvPr>
          <p:cNvSpPr>
            <a:spLocks noGrp="1"/>
          </p:cNvSpPr>
          <p:nvPr>
            <p:ph type="dt" sz="half" idx="10"/>
          </p:nvPr>
        </p:nvSpPr>
        <p:spPr/>
        <p:txBody>
          <a:bodyPr/>
          <a:lstStyle/>
          <a:p>
            <a:fld id="{EF447C81-6512-4755-B53E-7F402D1C1613}" type="datetimeFigureOut">
              <a:rPr lang="el-GR" smtClean="0"/>
              <a:t>29/5/2022</a:t>
            </a:fld>
            <a:endParaRPr lang="el-GR"/>
          </a:p>
        </p:txBody>
      </p:sp>
      <p:sp>
        <p:nvSpPr>
          <p:cNvPr id="6" name="Θέση υποσέλιδου 5">
            <a:extLst>
              <a:ext uri="{FF2B5EF4-FFF2-40B4-BE49-F238E27FC236}">
                <a16:creationId xmlns:a16="http://schemas.microsoft.com/office/drawing/2014/main" id="{72FA2178-70DB-91A2-8829-4E3C402DC879}"/>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18142361-B761-0CA8-8CBE-F8197F96B12B}"/>
              </a:ext>
            </a:extLst>
          </p:cNvPr>
          <p:cNvSpPr>
            <a:spLocks noGrp="1"/>
          </p:cNvSpPr>
          <p:nvPr>
            <p:ph type="sldNum" sz="quarter" idx="12"/>
          </p:nvPr>
        </p:nvSpPr>
        <p:spPr/>
        <p:txBody>
          <a:bodyPr/>
          <a:lstStyle/>
          <a:p>
            <a:fld id="{406F15D1-3657-486A-8347-9E021E1E442F}" type="slidenum">
              <a:rPr lang="el-GR" smtClean="0"/>
              <a:t>‹#›</a:t>
            </a:fld>
            <a:endParaRPr lang="el-GR"/>
          </a:p>
        </p:txBody>
      </p:sp>
    </p:spTree>
    <p:extLst>
      <p:ext uri="{BB962C8B-B14F-4D97-AF65-F5344CB8AC3E}">
        <p14:creationId xmlns:p14="http://schemas.microsoft.com/office/powerpoint/2010/main" val="41918817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24641DC-1586-EC74-F63D-C06B81834BFA}"/>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εικόνας 2">
            <a:extLst>
              <a:ext uri="{FF2B5EF4-FFF2-40B4-BE49-F238E27FC236}">
                <a16:creationId xmlns:a16="http://schemas.microsoft.com/office/drawing/2014/main" id="{54082957-5D95-4624-EE7E-5FD3BABB2BA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a:extLst>
              <a:ext uri="{FF2B5EF4-FFF2-40B4-BE49-F238E27FC236}">
                <a16:creationId xmlns:a16="http://schemas.microsoft.com/office/drawing/2014/main" id="{ECE085BD-2A7D-5F59-631D-961891AB41B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D29804D9-0CA1-960C-EFDA-12B248CB765F}"/>
              </a:ext>
            </a:extLst>
          </p:cNvPr>
          <p:cNvSpPr>
            <a:spLocks noGrp="1"/>
          </p:cNvSpPr>
          <p:nvPr>
            <p:ph type="dt" sz="half" idx="10"/>
          </p:nvPr>
        </p:nvSpPr>
        <p:spPr/>
        <p:txBody>
          <a:bodyPr/>
          <a:lstStyle/>
          <a:p>
            <a:fld id="{EF447C81-6512-4755-B53E-7F402D1C1613}" type="datetimeFigureOut">
              <a:rPr lang="el-GR" smtClean="0"/>
              <a:t>29/5/2022</a:t>
            </a:fld>
            <a:endParaRPr lang="el-GR"/>
          </a:p>
        </p:txBody>
      </p:sp>
      <p:sp>
        <p:nvSpPr>
          <p:cNvPr id="6" name="Θέση υποσέλιδου 5">
            <a:extLst>
              <a:ext uri="{FF2B5EF4-FFF2-40B4-BE49-F238E27FC236}">
                <a16:creationId xmlns:a16="http://schemas.microsoft.com/office/drawing/2014/main" id="{FCDD2C0B-41AB-E401-CC21-A864026C502B}"/>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F0FA6E9D-3061-8EE6-2442-6DABF17FC108}"/>
              </a:ext>
            </a:extLst>
          </p:cNvPr>
          <p:cNvSpPr>
            <a:spLocks noGrp="1"/>
          </p:cNvSpPr>
          <p:nvPr>
            <p:ph type="sldNum" sz="quarter" idx="12"/>
          </p:nvPr>
        </p:nvSpPr>
        <p:spPr/>
        <p:txBody>
          <a:bodyPr/>
          <a:lstStyle/>
          <a:p>
            <a:fld id="{406F15D1-3657-486A-8347-9E021E1E442F}" type="slidenum">
              <a:rPr lang="el-GR" smtClean="0"/>
              <a:t>‹#›</a:t>
            </a:fld>
            <a:endParaRPr lang="el-GR"/>
          </a:p>
        </p:txBody>
      </p:sp>
    </p:spTree>
    <p:extLst>
      <p:ext uri="{BB962C8B-B14F-4D97-AF65-F5344CB8AC3E}">
        <p14:creationId xmlns:p14="http://schemas.microsoft.com/office/powerpoint/2010/main" val="41972058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a:extLst>
              <a:ext uri="{FF2B5EF4-FFF2-40B4-BE49-F238E27FC236}">
                <a16:creationId xmlns:a16="http://schemas.microsoft.com/office/drawing/2014/main" id="{F315C334-071A-6372-1735-D52B8C5E6C5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27405327-D0CF-6BDE-AED0-2FA776448C5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9F4D701E-A204-B167-D6C0-A7152B17151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447C81-6512-4755-B53E-7F402D1C1613}" type="datetimeFigureOut">
              <a:rPr lang="el-GR" smtClean="0"/>
              <a:t>29/5/2022</a:t>
            </a:fld>
            <a:endParaRPr lang="el-GR"/>
          </a:p>
        </p:txBody>
      </p:sp>
      <p:sp>
        <p:nvSpPr>
          <p:cNvPr id="5" name="Θέση υποσέλιδου 4">
            <a:extLst>
              <a:ext uri="{FF2B5EF4-FFF2-40B4-BE49-F238E27FC236}">
                <a16:creationId xmlns:a16="http://schemas.microsoft.com/office/drawing/2014/main" id="{EB86F557-A6B2-B22F-B7EB-AA1813A45CF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a:extLst>
              <a:ext uri="{FF2B5EF4-FFF2-40B4-BE49-F238E27FC236}">
                <a16:creationId xmlns:a16="http://schemas.microsoft.com/office/drawing/2014/main" id="{E40942FB-07D6-8843-A954-23199AFDC64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06F15D1-3657-486A-8347-9E021E1E442F}" type="slidenum">
              <a:rPr lang="el-GR" smtClean="0"/>
              <a:t>‹#›</a:t>
            </a:fld>
            <a:endParaRPr lang="el-GR"/>
          </a:p>
        </p:txBody>
      </p:sp>
    </p:spTree>
    <p:extLst>
      <p:ext uri="{BB962C8B-B14F-4D97-AF65-F5344CB8AC3E}">
        <p14:creationId xmlns:p14="http://schemas.microsoft.com/office/powerpoint/2010/main" val="838270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fi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23.png"/><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19.png"/><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7" Type="http://schemas.openxmlformats.org/officeDocument/2006/relationships/image" Target="../media/image30.png"/><Relationship Id="rId2" Type="http://schemas.openxmlformats.org/officeDocument/2006/relationships/slideLayout" Target="../slideLayouts/slideLayout1.xml"/><Relationship Id="rId1" Type="http://schemas.openxmlformats.org/officeDocument/2006/relationships/tags" Target="../tags/tag1.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8" Type="http://schemas.openxmlformats.org/officeDocument/2006/relationships/image" Target="../media/image31.JPG"/><Relationship Id="rId3" Type="http://schemas.openxmlformats.org/officeDocument/2006/relationships/image" Target="../media/image26.JPG"/><Relationship Id="rId7" Type="http://schemas.openxmlformats.org/officeDocument/2006/relationships/image" Target="../media/image30.JP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jpeg"/><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DB1F241-5727-BFF6-7BF9-3B733D5DFA03}"/>
              </a:ext>
            </a:extLst>
          </p:cNvPr>
          <p:cNvSpPr>
            <a:spLocks noGrp="1"/>
          </p:cNvSpPr>
          <p:nvPr>
            <p:ph type="ctrTitle"/>
          </p:nvPr>
        </p:nvSpPr>
        <p:spPr>
          <a:xfrm>
            <a:off x="1369255" y="1924221"/>
            <a:ext cx="9144000" cy="2387600"/>
          </a:xfrm>
        </p:spPr>
        <p:txBody>
          <a:bodyPr>
            <a:normAutofit fontScale="90000"/>
          </a:bodyPr>
          <a:lstStyle/>
          <a:p>
            <a:r>
              <a:rPr lang="en-US" dirty="0"/>
              <a:t>Nanoparticle-based suspensions and emulsions for enhanced oil recovery</a:t>
            </a:r>
            <a:endParaRPr lang="el-GR" dirty="0"/>
          </a:p>
        </p:txBody>
      </p:sp>
      <p:sp>
        <p:nvSpPr>
          <p:cNvPr id="3" name="Υπότιτλος 2">
            <a:extLst>
              <a:ext uri="{FF2B5EF4-FFF2-40B4-BE49-F238E27FC236}">
                <a16:creationId xmlns:a16="http://schemas.microsoft.com/office/drawing/2014/main" id="{88A4E2B9-E0D9-6B8A-B9EE-68879A459DF0}"/>
              </a:ext>
            </a:extLst>
          </p:cNvPr>
          <p:cNvSpPr>
            <a:spLocks noGrp="1"/>
          </p:cNvSpPr>
          <p:nvPr>
            <p:ph type="subTitle" idx="1"/>
          </p:nvPr>
        </p:nvSpPr>
        <p:spPr>
          <a:xfrm>
            <a:off x="1" y="4433186"/>
            <a:ext cx="12191999" cy="2387601"/>
          </a:xfrm>
        </p:spPr>
        <p:txBody>
          <a:bodyPr>
            <a:noAutofit/>
          </a:bodyPr>
          <a:lstStyle/>
          <a:p>
            <a:pPr algn="ctr"/>
            <a:r>
              <a:rPr lang="en-US" sz="2000" b="1" i="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 </a:t>
            </a:r>
            <a:r>
              <a:rPr lang="en-US" sz="2000" b="1" i="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Strekla</a:t>
            </a:r>
            <a:r>
              <a:rPr lang="en-US" sz="2000" b="1" i="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000" b="1" i="0" baseline="30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a:t>
            </a:r>
            <a:r>
              <a:rPr lang="el-GR" sz="2000" b="1" i="0" baseline="30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a:t>
            </a:r>
            <a:r>
              <a:rPr lang="en-US" sz="2000" b="1" i="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Ch. </a:t>
            </a:r>
            <a:r>
              <a:rPr lang="en-US" sz="2000" b="1" i="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Ntente</a:t>
            </a:r>
            <a:r>
              <a:rPr lang="en-US" sz="2000" b="1" i="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000" b="1" i="0" baseline="30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a:t>
            </a:r>
            <a:r>
              <a:rPr lang="el-GR" sz="2000" b="1" i="0" baseline="30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a:t>
            </a:r>
            <a:r>
              <a:rPr lang="en-US" sz="2000" b="1" i="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M. </a:t>
            </a:r>
            <a:r>
              <a:rPr lang="en-US" sz="2000" b="1" i="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Theodoropoulou</a:t>
            </a:r>
            <a:r>
              <a:rPr lang="en-US" sz="2000" b="1" i="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000" b="1" i="0" baseline="30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a:t>
            </a:r>
            <a:r>
              <a:rPr lang="el-GR" sz="2000" b="1" i="0" baseline="30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000" b="1" i="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and Ch. Tsakiroglou</a:t>
            </a:r>
            <a:r>
              <a:rPr lang="en-US" sz="2000" b="1" i="0" baseline="30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a:t>
            </a:r>
            <a:endParaRPr lang="el-GR" sz="2000" i="1"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p>
            <a:pPr>
              <a:lnSpc>
                <a:spcPct val="115000"/>
              </a:lnSpc>
              <a:spcAft>
                <a:spcPts val="1000"/>
              </a:spcAft>
            </a:pPr>
            <a:r>
              <a:rPr lang="en-US" sz="14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400" baseline="30000" dirty="0">
                <a:effectLst/>
                <a:latin typeface="Calibri" panose="020F0502020204030204" pitchFamily="34" charset="0"/>
                <a:ea typeface="Calibri" panose="020F0502020204030204" pitchFamily="34" charset="0"/>
                <a:cs typeface="Times New Roman" panose="02020603050405020304" pitchFamily="18" charset="0"/>
              </a:rPr>
              <a:t>1 </a:t>
            </a:r>
            <a:r>
              <a:rPr lang="en-US" sz="1400" dirty="0">
                <a:effectLst/>
                <a:latin typeface="Calibri" panose="020F0502020204030204" pitchFamily="34" charset="0"/>
                <a:ea typeface="Calibri" panose="020F0502020204030204" pitchFamily="34" charset="0"/>
                <a:cs typeface="Times New Roman" panose="02020603050405020304" pitchFamily="18" charset="0"/>
              </a:rPr>
              <a:t>Foundation for Research and Technology Hellas, Institute of Chemical Engineering Sciences (FORTH/ICE-HT), 26504 Patras, Greece</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US" sz="1400" baseline="30000" dirty="0">
                <a:effectLst/>
                <a:latin typeface="Calibri" panose="020F0502020204030204" pitchFamily="34" charset="0"/>
                <a:ea typeface="Calibri" panose="020F0502020204030204" pitchFamily="34" charset="0"/>
                <a:cs typeface="Times New Roman" panose="02020603050405020304" pitchFamily="18" charset="0"/>
              </a:rPr>
              <a:t>2 </a:t>
            </a:r>
            <a:r>
              <a:rPr lang="en-US" sz="1400" dirty="0">
                <a:effectLst/>
                <a:latin typeface="Calibri" panose="020F0502020204030204" pitchFamily="34" charset="0"/>
                <a:ea typeface="Calibri" panose="020F0502020204030204" pitchFamily="34" charset="0"/>
                <a:cs typeface="Times New Roman" panose="02020603050405020304" pitchFamily="18" charset="0"/>
              </a:rPr>
              <a:t>University of Patras, Department of</a:t>
            </a:r>
            <a:r>
              <a:rPr lang="el-GR" sz="1400" dirty="0">
                <a:effectLst/>
                <a:latin typeface="Calibri" panose="020F0502020204030204" pitchFamily="34" charset="0"/>
                <a:ea typeface="Calibri" panose="020F0502020204030204" pitchFamily="34" charset="0"/>
                <a:cs typeface="Times New Roman" panose="02020603050405020304" pitchFamily="18" charset="0"/>
              </a:rPr>
              <a:t> </a:t>
            </a:r>
            <a:r>
              <a:rPr lang="en-US" sz="1400" dirty="0">
                <a:effectLst/>
                <a:latin typeface="Calibri" panose="020F0502020204030204" pitchFamily="34" charset="0"/>
                <a:ea typeface="Calibri" panose="020F0502020204030204" pitchFamily="34" charset="0"/>
                <a:cs typeface="Times New Roman" panose="02020603050405020304" pitchFamily="18" charset="0"/>
              </a:rPr>
              <a:t>Physics, 26504 Patras, Greece</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US" sz="1400" baseline="30000" dirty="0">
                <a:effectLst/>
                <a:latin typeface="Calibri" panose="020F0502020204030204" pitchFamily="34" charset="0"/>
                <a:ea typeface="Calibri" panose="020F0502020204030204" pitchFamily="34" charset="0"/>
                <a:cs typeface="Times New Roman" panose="02020603050405020304" pitchFamily="18" charset="0"/>
              </a:rPr>
              <a:t>3 </a:t>
            </a:r>
            <a:r>
              <a:rPr lang="en-US" sz="1400" dirty="0">
                <a:effectLst/>
                <a:latin typeface="Calibri" panose="020F0502020204030204" pitchFamily="34" charset="0"/>
                <a:ea typeface="Calibri" panose="020F0502020204030204" pitchFamily="34" charset="0"/>
                <a:cs typeface="Times New Roman" panose="02020603050405020304" pitchFamily="18" charset="0"/>
              </a:rPr>
              <a:t>University of Patras, Department of Chemistry, 26504 Patras, Greece</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US" sz="1400" i="1" dirty="0">
                <a:effectLst/>
                <a:latin typeface="Calibri" panose="020F0502020204030204" pitchFamily="34" charset="0"/>
                <a:ea typeface="Calibri" panose="020F0502020204030204" pitchFamily="34" charset="0"/>
                <a:cs typeface="Times New Roman" panose="02020603050405020304" pitchFamily="18" charset="0"/>
              </a:rPr>
              <a:t>* </a:t>
            </a:r>
            <a:r>
              <a:rPr lang="en-US" sz="1400" i="1" u="sng" dirty="0">
                <a:effectLst/>
                <a:latin typeface="Calibri" panose="020F0502020204030204" pitchFamily="34" charset="0"/>
                <a:ea typeface="Calibri" panose="020F0502020204030204" pitchFamily="34" charset="0"/>
                <a:cs typeface="Times New Roman" panose="02020603050405020304" pitchFamily="18" charset="0"/>
              </a:rPr>
              <a:t>ctsakir@iceht.forth.gr</a:t>
            </a:r>
            <a:endParaRPr lang="el-GR" sz="1400" dirty="0">
              <a:effectLst/>
              <a:latin typeface="Calibri" panose="020F0502020204030204" pitchFamily="34" charset="0"/>
              <a:ea typeface="Calibri" panose="020F0502020204030204" pitchFamily="34" charset="0"/>
              <a:cs typeface="Times New Roman" panose="02020603050405020304" pitchFamily="18" charset="0"/>
            </a:endParaRPr>
          </a:p>
          <a:p>
            <a:r>
              <a:rPr lang="el-GR" sz="2000" dirty="0"/>
              <a:t>  </a:t>
            </a:r>
          </a:p>
        </p:txBody>
      </p:sp>
      <p:pic>
        <p:nvPicPr>
          <p:cNvPr id="5" name="Εικόνα 4" descr="Εικόνα που περιέχει κείμενο, clipart&#10;&#10;Περιγραφή που δημιουργήθηκε αυτόματα">
            <a:extLst>
              <a:ext uri="{FF2B5EF4-FFF2-40B4-BE49-F238E27FC236}">
                <a16:creationId xmlns:a16="http://schemas.microsoft.com/office/drawing/2014/main" id="{1A1361E0-62F6-FAAD-584B-30BE98194E5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9454" y="395536"/>
            <a:ext cx="3337560" cy="890016"/>
          </a:xfrm>
          <a:prstGeom prst="rect">
            <a:avLst/>
          </a:prstGeom>
        </p:spPr>
      </p:pic>
      <p:pic>
        <p:nvPicPr>
          <p:cNvPr id="7" name="Εικόνα 6" descr="Εικόνα που περιέχει κείμενο, πόλη&#10;&#10;Περιγραφή που δημιουργήθηκε αυτόματα">
            <a:extLst>
              <a:ext uri="{FF2B5EF4-FFF2-40B4-BE49-F238E27FC236}">
                <a16:creationId xmlns:a16="http://schemas.microsoft.com/office/drawing/2014/main" id="{0D99A6D0-8CD1-EA4F-DD33-849CC83348D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84151" y="42915"/>
            <a:ext cx="2967697" cy="1595257"/>
          </a:xfrm>
          <a:prstGeom prst="rect">
            <a:avLst/>
          </a:prstGeom>
        </p:spPr>
      </p:pic>
    </p:spTree>
    <p:extLst>
      <p:ext uri="{BB962C8B-B14F-4D97-AF65-F5344CB8AC3E}">
        <p14:creationId xmlns:p14="http://schemas.microsoft.com/office/powerpoint/2010/main" val="2735804387"/>
      </p:ext>
    </p:extLst>
  </p:cSld>
  <p:clrMapOvr>
    <a:masterClrMapping/>
  </p:clrMapOvr>
  <mc:AlternateContent xmlns:mc="http://schemas.openxmlformats.org/markup-compatibility/2006" xmlns:p14="http://schemas.microsoft.com/office/powerpoint/2010/main">
    <mc:Choice Requires="p14">
      <p:transition spd="slow" p14:dur="2000" advTm="31055"/>
    </mc:Choice>
    <mc:Fallback xmlns="">
      <p:transition spd="slow" advTm="31055"/>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905D2ED-9796-9F75-9FCF-E8CE2E3CF2BA}"/>
              </a:ext>
            </a:extLst>
          </p:cNvPr>
          <p:cNvSpPr>
            <a:spLocks noGrp="1"/>
          </p:cNvSpPr>
          <p:nvPr>
            <p:ph type="ctrTitle"/>
          </p:nvPr>
        </p:nvSpPr>
        <p:spPr>
          <a:xfrm>
            <a:off x="328171" y="1653051"/>
            <a:ext cx="11007436" cy="573249"/>
          </a:xfrm>
        </p:spPr>
        <p:txBody>
          <a:bodyPr>
            <a:normAutofit fontScale="90000"/>
          </a:bodyPr>
          <a:lstStyle/>
          <a:p>
            <a:r>
              <a:rPr lang="en-US" sz="4800" dirty="0">
                <a:ea typeface="Calibri" panose="020F0502020204030204" pitchFamily="34" charset="0"/>
                <a:cs typeface="Calibri" panose="020F0502020204030204" pitchFamily="34" charset="0"/>
              </a:rPr>
              <a:t>Experimental setup of visualization tests on transparent pore networks</a:t>
            </a:r>
            <a:br>
              <a:rPr lang="el-GR" sz="6000" dirty="0">
                <a:solidFill>
                  <a:schemeClr val="accent6">
                    <a:lumMod val="50000"/>
                  </a:schemeClr>
                </a:solidFill>
                <a:latin typeface="Calibri" panose="020F0502020204030204" pitchFamily="34" charset="0"/>
                <a:ea typeface="Calibri" panose="020F0502020204030204" pitchFamily="34" charset="0"/>
                <a:cs typeface="Times New Roman" panose="02020603050405020304" pitchFamily="18" charset="0"/>
              </a:rPr>
            </a:br>
            <a:endParaRPr lang="el-GR" dirty="0"/>
          </a:p>
        </p:txBody>
      </p:sp>
      <p:pic>
        <p:nvPicPr>
          <p:cNvPr id="7" name="Εικόνα 6">
            <a:extLst>
              <a:ext uri="{FF2B5EF4-FFF2-40B4-BE49-F238E27FC236}">
                <a16:creationId xmlns:a16="http://schemas.microsoft.com/office/drawing/2014/main" id="{0595AB0C-6FDC-CE81-D44B-E6A91701F2B4}"/>
              </a:ext>
            </a:extLst>
          </p:cNvPr>
          <p:cNvPicPr>
            <a:picLocks noChangeAspect="1"/>
          </p:cNvPicPr>
          <p:nvPr/>
        </p:nvPicPr>
        <p:blipFill>
          <a:blip r:embed="rId3"/>
          <a:stretch>
            <a:fillRect/>
          </a:stretch>
        </p:blipFill>
        <p:spPr>
          <a:xfrm>
            <a:off x="537387" y="4690413"/>
            <a:ext cx="7145131" cy="1956986"/>
          </a:xfrm>
          <a:prstGeom prst="rect">
            <a:avLst/>
          </a:prstGeom>
        </p:spPr>
      </p:pic>
      <p:sp>
        <p:nvSpPr>
          <p:cNvPr id="3" name="Υπότιτλος 2">
            <a:extLst>
              <a:ext uri="{FF2B5EF4-FFF2-40B4-BE49-F238E27FC236}">
                <a16:creationId xmlns:a16="http://schemas.microsoft.com/office/drawing/2014/main" id="{C9B59B6F-FDB5-C395-DB0C-B2432CB74EF0}"/>
              </a:ext>
            </a:extLst>
          </p:cNvPr>
          <p:cNvSpPr>
            <a:spLocks noGrp="1"/>
          </p:cNvSpPr>
          <p:nvPr>
            <p:ph type="subTitle" idx="1"/>
          </p:nvPr>
        </p:nvSpPr>
        <p:spPr>
          <a:xfrm>
            <a:off x="8558866" y="5495888"/>
            <a:ext cx="3633134" cy="683773"/>
          </a:xfrm>
        </p:spPr>
        <p:txBody>
          <a:bodyPr/>
          <a:lstStyle/>
          <a:p>
            <a:pPr algn="l"/>
            <a:endParaRPr lang="el-GR" dirty="0"/>
          </a:p>
        </p:txBody>
      </p:sp>
      <p:pic>
        <p:nvPicPr>
          <p:cNvPr id="4" name="Εικόνα 3">
            <a:extLst>
              <a:ext uri="{FF2B5EF4-FFF2-40B4-BE49-F238E27FC236}">
                <a16:creationId xmlns:a16="http://schemas.microsoft.com/office/drawing/2014/main" id="{1E47853A-CA7D-4366-DE68-1B6F10C9B7CA}"/>
              </a:ext>
            </a:extLst>
          </p:cNvPr>
          <p:cNvPicPr>
            <a:picLocks noChangeAspect="1"/>
          </p:cNvPicPr>
          <p:nvPr/>
        </p:nvPicPr>
        <p:blipFill>
          <a:blip r:embed="rId4"/>
          <a:stretch>
            <a:fillRect/>
          </a:stretch>
        </p:blipFill>
        <p:spPr>
          <a:xfrm>
            <a:off x="1207209" y="1775950"/>
            <a:ext cx="5805488" cy="2855751"/>
          </a:xfrm>
          <a:prstGeom prst="rect">
            <a:avLst/>
          </a:prstGeom>
        </p:spPr>
      </p:pic>
      <p:pic>
        <p:nvPicPr>
          <p:cNvPr id="5" name="Εικόνα 4">
            <a:extLst>
              <a:ext uri="{FF2B5EF4-FFF2-40B4-BE49-F238E27FC236}">
                <a16:creationId xmlns:a16="http://schemas.microsoft.com/office/drawing/2014/main" id="{D3B12CC7-DAFE-8AE2-0FA2-A28514E04370}"/>
              </a:ext>
            </a:extLst>
          </p:cNvPr>
          <p:cNvPicPr>
            <a:picLocks noChangeAspect="1"/>
          </p:cNvPicPr>
          <p:nvPr/>
        </p:nvPicPr>
        <p:blipFill>
          <a:blip r:embed="rId5"/>
          <a:stretch>
            <a:fillRect/>
          </a:stretch>
        </p:blipFill>
        <p:spPr>
          <a:xfrm>
            <a:off x="8071931" y="1752260"/>
            <a:ext cx="3263676" cy="3743628"/>
          </a:xfrm>
          <a:prstGeom prst="rect">
            <a:avLst/>
          </a:prstGeom>
        </p:spPr>
      </p:pic>
      <p:sp>
        <p:nvSpPr>
          <p:cNvPr id="6" name="Ορθογώνιο 5">
            <a:extLst>
              <a:ext uri="{FF2B5EF4-FFF2-40B4-BE49-F238E27FC236}">
                <a16:creationId xmlns:a16="http://schemas.microsoft.com/office/drawing/2014/main" id="{1E344929-718C-4523-9F12-6B18E25DD4DA}"/>
              </a:ext>
            </a:extLst>
          </p:cNvPr>
          <p:cNvSpPr/>
          <p:nvPr/>
        </p:nvSpPr>
        <p:spPr>
          <a:xfrm>
            <a:off x="825910" y="257175"/>
            <a:ext cx="10200862" cy="1202915"/>
          </a:xfrm>
          <a:prstGeom prst="rect">
            <a:avLst/>
          </a:prstGeom>
          <a:noFill/>
          <a:ln w="285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241188336"/>
      </p:ext>
    </p:extLst>
  </p:cSld>
  <p:clrMapOvr>
    <a:masterClrMapping/>
  </p:clrMapOvr>
  <mc:AlternateContent xmlns:mc="http://schemas.openxmlformats.org/markup-compatibility/2006" xmlns:p14="http://schemas.microsoft.com/office/powerpoint/2010/main">
    <mc:Choice Requires="p14">
      <p:transition spd="slow" p14:dur="2000" advTm="34859"/>
    </mc:Choice>
    <mc:Fallback xmlns="">
      <p:transition spd="slow" advTm="34859"/>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7D00C4B-6B1F-1A73-1F61-DCFD01B9D982}"/>
              </a:ext>
            </a:extLst>
          </p:cNvPr>
          <p:cNvSpPr>
            <a:spLocks noGrp="1"/>
          </p:cNvSpPr>
          <p:nvPr>
            <p:ph type="ctrTitle"/>
          </p:nvPr>
        </p:nvSpPr>
        <p:spPr>
          <a:xfrm>
            <a:off x="1524000" y="170410"/>
            <a:ext cx="9144000" cy="804863"/>
          </a:xfrm>
        </p:spPr>
        <p:txBody>
          <a:bodyPr>
            <a:normAutofit fontScale="90000"/>
          </a:bodyPr>
          <a:lstStyle/>
          <a:p>
            <a:r>
              <a:rPr lang="en-US" dirty="0"/>
              <a:t>Values of Ca and </a:t>
            </a:r>
            <a:r>
              <a:rPr lang="el-GR" dirty="0"/>
              <a:t>κ</a:t>
            </a:r>
          </a:p>
        </p:txBody>
      </p:sp>
      <mc:AlternateContent xmlns:mc="http://schemas.openxmlformats.org/markup-compatibility/2006" xmlns:a14="http://schemas.microsoft.com/office/drawing/2010/main">
        <mc:Choice Requires="a14">
          <p:sp>
            <p:nvSpPr>
              <p:cNvPr id="3" name="Υπότιτλος 2">
                <a:extLst>
                  <a:ext uri="{FF2B5EF4-FFF2-40B4-BE49-F238E27FC236}">
                    <a16:creationId xmlns:a16="http://schemas.microsoft.com/office/drawing/2014/main" id="{F5BA1905-E5BD-659A-6846-A8F106315F2F}"/>
                  </a:ext>
                </a:extLst>
              </p:cNvPr>
              <p:cNvSpPr>
                <a:spLocks noGrp="1"/>
              </p:cNvSpPr>
              <p:nvPr>
                <p:ph type="subTitle" idx="1"/>
              </p:nvPr>
            </p:nvSpPr>
            <p:spPr>
              <a:xfrm>
                <a:off x="71120" y="1830388"/>
                <a:ext cx="4800600" cy="3922712"/>
              </a:xfrm>
            </p:spPr>
            <p:txBody>
              <a:bodyPr/>
              <a:lstStyle/>
              <a:p>
                <a:r>
                  <a:rPr lang="en-US" dirty="0"/>
                  <a:t>Capillary number </a:t>
                </a:r>
                <a14:m>
                  <m:oMath xmlns:m="http://schemas.openxmlformats.org/officeDocument/2006/math">
                    <m:r>
                      <a:rPr lang="en-US" b="0" i="1" smtClean="0">
                        <a:latin typeface="Cambria Math" panose="02040503050406030204" pitchFamily="18" charset="0"/>
                        <a:ea typeface="Cambria Math" panose="02040503050406030204" pitchFamily="18" charset="0"/>
                      </a:rPr>
                      <m:t>𝐶𝑎</m:t>
                    </m:r>
                    <m:r>
                      <a:rPr lang="en-US" i="1" smtClean="0">
                        <a:latin typeface="Cambria Math" panose="02040503050406030204" pitchFamily="18" charset="0"/>
                        <a:ea typeface="Cambria Math" panose="02040503050406030204" pitchFamily="18" charset="0"/>
                      </a:rPr>
                      <m:t>=</m:t>
                    </m:r>
                    <m:f>
                      <m:fPr>
                        <m:ctrlPr>
                          <a:rPr lang="en-US" i="1" smtClean="0">
                            <a:latin typeface="Cambria Math" panose="02040503050406030204" pitchFamily="18" charset="0"/>
                            <a:ea typeface="Cambria Math" panose="02040503050406030204" pitchFamily="18" charset="0"/>
                          </a:rPr>
                        </m:ctrlPr>
                      </m:fPr>
                      <m:num>
                        <m:sSub>
                          <m:sSubPr>
                            <m:ctrlPr>
                              <a:rPr lang="en-US" i="1" smtClean="0">
                                <a:latin typeface="Cambria Math" panose="02040503050406030204" pitchFamily="18" charset="0"/>
                                <a:ea typeface="Cambria Math" panose="02040503050406030204" pitchFamily="18" charset="0"/>
                              </a:rPr>
                            </m:ctrlPr>
                          </m:sSubPr>
                          <m:e>
                            <m:r>
                              <a:rPr lang="el-GR" b="0" i="1" smtClean="0">
                                <a:latin typeface="Cambria Math" panose="02040503050406030204" pitchFamily="18" charset="0"/>
                                <a:ea typeface="Cambria Math" panose="02040503050406030204" pitchFamily="18" charset="0"/>
                              </a:rPr>
                              <m:t>𝜇</m:t>
                            </m:r>
                          </m:e>
                          <m:sub>
                            <m:r>
                              <a:rPr lang="en-US" b="0" i="1" smtClean="0">
                                <a:latin typeface="Cambria Math" panose="02040503050406030204" pitchFamily="18" charset="0"/>
                                <a:ea typeface="Cambria Math" panose="02040503050406030204" pitchFamily="18" charset="0"/>
                              </a:rPr>
                              <m:t>𝑑𝑖𝑠𝑝𝑙𝑎𝑐𝑖𝑛𝑔</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𝑈</m:t>
                            </m:r>
                          </m:sub>
                        </m:sSub>
                      </m:num>
                      <m:den>
                        <m:r>
                          <a:rPr lang="en-US" b="0" i="1" smtClean="0">
                            <a:latin typeface="Cambria Math" panose="02040503050406030204" pitchFamily="18" charset="0"/>
                            <a:ea typeface="Cambria Math" panose="02040503050406030204" pitchFamily="18" charset="0"/>
                          </a:rPr>
                          <m:t>𝐼𝑇</m:t>
                        </m:r>
                      </m:den>
                    </m:f>
                  </m:oMath>
                </a14:m>
                <a:endParaRPr lang="en-US" i="1" dirty="0">
                  <a:ea typeface="Cambria Math" panose="02040503050406030204" pitchFamily="18" charset="0"/>
                </a:endParaRPr>
              </a:p>
              <a:p>
                <a:endParaRPr lang="en-US" dirty="0"/>
              </a:p>
              <a:p>
                <a:pPr algn="just"/>
                <a:r>
                  <a:rPr lang="en-US" dirty="0"/>
                  <a:t>   Viscosity ratio  </a:t>
                </a:r>
                <a:endParaRPr lang="el-GR" dirty="0"/>
              </a:p>
            </p:txBody>
          </p:sp>
        </mc:Choice>
        <mc:Fallback xmlns="">
          <p:sp>
            <p:nvSpPr>
              <p:cNvPr id="3" name="Υπότιτλος 2">
                <a:extLst>
                  <a:ext uri="{FF2B5EF4-FFF2-40B4-BE49-F238E27FC236}">
                    <a16:creationId xmlns:a16="http://schemas.microsoft.com/office/drawing/2014/main" id="{F5BA1905-E5BD-659A-6846-A8F106315F2F}"/>
                  </a:ext>
                </a:extLst>
              </p:cNvPr>
              <p:cNvSpPr>
                <a:spLocks noGrp="1" noRot="1" noChangeAspect="1" noMove="1" noResize="1" noEditPoints="1" noAdjustHandles="1" noChangeArrowheads="1" noChangeShapeType="1" noTextEdit="1"/>
              </p:cNvSpPr>
              <p:nvPr>
                <p:ph type="subTitle" idx="1"/>
              </p:nvPr>
            </p:nvSpPr>
            <p:spPr>
              <a:xfrm>
                <a:off x="71120" y="1830388"/>
                <a:ext cx="4800600" cy="3922712"/>
              </a:xfrm>
              <a:blipFill>
                <a:blip r:embed="rId3"/>
                <a:stretch>
                  <a:fillRect t="-466"/>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68445CD9-72D9-967E-BD6F-FECF6E5B4CFC}"/>
                  </a:ext>
                </a:extLst>
              </p:cNvPr>
              <p:cNvSpPr txBox="1"/>
              <p:nvPr/>
            </p:nvSpPr>
            <p:spPr>
              <a:xfrm>
                <a:off x="1752600" y="2716754"/>
                <a:ext cx="2743200" cy="71224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l-GR" sz="2000" b="0" i="1" smtClean="0">
                          <a:solidFill>
                            <a:srgbClr val="333333"/>
                          </a:solidFill>
                          <a:effectLst/>
                          <a:latin typeface="Cambria Math" panose="02040503050406030204" pitchFamily="18" charset="0"/>
                          <a:ea typeface="Cambria Math" panose="02040503050406030204" pitchFamily="18" charset="0"/>
                        </a:rPr>
                        <m:t>𝜅</m:t>
                      </m:r>
                      <m:r>
                        <a:rPr lang="el-GR" sz="2000" b="0" i="1" smtClean="0">
                          <a:solidFill>
                            <a:srgbClr val="333333"/>
                          </a:solidFill>
                          <a:effectLst/>
                          <a:latin typeface="Cambria Math" panose="02040503050406030204" pitchFamily="18" charset="0"/>
                          <a:ea typeface="Cambria Math" panose="02040503050406030204" pitchFamily="18" charset="0"/>
                        </a:rPr>
                        <m:t>=</m:t>
                      </m:r>
                      <m:f>
                        <m:fPr>
                          <m:ctrlPr>
                            <a:rPr lang="el-GR" sz="2000" b="0" i="1" dirty="0" smtClean="0">
                              <a:solidFill>
                                <a:srgbClr val="333333"/>
                              </a:solidFill>
                              <a:effectLst/>
                              <a:latin typeface="Cambria Math" panose="02040503050406030204" pitchFamily="18" charset="0"/>
                            </a:rPr>
                          </m:ctrlPr>
                        </m:fPr>
                        <m:num>
                          <m:sSub>
                            <m:sSubPr>
                              <m:ctrlPr>
                                <a:rPr lang="el-GR" sz="2000" b="0" i="1" dirty="0" smtClean="0">
                                  <a:solidFill>
                                    <a:srgbClr val="333333"/>
                                  </a:solidFill>
                                  <a:effectLst/>
                                  <a:latin typeface="Cambria Math" panose="02040503050406030204" pitchFamily="18" charset="0"/>
                                </a:rPr>
                              </m:ctrlPr>
                            </m:sSubPr>
                            <m:e>
                              <m:r>
                                <a:rPr lang="el-GR" sz="2000" b="0" i="1" dirty="0" smtClean="0">
                                  <a:solidFill>
                                    <a:srgbClr val="333333"/>
                                  </a:solidFill>
                                  <a:effectLst/>
                                  <a:latin typeface="Cambria Math" panose="02040503050406030204" pitchFamily="18" charset="0"/>
                                </a:rPr>
                                <m:t>𝜇</m:t>
                              </m:r>
                            </m:e>
                            <m:sub>
                              <m:r>
                                <a:rPr lang="en-US" sz="2000" b="0" i="1" dirty="0" smtClean="0">
                                  <a:solidFill>
                                    <a:srgbClr val="333333"/>
                                  </a:solidFill>
                                  <a:effectLst/>
                                  <a:latin typeface="Cambria Math" panose="02040503050406030204" pitchFamily="18" charset="0"/>
                                </a:rPr>
                                <m:t>𝑑𝑖𝑠𝑝𝑙𝑎𝑐𝑖𝑛𝑔</m:t>
                              </m:r>
                            </m:sub>
                          </m:sSub>
                        </m:num>
                        <m:den>
                          <m:sSub>
                            <m:sSubPr>
                              <m:ctrlPr>
                                <a:rPr lang="en-US" sz="2000" b="0" i="1" dirty="0" smtClean="0">
                                  <a:solidFill>
                                    <a:srgbClr val="333333"/>
                                  </a:solidFill>
                                  <a:effectLst/>
                                  <a:latin typeface="Cambria Math" panose="02040503050406030204" pitchFamily="18" charset="0"/>
                                </a:rPr>
                              </m:ctrlPr>
                            </m:sSubPr>
                            <m:e>
                              <m:r>
                                <a:rPr lang="el-GR" sz="2000" b="0" i="1" dirty="0" smtClean="0">
                                  <a:solidFill>
                                    <a:srgbClr val="333333"/>
                                  </a:solidFill>
                                  <a:effectLst/>
                                  <a:latin typeface="Cambria Math" panose="02040503050406030204" pitchFamily="18" charset="0"/>
                                </a:rPr>
                                <m:t>𝜇</m:t>
                              </m:r>
                            </m:e>
                            <m:sub>
                              <m:r>
                                <a:rPr lang="en-US" sz="2000" b="0" i="1" dirty="0" smtClean="0">
                                  <a:solidFill>
                                    <a:srgbClr val="333333"/>
                                  </a:solidFill>
                                  <a:effectLst/>
                                  <a:latin typeface="Cambria Math" panose="02040503050406030204" pitchFamily="18" charset="0"/>
                                </a:rPr>
                                <m:t>𝑑𝑖𝑠𝑝𝑙𝑎𝑐𝑒𝑑</m:t>
                              </m:r>
                            </m:sub>
                          </m:sSub>
                        </m:den>
                      </m:f>
                    </m:oMath>
                  </m:oMathPara>
                </a14:m>
                <a:endParaRPr lang="el-GR" dirty="0"/>
              </a:p>
            </p:txBody>
          </p:sp>
        </mc:Choice>
        <mc:Fallback xmlns="">
          <p:sp>
            <p:nvSpPr>
              <p:cNvPr id="5" name="TextBox 4">
                <a:extLst>
                  <a:ext uri="{FF2B5EF4-FFF2-40B4-BE49-F238E27FC236}">
                    <a16:creationId xmlns:a16="http://schemas.microsoft.com/office/drawing/2014/main" id="{68445CD9-72D9-967E-BD6F-FECF6E5B4CFC}"/>
                  </a:ext>
                </a:extLst>
              </p:cNvPr>
              <p:cNvSpPr txBox="1">
                <a:spLocks noRot="1" noChangeAspect="1" noMove="1" noResize="1" noEditPoints="1" noAdjustHandles="1" noChangeArrowheads="1" noChangeShapeType="1" noTextEdit="1"/>
              </p:cNvSpPr>
              <p:nvPr/>
            </p:nvSpPr>
            <p:spPr>
              <a:xfrm>
                <a:off x="1752600" y="2716754"/>
                <a:ext cx="2743200" cy="712246"/>
              </a:xfrm>
              <a:prstGeom prst="rect">
                <a:avLst/>
              </a:prstGeom>
              <a:blipFill>
                <a:blip r:embed="rId4"/>
                <a:stretch>
                  <a:fillRect/>
                </a:stretch>
              </a:blipFill>
            </p:spPr>
            <p:txBody>
              <a:bodyPr/>
              <a:lstStyle/>
              <a:p>
                <a:r>
                  <a:rPr lang="el-GR">
                    <a:noFill/>
                  </a:rPr>
                  <a:t> </a:t>
                </a:r>
              </a:p>
            </p:txBody>
          </p:sp>
        </mc:Fallback>
      </mc:AlternateContent>
      <p:grpSp>
        <p:nvGrpSpPr>
          <p:cNvPr id="4" name="Group 3"/>
          <p:cNvGrpSpPr/>
          <p:nvPr/>
        </p:nvGrpSpPr>
        <p:grpSpPr>
          <a:xfrm>
            <a:off x="925118" y="3437313"/>
            <a:ext cx="3092603" cy="1244177"/>
            <a:chOff x="867565" y="3937189"/>
            <a:chExt cx="3092603" cy="1244177"/>
          </a:xfrm>
        </p:grpSpPr>
        <p:sp>
          <p:nvSpPr>
            <p:cNvPr id="6" name="Ορθογώνιο 5">
              <a:extLst>
                <a:ext uri="{FF2B5EF4-FFF2-40B4-BE49-F238E27FC236}">
                  <a16:creationId xmlns:a16="http://schemas.microsoft.com/office/drawing/2014/main" id="{BE7CBD0D-3374-C6F6-C5B0-4A7337556598}"/>
                </a:ext>
              </a:extLst>
            </p:cNvPr>
            <p:cNvSpPr/>
            <p:nvPr/>
          </p:nvSpPr>
          <p:spPr>
            <a:xfrm>
              <a:off x="867565" y="3937189"/>
              <a:ext cx="2743200" cy="124417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13B664CA-326A-3A0B-6460-03A169AAB967}"/>
                    </a:ext>
                  </a:extLst>
                </p:cNvPr>
                <p:cNvSpPr txBox="1"/>
                <p:nvPr/>
              </p:nvSpPr>
              <p:spPr>
                <a:xfrm>
                  <a:off x="982672" y="4018295"/>
                  <a:ext cx="2977496" cy="1145635"/>
                </a:xfrm>
                <a:prstGeom prst="rect">
                  <a:avLst/>
                </a:prstGeom>
                <a:noFill/>
              </p:spPr>
              <p:txBody>
                <a:bodyPr wrap="square" rtlCol="0">
                  <a:spAutoFit/>
                </a:bodyPr>
                <a:lstStyle/>
                <a:p>
                  <a14:m>
                    <m:oMath xmlns:m="http://schemas.openxmlformats.org/officeDocument/2006/math">
                      <m:sSub>
                        <m:sSubPr>
                          <m:ctrlPr>
                            <a:rPr lang="en-US" i="1" smtClean="0">
                              <a:latin typeface="Cambria Math" panose="02040503050406030204" pitchFamily="18" charset="0"/>
                            </a:rPr>
                          </m:ctrlPr>
                        </m:sSubPr>
                        <m:e>
                          <m:r>
                            <a:rPr lang="el-GR" b="0" i="1" smtClean="0">
                              <a:latin typeface="Cambria Math" panose="02040503050406030204" pitchFamily="18" charset="0"/>
                            </a:rPr>
                            <m:t>𝜇</m:t>
                          </m:r>
                        </m:e>
                        <m:sub>
                          <m:r>
                            <a:rPr lang="en-US" b="0" i="1" smtClean="0">
                              <a:latin typeface="Cambria Math" panose="02040503050406030204" pitchFamily="18" charset="0"/>
                            </a:rPr>
                            <m:t>𝑒𝑚𝑢𝑙𝑠𝑖𝑜𝑛</m:t>
                          </m:r>
                        </m:sub>
                      </m:sSub>
                    </m:oMath>
                  </a14:m>
                  <a:r>
                    <a:rPr lang="en-US" dirty="0"/>
                    <a:t>  = </a:t>
                  </a:r>
                  <a:r>
                    <a:rPr lang="el-GR" dirty="0"/>
                    <a:t>0.01246 </a:t>
                  </a:r>
                  <a:r>
                    <a:rPr lang="en-US" b="0" i="0" dirty="0">
                      <a:effectLst/>
                    </a:rPr>
                    <a:t> Pa s</a:t>
                  </a:r>
                </a:p>
                <a:p>
                  <a:endParaRPr lang="en-US" sz="600" dirty="0"/>
                </a:p>
                <a:p>
                  <a14:m>
                    <m:oMath xmlns:m="http://schemas.openxmlformats.org/officeDocument/2006/math">
                      <m:sSub>
                        <m:sSubPr>
                          <m:ctrlPr>
                            <a:rPr lang="en-US" i="1" smtClean="0">
                              <a:latin typeface="Cambria Math" panose="02040503050406030204" pitchFamily="18" charset="0"/>
                            </a:rPr>
                          </m:ctrlPr>
                        </m:sSubPr>
                        <m:e>
                          <m:r>
                            <a:rPr lang="el-GR" b="0" i="1" smtClean="0">
                              <a:latin typeface="Cambria Math" panose="02040503050406030204" pitchFamily="18" charset="0"/>
                            </a:rPr>
                            <m:t>𝜇</m:t>
                          </m:r>
                        </m:e>
                        <m:sub>
                          <m:r>
                            <a:rPr lang="en-US" b="0" i="1" smtClean="0">
                              <a:latin typeface="Cambria Math" panose="02040503050406030204" pitchFamily="18" charset="0"/>
                            </a:rPr>
                            <m:t>𝑝𝑎𝑟𝑎𝑓𝑓𝑖𝑛</m:t>
                          </m:r>
                        </m:sub>
                      </m:sSub>
                    </m:oMath>
                  </a14:m>
                  <a:r>
                    <a:rPr lang="en-US" dirty="0"/>
                    <a:t> = </a:t>
                  </a:r>
                  <a:r>
                    <a:rPr lang="en-US" b="0" i="0" dirty="0">
                      <a:effectLst/>
                    </a:rPr>
                    <a:t>0.026 Pa s</a:t>
                  </a:r>
                </a:p>
                <a:p>
                  <a:endParaRPr lang="el-GR" sz="700" b="0" i="0" dirty="0">
                    <a:effectLst/>
                  </a:endParaRPr>
                </a:p>
                <a:p>
                  <a14:m>
                    <m:oMath xmlns:m="http://schemas.openxmlformats.org/officeDocument/2006/math">
                      <m:sSub>
                        <m:sSubPr>
                          <m:ctrlPr>
                            <a:rPr lang="en-US" i="1" smtClean="0">
                              <a:latin typeface="Cambria Math" panose="02040503050406030204" pitchFamily="18" charset="0"/>
                            </a:rPr>
                          </m:ctrlPr>
                        </m:sSubPr>
                        <m:e>
                          <m:r>
                            <a:rPr lang="el-GR" b="0" i="1" smtClean="0">
                              <a:latin typeface="Cambria Math" panose="02040503050406030204" pitchFamily="18" charset="0"/>
                            </a:rPr>
                            <m:t>𝜇</m:t>
                          </m:r>
                        </m:e>
                        <m:sub>
                          <m:r>
                            <a:rPr lang="en-US" b="0" i="1" smtClean="0">
                              <a:latin typeface="Cambria Math" panose="02040503050406030204" pitchFamily="18" charset="0"/>
                            </a:rPr>
                            <m:t>𝑤𝑎𝑡𝑒𝑟</m:t>
                          </m:r>
                        </m:sub>
                      </m:sSub>
                    </m:oMath>
                  </a14:m>
                  <a:r>
                    <a:rPr lang="en-US" dirty="0"/>
                    <a:t> = </a:t>
                  </a:r>
                  <a:r>
                    <a:rPr lang="en-US" b="0" i="0" dirty="0">
                      <a:effectLst/>
                    </a:rPr>
                    <a:t>0.001 Pa s</a:t>
                  </a:r>
                  <a:endParaRPr lang="el-GR" dirty="0"/>
                </a:p>
              </p:txBody>
            </p:sp>
          </mc:Choice>
          <mc:Fallback xmlns="">
            <p:sp>
              <p:nvSpPr>
                <p:cNvPr id="7" name="TextBox 6">
                  <a:extLst>
                    <a:ext uri="{FF2B5EF4-FFF2-40B4-BE49-F238E27FC236}">
                      <a16:creationId xmlns:a16="http://schemas.microsoft.com/office/drawing/2014/main" id="{13B664CA-326A-3A0B-6460-03A169AAB967}"/>
                    </a:ext>
                  </a:extLst>
                </p:cNvPr>
                <p:cNvSpPr txBox="1">
                  <a:spLocks noRot="1" noChangeAspect="1" noMove="1" noResize="1" noEditPoints="1" noAdjustHandles="1" noChangeArrowheads="1" noChangeShapeType="1" noTextEdit="1"/>
                </p:cNvSpPr>
                <p:nvPr/>
              </p:nvSpPr>
              <p:spPr>
                <a:xfrm>
                  <a:off x="982672" y="4018295"/>
                  <a:ext cx="2977496" cy="1145635"/>
                </a:xfrm>
                <a:prstGeom prst="rect">
                  <a:avLst/>
                </a:prstGeom>
                <a:blipFill>
                  <a:blip r:embed="rId5"/>
                  <a:stretch>
                    <a:fillRect t="-2660" b="-7447"/>
                  </a:stretch>
                </a:blipFill>
              </p:spPr>
              <p:txBody>
                <a:bodyPr/>
                <a:lstStyle/>
                <a:p>
                  <a:r>
                    <a:rPr lang="el-GR">
                      <a:noFill/>
                    </a:rPr>
                    <a:t> </a:t>
                  </a:r>
                </a:p>
              </p:txBody>
            </p:sp>
          </mc:Fallback>
        </mc:AlternateContent>
      </p:grpSp>
      <p:sp>
        <p:nvSpPr>
          <p:cNvPr id="8" name="Ορθογώνιο 7">
            <a:extLst>
              <a:ext uri="{FF2B5EF4-FFF2-40B4-BE49-F238E27FC236}">
                <a16:creationId xmlns:a16="http://schemas.microsoft.com/office/drawing/2014/main" id="{5A36F536-647C-65DD-8F22-FE784DA35897}"/>
              </a:ext>
            </a:extLst>
          </p:cNvPr>
          <p:cNvSpPr/>
          <p:nvPr/>
        </p:nvSpPr>
        <p:spPr>
          <a:xfrm>
            <a:off x="3314700" y="0"/>
            <a:ext cx="5701030" cy="1059341"/>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aphicFrame>
        <p:nvGraphicFramePr>
          <p:cNvPr id="10" name="Πίνακας 9">
            <a:extLst>
              <a:ext uri="{FF2B5EF4-FFF2-40B4-BE49-F238E27FC236}">
                <a16:creationId xmlns:a16="http://schemas.microsoft.com/office/drawing/2014/main" id="{1D4F4ECD-DCC3-AE80-4EB0-82A9FBB71722}"/>
              </a:ext>
            </a:extLst>
          </p:cNvPr>
          <p:cNvGraphicFramePr>
            <a:graphicFrameLocks noGrp="1"/>
          </p:cNvGraphicFramePr>
          <p:nvPr/>
        </p:nvGraphicFramePr>
        <p:xfrm>
          <a:off x="4871721" y="1409700"/>
          <a:ext cx="7249160" cy="4822348"/>
        </p:xfrm>
        <a:graphic>
          <a:graphicData uri="http://schemas.openxmlformats.org/drawingml/2006/table">
            <a:tbl>
              <a:tblPr firstRow="1" firstCol="1" bandRow="1">
                <a:tableStyleId>{5C22544A-7EE6-4342-B048-85BDC9FD1C3A}</a:tableStyleId>
              </a:tblPr>
              <a:tblGrid>
                <a:gridCol w="1569369">
                  <a:extLst>
                    <a:ext uri="{9D8B030D-6E8A-4147-A177-3AD203B41FA5}">
                      <a16:colId xmlns:a16="http://schemas.microsoft.com/office/drawing/2014/main" val="2615786072"/>
                    </a:ext>
                  </a:extLst>
                </a:gridCol>
                <a:gridCol w="903524">
                  <a:extLst>
                    <a:ext uri="{9D8B030D-6E8A-4147-A177-3AD203B41FA5}">
                      <a16:colId xmlns:a16="http://schemas.microsoft.com/office/drawing/2014/main" val="1370439046"/>
                    </a:ext>
                  </a:extLst>
                </a:gridCol>
                <a:gridCol w="754976">
                  <a:extLst>
                    <a:ext uri="{9D8B030D-6E8A-4147-A177-3AD203B41FA5}">
                      <a16:colId xmlns:a16="http://schemas.microsoft.com/office/drawing/2014/main" val="842624402"/>
                    </a:ext>
                  </a:extLst>
                </a:gridCol>
                <a:gridCol w="1016245">
                  <a:extLst>
                    <a:ext uri="{9D8B030D-6E8A-4147-A177-3AD203B41FA5}">
                      <a16:colId xmlns:a16="http://schemas.microsoft.com/office/drawing/2014/main" val="1472920654"/>
                    </a:ext>
                  </a:extLst>
                </a:gridCol>
                <a:gridCol w="1021488">
                  <a:extLst>
                    <a:ext uri="{9D8B030D-6E8A-4147-A177-3AD203B41FA5}">
                      <a16:colId xmlns:a16="http://schemas.microsoft.com/office/drawing/2014/main" val="2788382350"/>
                    </a:ext>
                  </a:extLst>
                </a:gridCol>
                <a:gridCol w="994400">
                  <a:extLst>
                    <a:ext uri="{9D8B030D-6E8A-4147-A177-3AD203B41FA5}">
                      <a16:colId xmlns:a16="http://schemas.microsoft.com/office/drawing/2014/main" val="3819940470"/>
                    </a:ext>
                  </a:extLst>
                </a:gridCol>
                <a:gridCol w="989158">
                  <a:extLst>
                    <a:ext uri="{9D8B030D-6E8A-4147-A177-3AD203B41FA5}">
                      <a16:colId xmlns:a16="http://schemas.microsoft.com/office/drawing/2014/main" val="676497086"/>
                    </a:ext>
                  </a:extLst>
                </a:gridCol>
              </a:tblGrid>
              <a:tr h="1294677">
                <a:tc>
                  <a:txBody>
                    <a:bodyPr/>
                    <a:lstStyle/>
                    <a:p>
                      <a:pPr>
                        <a:lnSpc>
                          <a:spcPct val="107000"/>
                        </a:lnSpc>
                        <a:spcAft>
                          <a:spcPts val="800"/>
                        </a:spcAft>
                      </a:pPr>
                      <a:r>
                        <a:rPr lang="en-US" sz="2000">
                          <a:effectLst/>
                        </a:rPr>
                        <a:t>fluid</a:t>
                      </a:r>
                      <a:endParaRPr lang="el-G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US" sz="2000">
                          <a:effectLst/>
                        </a:rPr>
                        <a:t>Flow rate(10</a:t>
                      </a:r>
                      <a:r>
                        <a:rPr lang="en-US" sz="2000" baseline="30000">
                          <a:effectLst/>
                        </a:rPr>
                        <a:t>-6</a:t>
                      </a:r>
                      <a:r>
                        <a:rPr lang="el-GR" sz="2000">
                          <a:effectLst/>
                        </a:rPr>
                        <a:t>/60) </a:t>
                      </a:r>
                      <a:r>
                        <a:rPr lang="en-US" sz="2000">
                          <a:effectLst/>
                        </a:rPr>
                        <a:t>m3/s</a:t>
                      </a:r>
                      <a:endParaRPr lang="el-G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US" sz="2000">
                          <a:effectLst/>
                        </a:rPr>
                        <a:t>U (  10 </a:t>
                      </a:r>
                      <a:r>
                        <a:rPr lang="en-US" sz="2000" baseline="30000">
                          <a:effectLst/>
                        </a:rPr>
                        <a:t>-5 </a:t>
                      </a:r>
                      <a:r>
                        <a:rPr lang="en-US" sz="2000">
                          <a:effectLst/>
                        </a:rPr>
                        <a:t> m/s)</a:t>
                      </a:r>
                      <a:endParaRPr lang="el-G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l-GR" sz="2000">
                          <a:effectLst/>
                        </a:rPr>
                        <a:t>μ</a:t>
                      </a:r>
                      <a:r>
                        <a:rPr lang="en-US" sz="2000">
                          <a:effectLst/>
                        </a:rPr>
                        <a:t> (Pa s)</a:t>
                      </a:r>
                      <a:endParaRPr lang="el-G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l-GR" sz="2000" dirty="0">
                          <a:effectLst/>
                        </a:rPr>
                        <a:t>ΙΤ </a:t>
                      </a:r>
                      <a:r>
                        <a:rPr lang="en-US" sz="2000" dirty="0">
                          <a:effectLst/>
                        </a:rPr>
                        <a:t>(</a:t>
                      </a:r>
                      <a:r>
                        <a:rPr lang="en-US" sz="2000" dirty="0" err="1">
                          <a:effectLst/>
                        </a:rPr>
                        <a:t>mN</a:t>
                      </a:r>
                      <a:r>
                        <a:rPr lang="en-US" sz="2000" dirty="0">
                          <a:effectLst/>
                        </a:rPr>
                        <a:t>/m)</a:t>
                      </a:r>
                      <a:endParaRPr lang="el-G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US" sz="2000">
                          <a:effectLst/>
                        </a:rPr>
                        <a:t>Ca</a:t>
                      </a:r>
                      <a:r>
                        <a:rPr lang="el-GR" sz="2000">
                          <a:effectLst/>
                        </a:rPr>
                        <a:t> (10</a:t>
                      </a:r>
                      <a:r>
                        <a:rPr lang="el-GR" sz="2000" baseline="30000">
                          <a:effectLst/>
                        </a:rPr>
                        <a:t>-</a:t>
                      </a:r>
                      <a:r>
                        <a:rPr lang="en-US" sz="2000" baseline="30000">
                          <a:effectLst/>
                        </a:rPr>
                        <a:t>6</a:t>
                      </a:r>
                      <a:r>
                        <a:rPr lang="el-GR" sz="2000">
                          <a:effectLst/>
                        </a:rPr>
                        <a:t>)</a:t>
                      </a:r>
                      <a:endParaRPr lang="el-G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l-GR" sz="2000">
                          <a:effectLst/>
                        </a:rPr>
                        <a:t>κ</a:t>
                      </a:r>
                      <a:endParaRPr lang="el-G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37314142"/>
                  </a:ext>
                </a:extLst>
              </a:tr>
              <a:tr h="312772">
                <a:tc>
                  <a:txBody>
                    <a:bodyPr/>
                    <a:lstStyle/>
                    <a:p>
                      <a:pPr>
                        <a:lnSpc>
                          <a:spcPct val="107000"/>
                        </a:lnSpc>
                        <a:spcAft>
                          <a:spcPts val="800"/>
                        </a:spcAft>
                      </a:pPr>
                      <a:r>
                        <a:rPr lang="en-US" sz="2000">
                          <a:effectLst/>
                        </a:rPr>
                        <a:t>paraffin</a:t>
                      </a:r>
                      <a:endParaRPr lang="el-G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US" sz="2000">
                          <a:effectLst/>
                        </a:rPr>
                        <a:t>0.08</a:t>
                      </a:r>
                      <a:endParaRPr lang="el-G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US" sz="2000">
                          <a:effectLst/>
                        </a:rPr>
                        <a:t>0.94</a:t>
                      </a:r>
                      <a:endParaRPr lang="el-G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US" sz="2000">
                          <a:effectLst/>
                        </a:rPr>
                        <a:t>0.026</a:t>
                      </a:r>
                      <a:endParaRPr lang="el-G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US" sz="2000">
                          <a:effectLst/>
                        </a:rPr>
                        <a:t>30.5</a:t>
                      </a:r>
                      <a:endParaRPr lang="el-G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US" sz="2000">
                          <a:effectLst/>
                        </a:rPr>
                        <a:t>8.0</a:t>
                      </a:r>
                      <a:endParaRPr lang="el-G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l-GR" sz="2000">
                          <a:effectLst/>
                        </a:rPr>
                        <a:t>26.0</a:t>
                      </a:r>
                      <a:endParaRPr lang="el-G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454838385"/>
                  </a:ext>
                </a:extLst>
              </a:tr>
              <a:tr h="312772">
                <a:tc>
                  <a:txBody>
                    <a:bodyPr/>
                    <a:lstStyle/>
                    <a:p>
                      <a:pPr>
                        <a:lnSpc>
                          <a:spcPct val="107000"/>
                        </a:lnSpc>
                        <a:spcAft>
                          <a:spcPts val="800"/>
                        </a:spcAft>
                      </a:pPr>
                      <a:r>
                        <a:rPr lang="en-US" sz="2000">
                          <a:effectLst/>
                        </a:rPr>
                        <a:t>NaCl 0.25M</a:t>
                      </a:r>
                      <a:endParaRPr lang="el-G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US" sz="2000">
                          <a:effectLst/>
                        </a:rPr>
                        <a:t>0.2</a:t>
                      </a:r>
                      <a:endParaRPr lang="el-G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US" sz="2000">
                          <a:effectLst/>
                        </a:rPr>
                        <a:t>2.35</a:t>
                      </a:r>
                      <a:endParaRPr lang="el-G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US" sz="2000">
                          <a:effectLst/>
                        </a:rPr>
                        <a:t>0.001</a:t>
                      </a:r>
                      <a:endParaRPr lang="el-G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US" sz="2000">
                          <a:effectLst/>
                        </a:rPr>
                        <a:t>25.0</a:t>
                      </a:r>
                      <a:endParaRPr lang="el-G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US" sz="2000">
                          <a:effectLst/>
                        </a:rPr>
                        <a:t>0.94</a:t>
                      </a:r>
                      <a:endParaRPr lang="el-G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l-GR" sz="2000">
                          <a:effectLst/>
                        </a:rPr>
                        <a:t>0</a:t>
                      </a:r>
                      <a:r>
                        <a:rPr lang="en-US" sz="2000">
                          <a:effectLst/>
                        </a:rPr>
                        <a:t>.</a:t>
                      </a:r>
                      <a:r>
                        <a:rPr lang="el-GR" sz="2000">
                          <a:effectLst/>
                        </a:rPr>
                        <a:t>038</a:t>
                      </a:r>
                      <a:endParaRPr lang="el-G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921161691"/>
                  </a:ext>
                </a:extLst>
              </a:tr>
              <a:tr h="640074">
                <a:tc>
                  <a:txBody>
                    <a:bodyPr/>
                    <a:lstStyle/>
                    <a:p>
                      <a:pPr>
                        <a:lnSpc>
                          <a:spcPct val="107000"/>
                        </a:lnSpc>
                        <a:spcAft>
                          <a:spcPts val="800"/>
                        </a:spcAft>
                      </a:pPr>
                      <a:r>
                        <a:rPr lang="en-US" sz="2000">
                          <a:effectLst/>
                        </a:rPr>
                        <a:t>FeNPs 0.25 g/L</a:t>
                      </a:r>
                      <a:endParaRPr lang="el-G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US" sz="2000">
                          <a:effectLst/>
                        </a:rPr>
                        <a:t>0.2</a:t>
                      </a:r>
                      <a:endParaRPr lang="el-G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US" sz="2000">
                          <a:effectLst/>
                        </a:rPr>
                        <a:t>2.35</a:t>
                      </a:r>
                      <a:endParaRPr lang="el-G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US" sz="2000">
                          <a:effectLst/>
                        </a:rPr>
                        <a:t>0.001</a:t>
                      </a:r>
                      <a:endParaRPr lang="el-G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US" sz="2000">
                          <a:effectLst/>
                        </a:rPr>
                        <a:t>25.0</a:t>
                      </a:r>
                      <a:endParaRPr lang="el-G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US" sz="2000">
                          <a:effectLst/>
                        </a:rPr>
                        <a:t>0.94</a:t>
                      </a:r>
                      <a:endParaRPr lang="el-G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l-GR" sz="2000">
                          <a:effectLst/>
                        </a:rPr>
                        <a:t>0</a:t>
                      </a:r>
                      <a:r>
                        <a:rPr lang="en-US" sz="2000">
                          <a:effectLst/>
                        </a:rPr>
                        <a:t>.</a:t>
                      </a:r>
                      <a:r>
                        <a:rPr lang="el-GR" sz="2000">
                          <a:effectLst/>
                        </a:rPr>
                        <a:t>038</a:t>
                      </a:r>
                      <a:endParaRPr lang="el-G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52401233"/>
                  </a:ext>
                </a:extLst>
              </a:tr>
              <a:tr h="967376">
                <a:tc>
                  <a:txBody>
                    <a:bodyPr/>
                    <a:lstStyle/>
                    <a:p>
                      <a:pPr>
                        <a:lnSpc>
                          <a:spcPct val="107000"/>
                        </a:lnSpc>
                        <a:spcAft>
                          <a:spcPts val="800"/>
                        </a:spcAft>
                      </a:pPr>
                      <a:r>
                        <a:rPr lang="en-US" sz="2000">
                          <a:effectLst/>
                        </a:rPr>
                        <a:t>FeNps 0.25 g/L – NaCl 0.25M</a:t>
                      </a:r>
                      <a:endParaRPr lang="el-G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US" sz="2000">
                          <a:effectLst/>
                        </a:rPr>
                        <a:t>0.2</a:t>
                      </a:r>
                      <a:endParaRPr lang="el-G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US" sz="2000">
                          <a:effectLst/>
                        </a:rPr>
                        <a:t>2.35</a:t>
                      </a:r>
                      <a:endParaRPr lang="el-G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US" sz="2000">
                          <a:effectLst/>
                        </a:rPr>
                        <a:t>0.001</a:t>
                      </a:r>
                      <a:endParaRPr lang="el-G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US" sz="2000">
                          <a:effectLst/>
                        </a:rPr>
                        <a:t>25.0</a:t>
                      </a:r>
                      <a:endParaRPr lang="el-G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US" sz="2000">
                          <a:effectLst/>
                        </a:rPr>
                        <a:t>0.94</a:t>
                      </a:r>
                      <a:endParaRPr lang="el-G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l-GR" sz="2000">
                          <a:effectLst/>
                        </a:rPr>
                        <a:t>0</a:t>
                      </a:r>
                      <a:r>
                        <a:rPr lang="en-US" sz="2000">
                          <a:effectLst/>
                        </a:rPr>
                        <a:t>.</a:t>
                      </a:r>
                      <a:r>
                        <a:rPr lang="el-GR" sz="2000">
                          <a:effectLst/>
                        </a:rPr>
                        <a:t>038</a:t>
                      </a:r>
                      <a:endParaRPr lang="el-G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458924228"/>
                  </a:ext>
                </a:extLst>
              </a:tr>
              <a:tr h="1294677">
                <a:tc>
                  <a:txBody>
                    <a:bodyPr/>
                    <a:lstStyle/>
                    <a:p>
                      <a:pPr>
                        <a:lnSpc>
                          <a:spcPct val="107000"/>
                        </a:lnSpc>
                        <a:spcAft>
                          <a:spcPts val="800"/>
                        </a:spcAft>
                      </a:pPr>
                      <a:r>
                        <a:rPr lang="en-US" sz="2000">
                          <a:effectLst/>
                        </a:rPr>
                        <a:t>FeNps 0.25 g/L – NaCl 0.25M (emulsion)</a:t>
                      </a:r>
                      <a:endParaRPr lang="el-G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US" sz="2000">
                          <a:effectLst/>
                        </a:rPr>
                        <a:t> </a:t>
                      </a:r>
                      <a:endParaRPr lang="el-GR" sz="2000">
                        <a:effectLst/>
                      </a:endParaRPr>
                    </a:p>
                    <a:p>
                      <a:pPr>
                        <a:lnSpc>
                          <a:spcPct val="107000"/>
                        </a:lnSpc>
                        <a:spcAft>
                          <a:spcPts val="800"/>
                        </a:spcAft>
                      </a:pPr>
                      <a:r>
                        <a:rPr lang="en-US" sz="2000">
                          <a:effectLst/>
                        </a:rPr>
                        <a:t>0.2</a:t>
                      </a:r>
                      <a:endParaRPr lang="el-G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US" sz="2000">
                          <a:effectLst/>
                        </a:rPr>
                        <a:t>2.35</a:t>
                      </a:r>
                      <a:endParaRPr lang="el-G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l-GR" sz="1800" kern="1200" dirty="0">
                          <a:solidFill>
                            <a:schemeClr val="dk1"/>
                          </a:solidFill>
                          <a:effectLst/>
                          <a:latin typeface="+mn-lt"/>
                          <a:ea typeface="+mn-ea"/>
                          <a:cs typeface="+mn-cs"/>
                        </a:rPr>
                        <a:t>0.01246 </a:t>
                      </a:r>
                      <a:endParaRPr lang="el-G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US" sz="2000">
                          <a:effectLst/>
                        </a:rPr>
                        <a:t>25.0</a:t>
                      </a:r>
                      <a:endParaRPr lang="el-G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l-GR" sz="2000">
                          <a:effectLst/>
                        </a:rPr>
                        <a:t>1.17</a:t>
                      </a:r>
                      <a:endParaRPr lang="el-G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l-GR" sz="2000" dirty="0">
                          <a:effectLst/>
                        </a:rPr>
                        <a:t>0.48</a:t>
                      </a:r>
                      <a:endParaRPr lang="el-G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83038270"/>
                  </a:ext>
                </a:extLst>
              </a:tr>
            </a:tbl>
          </a:graphicData>
        </a:graphic>
      </p:graphicFrame>
      <p:grpSp>
        <p:nvGrpSpPr>
          <p:cNvPr id="14" name="Group 13"/>
          <p:cNvGrpSpPr/>
          <p:nvPr/>
        </p:nvGrpSpPr>
        <p:grpSpPr>
          <a:xfrm>
            <a:off x="563377" y="4829758"/>
            <a:ext cx="3816085" cy="1936103"/>
            <a:chOff x="411744" y="4934293"/>
            <a:chExt cx="3816085" cy="1936103"/>
          </a:xfrm>
        </p:grpSpPr>
        <p:sp>
          <p:nvSpPr>
            <p:cNvPr id="11" name="TextBox 10">
              <a:extLst>
                <a:ext uri="{FF2B5EF4-FFF2-40B4-BE49-F238E27FC236}">
                  <a16:creationId xmlns:a16="http://schemas.microsoft.com/office/drawing/2014/main" id="{E982E5AD-A682-B176-6A31-091A8F9BB500}"/>
                </a:ext>
              </a:extLst>
            </p:cNvPr>
            <p:cNvSpPr txBox="1"/>
            <p:nvPr/>
          </p:nvSpPr>
          <p:spPr>
            <a:xfrm>
              <a:off x="526740" y="4951729"/>
              <a:ext cx="3701089" cy="1918667"/>
            </a:xfrm>
            <a:prstGeom prst="rect">
              <a:avLst/>
            </a:prstGeom>
            <a:noFill/>
          </p:spPr>
          <p:txBody>
            <a:bodyPr wrap="square" rtlCol="0">
              <a:spAutoFit/>
            </a:bodyPr>
            <a:lstStyle/>
            <a:p>
              <a:pPr>
                <a:lnSpc>
                  <a:spcPct val="107000"/>
                </a:lnSpc>
                <a:spcAft>
                  <a:spcPts val="800"/>
                </a:spcAft>
              </a:pPr>
              <a:r>
                <a:rPr lang="en-US" dirty="0">
                  <a:effectLst/>
                  <a:latin typeface="Calibri" panose="020F0502020204030204" pitchFamily="34" charset="0"/>
                  <a:ea typeface="Calibri" panose="020F0502020204030204" pitchFamily="34" charset="0"/>
                  <a:cs typeface="Times New Roman" panose="02020603050405020304" pitchFamily="18" charset="0"/>
                </a:rPr>
                <a:t>Ca pore scale -&gt; </a:t>
              </a:r>
              <a:r>
                <a:rPr lang="en-US" b="1" dirty="0">
                  <a:effectLst/>
                  <a:latin typeface="Calibri" panose="020F0502020204030204" pitchFamily="34" charset="0"/>
                  <a:ea typeface="Calibri" panose="020F0502020204030204" pitchFamily="34" charset="0"/>
                  <a:cs typeface="Times New Roman" panose="02020603050405020304" pitchFamily="18" charset="0"/>
                </a:rPr>
                <a:t>Ca</a:t>
              </a:r>
              <a:r>
                <a:rPr lang="en-US" b="1" baseline="-25000" dirty="0">
                  <a:effectLst/>
                  <a:latin typeface="Calibri" panose="020F0502020204030204" pitchFamily="34" charset="0"/>
                  <a:ea typeface="Calibri" panose="020F0502020204030204" pitchFamily="34" charset="0"/>
                  <a:cs typeface="Times New Roman" panose="02020603050405020304" pitchFamily="18" charset="0"/>
                </a:rPr>
                <a:t>L1</a:t>
              </a:r>
              <a:r>
                <a:rPr lang="en-US" b="1" dirty="0">
                  <a:effectLst/>
                  <a:latin typeface="Calibri" panose="020F0502020204030204" pitchFamily="34" charset="0"/>
                  <a:ea typeface="Calibri" panose="020F0502020204030204" pitchFamily="34" charset="0"/>
                  <a:cs typeface="Times New Roman" panose="02020603050405020304" pitchFamily="18" charset="0"/>
                </a:rPr>
                <a:t>=Ca*factor</a:t>
              </a:r>
            </a:p>
            <a:p>
              <a:pPr>
                <a:lnSpc>
                  <a:spcPct val="107000"/>
                </a:lnSpc>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Ca network scale -&gt;</a:t>
              </a:r>
              <a:r>
                <a:rPr lang="en-US" b="1" dirty="0">
                  <a:latin typeface="Calibri" panose="020F0502020204030204" pitchFamily="34" charset="0"/>
                  <a:ea typeface="Calibri" panose="020F0502020204030204" pitchFamily="34" charset="0"/>
                  <a:cs typeface="Times New Roman" panose="02020603050405020304" pitchFamily="18" charset="0"/>
                </a:rPr>
                <a:t> </a:t>
              </a:r>
              <a:r>
                <a:rPr lang="en-US" b="1" dirty="0" err="1">
                  <a:latin typeface="Calibri" panose="020F0502020204030204" pitchFamily="34" charset="0"/>
                  <a:ea typeface="Calibri" panose="020F0502020204030204" pitchFamily="34" charset="0"/>
                  <a:cs typeface="Times New Roman" panose="02020603050405020304" pitchFamily="18" charset="0"/>
                </a:rPr>
                <a:t>Ca</a:t>
              </a:r>
              <a:r>
                <a:rPr lang="en-US" b="1" baseline="-25000" dirty="0" err="1">
                  <a:latin typeface="Calibri" panose="020F0502020204030204" pitchFamily="34" charset="0"/>
                  <a:ea typeface="Calibri" panose="020F0502020204030204" pitchFamily="34" charset="0"/>
                  <a:cs typeface="Times New Roman" panose="02020603050405020304" pitchFamily="18" charset="0"/>
                </a:rPr>
                <a:t>LN</a:t>
              </a:r>
              <a:r>
                <a:rPr lang="en-US" b="1" dirty="0">
                  <a:latin typeface="Calibri" panose="020F0502020204030204" pitchFamily="34" charset="0"/>
                  <a:ea typeface="Calibri" panose="020F0502020204030204" pitchFamily="34" charset="0"/>
                  <a:cs typeface="Times New Roman" panose="02020603050405020304" pitchFamily="18" charset="0"/>
                </a:rPr>
                <a:t>=Ca</a:t>
              </a:r>
              <a:r>
                <a:rPr lang="en-US" b="1" baseline="-25000" dirty="0">
                  <a:latin typeface="Calibri" panose="020F0502020204030204" pitchFamily="34" charset="0"/>
                  <a:ea typeface="Calibri" panose="020F0502020204030204" pitchFamily="34" charset="0"/>
                  <a:cs typeface="Times New Roman" panose="02020603050405020304" pitchFamily="18" charset="0"/>
                </a:rPr>
                <a:t>L1</a:t>
              </a:r>
              <a:r>
                <a:rPr lang="en-US" b="1" dirty="0">
                  <a:latin typeface="Calibri" panose="020F0502020204030204" pitchFamily="34" charset="0"/>
                  <a:ea typeface="Calibri" panose="020F0502020204030204" pitchFamily="34" charset="0"/>
                  <a:cs typeface="Times New Roman" panose="02020603050405020304" pitchFamily="18" charset="0"/>
                </a:rPr>
                <a:t>*L</a:t>
              </a:r>
              <a:r>
                <a:rPr lang="en-US" b="1" baseline="-25000" dirty="0">
                  <a:latin typeface="Calibri" panose="020F0502020204030204" pitchFamily="34" charset="0"/>
                  <a:ea typeface="Calibri" panose="020F0502020204030204" pitchFamily="34" charset="0"/>
                  <a:cs typeface="Times New Roman" panose="02020603050405020304" pitchFamily="18" charset="0"/>
                </a:rPr>
                <a:t>N</a:t>
              </a:r>
              <a:r>
                <a:rPr lang="en-US" b="1" dirty="0">
                  <a:latin typeface="Calibri" panose="020F0502020204030204" pitchFamily="34" charset="0"/>
                  <a:ea typeface="Calibri" panose="020F0502020204030204" pitchFamily="34" charset="0"/>
                  <a:cs typeface="Times New Roman" panose="02020603050405020304" pitchFamily="18" charset="0"/>
                </a:rPr>
                <a:t>/</a:t>
              </a:r>
              <a:r>
                <a:rPr lang="en-US" b="1" dirty="0" err="1">
                  <a:latin typeface="Calibri" panose="020F0502020204030204" pitchFamily="34" charset="0"/>
                  <a:ea typeface="Calibri" panose="020F0502020204030204" pitchFamily="34" charset="0"/>
                  <a:cs typeface="Times New Roman" panose="02020603050405020304" pitchFamily="18" charset="0"/>
                </a:rPr>
                <a:t>L</a:t>
              </a:r>
              <a:r>
                <a:rPr lang="en-US" b="1" baseline="-25000" dirty="0" err="1">
                  <a:latin typeface="Calibri" panose="020F0502020204030204" pitchFamily="34" charset="0"/>
                  <a:ea typeface="Calibri" panose="020F0502020204030204" pitchFamily="34" charset="0"/>
                  <a:cs typeface="Times New Roman" panose="02020603050405020304" pitchFamily="18" charset="0"/>
                </a:rPr>
                <a:t>p</a:t>
              </a:r>
              <a:endParaRPr lang="en-US"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dirty="0">
                  <a:effectLst/>
                  <a:latin typeface="Calibri" panose="020F0502020204030204" pitchFamily="34" charset="0"/>
                  <a:ea typeface="Calibri" panose="020F0502020204030204" pitchFamily="34" charset="0"/>
                  <a:cs typeface="Times New Roman" panose="02020603050405020304" pitchFamily="18" charset="0"/>
                </a:rPr>
                <a:t>Drainage: Ca</a:t>
              </a:r>
              <a:r>
                <a:rPr lang="en-US" baseline="-25000" dirty="0">
                  <a:effectLst/>
                  <a:latin typeface="Calibri" panose="020F0502020204030204" pitchFamily="34" charset="0"/>
                  <a:ea typeface="Calibri" panose="020F0502020204030204" pitchFamily="34" charset="0"/>
                  <a:cs typeface="Times New Roman" panose="02020603050405020304" pitchFamily="18" charset="0"/>
                </a:rPr>
                <a:t>L1</a:t>
              </a:r>
              <a:r>
                <a:rPr lang="en-US" dirty="0">
                  <a:effectLst/>
                  <a:latin typeface="Calibri" panose="020F0502020204030204" pitchFamily="34" charset="0"/>
                  <a:ea typeface="Calibri" panose="020F0502020204030204" pitchFamily="34" charset="0"/>
                  <a:cs typeface="Times New Roman" panose="02020603050405020304" pitchFamily="18" charset="0"/>
                </a:rPr>
                <a:t>=0.0324, </a:t>
              </a:r>
              <a:r>
                <a:rPr lang="en-US" dirty="0" err="1">
                  <a:effectLst/>
                  <a:latin typeface="Calibri" panose="020F0502020204030204" pitchFamily="34" charset="0"/>
                  <a:ea typeface="Calibri" panose="020F0502020204030204" pitchFamily="34" charset="0"/>
                  <a:cs typeface="Times New Roman" panose="02020603050405020304" pitchFamily="18" charset="0"/>
                </a:rPr>
                <a:t>Ca</a:t>
              </a:r>
              <a:r>
                <a:rPr lang="en-US" baseline="-25000" dirty="0" err="1">
                  <a:latin typeface="Calibri" panose="020F0502020204030204" pitchFamily="34" charset="0"/>
                  <a:ea typeface="Calibri" panose="020F0502020204030204" pitchFamily="34" charset="0"/>
                  <a:cs typeface="Times New Roman" panose="02020603050405020304" pitchFamily="18" charset="0"/>
                </a:rPr>
                <a:t>LN</a:t>
              </a:r>
              <a:r>
                <a:rPr lang="en-US" dirty="0">
                  <a:effectLst/>
                  <a:latin typeface="Calibri" panose="020F0502020204030204" pitchFamily="34" charset="0"/>
                  <a:ea typeface="Calibri" panose="020F0502020204030204" pitchFamily="34" charset="0"/>
                  <a:cs typeface="Times New Roman" panose="02020603050405020304" pitchFamily="18" charset="0"/>
                </a:rPr>
                <a:t>=3.2 </a:t>
              </a:r>
            </a:p>
            <a:p>
              <a:pPr>
                <a:lnSpc>
                  <a:spcPct val="107000"/>
                </a:lnSpc>
                <a:spcAft>
                  <a:spcPts val="800"/>
                </a:spcAft>
              </a:pPr>
              <a:r>
                <a:rPr lang="en-US" dirty="0">
                  <a:effectLst/>
                  <a:latin typeface="Calibri" panose="020F0502020204030204" pitchFamily="34" charset="0"/>
                  <a:ea typeface="Calibri" panose="020F0502020204030204" pitchFamily="34" charset="0"/>
                  <a:cs typeface="Times New Roman" panose="02020603050405020304" pitchFamily="18" charset="0"/>
                </a:rPr>
                <a:t>Imbibition: Ca</a:t>
              </a:r>
              <a:r>
                <a:rPr lang="en-US" baseline="-25000" dirty="0">
                  <a:effectLst/>
                  <a:latin typeface="Calibri" panose="020F0502020204030204" pitchFamily="34" charset="0"/>
                  <a:ea typeface="Calibri" panose="020F0502020204030204" pitchFamily="34" charset="0"/>
                  <a:cs typeface="Times New Roman" panose="02020603050405020304" pitchFamily="18" charset="0"/>
                </a:rPr>
                <a:t>L1</a:t>
              </a:r>
              <a:r>
                <a:rPr lang="en-US" dirty="0">
                  <a:effectLst/>
                  <a:latin typeface="Calibri" panose="020F0502020204030204" pitchFamily="34" charset="0"/>
                  <a:ea typeface="Calibri" panose="020F0502020204030204" pitchFamily="34" charset="0"/>
                  <a:cs typeface="Times New Roman" panose="02020603050405020304" pitchFamily="18" charset="0"/>
                </a:rPr>
                <a:t>=0.0038, </a:t>
              </a:r>
              <a:r>
                <a:rPr lang="en-US" dirty="0" err="1">
                  <a:effectLst/>
                  <a:latin typeface="Calibri" panose="020F0502020204030204" pitchFamily="34" charset="0"/>
                  <a:ea typeface="Calibri" panose="020F0502020204030204" pitchFamily="34" charset="0"/>
                  <a:cs typeface="Times New Roman" panose="02020603050405020304" pitchFamily="18" charset="0"/>
                </a:rPr>
                <a:t>Ca</a:t>
              </a:r>
              <a:r>
                <a:rPr lang="en-US" baseline="-25000" dirty="0" err="1">
                  <a:latin typeface="Calibri" panose="020F0502020204030204" pitchFamily="34" charset="0"/>
                  <a:ea typeface="Calibri" panose="020F0502020204030204" pitchFamily="34" charset="0"/>
                  <a:cs typeface="Times New Roman" panose="02020603050405020304" pitchFamily="18" charset="0"/>
                </a:rPr>
                <a:t>LN</a:t>
              </a:r>
              <a:r>
                <a:rPr lang="en-US" dirty="0">
                  <a:effectLst/>
                  <a:latin typeface="Calibri" panose="020F0502020204030204" pitchFamily="34" charset="0"/>
                  <a:ea typeface="Calibri" panose="020F0502020204030204" pitchFamily="34" charset="0"/>
                  <a:cs typeface="Times New Roman" panose="02020603050405020304" pitchFamily="18" charset="0"/>
                </a:rPr>
                <a:t>=0.38</a:t>
              </a:r>
            </a:p>
            <a:p>
              <a:pPr>
                <a:lnSpc>
                  <a:spcPct val="107000"/>
                </a:lnSpc>
                <a:spcAft>
                  <a:spcPts val="800"/>
                </a:spcAft>
              </a:pPr>
              <a:r>
                <a:rPr lang="en-US" sz="1400" i="1" dirty="0"/>
                <a:t>Tsakiroglou et al., </a:t>
              </a:r>
              <a:r>
                <a:rPr lang="en-US" sz="1400" i="1" dirty="0" err="1"/>
                <a:t>AIChE</a:t>
              </a:r>
              <a:r>
                <a:rPr lang="en-US" sz="1400" i="1" dirty="0"/>
                <a:t> J. 49(10), 2472 (2003)</a:t>
              </a:r>
              <a:endParaRPr lang="el-GR" sz="1400" i="1" dirty="0"/>
            </a:p>
          </p:txBody>
        </p:sp>
        <p:sp>
          <p:nvSpPr>
            <p:cNvPr id="12" name="Ορθογώνιο: Στρογγύλεμα γωνιών 11">
              <a:extLst>
                <a:ext uri="{FF2B5EF4-FFF2-40B4-BE49-F238E27FC236}">
                  <a16:creationId xmlns:a16="http://schemas.microsoft.com/office/drawing/2014/main" id="{2B298960-A450-25AA-6FEA-EC07EE9008A1}"/>
                </a:ext>
              </a:extLst>
            </p:cNvPr>
            <p:cNvSpPr/>
            <p:nvPr/>
          </p:nvSpPr>
          <p:spPr>
            <a:xfrm>
              <a:off x="411744" y="4934293"/>
              <a:ext cx="3816085" cy="1923707"/>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spTree>
    <p:extLst>
      <p:ext uri="{BB962C8B-B14F-4D97-AF65-F5344CB8AC3E}">
        <p14:creationId xmlns:p14="http://schemas.microsoft.com/office/powerpoint/2010/main" val="250609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86CF8C6-26E3-3256-51B9-33CAF14B1EDD}"/>
              </a:ext>
            </a:extLst>
          </p:cNvPr>
          <p:cNvSpPr>
            <a:spLocks noGrp="1"/>
          </p:cNvSpPr>
          <p:nvPr>
            <p:ph type="ctrTitle"/>
          </p:nvPr>
        </p:nvSpPr>
        <p:spPr>
          <a:xfrm>
            <a:off x="1085448" y="75466"/>
            <a:ext cx="10058801" cy="823913"/>
          </a:xfrm>
        </p:spPr>
        <p:txBody>
          <a:bodyPr>
            <a:normAutofit fontScale="90000"/>
          </a:bodyPr>
          <a:lstStyle/>
          <a:p>
            <a:r>
              <a:rPr lang="en-US" b="0" i="0" dirty="0">
                <a:solidFill>
                  <a:srgbClr val="333333"/>
                </a:solidFill>
                <a:effectLst/>
                <a:latin typeface="+mn-lt"/>
              </a:rPr>
              <a:t>Transient two-phase flow patterns</a:t>
            </a:r>
            <a:endParaRPr lang="el-GR" dirty="0">
              <a:latin typeface="+mn-lt"/>
            </a:endParaRPr>
          </a:p>
        </p:txBody>
      </p:sp>
      <mc:AlternateContent xmlns:mc="http://schemas.openxmlformats.org/markup-compatibility/2006" xmlns:a14="http://schemas.microsoft.com/office/drawing/2010/main">
        <mc:Choice Requires="a14">
          <p:sp>
            <p:nvSpPr>
              <p:cNvPr id="3" name="Υπότιτλος 2">
                <a:extLst>
                  <a:ext uri="{FF2B5EF4-FFF2-40B4-BE49-F238E27FC236}">
                    <a16:creationId xmlns:a16="http://schemas.microsoft.com/office/drawing/2014/main" id="{E20A25AF-67E5-1656-2E7F-D6C6B6304C85}"/>
                  </a:ext>
                </a:extLst>
              </p:cNvPr>
              <p:cNvSpPr>
                <a:spLocks noGrp="1"/>
              </p:cNvSpPr>
              <p:nvPr>
                <p:ph type="subTitle" idx="1"/>
              </p:nvPr>
            </p:nvSpPr>
            <p:spPr>
              <a:xfrm>
                <a:off x="609141" y="1307974"/>
                <a:ext cx="3858084" cy="2485625"/>
              </a:xfrm>
            </p:spPr>
            <p:txBody>
              <a:bodyPr>
                <a:normAutofit lnSpcReduction="10000"/>
              </a:bodyPr>
              <a:lstStyle/>
              <a:p>
                <a:pPr algn="l"/>
                <a:r>
                  <a:rPr lang="en-US" dirty="0"/>
                  <a:t>Primary Drainage</a:t>
                </a:r>
              </a:p>
              <a:p>
                <a:endParaRPr lang="en-US" dirty="0"/>
              </a:p>
              <a:p>
                <a:r>
                  <a:rPr lang="en-US" dirty="0"/>
                  <a:t>Displacement NaCl 0.25M by </a:t>
                </a:r>
                <a:r>
                  <a:rPr lang="en-US" b="1" dirty="0"/>
                  <a:t>paraffin oil </a:t>
                </a:r>
                <a:r>
                  <a:rPr lang="en-US" dirty="0"/>
                  <a:t>(red- colored)</a:t>
                </a:r>
              </a:p>
              <a:p>
                <a:r>
                  <a:rPr lang="el-GR" dirty="0">
                    <a:solidFill>
                      <a:schemeClr val="tx1"/>
                    </a:solidFill>
                  </a:rPr>
                  <a:t>κ</a:t>
                </a:r>
                <a:r>
                  <a:rPr lang="en-US" dirty="0">
                    <a:solidFill>
                      <a:schemeClr val="tx1"/>
                    </a:solidFill>
                  </a:rPr>
                  <a:t>= </a:t>
                </a:r>
                <a:r>
                  <a:rPr lang="el-GR" dirty="0">
                    <a:solidFill>
                      <a:schemeClr val="tx1"/>
                    </a:solidFill>
                  </a:rPr>
                  <a:t>26.0</a:t>
                </a:r>
                <a:endParaRPr lang="en-US" dirty="0">
                  <a:solidFill>
                    <a:schemeClr val="tx1"/>
                  </a:solidFill>
                </a:endParaRPr>
              </a:p>
              <a:p>
                <a:r>
                  <a:rPr lang="en-US" dirty="0">
                    <a:solidFill>
                      <a:schemeClr val="tx1"/>
                    </a:solidFill>
                  </a:rPr>
                  <a:t>Ca = </a:t>
                </a:r>
                <a:r>
                  <a:rPr lang="el-GR" dirty="0">
                    <a:solidFill>
                      <a:schemeClr val="tx1"/>
                    </a:solidFill>
                  </a:rPr>
                  <a:t>8</a:t>
                </a:r>
                <a:r>
                  <a:rPr lang="en-US" dirty="0">
                    <a:solidFill>
                      <a:schemeClr val="tx1"/>
                    </a:solidFill>
                  </a:rPr>
                  <a:t>x</a:t>
                </a:r>
                <a14:m>
                  <m:oMath xmlns:m="http://schemas.openxmlformats.org/officeDocument/2006/math">
                    <m:sSup>
                      <m:sSupPr>
                        <m:ctrlPr>
                          <a:rPr lang="en-US" i="1" smtClean="0">
                            <a:solidFill>
                              <a:schemeClr val="tx1"/>
                            </a:solidFill>
                            <a:latin typeface="Cambria Math" panose="02040503050406030204" pitchFamily="18" charset="0"/>
                          </a:rPr>
                        </m:ctrlPr>
                      </m:sSupPr>
                      <m:e>
                        <m:r>
                          <a:rPr lang="el-GR" b="0" i="1" smtClean="0">
                            <a:solidFill>
                              <a:schemeClr val="tx1"/>
                            </a:solidFill>
                            <a:latin typeface="Cambria Math" panose="02040503050406030204" pitchFamily="18" charset="0"/>
                          </a:rPr>
                          <m:t>10</m:t>
                        </m:r>
                      </m:e>
                      <m:sup>
                        <m:r>
                          <a:rPr lang="el-GR" b="0" i="1" smtClean="0">
                            <a:solidFill>
                              <a:schemeClr val="tx1"/>
                            </a:solidFill>
                            <a:latin typeface="Cambria Math" panose="02040503050406030204" pitchFamily="18" charset="0"/>
                          </a:rPr>
                          <m:t>−6</m:t>
                        </m:r>
                      </m:sup>
                    </m:sSup>
                  </m:oMath>
                </a14:m>
                <a:endParaRPr lang="en-US" dirty="0">
                  <a:solidFill>
                    <a:schemeClr val="tx1"/>
                  </a:solidFill>
                </a:endParaRPr>
              </a:p>
            </p:txBody>
          </p:sp>
        </mc:Choice>
        <mc:Fallback xmlns="">
          <p:sp>
            <p:nvSpPr>
              <p:cNvPr id="3" name="Υπότιτλος 2">
                <a:extLst>
                  <a:ext uri="{FF2B5EF4-FFF2-40B4-BE49-F238E27FC236}">
                    <a16:creationId xmlns:a16="http://schemas.microsoft.com/office/drawing/2014/main" id="{E20A25AF-67E5-1656-2E7F-D6C6B6304C85}"/>
                  </a:ext>
                </a:extLst>
              </p:cNvPr>
              <p:cNvSpPr>
                <a:spLocks noGrp="1" noRot="1" noChangeAspect="1" noMove="1" noResize="1" noEditPoints="1" noAdjustHandles="1" noChangeArrowheads="1" noChangeShapeType="1" noTextEdit="1"/>
              </p:cNvSpPr>
              <p:nvPr>
                <p:ph type="subTitle" idx="1"/>
              </p:nvPr>
            </p:nvSpPr>
            <p:spPr>
              <a:xfrm>
                <a:off x="609141" y="1307974"/>
                <a:ext cx="3858084" cy="2485625"/>
              </a:xfrm>
              <a:blipFill>
                <a:blip r:embed="rId3"/>
                <a:stretch>
                  <a:fillRect l="-2528" t="-4668" r="-2686" b="-737"/>
                </a:stretch>
              </a:blipFill>
            </p:spPr>
            <p:txBody>
              <a:bodyPr/>
              <a:lstStyle/>
              <a:p>
                <a:r>
                  <a:rPr lang="el-GR">
                    <a:noFill/>
                  </a:rPr>
                  <a:t> </a:t>
                </a:r>
              </a:p>
            </p:txBody>
          </p:sp>
        </mc:Fallback>
      </mc:AlternateContent>
      <p:pic>
        <p:nvPicPr>
          <p:cNvPr id="5" name="Εικόνα 4">
            <a:extLst>
              <a:ext uri="{FF2B5EF4-FFF2-40B4-BE49-F238E27FC236}">
                <a16:creationId xmlns:a16="http://schemas.microsoft.com/office/drawing/2014/main" id="{21EC3360-745E-CE26-247C-08836C19443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90913" y="1094283"/>
            <a:ext cx="7013329" cy="2699316"/>
          </a:xfrm>
          <a:prstGeom prst="rect">
            <a:avLst/>
          </a:prstGeom>
        </p:spPr>
      </p:pic>
      <p:pic>
        <p:nvPicPr>
          <p:cNvPr id="7" name="Εικόνα 6" descr="Εικόνα που περιέχει κείμενο&#10;&#10;Περιγραφή που δημιουργήθηκε αυτόματα">
            <a:extLst>
              <a:ext uri="{FF2B5EF4-FFF2-40B4-BE49-F238E27FC236}">
                <a16:creationId xmlns:a16="http://schemas.microsoft.com/office/drawing/2014/main" id="{ED1CC134-CFBE-2DE5-F869-B6AF9505CFA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90912" y="4096725"/>
            <a:ext cx="7013329" cy="2651282"/>
          </a:xfrm>
          <a:prstGeom prst="rect">
            <a:avLst/>
          </a:prstGeom>
        </p:spPr>
      </p:pic>
      <p:sp>
        <p:nvSpPr>
          <p:cNvPr id="9" name="TextBox 8">
            <a:extLst>
              <a:ext uri="{FF2B5EF4-FFF2-40B4-BE49-F238E27FC236}">
                <a16:creationId xmlns:a16="http://schemas.microsoft.com/office/drawing/2014/main" id="{181D4DEB-945F-F7EE-2790-CBE79E75DA92}"/>
              </a:ext>
            </a:extLst>
          </p:cNvPr>
          <p:cNvSpPr txBox="1"/>
          <p:nvPr/>
        </p:nvSpPr>
        <p:spPr>
          <a:xfrm>
            <a:off x="587759" y="4592432"/>
            <a:ext cx="4003153" cy="1938992"/>
          </a:xfrm>
          <a:prstGeom prst="rect">
            <a:avLst/>
          </a:prstGeom>
          <a:noFill/>
        </p:spPr>
        <p:txBody>
          <a:bodyPr wrap="square">
            <a:spAutoFit/>
          </a:bodyPr>
          <a:lstStyle/>
          <a:p>
            <a:r>
              <a:rPr lang="en-US" sz="2400" dirty="0"/>
              <a:t>Primary Imbibition</a:t>
            </a:r>
          </a:p>
          <a:p>
            <a:endParaRPr lang="en-US" sz="2400" dirty="0"/>
          </a:p>
          <a:p>
            <a:pPr algn="just"/>
            <a:r>
              <a:rPr lang="en-US" sz="2400" dirty="0"/>
              <a:t>                           </a:t>
            </a:r>
            <a:r>
              <a:rPr lang="en-US" sz="2400" b="1" dirty="0"/>
              <a:t>NaCl 0.25M</a:t>
            </a:r>
          </a:p>
          <a:p>
            <a:pPr algn="just"/>
            <a:r>
              <a:rPr lang="en-US" sz="2400" dirty="0"/>
              <a:t>                 </a:t>
            </a:r>
            <a:r>
              <a:rPr lang="el-GR" sz="2400" dirty="0"/>
              <a:t>κ =</a:t>
            </a:r>
            <a:r>
              <a:rPr lang="en-US" sz="2400" dirty="0"/>
              <a:t> 0.038</a:t>
            </a:r>
            <a:endParaRPr lang="el-GR" sz="2400" dirty="0"/>
          </a:p>
          <a:p>
            <a:pPr algn="just"/>
            <a:r>
              <a:rPr lang="el-GR" sz="2400" dirty="0"/>
              <a:t>          </a:t>
            </a:r>
            <a:r>
              <a:rPr lang="en-US" sz="2400" dirty="0"/>
              <a:t>      Ca = </a:t>
            </a:r>
            <a:r>
              <a:rPr lang="el-GR" sz="2400" dirty="0"/>
              <a:t>0.94</a:t>
            </a:r>
            <a:r>
              <a:rPr lang="en-US" sz="2400" dirty="0"/>
              <a:t>x</a:t>
            </a:r>
            <a:r>
              <a:rPr lang="el-GR" sz="2400" dirty="0">
                <a:effectLst/>
                <a:ea typeface="Calibri" panose="020F0502020204030204" pitchFamily="34" charset="0"/>
                <a:cs typeface="Times New Roman" panose="02020603050405020304" pitchFamily="18" charset="0"/>
              </a:rPr>
              <a:t>10</a:t>
            </a:r>
            <a:r>
              <a:rPr lang="el-GR" sz="2400" baseline="30000" dirty="0">
                <a:effectLst/>
                <a:ea typeface="Calibri" panose="020F0502020204030204" pitchFamily="34" charset="0"/>
                <a:cs typeface="Times New Roman" panose="02020603050405020304" pitchFamily="18" charset="0"/>
              </a:rPr>
              <a:t>-6</a:t>
            </a:r>
            <a:r>
              <a:rPr lang="en-US" sz="2400" dirty="0"/>
              <a:t> </a:t>
            </a:r>
            <a:endParaRPr lang="el-GR" sz="2400" dirty="0"/>
          </a:p>
        </p:txBody>
      </p:sp>
      <p:sp>
        <p:nvSpPr>
          <p:cNvPr id="4" name="Ορθογώνιο 3">
            <a:extLst>
              <a:ext uri="{FF2B5EF4-FFF2-40B4-BE49-F238E27FC236}">
                <a16:creationId xmlns:a16="http://schemas.microsoft.com/office/drawing/2014/main" id="{F6F303D3-1411-660B-8C8D-65DA82492BE1}"/>
              </a:ext>
            </a:extLst>
          </p:cNvPr>
          <p:cNvSpPr/>
          <p:nvPr/>
        </p:nvSpPr>
        <p:spPr>
          <a:xfrm>
            <a:off x="1219201" y="109993"/>
            <a:ext cx="9887352" cy="731318"/>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Οβάλ 5">
            <a:extLst>
              <a:ext uri="{FF2B5EF4-FFF2-40B4-BE49-F238E27FC236}">
                <a16:creationId xmlns:a16="http://schemas.microsoft.com/office/drawing/2014/main" id="{7A394091-8B7A-8FBF-C162-E97BEC3AC84A}"/>
              </a:ext>
            </a:extLst>
          </p:cNvPr>
          <p:cNvSpPr/>
          <p:nvPr/>
        </p:nvSpPr>
        <p:spPr>
          <a:xfrm>
            <a:off x="361881" y="4362477"/>
            <a:ext cx="2800350" cy="8963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8" name="Οβάλ 7">
            <a:extLst>
              <a:ext uri="{FF2B5EF4-FFF2-40B4-BE49-F238E27FC236}">
                <a16:creationId xmlns:a16="http://schemas.microsoft.com/office/drawing/2014/main" id="{F8E1ADF4-7CC7-DFEB-5292-140ABCEEA351}"/>
              </a:ext>
            </a:extLst>
          </p:cNvPr>
          <p:cNvSpPr/>
          <p:nvPr/>
        </p:nvSpPr>
        <p:spPr>
          <a:xfrm>
            <a:off x="466856" y="1094283"/>
            <a:ext cx="2590399" cy="82391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2832642198"/>
      </p:ext>
    </p:extLst>
  </p:cSld>
  <p:clrMapOvr>
    <a:masterClrMapping/>
  </p:clrMapOvr>
  <mc:AlternateContent xmlns:mc="http://schemas.openxmlformats.org/markup-compatibility/2006" xmlns:p14="http://schemas.microsoft.com/office/powerpoint/2010/main">
    <mc:Choice Requires="p14">
      <p:transition spd="slow" p14:dur="2000" advTm="23044"/>
    </mc:Choice>
    <mc:Fallback xmlns="">
      <p:transition spd="slow" advTm="23044"/>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86CF8C6-26E3-3256-51B9-33CAF14B1EDD}"/>
              </a:ext>
            </a:extLst>
          </p:cNvPr>
          <p:cNvSpPr>
            <a:spLocks noGrp="1"/>
          </p:cNvSpPr>
          <p:nvPr>
            <p:ph type="ctrTitle"/>
          </p:nvPr>
        </p:nvSpPr>
        <p:spPr>
          <a:xfrm>
            <a:off x="971448" y="39280"/>
            <a:ext cx="10344351" cy="823913"/>
          </a:xfrm>
        </p:spPr>
        <p:txBody>
          <a:bodyPr>
            <a:normAutofit fontScale="90000"/>
          </a:bodyPr>
          <a:lstStyle/>
          <a:p>
            <a:r>
              <a:rPr lang="en-US" b="0" i="0" dirty="0">
                <a:solidFill>
                  <a:srgbClr val="333333"/>
                </a:solidFill>
                <a:effectLst/>
                <a:latin typeface="+mn-lt"/>
              </a:rPr>
              <a:t>Transient two-phase flow patterns</a:t>
            </a:r>
            <a:endParaRPr lang="el-GR" dirty="0">
              <a:latin typeface="+mn-lt"/>
            </a:endParaRPr>
          </a:p>
        </p:txBody>
      </p:sp>
      <p:pic>
        <p:nvPicPr>
          <p:cNvPr id="11" name="Εικόνα 10" descr="Εικόνα που περιέχει κείμενο&#10;&#10;Περιγραφή που δημιουργήθηκε αυτόματα">
            <a:extLst>
              <a:ext uri="{FF2B5EF4-FFF2-40B4-BE49-F238E27FC236}">
                <a16:creationId xmlns:a16="http://schemas.microsoft.com/office/drawing/2014/main" id="{F9627885-5FAC-ACF7-B674-8FDA102BAEE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86869" y="930866"/>
            <a:ext cx="5050243" cy="1890932"/>
          </a:xfrm>
          <a:prstGeom prst="rect">
            <a:avLst/>
          </a:prstGeom>
        </p:spPr>
      </p:pic>
      <p:sp>
        <p:nvSpPr>
          <p:cNvPr id="13" name="TextBox 12">
            <a:extLst>
              <a:ext uri="{FF2B5EF4-FFF2-40B4-BE49-F238E27FC236}">
                <a16:creationId xmlns:a16="http://schemas.microsoft.com/office/drawing/2014/main" id="{436754BB-C5A3-2D0E-EAAC-32D9666544DC}"/>
              </a:ext>
            </a:extLst>
          </p:cNvPr>
          <p:cNvSpPr txBox="1"/>
          <p:nvPr/>
        </p:nvSpPr>
        <p:spPr>
          <a:xfrm>
            <a:off x="4168885" y="1716251"/>
            <a:ext cx="2495550" cy="1569660"/>
          </a:xfrm>
          <a:prstGeom prst="rect">
            <a:avLst/>
          </a:prstGeom>
          <a:noFill/>
        </p:spPr>
        <p:txBody>
          <a:bodyPr wrap="square">
            <a:spAutoFit/>
          </a:bodyPr>
          <a:lstStyle/>
          <a:p>
            <a:r>
              <a:rPr lang="en-US" sz="2400" b="1" dirty="0" err="1"/>
              <a:t>FeNPs</a:t>
            </a:r>
            <a:r>
              <a:rPr lang="en-US" sz="2400" b="1" dirty="0"/>
              <a:t> 0.25 g/L</a:t>
            </a:r>
          </a:p>
          <a:p>
            <a:r>
              <a:rPr lang="el-GR" sz="2400" dirty="0"/>
              <a:t>κ</a:t>
            </a:r>
            <a:r>
              <a:rPr lang="en-US" sz="2400" dirty="0"/>
              <a:t>≈ 0.038</a:t>
            </a:r>
          </a:p>
          <a:p>
            <a:r>
              <a:rPr lang="en-US" sz="2400" dirty="0"/>
              <a:t>Ca = </a:t>
            </a:r>
            <a:r>
              <a:rPr lang="el-GR" sz="2400" dirty="0"/>
              <a:t>0.94</a:t>
            </a:r>
            <a:r>
              <a:rPr lang="en-US" sz="2400" dirty="0"/>
              <a:t>x</a:t>
            </a:r>
            <a:r>
              <a:rPr lang="el-GR" sz="2400" dirty="0">
                <a:effectLst/>
                <a:ea typeface="Calibri" panose="020F0502020204030204" pitchFamily="34" charset="0"/>
                <a:cs typeface="Times New Roman" panose="02020603050405020304" pitchFamily="18" charset="0"/>
              </a:rPr>
              <a:t>10</a:t>
            </a:r>
            <a:r>
              <a:rPr lang="el-GR" sz="2400" baseline="30000" dirty="0">
                <a:effectLst/>
                <a:ea typeface="Calibri" panose="020F0502020204030204" pitchFamily="34" charset="0"/>
                <a:cs typeface="Times New Roman" panose="02020603050405020304" pitchFamily="18" charset="0"/>
              </a:rPr>
              <a:t>-6</a:t>
            </a:r>
            <a:endParaRPr lang="en-US" sz="2400" dirty="0"/>
          </a:p>
          <a:p>
            <a:endParaRPr lang="el-GR" sz="2400" dirty="0"/>
          </a:p>
        </p:txBody>
      </p:sp>
      <p:pic>
        <p:nvPicPr>
          <p:cNvPr id="15" name="Εικόνα 14" descr="Εικόνα που περιέχει κείμενο&#10;&#10;Περιγραφή που δημιουργήθηκε αυτόματα">
            <a:extLst>
              <a:ext uri="{FF2B5EF4-FFF2-40B4-BE49-F238E27FC236}">
                <a16:creationId xmlns:a16="http://schemas.microsoft.com/office/drawing/2014/main" id="{BEE5E186-C9C9-4087-287B-15BE5FE2916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64435" y="2834224"/>
            <a:ext cx="5072677" cy="1872268"/>
          </a:xfrm>
          <a:prstGeom prst="rect">
            <a:avLst/>
          </a:prstGeom>
        </p:spPr>
      </p:pic>
      <p:sp>
        <p:nvSpPr>
          <p:cNvPr id="17" name="TextBox 16">
            <a:extLst>
              <a:ext uri="{FF2B5EF4-FFF2-40B4-BE49-F238E27FC236}">
                <a16:creationId xmlns:a16="http://schemas.microsoft.com/office/drawing/2014/main" id="{AB0976A9-D88F-0FE0-7C75-88B3C73AE8CC}"/>
              </a:ext>
            </a:extLst>
          </p:cNvPr>
          <p:cNvSpPr txBox="1"/>
          <p:nvPr/>
        </p:nvSpPr>
        <p:spPr>
          <a:xfrm>
            <a:off x="2813704" y="3537312"/>
            <a:ext cx="4120496" cy="1569660"/>
          </a:xfrm>
          <a:prstGeom prst="rect">
            <a:avLst/>
          </a:prstGeom>
          <a:noFill/>
        </p:spPr>
        <p:txBody>
          <a:bodyPr wrap="square">
            <a:spAutoFit/>
          </a:bodyPr>
          <a:lstStyle/>
          <a:p>
            <a:r>
              <a:rPr lang="en-US" sz="2400" b="1" dirty="0" err="1"/>
              <a:t>FeNPs</a:t>
            </a:r>
            <a:r>
              <a:rPr lang="en-US" sz="2400" b="1" dirty="0"/>
              <a:t> 0.25 g/L – NaCl 0.25M</a:t>
            </a:r>
          </a:p>
          <a:p>
            <a:r>
              <a:rPr lang="en-US" sz="2400" dirty="0"/>
              <a:t>                     </a:t>
            </a:r>
            <a:r>
              <a:rPr lang="el-GR" sz="2400" dirty="0"/>
              <a:t>κ</a:t>
            </a:r>
            <a:r>
              <a:rPr lang="en-US" sz="2400" dirty="0"/>
              <a:t>≈ 0.038</a:t>
            </a:r>
          </a:p>
          <a:p>
            <a:r>
              <a:rPr lang="en-US" sz="2400" dirty="0"/>
              <a:t>                     Ca =  </a:t>
            </a:r>
            <a:r>
              <a:rPr lang="el-GR" sz="2400" dirty="0"/>
              <a:t>0.94</a:t>
            </a:r>
            <a:r>
              <a:rPr lang="en-US" sz="2400" dirty="0"/>
              <a:t>x</a:t>
            </a:r>
            <a:r>
              <a:rPr lang="el-GR" sz="2400" dirty="0">
                <a:effectLst/>
                <a:ea typeface="Calibri" panose="020F0502020204030204" pitchFamily="34" charset="0"/>
                <a:cs typeface="Times New Roman" panose="02020603050405020304" pitchFamily="18" charset="0"/>
              </a:rPr>
              <a:t>10</a:t>
            </a:r>
            <a:r>
              <a:rPr lang="el-GR" sz="2400" baseline="30000" dirty="0">
                <a:effectLst/>
                <a:ea typeface="Calibri" panose="020F0502020204030204" pitchFamily="34" charset="0"/>
                <a:cs typeface="Times New Roman" panose="02020603050405020304" pitchFamily="18" charset="0"/>
              </a:rPr>
              <a:t>-6</a:t>
            </a:r>
            <a:endParaRPr lang="en-US" sz="2400" dirty="0"/>
          </a:p>
          <a:p>
            <a:endParaRPr lang="el-GR" sz="2400" dirty="0"/>
          </a:p>
        </p:txBody>
      </p:sp>
      <p:pic>
        <p:nvPicPr>
          <p:cNvPr id="19" name="Εικόνα 18">
            <a:extLst>
              <a:ext uri="{FF2B5EF4-FFF2-40B4-BE49-F238E27FC236}">
                <a16:creationId xmlns:a16="http://schemas.microsoft.com/office/drawing/2014/main" id="{FD9BA025-75A2-478F-431D-9A326069932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686870" y="4718918"/>
            <a:ext cx="5050242" cy="2068194"/>
          </a:xfrm>
          <a:prstGeom prst="rect">
            <a:avLst/>
          </a:prstGeom>
        </p:spPr>
      </p:pic>
      <p:sp>
        <p:nvSpPr>
          <p:cNvPr id="21" name="TextBox 20">
            <a:extLst>
              <a:ext uri="{FF2B5EF4-FFF2-40B4-BE49-F238E27FC236}">
                <a16:creationId xmlns:a16="http://schemas.microsoft.com/office/drawing/2014/main" id="{CB28F102-C417-8633-25C3-ED9C91BB7826}"/>
              </a:ext>
            </a:extLst>
          </p:cNvPr>
          <p:cNvSpPr txBox="1"/>
          <p:nvPr/>
        </p:nvSpPr>
        <p:spPr>
          <a:xfrm>
            <a:off x="2348831" y="5152850"/>
            <a:ext cx="5050242" cy="1938992"/>
          </a:xfrm>
          <a:prstGeom prst="rect">
            <a:avLst/>
          </a:prstGeom>
          <a:noFill/>
        </p:spPr>
        <p:txBody>
          <a:bodyPr wrap="square">
            <a:spAutoFit/>
          </a:bodyPr>
          <a:lstStyle/>
          <a:p>
            <a:pPr algn="ctr"/>
            <a:r>
              <a:rPr lang="en-US" sz="2400" b="1" dirty="0" err="1"/>
              <a:t>FeNPs</a:t>
            </a:r>
            <a:r>
              <a:rPr lang="en-US" sz="2400" b="1" dirty="0"/>
              <a:t> 0.25 g/L – NaCl 0.25M </a:t>
            </a:r>
          </a:p>
          <a:p>
            <a:pPr algn="ctr"/>
            <a:r>
              <a:rPr lang="en-US" sz="2400" b="1" dirty="0"/>
              <a:t>Emulsion</a:t>
            </a:r>
            <a:endParaRPr lang="el-GR" sz="2400" b="1" dirty="0"/>
          </a:p>
          <a:p>
            <a:pPr algn="ctr"/>
            <a:r>
              <a:rPr lang="el-GR" sz="2400" dirty="0"/>
              <a:t>κ=0.48</a:t>
            </a:r>
            <a:endParaRPr lang="en-US" sz="2400" dirty="0"/>
          </a:p>
          <a:p>
            <a:pPr algn="ctr"/>
            <a:r>
              <a:rPr lang="en-US" sz="2400" dirty="0"/>
              <a:t>Ca = </a:t>
            </a:r>
            <a:r>
              <a:rPr lang="el-GR" sz="2400" dirty="0"/>
              <a:t>1.17</a:t>
            </a:r>
            <a:r>
              <a:rPr lang="en-US" sz="2400" dirty="0"/>
              <a:t>x</a:t>
            </a:r>
            <a:r>
              <a:rPr lang="el-GR" sz="2400" dirty="0">
                <a:effectLst/>
                <a:ea typeface="Calibri" panose="020F0502020204030204" pitchFamily="34" charset="0"/>
                <a:cs typeface="Times New Roman" panose="02020603050405020304" pitchFamily="18" charset="0"/>
              </a:rPr>
              <a:t>10</a:t>
            </a:r>
            <a:r>
              <a:rPr lang="el-GR" sz="2400" baseline="30000" dirty="0">
                <a:effectLst/>
                <a:ea typeface="Calibri" panose="020F0502020204030204" pitchFamily="34" charset="0"/>
                <a:cs typeface="Times New Roman" panose="02020603050405020304" pitchFamily="18" charset="0"/>
              </a:rPr>
              <a:t>-6</a:t>
            </a:r>
            <a:endParaRPr lang="en-US" sz="2400" dirty="0"/>
          </a:p>
          <a:p>
            <a:pPr algn="ctr"/>
            <a:endParaRPr lang="el-GR" sz="2400" dirty="0"/>
          </a:p>
        </p:txBody>
      </p:sp>
      <p:sp>
        <p:nvSpPr>
          <p:cNvPr id="4" name="Ορθογώνιο 3">
            <a:extLst>
              <a:ext uri="{FF2B5EF4-FFF2-40B4-BE49-F238E27FC236}">
                <a16:creationId xmlns:a16="http://schemas.microsoft.com/office/drawing/2014/main" id="{5C9E29E3-18AD-BC04-EF87-8CD774B93B2F}"/>
              </a:ext>
            </a:extLst>
          </p:cNvPr>
          <p:cNvSpPr/>
          <p:nvPr/>
        </p:nvSpPr>
        <p:spPr>
          <a:xfrm>
            <a:off x="1232656" y="72406"/>
            <a:ext cx="9987896" cy="771039"/>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TextBox 5">
            <a:extLst>
              <a:ext uri="{FF2B5EF4-FFF2-40B4-BE49-F238E27FC236}">
                <a16:creationId xmlns:a16="http://schemas.microsoft.com/office/drawing/2014/main" id="{995D1BB9-00EB-5097-901D-8BC00BDFA87A}"/>
              </a:ext>
            </a:extLst>
          </p:cNvPr>
          <p:cNvSpPr txBox="1"/>
          <p:nvPr/>
        </p:nvSpPr>
        <p:spPr>
          <a:xfrm>
            <a:off x="1080154" y="1611119"/>
            <a:ext cx="1733550" cy="830997"/>
          </a:xfrm>
          <a:prstGeom prst="rect">
            <a:avLst/>
          </a:prstGeom>
          <a:noFill/>
        </p:spPr>
        <p:txBody>
          <a:bodyPr wrap="square" rtlCol="0">
            <a:spAutoFit/>
          </a:bodyPr>
          <a:lstStyle/>
          <a:p>
            <a:r>
              <a:rPr lang="en-US" sz="2400" i="1" dirty="0"/>
              <a:t>Secondary </a:t>
            </a:r>
          </a:p>
          <a:p>
            <a:r>
              <a:rPr lang="en-US" sz="2400" i="1" dirty="0"/>
              <a:t>Imbibition</a:t>
            </a:r>
            <a:endParaRPr lang="el-GR" sz="2400" i="1" dirty="0"/>
          </a:p>
        </p:txBody>
      </p:sp>
      <p:sp>
        <p:nvSpPr>
          <p:cNvPr id="8" name="Οβάλ 7">
            <a:extLst>
              <a:ext uri="{FF2B5EF4-FFF2-40B4-BE49-F238E27FC236}">
                <a16:creationId xmlns:a16="http://schemas.microsoft.com/office/drawing/2014/main" id="{85B32541-546D-6E64-E372-C790C1906D3D}"/>
              </a:ext>
            </a:extLst>
          </p:cNvPr>
          <p:cNvSpPr/>
          <p:nvPr/>
        </p:nvSpPr>
        <p:spPr>
          <a:xfrm>
            <a:off x="647700" y="1234375"/>
            <a:ext cx="2495550" cy="151534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8C2917B1-BE80-B32C-039B-4DEBB0FE4865}"/>
                  </a:ext>
                </a:extLst>
              </p:cNvPr>
              <p:cNvSpPr txBox="1"/>
              <p:nvPr/>
            </p:nvSpPr>
            <p:spPr>
              <a:xfrm>
                <a:off x="80343" y="4285641"/>
                <a:ext cx="2331319" cy="650243"/>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l-GR" sz="1800" b="0" i="1" smtClean="0">
                          <a:solidFill>
                            <a:srgbClr val="333333"/>
                          </a:solidFill>
                          <a:effectLst/>
                          <a:latin typeface="Cambria Math" panose="02040503050406030204" pitchFamily="18" charset="0"/>
                          <a:ea typeface="Cambria Math" panose="02040503050406030204" pitchFamily="18" charset="0"/>
                        </a:rPr>
                        <m:t>𝜅</m:t>
                      </m:r>
                      <m:r>
                        <a:rPr lang="el-GR" sz="1800" b="0" i="1" smtClean="0">
                          <a:solidFill>
                            <a:srgbClr val="333333"/>
                          </a:solidFill>
                          <a:effectLst/>
                          <a:latin typeface="Cambria Math" panose="02040503050406030204" pitchFamily="18" charset="0"/>
                          <a:ea typeface="Cambria Math" panose="02040503050406030204" pitchFamily="18" charset="0"/>
                        </a:rPr>
                        <m:t>=</m:t>
                      </m:r>
                      <m:f>
                        <m:fPr>
                          <m:ctrlPr>
                            <a:rPr lang="el-GR" sz="1800" b="0" i="1" dirty="0" smtClean="0">
                              <a:solidFill>
                                <a:srgbClr val="333333"/>
                              </a:solidFill>
                              <a:effectLst/>
                              <a:latin typeface="Cambria Math" panose="02040503050406030204" pitchFamily="18" charset="0"/>
                            </a:rPr>
                          </m:ctrlPr>
                        </m:fPr>
                        <m:num>
                          <m:sSub>
                            <m:sSubPr>
                              <m:ctrlPr>
                                <a:rPr lang="el-GR" sz="1800" b="0" i="1" dirty="0" smtClean="0">
                                  <a:solidFill>
                                    <a:srgbClr val="333333"/>
                                  </a:solidFill>
                                  <a:effectLst/>
                                  <a:latin typeface="Cambria Math" panose="02040503050406030204" pitchFamily="18" charset="0"/>
                                </a:rPr>
                              </m:ctrlPr>
                            </m:sSubPr>
                            <m:e>
                              <m:r>
                                <a:rPr lang="el-GR" sz="1800" b="0" i="1" dirty="0" smtClean="0">
                                  <a:solidFill>
                                    <a:srgbClr val="333333"/>
                                  </a:solidFill>
                                  <a:effectLst/>
                                  <a:latin typeface="Cambria Math" panose="02040503050406030204" pitchFamily="18" charset="0"/>
                                </a:rPr>
                                <m:t>𝜇</m:t>
                              </m:r>
                            </m:e>
                            <m:sub>
                              <m:r>
                                <a:rPr lang="en-US" sz="1800" b="0" i="1" dirty="0" smtClean="0">
                                  <a:solidFill>
                                    <a:srgbClr val="333333"/>
                                  </a:solidFill>
                                  <a:effectLst/>
                                  <a:latin typeface="Cambria Math" panose="02040503050406030204" pitchFamily="18" charset="0"/>
                                </a:rPr>
                                <m:t>𝑑𝑖𝑠𝑝𝑙𝑎𝑐𝑖𝑛𝑔</m:t>
                              </m:r>
                            </m:sub>
                          </m:sSub>
                        </m:num>
                        <m:den>
                          <m:sSub>
                            <m:sSubPr>
                              <m:ctrlPr>
                                <a:rPr lang="en-US" sz="1800" b="0" i="1" dirty="0" smtClean="0">
                                  <a:solidFill>
                                    <a:srgbClr val="333333"/>
                                  </a:solidFill>
                                  <a:effectLst/>
                                  <a:latin typeface="Cambria Math" panose="02040503050406030204" pitchFamily="18" charset="0"/>
                                </a:rPr>
                              </m:ctrlPr>
                            </m:sSubPr>
                            <m:e>
                              <m:r>
                                <a:rPr lang="el-GR" sz="1800" b="0" i="1" dirty="0" smtClean="0">
                                  <a:solidFill>
                                    <a:srgbClr val="333333"/>
                                  </a:solidFill>
                                  <a:effectLst/>
                                  <a:latin typeface="Cambria Math" panose="02040503050406030204" pitchFamily="18" charset="0"/>
                                </a:rPr>
                                <m:t>𝜇</m:t>
                              </m:r>
                            </m:e>
                            <m:sub>
                              <m:r>
                                <a:rPr lang="en-US" sz="1800" b="0" i="1" dirty="0" smtClean="0">
                                  <a:solidFill>
                                    <a:srgbClr val="333333"/>
                                  </a:solidFill>
                                  <a:effectLst/>
                                  <a:latin typeface="Cambria Math" panose="02040503050406030204" pitchFamily="18" charset="0"/>
                                </a:rPr>
                                <m:t>𝑑𝑖𝑠𝑝𝑙𝑎𝑐𝑒𝑑</m:t>
                              </m:r>
                            </m:sub>
                          </m:sSub>
                        </m:den>
                      </m:f>
                    </m:oMath>
                  </m:oMathPara>
                </a14:m>
                <a:endParaRPr lang="el-GR" dirty="0"/>
              </a:p>
            </p:txBody>
          </p:sp>
        </mc:Choice>
        <mc:Fallback xmlns="">
          <p:sp>
            <p:nvSpPr>
              <p:cNvPr id="16" name="TextBox 15">
                <a:extLst>
                  <a:ext uri="{FF2B5EF4-FFF2-40B4-BE49-F238E27FC236}">
                    <a16:creationId xmlns:a16="http://schemas.microsoft.com/office/drawing/2014/main" id="{8C2917B1-BE80-B32C-039B-4DEBB0FE4865}"/>
                  </a:ext>
                </a:extLst>
              </p:cNvPr>
              <p:cNvSpPr txBox="1">
                <a:spLocks noRot="1" noChangeAspect="1" noMove="1" noResize="1" noEditPoints="1" noAdjustHandles="1" noChangeArrowheads="1" noChangeShapeType="1" noTextEdit="1"/>
              </p:cNvSpPr>
              <p:nvPr/>
            </p:nvSpPr>
            <p:spPr>
              <a:xfrm>
                <a:off x="80343" y="4285641"/>
                <a:ext cx="2331319" cy="650243"/>
              </a:xfrm>
              <a:prstGeom prst="rect">
                <a:avLst/>
              </a:prstGeom>
              <a:blipFill>
                <a:blip r:embed="rId7"/>
                <a:stretch>
                  <a:fillRect/>
                </a:stretch>
              </a:blipFill>
            </p:spPr>
            <p:txBody>
              <a:bodyPr/>
              <a:lstStyle/>
              <a:p>
                <a:r>
                  <a:rPr lang="el-GR">
                    <a:noFill/>
                  </a:rPr>
                  <a:t> </a:t>
                </a:r>
              </a:p>
            </p:txBody>
          </p:sp>
        </mc:Fallback>
      </mc:AlternateContent>
      <p:sp>
        <p:nvSpPr>
          <p:cNvPr id="5" name="Ορθογώνιο: Στρογγύλεμα γωνιών 4">
            <a:extLst>
              <a:ext uri="{FF2B5EF4-FFF2-40B4-BE49-F238E27FC236}">
                <a16:creationId xmlns:a16="http://schemas.microsoft.com/office/drawing/2014/main" id="{7E822798-0099-2CC9-70C2-E337C21C3E34}"/>
              </a:ext>
            </a:extLst>
          </p:cNvPr>
          <p:cNvSpPr/>
          <p:nvPr/>
        </p:nvSpPr>
        <p:spPr>
          <a:xfrm>
            <a:off x="291431" y="4285640"/>
            <a:ext cx="2120231" cy="65024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 name="TextBox 2"/>
          <p:cNvSpPr txBox="1"/>
          <p:nvPr/>
        </p:nvSpPr>
        <p:spPr>
          <a:xfrm>
            <a:off x="404873" y="5753015"/>
            <a:ext cx="2981204" cy="954107"/>
          </a:xfrm>
          <a:prstGeom prst="rect">
            <a:avLst/>
          </a:prstGeom>
          <a:noFill/>
          <a:ln>
            <a:solidFill>
              <a:schemeClr val="accent1"/>
            </a:solidFill>
          </a:ln>
        </p:spPr>
        <p:txBody>
          <a:bodyPr wrap="square" rtlCol="0">
            <a:spAutoFit/>
          </a:bodyPr>
          <a:lstStyle/>
          <a:p>
            <a:r>
              <a:rPr lang="en-US" sz="1400" i="1" dirty="0"/>
              <a:t>Tsakiroglou et al., J. Coll. &amp; Interface Sci. 267, 217-232 (2003)</a:t>
            </a:r>
          </a:p>
          <a:p>
            <a:r>
              <a:rPr lang="en-US" sz="1400" i="1" dirty="0"/>
              <a:t>Tsakiroglou, J. Non-Newt. Fluid Mech. 117, 1–23 (2004)</a:t>
            </a:r>
            <a:endParaRPr lang="el-GR" sz="1400" i="1" dirty="0"/>
          </a:p>
        </p:txBody>
      </p:sp>
    </p:spTree>
    <p:custDataLst>
      <p:tags r:id="rId1"/>
    </p:custDataLst>
    <p:extLst>
      <p:ext uri="{BB962C8B-B14F-4D97-AF65-F5344CB8AC3E}">
        <p14:creationId xmlns:p14="http://schemas.microsoft.com/office/powerpoint/2010/main" val="923294698"/>
      </p:ext>
    </p:extLst>
  </p:cSld>
  <p:clrMapOvr>
    <a:masterClrMapping/>
  </p:clrMapOvr>
  <mc:AlternateContent xmlns:mc="http://schemas.openxmlformats.org/markup-compatibility/2006" xmlns:p14="http://schemas.microsoft.com/office/powerpoint/2010/main">
    <mc:Choice Requires="p14">
      <p:transition spd="slow" p14:dur="2000" advTm="40853"/>
    </mc:Choice>
    <mc:Fallback xmlns="">
      <p:transition spd="slow" advTm="40853"/>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25EDD1C-F4E6-70B5-7FC9-A301D4025219}"/>
              </a:ext>
            </a:extLst>
          </p:cNvPr>
          <p:cNvSpPr>
            <a:spLocks noGrp="1"/>
          </p:cNvSpPr>
          <p:nvPr>
            <p:ph type="ctrTitle"/>
          </p:nvPr>
        </p:nvSpPr>
        <p:spPr>
          <a:xfrm>
            <a:off x="1524000" y="851483"/>
            <a:ext cx="9144000" cy="858416"/>
          </a:xfrm>
        </p:spPr>
        <p:txBody>
          <a:bodyPr>
            <a:normAutofit fontScale="90000"/>
          </a:bodyPr>
          <a:lstStyle/>
          <a:p>
            <a:r>
              <a:rPr lang="en-US" dirty="0"/>
              <a:t>Plots of tests for EOR</a:t>
            </a:r>
            <a:br>
              <a:rPr lang="el-GR" dirty="0"/>
            </a:br>
            <a:endParaRPr lang="el-GR" dirty="0"/>
          </a:p>
        </p:txBody>
      </p:sp>
      <p:sp>
        <p:nvSpPr>
          <p:cNvPr id="3" name="Υπότιτλος 2">
            <a:extLst>
              <a:ext uri="{FF2B5EF4-FFF2-40B4-BE49-F238E27FC236}">
                <a16:creationId xmlns:a16="http://schemas.microsoft.com/office/drawing/2014/main" id="{3CBAF2EA-40F8-FCDC-1107-7D0AE06DD6FC}"/>
              </a:ext>
            </a:extLst>
          </p:cNvPr>
          <p:cNvSpPr>
            <a:spLocks noGrp="1"/>
          </p:cNvSpPr>
          <p:nvPr>
            <p:ph type="subTitle" idx="1"/>
          </p:nvPr>
        </p:nvSpPr>
        <p:spPr>
          <a:xfrm>
            <a:off x="889370" y="1195816"/>
            <a:ext cx="2404718" cy="555237"/>
          </a:xfrm>
        </p:spPr>
        <p:txBody>
          <a:bodyPr/>
          <a:lstStyle/>
          <a:p>
            <a:r>
              <a:rPr lang="en-US" dirty="0"/>
              <a:t>Fe NPs 0.25 (g/L)</a:t>
            </a:r>
            <a:endParaRPr lang="el-GR" dirty="0"/>
          </a:p>
        </p:txBody>
      </p:sp>
      <p:sp>
        <p:nvSpPr>
          <p:cNvPr id="4" name="Ορθογώνιο 3">
            <a:extLst>
              <a:ext uri="{FF2B5EF4-FFF2-40B4-BE49-F238E27FC236}">
                <a16:creationId xmlns:a16="http://schemas.microsoft.com/office/drawing/2014/main" id="{8DE1D17B-0FEA-0BB3-DA25-37BEFFA1BD07}"/>
              </a:ext>
            </a:extLst>
          </p:cNvPr>
          <p:cNvSpPr/>
          <p:nvPr/>
        </p:nvSpPr>
        <p:spPr>
          <a:xfrm>
            <a:off x="2968362" y="100311"/>
            <a:ext cx="6438122" cy="778592"/>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6" name="Εικόνα 5">
            <a:extLst>
              <a:ext uri="{FF2B5EF4-FFF2-40B4-BE49-F238E27FC236}">
                <a16:creationId xmlns:a16="http://schemas.microsoft.com/office/drawing/2014/main" id="{4AEDB26B-EADD-52CA-B5C9-05E883E41E5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4739" y="1700212"/>
            <a:ext cx="3567113" cy="2552700"/>
          </a:xfrm>
          <a:prstGeom prst="rect">
            <a:avLst/>
          </a:prstGeom>
        </p:spPr>
      </p:pic>
      <p:pic>
        <p:nvPicPr>
          <p:cNvPr id="8" name="Εικόνα 7">
            <a:extLst>
              <a:ext uri="{FF2B5EF4-FFF2-40B4-BE49-F238E27FC236}">
                <a16:creationId xmlns:a16="http://schemas.microsoft.com/office/drawing/2014/main" id="{68A9BEB7-4D54-8C4D-8695-144BE911281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8006" y="4187825"/>
            <a:ext cx="3643313" cy="2595563"/>
          </a:xfrm>
          <a:prstGeom prst="rect">
            <a:avLst/>
          </a:prstGeom>
        </p:spPr>
      </p:pic>
      <p:pic>
        <p:nvPicPr>
          <p:cNvPr id="10" name="Εικόνα 9">
            <a:extLst>
              <a:ext uri="{FF2B5EF4-FFF2-40B4-BE49-F238E27FC236}">
                <a16:creationId xmlns:a16="http://schemas.microsoft.com/office/drawing/2014/main" id="{1F9FE82C-5929-D760-71F8-2030EDF58AD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75196" y="1660849"/>
            <a:ext cx="3715452" cy="2592063"/>
          </a:xfrm>
          <a:prstGeom prst="rect">
            <a:avLst/>
          </a:prstGeom>
        </p:spPr>
      </p:pic>
      <p:pic>
        <p:nvPicPr>
          <p:cNvPr id="12" name="Εικόνα 11">
            <a:extLst>
              <a:ext uri="{FF2B5EF4-FFF2-40B4-BE49-F238E27FC236}">
                <a16:creationId xmlns:a16="http://schemas.microsoft.com/office/drawing/2014/main" id="{4A673102-1B94-ECE6-C08C-64C04331C0A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304630" y="4185655"/>
            <a:ext cx="3536184" cy="2660650"/>
          </a:xfrm>
          <a:prstGeom prst="rect">
            <a:avLst/>
          </a:prstGeom>
        </p:spPr>
      </p:pic>
      <p:pic>
        <p:nvPicPr>
          <p:cNvPr id="14" name="Εικόνα 13">
            <a:extLst>
              <a:ext uri="{FF2B5EF4-FFF2-40B4-BE49-F238E27FC236}">
                <a16:creationId xmlns:a16="http://schemas.microsoft.com/office/drawing/2014/main" id="{94091813-49E5-C74A-EF8D-D3B0B7B1270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194126" y="4187825"/>
            <a:ext cx="3652944" cy="2605088"/>
          </a:xfrm>
          <a:prstGeom prst="rect">
            <a:avLst/>
          </a:prstGeom>
        </p:spPr>
      </p:pic>
      <p:pic>
        <p:nvPicPr>
          <p:cNvPr id="16" name="Εικόνα 15">
            <a:extLst>
              <a:ext uri="{FF2B5EF4-FFF2-40B4-BE49-F238E27FC236}">
                <a16:creationId xmlns:a16="http://schemas.microsoft.com/office/drawing/2014/main" id="{C1697803-476C-F747-0D70-2889A52932D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153698" y="1649412"/>
            <a:ext cx="3733800" cy="2547938"/>
          </a:xfrm>
          <a:prstGeom prst="rect">
            <a:avLst/>
          </a:prstGeom>
        </p:spPr>
      </p:pic>
      <p:sp>
        <p:nvSpPr>
          <p:cNvPr id="18" name="TextBox 17">
            <a:extLst>
              <a:ext uri="{FF2B5EF4-FFF2-40B4-BE49-F238E27FC236}">
                <a16:creationId xmlns:a16="http://schemas.microsoft.com/office/drawing/2014/main" id="{73199E0F-4071-04A0-E1D4-3A56E80574BC}"/>
              </a:ext>
            </a:extLst>
          </p:cNvPr>
          <p:cNvSpPr txBox="1"/>
          <p:nvPr/>
        </p:nvSpPr>
        <p:spPr>
          <a:xfrm>
            <a:off x="4040629" y="1201003"/>
            <a:ext cx="4184587" cy="461665"/>
          </a:xfrm>
          <a:prstGeom prst="rect">
            <a:avLst/>
          </a:prstGeom>
          <a:noFill/>
        </p:spPr>
        <p:txBody>
          <a:bodyPr wrap="square">
            <a:spAutoFit/>
          </a:bodyPr>
          <a:lstStyle/>
          <a:p>
            <a:r>
              <a:rPr lang="en-US" sz="2400" dirty="0"/>
              <a:t>Fe NPs 0.25 (g/L) – NaCl 0.25M</a:t>
            </a:r>
            <a:endParaRPr lang="el-GR" sz="2400" dirty="0"/>
          </a:p>
        </p:txBody>
      </p:sp>
      <p:sp>
        <p:nvSpPr>
          <p:cNvPr id="20" name="TextBox 19">
            <a:extLst>
              <a:ext uri="{FF2B5EF4-FFF2-40B4-BE49-F238E27FC236}">
                <a16:creationId xmlns:a16="http://schemas.microsoft.com/office/drawing/2014/main" id="{33AB1FC8-FF04-C3A8-4190-3338D47BDFDB}"/>
              </a:ext>
            </a:extLst>
          </p:cNvPr>
          <p:cNvSpPr txBox="1"/>
          <p:nvPr/>
        </p:nvSpPr>
        <p:spPr>
          <a:xfrm>
            <a:off x="8194126" y="998204"/>
            <a:ext cx="4042668" cy="830997"/>
          </a:xfrm>
          <a:prstGeom prst="rect">
            <a:avLst/>
          </a:prstGeom>
          <a:noFill/>
        </p:spPr>
        <p:txBody>
          <a:bodyPr wrap="square">
            <a:spAutoFit/>
          </a:bodyPr>
          <a:lstStyle/>
          <a:p>
            <a:pPr algn="ctr"/>
            <a:r>
              <a:rPr lang="en-US" sz="2400" dirty="0"/>
              <a:t>Fe NPs 0.25 (g/L) – NaCl 0.25M Emulsion</a:t>
            </a:r>
            <a:endParaRPr lang="el-GR" sz="2400" dirty="0"/>
          </a:p>
        </p:txBody>
      </p:sp>
      <p:sp>
        <p:nvSpPr>
          <p:cNvPr id="23" name="Ορθογώνιο: Στρογγύλεμα γωνιών 22">
            <a:extLst>
              <a:ext uri="{FF2B5EF4-FFF2-40B4-BE49-F238E27FC236}">
                <a16:creationId xmlns:a16="http://schemas.microsoft.com/office/drawing/2014/main" id="{33D0AD2A-22E2-D8DE-C5E5-DE4E10485B18}"/>
              </a:ext>
            </a:extLst>
          </p:cNvPr>
          <p:cNvSpPr/>
          <p:nvPr/>
        </p:nvSpPr>
        <p:spPr>
          <a:xfrm>
            <a:off x="889370" y="1201003"/>
            <a:ext cx="2404718" cy="46166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4" name="Ορθογώνιο: Στρογγύλεμα γωνιών 23">
            <a:extLst>
              <a:ext uri="{FF2B5EF4-FFF2-40B4-BE49-F238E27FC236}">
                <a16:creationId xmlns:a16="http://schemas.microsoft.com/office/drawing/2014/main" id="{893DA636-1991-A1DE-897B-99F92D32398E}"/>
              </a:ext>
            </a:extLst>
          </p:cNvPr>
          <p:cNvSpPr/>
          <p:nvPr/>
        </p:nvSpPr>
        <p:spPr>
          <a:xfrm>
            <a:off x="4095128" y="1195816"/>
            <a:ext cx="4130087" cy="46503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5" name="Ορθογώνιο: Στρογγύλεμα γωνιών 24">
            <a:extLst>
              <a:ext uri="{FF2B5EF4-FFF2-40B4-BE49-F238E27FC236}">
                <a16:creationId xmlns:a16="http://schemas.microsoft.com/office/drawing/2014/main" id="{2AC9DEFA-8E4B-E788-9B85-16E94102C5E8}"/>
              </a:ext>
            </a:extLst>
          </p:cNvPr>
          <p:cNvSpPr/>
          <p:nvPr/>
        </p:nvSpPr>
        <p:spPr>
          <a:xfrm>
            <a:off x="8279714" y="1006351"/>
            <a:ext cx="3864434" cy="72914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2190982568"/>
      </p:ext>
    </p:extLst>
  </p:cSld>
  <p:clrMapOvr>
    <a:masterClrMapping/>
  </p:clrMapOvr>
  <mc:AlternateContent xmlns:mc="http://schemas.openxmlformats.org/markup-compatibility/2006" xmlns:p14="http://schemas.microsoft.com/office/powerpoint/2010/main">
    <mc:Choice Requires="p14">
      <p:transition spd="slow" p14:dur="2000" advTm="35443"/>
    </mc:Choice>
    <mc:Fallback xmlns="">
      <p:transition spd="slow" advTm="35443"/>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839CEA6-B063-48E6-0274-641CBCA10B9D}"/>
              </a:ext>
            </a:extLst>
          </p:cNvPr>
          <p:cNvSpPr>
            <a:spLocks noGrp="1"/>
          </p:cNvSpPr>
          <p:nvPr>
            <p:ph type="ctrTitle"/>
          </p:nvPr>
        </p:nvSpPr>
        <p:spPr>
          <a:xfrm>
            <a:off x="1524000" y="11283"/>
            <a:ext cx="9144000" cy="878730"/>
          </a:xfrm>
        </p:spPr>
        <p:txBody>
          <a:bodyPr>
            <a:normAutofit/>
          </a:bodyPr>
          <a:lstStyle/>
          <a:p>
            <a:r>
              <a:rPr lang="en-US" sz="5400" b="1" dirty="0"/>
              <a:t>Results</a:t>
            </a:r>
            <a:endParaRPr lang="el-GR" sz="5400" b="1" dirty="0">
              <a:solidFill>
                <a:srgbClr val="FF0000"/>
              </a:solidFill>
            </a:endParaRPr>
          </a:p>
        </p:txBody>
      </p:sp>
      <p:sp>
        <p:nvSpPr>
          <p:cNvPr id="3" name="Υπότιτλος 2">
            <a:extLst>
              <a:ext uri="{FF2B5EF4-FFF2-40B4-BE49-F238E27FC236}">
                <a16:creationId xmlns:a16="http://schemas.microsoft.com/office/drawing/2014/main" id="{096306AE-344A-8073-F1A7-0CC856DAB78B}"/>
              </a:ext>
            </a:extLst>
          </p:cNvPr>
          <p:cNvSpPr>
            <a:spLocks noGrp="1"/>
          </p:cNvSpPr>
          <p:nvPr>
            <p:ph type="subTitle" idx="1"/>
          </p:nvPr>
        </p:nvSpPr>
        <p:spPr/>
        <p:txBody>
          <a:bodyPr/>
          <a:lstStyle/>
          <a:p>
            <a:endParaRPr lang="el-GR"/>
          </a:p>
        </p:txBody>
      </p:sp>
      <p:sp>
        <p:nvSpPr>
          <p:cNvPr id="4" name="Ορθογώνιο 3">
            <a:extLst>
              <a:ext uri="{FF2B5EF4-FFF2-40B4-BE49-F238E27FC236}">
                <a16:creationId xmlns:a16="http://schemas.microsoft.com/office/drawing/2014/main" id="{5F855798-40F0-C5FE-F5A9-E6ED1A067DF6}"/>
              </a:ext>
            </a:extLst>
          </p:cNvPr>
          <p:cNvSpPr/>
          <p:nvPr/>
        </p:nvSpPr>
        <p:spPr>
          <a:xfrm>
            <a:off x="4145901" y="130629"/>
            <a:ext cx="3900196" cy="640038"/>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aphicFrame>
        <p:nvGraphicFramePr>
          <p:cNvPr id="6" name="Πίνακας 5">
            <a:extLst>
              <a:ext uri="{FF2B5EF4-FFF2-40B4-BE49-F238E27FC236}">
                <a16:creationId xmlns:a16="http://schemas.microsoft.com/office/drawing/2014/main" id="{8C78D7F4-FB1F-67F8-DD91-018111BE3679}"/>
              </a:ext>
            </a:extLst>
          </p:cNvPr>
          <p:cNvGraphicFramePr>
            <a:graphicFrameLocks noGrp="1"/>
          </p:cNvGraphicFramePr>
          <p:nvPr/>
        </p:nvGraphicFramePr>
        <p:xfrm>
          <a:off x="273697" y="817449"/>
          <a:ext cx="11644603" cy="6010113"/>
        </p:xfrm>
        <a:graphic>
          <a:graphicData uri="http://schemas.openxmlformats.org/drawingml/2006/table">
            <a:tbl>
              <a:tblPr firstRow="1" firstCol="1" bandRow="1">
                <a:tableStyleId>{5C22544A-7EE6-4342-B048-85BDC9FD1C3A}</a:tableStyleId>
              </a:tblPr>
              <a:tblGrid>
                <a:gridCol w="1609986">
                  <a:extLst>
                    <a:ext uri="{9D8B030D-6E8A-4147-A177-3AD203B41FA5}">
                      <a16:colId xmlns:a16="http://schemas.microsoft.com/office/drawing/2014/main" val="3444373217"/>
                    </a:ext>
                  </a:extLst>
                </a:gridCol>
                <a:gridCol w="1982265">
                  <a:extLst>
                    <a:ext uri="{9D8B030D-6E8A-4147-A177-3AD203B41FA5}">
                      <a16:colId xmlns:a16="http://schemas.microsoft.com/office/drawing/2014/main" val="3463069738"/>
                    </a:ext>
                  </a:extLst>
                </a:gridCol>
                <a:gridCol w="2048745">
                  <a:extLst>
                    <a:ext uri="{9D8B030D-6E8A-4147-A177-3AD203B41FA5}">
                      <a16:colId xmlns:a16="http://schemas.microsoft.com/office/drawing/2014/main" val="1909174960"/>
                    </a:ext>
                  </a:extLst>
                </a:gridCol>
                <a:gridCol w="1377917">
                  <a:extLst>
                    <a:ext uri="{9D8B030D-6E8A-4147-A177-3AD203B41FA5}">
                      <a16:colId xmlns:a16="http://schemas.microsoft.com/office/drawing/2014/main" val="664838698"/>
                    </a:ext>
                  </a:extLst>
                </a:gridCol>
                <a:gridCol w="1542300">
                  <a:extLst>
                    <a:ext uri="{9D8B030D-6E8A-4147-A177-3AD203B41FA5}">
                      <a16:colId xmlns:a16="http://schemas.microsoft.com/office/drawing/2014/main" val="3497652177"/>
                    </a:ext>
                  </a:extLst>
                </a:gridCol>
                <a:gridCol w="1377917">
                  <a:extLst>
                    <a:ext uri="{9D8B030D-6E8A-4147-A177-3AD203B41FA5}">
                      <a16:colId xmlns:a16="http://schemas.microsoft.com/office/drawing/2014/main" val="1963255962"/>
                    </a:ext>
                  </a:extLst>
                </a:gridCol>
                <a:gridCol w="1705473">
                  <a:extLst>
                    <a:ext uri="{9D8B030D-6E8A-4147-A177-3AD203B41FA5}">
                      <a16:colId xmlns:a16="http://schemas.microsoft.com/office/drawing/2014/main" val="692892084"/>
                    </a:ext>
                  </a:extLst>
                </a:gridCol>
              </a:tblGrid>
              <a:tr h="650604">
                <a:tc>
                  <a:txBody>
                    <a:bodyPr/>
                    <a:lstStyle/>
                    <a:p>
                      <a:pPr>
                        <a:lnSpc>
                          <a:spcPct val="115000"/>
                        </a:lnSpc>
                        <a:spcAft>
                          <a:spcPts val="100"/>
                        </a:spcAft>
                      </a:pPr>
                      <a:r>
                        <a:rPr lang="en-US" sz="2000" dirty="0">
                          <a:effectLst/>
                          <a:latin typeface="+mn-lt"/>
                        </a:rPr>
                        <a:t>Type of displacement</a:t>
                      </a:r>
                      <a:endParaRPr lang="el-GR" sz="2000" dirty="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
                        </a:spcAft>
                      </a:pPr>
                      <a:r>
                        <a:rPr lang="en-US" sz="2000" dirty="0">
                          <a:effectLst/>
                          <a:latin typeface="+mn-lt"/>
                        </a:rPr>
                        <a:t>Displaced fluid</a:t>
                      </a:r>
                      <a:endParaRPr lang="el-GR" sz="2000" dirty="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
                        </a:spcAft>
                      </a:pPr>
                      <a:r>
                        <a:rPr lang="en-US" sz="2000">
                          <a:effectLst/>
                          <a:latin typeface="+mn-lt"/>
                        </a:rPr>
                        <a:t>Displacing fluid</a:t>
                      </a:r>
                      <a:endParaRPr lang="el-GR" sz="200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
                        </a:spcAft>
                      </a:pPr>
                      <a:r>
                        <a:rPr lang="en-US" sz="2000">
                          <a:effectLst/>
                          <a:latin typeface="+mn-lt"/>
                        </a:rPr>
                        <a:t>Flow rate (mL/min)</a:t>
                      </a:r>
                      <a:endParaRPr lang="el-GR" sz="200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
                        </a:spcAft>
                      </a:pPr>
                      <a:r>
                        <a:rPr lang="en-US" sz="2000" dirty="0">
                          <a:effectLst/>
                          <a:latin typeface="+mn-lt"/>
                        </a:rPr>
                        <a:t>Injected volume (mL)</a:t>
                      </a:r>
                      <a:endParaRPr lang="el-GR" sz="2000" dirty="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
                        </a:spcAft>
                      </a:pPr>
                      <a:r>
                        <a:rPr lang="en-US" sz="2000">
                          <a:effectLst/>
                          <a:latin typeface="+mn-lt"/>
                        </a:rPr>
                        <a:t>Oil saturation</a:t>
                      </a:r>
                      <a:endParaRPr lang="el-GR" sz="200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
                        </a:spcAft>
                      </a:pPr>
                      <a:r>
                        <a:rPr lang="en-US" sz="2000" dirty="0">
                          <a:effectLst/>
                          <a:latin typeface="+mn-lt"/>
                        </a:rPr>
                        <a:t>Oil removal efficiency (%)</a:t>
                      </a:r>
                      <a:endParaRPr lang="el-GR" sz="2000" dirty="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35646770"/>
                  </a:ext>
                </a:extLst>
              </a:tr>
              <a:tr h="349935">
                <a:tc>
                  <a:txBody>
                    <a:bodyPr/>
                    <a:lstStyle/>
                    <a:p>
                      <a:pPr algn="just">
                        <a:lnSpc>
                          <a:spcPct val="115000"/>
                        </a:lnSpc>
                        <a:spcAft>
                          <a:spcPts val="100"/>
                        </a:spcAft>
                      </a:pPr>
                      <a:r>
                        <a:rPr lang="en-US" sz="2000" dirty="0">
                          <a:effectLst/>
                          <a:latin typeface="+mn-lt"/>
                        </a:rPr>
                        <a:t>Drainage</a:t>
                      </a:r>
                      <a:endParaRPr lang="el-GR" sz="2000" dirty="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
                        </a:spcAft>
                      </a:pPr>
                      <a:r>
                        <a:rPr lang="en-US" sz="2000" dirty="0">
                          <a:effectLst/>
                          <a:latin typeface="+mn-lt"/>
                        </a:rPr>
                        <a:t>NaCl 0.25M </a:t>
                      </a:r>
                      <a:endParaRPr lang="el-GR" sz="2000" dirty="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
                        </a:spcAft>
                      </a:pPr>
                      <a:r>
                        <a:rPr lang="en-US" sz="2000">
                          <a:effectLst/>
                          <a:latin typeface="+mn-lt"/>
                        </a:rPr>
                        <a:t>Paraffin oil </a:t>
                      </a:r>
                      <a:endParaRPr lang="el-GR" sz="200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
                        </a:spcAft>
                      </a:pPr>
                      <a:r>
                        <a:rPr lang="en-US" sz="2000">
                          <a:effectLst/>
                          <a:latin typeface="+mn-lt"/>
                        </a:rPr>
                        <a:t>0.08</a:t>
                      </a:r>
                      <a:endParaRPr lang="el-GR" sz="200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
                        </a:spcAft>
                      </a:pPr>
                      <a:r>
                        <a:rPr lang="en-US" sz="2000" dirty="0">
                          <a:effectLst/>
                          <a:latin typeface="+mn-lt"/>
                        </a:rPr>
                        <a:t>8.0</a:t>
                      </a:r>
                      <a:endParaRPr lang="el-GR" sz="2000" dirty="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
                        </a:spcAft>
                      </a:pPr>
                      <a:r>
                        <a:rPr lang="en-US" sz="2000" dirty="0">
                          <a:effectLst/>
                          <a:latin typeface="+mn-lt"/>
                        </a:rPr>
                        <a:t>0.82</a:t>
                      </a:r>
                      <a:endParaRPr lang="el-GR" sz="2000" dirty="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
                        </a:spcAft>
                      </a:pPr>
                      <a:r>
                        <a:rPr lang="en-US" sz="2000">
                          <a:effectLst/>
                          <a:latin typeface="+mn-lt"/>
                        </a:rPr>
                        <a:t>-</a:t>
                      </a:r>
                      <a:endParaRPr lang="el-GR" sz="200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832480941"/>
                  </a:ext>
                </a:extLst>
              </a:tr>
              <a:tr h="429408">
                <a:tc>
                  <a:txBody>
                    <a:bodyPr/>
                    <a:lstStyle/>
                    <a:p>
                      <a:pPr algn="just">
                        <a:lnSpc>
                          <a:spcPct val="115000"/>
                        </a:lnSpc>
                        <a:spcAft>
                          <a:spcPts val="100"/>
                        </a:spcAft>
                      </a:pPr>
                      <a:r>
                        <a:rPr lang="en-US" sz="2000">
                          <a:effectLst/>
                          <a:latin typeface="+mn-lt"/>
                        </a:rPr>
                        <a:t>Prim. Imbib.</a:t>
                      </a:r>
                      <a:endParaRPr lang="el-GR" sz="200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
                        </a:spcAft>
                      </a:pPr>
                      <a:r>
                        <a:rPr lang="en-US" sz="2000" dirty="0" err="1">
                          <a:effectLst/>
                          <a:latin typeface="+mn-lt"/>
                        </a:rPr>
                        <a:t>Resid</a:t>
                      </a:r>
                      <a:r>
                        <a:rPr lang="en-US" sz="2000" dirty="0">
                          <a:effectLst/>
                          <a:latin typeface="+mn-lt"/>
                        </a:rPr>
                        <a:t>. paraffin oil</a:t>
                      </a:r>
                      <a:endParaRPr lang="el-GR" sz="2000" dirty="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
                        </a:spcAft>
                      </a:pPr>
                      <a:r>
                        <a:rPr lang="en-US" sz="2000" dirty="0">
                          <a:effectLst/>
                          <a:latin typeface="+mn-lt"/>
                        </a:rPr>
                        <a:t>NaCl 0.25M </a:t>
                      </a:r>
                      <a:endParaRPr lang="el-GR" sz="2000" dirty="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
                        </a:spcAft>
                      </a:pPr>
                      <a:r>
                        <a:rPr lang="en-US" sz="2000">
                          <a:effectLst/>
                          <a:latin typeface="+mn-lt"/>
                        </a:rPr>
                        <a:t>0.2</a:t>
                      </a:r>
                      <a:endParaRPr lang="el-GR" sz="200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
                        </a:spcAft>
                      </a:pPr>
                      <a:r>
                        <a:rPr lang="en-US" sz="2000">
                          <a:effectLst/>
                          <a:latin typeface="+mn-lt"/>
                        </a:rPr>
                        <a:t>8.0</a:t>
                      </a:r>
                      <a:endParaRPr lang="el-GR" sz="200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
                        </a:spcAft>
                      </a:pPr>
                      <a:r>
                        <a:rPr lang="en-US" sz="2000" dirty="0">
                          <a:effectLst/>
                          <a:latin typeface="+mn-lt"/>
                        </a:rPr>
                        <a:t>0.45</a:t>
                      </a:r>
                      <a:endParaRPr lang="el-GR" sz="2000" dirty="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
                        </a:spcAft>
                      </a:pPr>
                      <a:r>
                        <a:rPr lang="en-US" sz="2000" dirty="0">
                          <a:solidFill>
                            <a:srgbClr val="000000"/>
                          </a:solidFill>
                          <a:effectLst/>
                          <a:latin typeface="+mn-lt"/>
                          <a:ea typeface="Calibri" panose="020F0502020204030204" pitchFamily="34" charset="0"/>
                          <a:cs typeface="Times New Roman" panose="02020603050405020304" pitchFamily="18" charset="0"/>
                        </a:rPr>
                        <a:t>46.25</a:t>
                      </a:r>
                      <a:endParaRPr lang="el-GR" sz="2000" dirty="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0762275"/>
                  </a:ext>
                </a:extLst>
              </a:tr>
              <a:tr h="610626">
                <a:tc>
                  <a:txBody>
                    <a:bodyPr/>
                    <a:lstStyle/>
                    <a:p>
                      <a:pPr algn="just">
                        <a:lnSpc>
                          <a:spcPct val="115000"/>
                        </a:lnSpc>
                        <a:spcAft>
                          <a:spcPts val="100"/>
                        </a:spcAft>
                      </a:pPr>
                      <a:r>
                        <a:rPr lang="en-US" sz="2000">
                          <a:effectLst/>
                          <a:latin typeface="+mn-lt"/>
                        </a:rPr>
                        <a:t>Sec. Imbib.</a:t>
                      </a:r>
                      <a:endParaRPr lang="el-GR" sz="200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
                        </a:spcAft>
                      </a:pPr>
                      <a:r>
                        <a:rPr lang="en-US" sz="2000" dirty="0" err="1">
                          <a:effectLst/>
                          <a:latin typeface="+mn-lt"/>
                        </a:rPr>
                        <a:t>Resid</a:t>
                      </a:r>
                      <a:r>
                        <a:rPr lang="en-US" sz="2000" dirty="0">
                          <a:effectLst/>
                          <a:latin typeface="+mn-lt"/>
                        </a:rPr>
                        <a:t>. paraffin oil</a:t>
                      </a:r>
                      <a:endParaRPr lang="el-GR" sz="2000" dirty="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
                        </a:spcAft>
                      </a:pPr>
                      <a:r>
                        <a:rPr lang="en-US" sz="2000" dirty="0" err="1">
                          <a:effectLst/>
                          <a:latin typeface="+mn-lt"/>
                        </a:rPr>
                        <a:t>FeNPs</a:t>
                      </a:r>
                      <a:r>
                        <a:rPr lang="en-US" sz="2000" dirty="0">
                          <a:effectLst/>
                          <a:latin typeface="+mn-lt"/>
                        </a:rPr>
                        <a:t> 0.25 (g/L)-water suspension</a:t>
                      </a:r>
                      <a:endParaRPr lang="el-GR" sz="2000" dirty="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
                        </a:spcAft>
                      </a:pPr>
                      <a:r>
                        <a:rPr lang="en-US" sz="2000">
                          <a:effectLst/>
                          <a:latin typeface="+mn-lt"/>
                        </a:rPr>
                        <a:t>0.2</a:t>
                      </a:r>
                      <a:endParaRPr lang="el-GR" sz="200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
                        </a:spcAft>
                      </a:pPr>
                      <a:r>
                        <a:rPr lang="en-US" sz="2000" dirty="0">
                          <a:effectLst/>
                          <a:latin typeface="+mn-lt"/>
                        </a:rPr>
                        <a:t>14.4</a:t>
                      </a:r>
                      <a:endParaRPr lang="el-GR" sz="2000" dirty="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
                        </a:spcAft>
                      </a:pPr>
                      <a:r>
                        <a:rPr lang="en-US" sz="2000" dirty="0">
                          <a:effectLst/>
                          <a:latin typeface="+mn-lt"/>
                        </a:rPr>
                        <a:t>0.36</a:t>
                      </a:r>
                      <a:endParaRPr lang="el-GR" sz="2000" dirty="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
                        </a:spcAft>
                      </a:pPr>
                      <a:r>
                        <a:rPr lang="en-US" sz="2000" dirty="0">
                          <a:solidFill>
                            <a:srgbClr val="000000"/>
                          </a:solidFill>
                          <a:effectLst/>
                          <a:latin typeface="+mn-lt"/>
                          <a:ea typeface="Calibri" panose="020F0502020204030204" pitchFamily="34" charset="0"/>
                          <a:cs typeface="Times New Roman" panose="02020603050405020304" pitchFamily="18" charset="0"/>
                        </a:rPr>
                        <a:t>20.0</a:t>
                      </a:r>
                      <a:endParaRPr lang="el-GR" sz="2000" dirty="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22625807"/>
                  </a:ext>
                </a:extLst>
              </a:tr>
              <a:tr h="300765">
                <a:tc>
                  <a:txBody>
                    <a:bodyPr/>
                    <a:lstStyle/>
                    <a:p>
                      <a:pPr algn="just">
                        <a:lnSpc>
                          <a:spcPct val="115000"/>
                        </a:lnSpc>
                        <a:spcAft>
                          <a:spcPts val="100"/>
                        </a:spcAft>
                      </a:pPr>
                      <a:r>
                        <a:rPr lang="en-US" sz="2000" dirty="0">
                          <a:effectLst/>
                          <a:latin typeface="+mn-lt"/>
                        </a:rPr>
                        <a:t>Drainage</a:t>
                      </a:r>
                      <a:endParaRPr lang="el-GR" sz="2000" dirty="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
                        </a:spcAft>
                      </a:pPr>
                      <a:r>
                        <a:rPr lang="en-US" sz="2000" dirty="0">
                          <a:effectLst/>
                          <a:latin typeface="+mn-lt"/>
                        </a:rPr>
                        <a:t>NaCl 0.25M </a:t>
                      </a:r>
                      <a:endParaRPr lang="el-GR" sz="2000" dirty="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
                        </a:spcAft>
                      </a:pPr>
                      <a:r>
                        <a:rPr lang="en-US" sz="2000" dirty="0">
                          <a:effectLst/>
                          <a:latin typeface="+mn-lt"/>
                        </a:rPr>
                        <a:t>Paraffin oil</a:t>
                      </a:r>
                      <a:endParaRPr lang="el-GR" sz="2000" dirty="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
                        </a:spcAft>
                      </a:pPr>
                      <a:r>
                        <a:rPr lang="en-US" sz="2000">
                          <a:effectLst/>
                          <a:latin typeface="+mn-lt"/>
                        </a:rPr>
                        <a:t>0.08</a:t>
                      </a:r>
                      <a:endParaRPr lang="el-GR" sz="200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
                        </a:spcAft>
                      </a:pPr>
                      <a:r>
                        <a:rPr lang="en-US" sz="2000">
                          <a:effectLst/>
                          <a:latin typeface="+mn-lt"/>
                        </a:rPr>
                        <a:t>8.0</a:t>
                      </a:r>
                      <a:endParaRPr lang="el-GR" sz="200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
                        </a:spcAft>
                      </a:pPr>
                      <a:r>
                        <a:rPr lang="en-US" sz="2000" dirty="0">
                          <a:effectLst/>
                          <a:latin typeface="+mn-lt"/>
                        </a:rPr>
                        <a:t>0.82</a:t>
                      </a:r>
                      <a:endParaRPr lang="el-GR" sz="2000" dirty="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
                        </a:spcAft>
                      </a:pPr>
                      <a:r>
                        <a:rPr lang="en-US" sz="2000">
                          <a:effectLst/>
                          <a:latin typeface="+mn-lt"/>
                        </a:rPr>
                        <a:t>-</a:t>
                      </a:r>
                      <a:endParaRPr lang="el-GR" sz="200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77530661"/>
                  </a:ext>
                </a:extLst>
              </a:tr>
              <a:tr h="429408">
                <a:tc>
                  <a:txBody>
                    <a:bodyPr/>
                    <a:lstStyle/>
                    <a:p>
                      <a:pPr algn="just">
                        <a:lnSpc>
                          <a:spcPct val="115000"/>
                        </a:lnSpc>
                        <a:spcAft>
                          <a:spcPts val="100"/>
                        </a:spcAft>
                      </a:pPr>
                      <a:r>
                        <a:rPr lang="en-US" sz="2000" dirty="0">
                          <a:effectLst/>
                          <a:latin typeface="+mn-lt"/>
                        </a:rPr>
                        <a:t>Prim. </a:t>
                      </a:r>
                      <a:r>
                        <a:rPr lang="en-US" sz="2000" dirty="0" err="1">
                          <a:effectLst/>
                          <a:latin typeface="+mn-lt"/>
                        </a:rPr>
                        <a:t>Imbib</a:t>
                      </a:r>
                      <a:r>
                        <a:rPr lang="en-US" sz="2000" dirty="0">
                          <a:effectLst/>
                          <a:latin typeface="+mn-lt"/>
                        </a:rPr>
                        <a:t>.</a:t>
                      </a:r>
                      <a:endParaRPr lang="el-GR" sz="2000" dirty="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
                        </a:spcAft>
                      </a:pPr>
                      <a:r>
                        <a:rPr lang="en-US" sz="2000" dirty="0" err="1">
                          <a:effectLst/>
                          <a:latin typeface="+mn-lt"/>
                        </a:rPr>
                        <a:t>Resid</a:t>
                      </a:r>
                      <a:r>
                        <a:rPr lang="en-US" sz="2000" dirty="0">
                          <a:effectLst/>
                          <a:latin typeface="+mn-lt"/>
                        </a:rPr>
                        <a:t>. paraffin oil</a:t>
                      </a:r>
                      <a:endParaRPr lang="el-GR" sz="2000" dirty="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lvl="0" indent="0" algn="just" defTabSz="914400" rtl="0" eaLnBrk="1" fontAlgn="auto" latinLnBrk="0" hangingPunct="1">
                        <a:lnSpc>
                          <a:spcPct val="115000"/>
                        </a:lnSpc>
                        <a:spcBef>
                          <a:spcPts val="0"/>
                        </a:spcBef>
                        <a:spcAft>
                          <a:spcPts val="100"/>
                        </a:spcAft>
                        <a:buClrTx/>
                        <a:buSzTx/>
                        <a:buFontTx/>
                        <a:buNone/>
                        <a:tabLst/>
                        <a:defRPr/>
                      </a:pPr>
                      <a:r>
                        <a:rPr lang="en-US" sz="2000" dirty="0">
                          <a:effectLst/>
                          <a:latin typeface="+mn-lt"/>
                        </a:rPr>
                        <a:t>NaCl 0.25M </a:t>
                      </a:r>
                      <a:endParaRPr lang="el-GR" sz="2000" dirty="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
                        </a:spcAft>
                      </a:pPr>
                      <a:r>
                        <a:rPr lang="en-US" sz="2000" dirty="0">
                          <a:effectLst/>
                          <a:latin typeface="+mn-lt"/>
                        </a:rPr>
                        <a:t>0.2</a:t>
                      </a:r>
                      <a:endParaRPr lang="el-GR" sz="2000" dirty="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
                        </a:spcAft>
                      </a:pPr>
                      <a:r>
                        <a:rPr lang="en-US" sz="2000">
                          <a:effectLst/>
                          <a:latin typeface="+mn-lt"/>
                        </a:rPr>
                        <a:t>8.0</a:t>
                      </a:r>
                      <a:endParaRPr lang="el-GR" sz="200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
                        </a:spcAft>
                      </a:pPr>
                      <a:r>
                        <a:rPr lang="en-US" sz="2000" dirty="0">
                          <a:effectLst/>
                          <a:latin typeface="+mn-lt"/>
                        </a:rPr>
                        <a:t>0.41</a:t>
                      </a:r>
                      <a:endParaRPr lang="el-GR" sz="2000" dirty="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
                        </a:spcAft>
                      </a:pPr>
                      <a:r>
                        <a:rPr lang="en-US" sz="2000" dirty="0">
                          <a:solidFill>
                            <a:srgbClr val="000000"/>
                          </a:solidFill>
                          <a:effectLst/>
                          <a:latin typeface="+mn-lt"/>
                          <a:ea typeface="Calibri" panose="020F0502020204030204" pitchFamily="34" charset="0"/>
                          <a:cs typeface="Times New Roman" panose="02020603050405020304" pitchFamily="18" charset="0"/>
                        </a:rPr>
                        <a:t>50.0</a:t>
                      </a:r>
                      <a:endParaRPr lang="el-GR" sz="2000" dirty="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062558569"/>
                  </a:ext>
                </a:extLst>
              </a:tr>
              <a:tr h="925170">
                <a:tc>
                  <a:txBody>
                    <a:bodyPr/>
                    <a:lstStyle/>
                    <a:p>
                      <a:pPr algn="just">
                        <a:lnSpc>
                          <a:spcPct val="115000"/>
                        </a:lnSpc>
                        <a:spcAft>
                          <a:spcPts val="100"/>
                        </a:spcAft>
                      </a:pPr>
                      <a:r>
                        <a:rPr lang="en-US" sz="2000" dirty="0">
                          <a:effectLst/>
                          <a:latin typeface="+mn-lt"/>
                        </a:rPr>
                        <a:t>Sec. </a:t>
                      </a:r>
                      <a:r>
                        <a:rPr lang="en-US" sz="2000" dirty="0" err="1">
                          <a:effectLst/>
                          <a:latin typeface="+mn-lt"/>
                        </a:rPr>
                        <a:t>Imbib</a:t>
                      </a:r>
                      <a:r>
                        <a:rPr lang="en-US" sz="2000" dirty="0">
                          <a:effectLst/>
                          <a:latin typeface="+mn-lt"/>
                        </a:rPr>
                        <a:t>.</a:t>
                      </a:r>
                      <a:endParaRPr lang="el-GR" sz="2000" dirty="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
                        </a:spcAft>
                      </a:pPr>
                      <a:r>
                        <a:rPr lang="en-US" sz="2000">
                          <a:effectLst/>
                          <a:latin typeface="+mn-lt"/>
                        </a:rPr>
                        <a:t>Resid. paraffin oil</a:t>
                      </a:r>
                      <a:endParaRPr lang="el-GR" sz="200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
                        </a:spcAft>
                      </a:pPr>
                      <a:r>
                        <a:rPr lang="en-US" sz="2000" dirty="0" err="1">
                          <a:effectLst/>
                          <a:latin typeface="+mn-lt"/>
                        </a:rPr>
                        <a:t>FeNPs</a:t>
                      </a:r>
                      <a:r>
                        <a:rPr lang="en-US" sz="2000" dirty="0">
                          <a:effectLst/>
                          <a:latin typeface="+mn-lt"/>
                        </a:rPr>
                        <a:t> 0.25 (g/L)-NaCl 0.25M suspension</a:t>
                      </a:r>
                      <a:endParaRPr lang="el-GR" sz="2000" dirty="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
                        </a:spcAft>
                      </a:pPr>
                      <a:r>
                        <a:rPr lang="en-US" sz="2000" dirty="0">
                          <a:effectLst/>
                          <a:latin typeface="+mn-lt"/>
                        </a:rPr>
                        <a:t>0.2</a:t>
                      </a:r>
                      <a:endParaRPr lang="el-GR" sz="2000" dirty="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
                        </a:spcAft>
                      </a:pPr>
                      <a:r>
                        <a:rPr lang="en-US" sz="2000" dirty="0">
                          <a:effectLst/>
                          <a:latin typeface="+mn-lt"/>
                        </a:rPr>
                        <a:t>14.0</a:t>
                      </a:r>
                      <a:endParaRPr lang="el-GR" sz="2000" dirty="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
                        </a:spcAft>
                      </a:pPr>
                      <a:r>
                        <a:rPr lang="en-US" sz="2000" dirty="0">
                          <a:effectLst/>
                          <a:latin typeface="+mn-lt"/>
                        </a:rPr>
                        <a:t>0.39</a:t>
                      </a:r>
                      <a:endParaRPr lang="el-GR" sz="2000" dirty="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
                        </a:spcAft>
                      </a:pPr>
                      <a:r>
                        <a:rPr lang="en-US" sz="2000" dirty="0">
                          <a:solidFill>
                            <a:srgbClr val="000000"/>
                          </a:solidFill>
                          <a:effectLst/>
                          <a:latin typeface="+mn-lt"/>
                          <a:ea typeface="Calibri" panose="020F0502020204030204" pitchFamily="34" charset="0"/>
                          <a:cs typeface="Times New Roman" panose="02020603050405020304" pitchFamily="18" charset="0"/>
                        </a:rPr>
                        <a:t>4.88</a:t>
                      </a:r>
                      <a:endParaRPr lang="el-GR" sz="2000" dirty="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30034179"/>
                  </a:ext>
                </a:extLst>
              </a:tr>
              <a:tr h="0">
                <a:tc>
                  <a:txBody>
                    <a:bodyPr/>
                    <a:lstStyle/>
                    <a:p>
                      <a:pPr marL="0" marR="0" lvl="0" indent="0" algn="just" defTabSz="914400" rtl="0" eaLnBrk="1" fontAlgn="auto" latinLnBrk="0" hangingPunct="1">
                        <a:lnSpc>
                          <a:spcPct val="115000"/>
                        </a:lnSpc>
                        <a:spcBef>
                          <a:spcPts val="0"/>
                        </a:spcBef>
                        <a:spcAft>
                          <a:spcPts val="100"/>
                        </a:spcAft>
                        <a:buClrTx/>
                        <a:buSzTx/>
                        <a:buFontTx/>
                        <a:buNone/>
                        <a:tabLst/>
                        <a:defRPr/>
                      </a:pPr>
                      <a:r>
                        <a:rPr lang="en-US" sz="2000" dirty="0">
                          <a:effectLst/>
                          <a:latin typeface="+mn-lt"/>
                        </a:rPr>
                        <a:t>Drainage</a:t>
                      </a:r>
                      <a:endParaRPr lang="el-GR" sz="2000" dirty="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lvl="0" indent="0" algn="just" defTabSz="914400" rtl="0" eaLnBrk="1" fontAlgn="auto" latinLnBrk="0" hangingPunct="1">
                        <a:lnSpc>
                          <a:spcPct val="115000"/>
                        </a:lnSpc>
                        <a:spcBef>
                          <a:spcPts val="0"/>
                        </a:spcBef>
                        <a:spcAft>
                          <a:spcPts val="100"/>
                        </a:spcAft>
                        <a:buClrTx/>
                        <a:buSzTx/>
                        <a:buFontTx/>
                        <a:buNone/>
                        <a:tabLst/>
                        <a:defRPr/>
                      </a:pPr>
                      <a:r>
                        <a:rPr lang="en-US" sz="2000" dirty="0">
                          <a:effectLst/>
                          <a:latin typeface="+mn-lt"/>
                        </a:rPr>
                        <a:t>NaCl 0.25M </a:t>
                      </a:r>
                      <a:endParaRPr lang="el-GR" sz="2000" dirty="0">
                        <a:solidFill>
                          <a:srgbClr val="000000"/>
                        </a:solidFill>
                        <a:effectLst/>
                        <a:latin typeface="+mn-lt"/>
                        <a:ea typeface="Calibri" panose="020F0502020204030204" pitchFamily="34" charset="0"/>
                        <a:cs typeface="Times New Roman" panose="02020603050405020304" pitchFamily="18" charset="0"/>
                      </a:endParaRPr>
                    </a:p>
                    <a:p>
                      <a:pPr algn="just">
                        <a:lnSpc>
                          <a:spcPct val="115000"/>
                        </a:lnSpc>
                        <a:spcAft>
                          <a:spcPts val="100"/>
                        </a:spcAft>
                      </a:pPr>
                      <a:endParaRPr lang="el-GR" sz="2000" dirty="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lvl="0" indent="0" algn="just" defTabSz="914400" rtl="0" eaLnBrk="1" fontAlgn="auto" latinLnBrk="0" hangingPunct="1">
                        <a:lnSpc>
                          <a:spcPct val="115000"/>
                        </a:lnSpc>
                        <a:spcBef>
                          <a:spcPts val="0"/>
                        </a:spcBef>
                        <a:spcAft>
                          <a:spcPts val="100"/>
                        </a:spcAft>
                        <a:buClrTx/>
                        <a:buSzTx/>
                        <a:buFontTx/>
                        <a:buNone/>
                        <a:tabLst/>
                        <a:defRPr/>
                      </a:pPr>
                      <a:r>
                        <a:rPr lang="en-US" sz="2000" dirty="0">
                          <a:effectLst/>
                          <a:latin typeface="+mn-lt"/>
                        </a:rPr>
                        <a:t>Paraffin oil</a:t>
                      </a:r>
                      <a:endParaRPr lang="el-GR" sz="2000" dirty="0">
                        <a:solidFill>
                          <a:srgbClr val="000000"/>
                        </a:solidFill>
                        <a:effectLst/>
                        <a:latin typeface="+mn-lt"/>
                        <a:ea typeface="Calibri" panose="020F0502020204030204" pitchFamily="34" charset="0"/>
                        <a:cs typeface="Times New Roman" panose="02020603050405020304" pitchFamily="18" charset="0"/>
                      </a:endParaRPr>
                    </a:p>
                    <a:p>
                      <a:pPr algn="just">
                        <a:lnSpc>
                          <a:spcPct val="115000"/>
                        </a:lnSpc>
                        <a:spcAft>
                          <a:spcPts val="100"/>
                        </a:spcAft>
                      </a:pPr>
                      <a:endParaRPr lang="el-GR" sz="2000" dirty="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
                        </a:spcAft>
                      </a:pPr>
                      <a:r>
                        <a:rPr lang="en-US" sz="2000" dirty="0">
                          <a:solidFill>
                            <a:srgbClr val="000000"/>
                          </a:solidFill>
                          <a:effectLst/>
                          <a:latin typeface="+mn-lt"/>
                          <a:ea typeface="Calibri" panose="020F0502020204030204" pitchFamily="34" charset="0"/>
                          <a:cs typeface="Times New Roman" panose="02020603050405020304" pitchFamily="18" charset="0"/>
                        </a:rPr>
                        <a:t>0.08</a:t>
                      </a:r>
                      <a:endParaRPr lang="el-GR" sz="2000" dirty="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
                        </a:spcAft>
                      </a:pPr>
                      <a:r>
                        <a:rPr lang="en-US" sz="2000" dirty="0">
                          <a:solidFill>
                            <a:srgbClr val="000000"/>
                          </a:solidFill>
                          <a:effectLst/>
                          <a:latin typeface="+mn-lt"/>
                          <a:ea typeface="Calibri" panose="020F0502020204030204" pitchFamily="34" charset="0"/>
                          <a:cs typeface="Times New Roman" panose="02020603050405020304" pitchFamily="18" charset="0"/>
                        </a:rPr>
                        <a:t>8.0</a:t>
                      </a:r>
                      <a:endParaRPr lang="el-GR" sz="2000" dirty="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
                        </a:spcAft>
                      </a:pPr>
                      <a:r>
                        <a:rPr lang="en-US" sz="2000" dirty="0">
                          <a:solidFill>
                            <a:srgbClr val="000000"/>
                          </a:solidFill>
                          <a:effectLst/>
                          <a:latin typeface="+mn-lt"/>
                          <a:ea typeface="Calibri" panose="020F0502020204030204" pitchFamily="34" charset="0"/>
                          <a:cs typeface="Times New Roman" panose="02020603050405020304" pitchFamily="18" charset="0"/>
                        </a:rPr>
                        <a:t>0.82</a:t>
                      </a:r>
                      <a:endParaRPr lang="el-GR" sz="2000" dirty="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
                        </a:spcAft>
                      </a:pPr>
                      <a:r>
                        <a:rPr lang="en-US" sz="2000" dirty="0">
                          <a:solidFill>
                            <a:srgbClr val="000000"/>
                          </a:solidFill>
                          <a:effectLst/>
                          <a:latin typeface="+mn-lt"/>
                          <a:ea typeface="Calibri" panose="020F0502020204030204" pitchFamily="34" charset="0"/>
                          <a:cs typeface="Times New Roman" panose="02020603050405020304" pitchFamily="18" charset="0"/>
                        </a:rPr>
                        <a:t>-</a:t>
                      </a:r>
                      <a:endParaRPr lang="el-GR" sz="2000" dirty="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3876057"/>
                  </a:ext>
                </a:extLst>
              </a:tr>
              <a:tr h="197132">
                <a:tc>
                  <a:txBody>
                    <a:bodyPr/>
                    <a:lstStyle/>
                    <a:p>
                      <a:pPr marL="0" marR="0" lvl="0" indent="0" algn="just" defTabSz="914400" rtl="0" eaLnBrk="1" fontAlgn="auto" latinLnBrk="0" hangingPunct="1">
                        <a:lnSpc>
                          <a:spcPct val="115000"/>
                        </a:lnSpc>
                        <a:spcBef>
                          <a:spcPts val="0"/>
                        </a:spcBef>
                        <a:spcAft>
                          <a:spcPts val="100"/>
                        </a:spcAft>
                        <a:buClrTx/>
                        <a:buSzTx/>
                        <a:buFontTx/>
                        <a:buNone/>
                        <a:tabLst/>
                        <a:defRPr/>
                      </a:pPr>
                      <a:r>
                        <a:rPr lang="en-US" sz="2000" dirty="0">
                          <a:effectLst/>
                          <a:latin typeface="+mn-lt"/>
                        </a:rPr>
                        <a:t>Prim. </a:t>
                      </a:r>
                      <a:r>
                        <a:rPr lang="en-US" sz="2000" dirty="0" err="1">
                          <a:effectLst/>
                          <a:latin typeface="+mn-lt"/>
                        </a:rPr>
                        <a:t>Imbib</a:t>
                      </a:r>
                      <a:r>
                        <a:rPr lang="en-US" sz="2000" dirty="0">
                          <a:effectLst/>
                          <a:latin typeface="+mn-lt"/>
                        </a:rPr>
                        <a:t>.</a:t>
                      </a:r>
                      <a:endParaRPr lang="el-GR" sz="2000" dirty="0">
                        <a:solidFill>
                          <a:srgbClr val="000000"/>
                        </a:solidFill>
                        <a:effectLst/>
                        <a:latin typeface="+mn-lt"/>
                        <a:ea typeface="Calibri" panose="020F0502020204030204" pitchFamily="34" charset="0"/>
                        <a:cs typeface="Times New Roman" panose="02020603050405020304" pitchFamily="18" charset="0"/>
                      </a:endParaRPr>
                    </a:p>
                    <a:p>
                      <a:pPr algn="just">
                        <a:lnSpc>
                          <a:spcPct val="115000"/>
                        </a:lnSpc>
                        <a:spcAft>
                          <a:spcPts val="100"/>
                        </a:spcAft>
                      </a:pPr>
                      <a:endParaRPr lang="el-GR" sz="2000" dirty="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lvl="0" indent="0" algn="just" defTabSz="914400" rtl="0" eaLnBrk="1" fontAlgn="auto" latinLnBrk="0" hangingPunct="1">
                        <a:lnSpc>
                          <a:spcPct val="115000"/>
                        </a:lnSpc>
                        <a:spcBef>
                          <a:spcPts val="0"/>
                        </a:spcBef>
                        <a:spcAft>
                          <a:spcPts val="100"/>
                        </a:spcAft>
                        <a:buClrTx/>
                        <a:buSzTx/>
                        <a:buFontTx/>
                        <a:buNone/>
                        <a:tabLst/>
                        <a:defRPr/>
                      </a:pPr>
                      <a:r>
                        <a:rPr lang="en-US" sz="2000" dirty="0" err="1">
                          <a:effectLst/>
                          <a:latin typeface="+mn-lt"/>
                        </a:rPr>
                        <a:t>Resid</a:t>
                      </a:r>
                      <a:r>
                        <a:rPr lang="en-US" sz="2000" dirty="0">
                          <a:effectLst/>
                          <a:latin typeface="+mn-lt"/>
                        </a:rPr>
                        <a:t>. paraffin oil</a:t>
                      </a:r>
                      <a:endParaRPr lang="el-GR" sz="2000" dirty="0">
                        <a:solidFill>
                          <a:srgbClr val="000000"/>
                        </a:solidFill>
                        <a:effectLst/>
                        <a:latin typeface="+mn-lt"/>
                        <a:ea typeface="Calibri" panose="020F0502020204030204" pitchFamily="34" charset="0"/>
                        <a:cs typeface="Times New Roman" panose="02020603050405020304" pitchFamily="18" charset="0"/>
                      </a:endParaRPr>
                    </a:p>
                    <a:p>
                      <a:pPr algn="just">
                        <a:lnSpc>
                          <a:spcPct val="115000"/>
                        </a:lnSpc>
                        <a:spcAft>
                          <a:spcPts val="100"/>
                        </a:spcAft>
                      </a:pPr>
                      <a:endParaRPr lang="el-GR" sz="2000" dirty="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lvl="0" indent="0" algn="just" defTabSz="914400" rtl="0" eaLnBrk="1" fontAlgn="auto" latinLnBrk="0" hangingPunct="1">
                        <a:lnSpc>
                          <a:spcPct val="115000"/>
                        </a:lnSpc>
                        <a:spcBef>
                          <a:spcPts val="0"/>
                        </a:spcBef>
                        <a:spcAft>
                          <a:spcPts val="100"/>
                        </a:spcAft>
                        <a:buClrTx/>
                        <a:buSzTx/>
                        <a:buFontTx/>
                        <a:buNone/>
                        <a:tabLst/>
                        <a:defRPr/>
                      </a:pPr>
                      <a:r>
                        <a:rPr lang="en-US" sz="2000" dirty="0">
                          <a:effectLst/>
                          <a:latin typeface="+mn-lt"/>
                        </a:rPr>
                        <a:t>NaCl 0.25M </a:t>
                      </a:r>
                      <a:endParaRPr lang="el-GR" sz="2000" dirty="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
                        </a:spcAft>
                      </a:pPr>
                      <a:r>
                        <a:rPr lang="en-US" sz="2000" dirty="0">
                          <a:solidFill>
                            <a:srgbClr val="000000"/>
                          </a:solidFill>
                          <a:effectLst/>
                          <a:latin typeface="+mn-lt"/>
                          <a:ea typeface="Calibri" panose="020F0502020204030204" pitchFamily="34" charset="0"/>
                          <a:cs typeface="Times New Roman" panose="02020603050405020304" pitchFamily="18" charset="0"/>
                        </a:rPr>
                        <a:t>0.2</a:t>
                      </a:r>
                      <a:endParaRPr lang="el-GR" sz="2000" dirty="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
                        </a:spcAft>
                      </a:pPr>
                      <a:r>
                        <a:rPr lang="en-US" sz="2000" dirty="0">
                          <a:solidFill>
                            <a:srgbClr val="000000"/>
                          </a:solidFill>
                          <a:effectLst/>
                          <a:latin typeface="+mn-lt"/>
                          <a:ea typeface="Calibri" panose="020F0502020204030204" pitchFamily="34" charset="0"/>
                          <a:cs typeface="Times New Roman" panose="02020603050405020304" pitchFamily="18" charset="0"/>
                        </a:rPr>
                        <a:t>8.0</a:t>
                      </a:r>
                      <a:endParaRPr lang="el-GR" sz="2000" dirty="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
                        </a:spcAft>
                      </a:pPr>
                      <a:r>
                        <a:rPr lang="en-US" sz="2000" dirty="0">
                          <a:solidFill>
                            <a:srgbClr val="000000"/>
                          </a:solidFill>
                          <a:effectLst/>
                          <a:latin typeface="+mn-lt"/>
                          <a:ea typeface="Calibri" panose="020F0502020204030204" pitchFamily="34" charset="0"/>
                          <a:cs typeface="Times New Roman" panose="02020603050405020304" pitchFamily="18" charset="0"/>
                        </a:rPr>
                        <a:t>0.44</a:t>
                      </a:r>
                      <a:endParaRPr lang="el-GR" sz="2000" dirty="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
                        </a:spcAft>
                      </a:pPr>
                      <a:r>
                        <a:rPr lang="en-US" sz="2000" dirty="0">
                          <a:solidFill>
                            <a:srgbClr val="000000"/>
                          </a:solidFill>
                          <a:effectLst/>
                          <a:latin typeface="+mn-lt"/>
                          <a:ea typeface="Calibri" panose="020F0502020204030204" pitchFamily="34" charset="0"/>
                          <a:cs typeface="Times New Roman" panose="02020603050405020304" pitchFamily="18" charset="0"/>
                        </a:rPr>
                        <a:t>46.34</a:t>
                      </a:r>
                      <a:endParaRPr lang="el-GR" sz="2000" dirty="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91910024"/>
                  </a:ext>
                </a:extLst>
              </a:tr>
              <a:tr h="424996">
                <a:tc>
                  <a:txBody>
                    <a:bodyPr/>
                    <a:lstStyle/>
                    <a:p>
                      <a:pPr marL="0" marR="0" lvl="0" indent="0" algn="just" defTabSz="914400" rtl="0" eaLnBrk="1" fontAlgn="auto" latinLnBrk="0" hangingPunct="1">
                        <a:lnSpc>
                          <a:spcPct val="115000"/>
                        </a:lnSpc>
                        <a:spcBef>
                          <a:spcPts val="0"/>
                        </a:spcBef>
                        <a:spcAft>
                          <a:spcPts val="100"/>
                        </a:spcAft>
                        <a:buClrTx/>
                        <a:buSzTx/>
                        <a:buFontTx/>
                        <a:buNone/>
                        <a:tabLst/>
                        <a:defRPr/>
                      </a:pPr>
                      <a:r>
                        <a:rPr lang="en-US" sz="2000" dirty="0">
                          <a:effectLst/>
                          <a:latin typeface="+mn-lt"/>
                        </a:rPr>
                        <a:t>Sec. </a:t>
                      </a:r>
                      <a:r>
                        <a:rPr lang="en-US" sz="2000" dirty="0" err="1">
                          <a:effectLst/>
                          <a:latin typeface="+mn-lt"/>
                        </a:rPr>
                        <a:t>Imbib</a:t>
                      </a:r>
                      <a:r>
                        <a:rPr lang="en-US" sz="2000" dirty="0">
                          <a:effectLst/>
                          <a:latin typeface="+mn-lt"/>
                        </a:rPr>
                        <a:t>.</a:t>
                      </a:r>
                      <a:endParaRPr lang="el-GR" sz="2000" dirty="0">
                        <a:solidFill>
                          <a:srgbClr val="000000"/>
                        </a:solidFill>
                        <a:effectLst/>
                        <a:latin typeface="+mn-lt"/>
                        <a:ea typeface="Calibri" panose="020F0502020204030204" pitchFamily="34" charset="0"/>
                        <a:cs typeface="Times New Roman" panose="02020603050405020304" pitchFamily="18" charset="0"/>
                      </a:endParaRPr>
                    </a:p>
                    <a:p>
                      <a:pPr algn="just">
                        <a:lnSpc>
                          <a:spcPct val="115000"/>
                        </a:lnSpc>
                        <a:spcAft>
                          <a:spcPts val="100"/>
                        </a:spcAft>
                      </a:pPr>
                      <a:endParaRPr lang="el-GR" sz="2000" dirty="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lvl="0" indent="0" algn="just" defTabSz="914400" rtl="0" eaLnBrk="1" fontAlgn="auto" latinLnBrk="0" hangingPunct="1">
                        <a:lnSpc>
                          <a:spcPct val="115000"/>
                        </a:lnSpc>
                        <a:spcBef>
                          <a:spcPts val="0"/>
                        </a:spcBef>
                        <a:spcAft>
                          <a:spcPts val="100"/>
                        </a:spcAft>
                        <a:buClrTx/>
                        <a:buSzTx/>
                        <a:buFontTx/>
                        <a:buNone/>
                        <a:tabLst/>
                        <a:defRPr/>
                      </a:pPr>
                      <a:r>
                        <a:rPr lang="en-US" sz="2000" dirty="0" err="1">
                          <a:effectLst/>
                          <a:latin typeface="+mn-lt"/>
                        </a:rPr>
                        <a:t>Resid</a:t>
                      </a:r>
                      <a:r>
                        <a:rPr lang="en-US" sz="2000" dirty="0">
                          <a:effectLst/>
                          <a:latin typeface="+mn-lt"/>
                        </a:rPr>
                        <a:t>. paraffin oil</a:t>
                      </a:r>
                      <a:endParaRPr lang="el-GR" sz="2000" dirty="0">
                        <a:solidFill>
                          <a:srgbClr val="000000"/>
                        </a:solidFill>
                        <a:effectLst/>
                        <a:latin typeface="+mn-lt"/>
                        <a:ea typeface="Calibri" panose="020F0502020204030204" pitchFamily="34" charset="0"/>
                        <a:cs typeface="Times New Roman" panose="02020603050405020304" pitchFamily="18" charset="0"/>
                      </a:endParaRPr>
                    </a:p>
                    <a:p>
                      <a:pPr algn="just">
                        <a:lnSpc>
                          <a:spcPct val="115000"/>
                        </a:lnSpc>
                        <a:spcAft>
                          <a:spcPts val="100"/>
                        </a:spcAft>
                      </a:pPr>
                      <a:endParaRPr lang="el-GR" sz="2000" dirty="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lvl="0" indent="0" algn="just" defTabSz="914400" rtl="0" eaLnBrk="1" fontAlgn="auto" latinLnBrk="0" hangingPunct="1">
                        <a:lnSpc>
                          <a:spcPct val="115000"/>
                        </a:lnSpc>
                        <a:spcBef>
                          <a:spcPts val="0"/>
                        </a:spcBef>
                        <a:spcAft>
                          <a:spcPts val="100"/>
                        </a:spcAft>
                        <a:buClrTx/>
                        <a:buSzTx/>
                        <a:buFontTx/>
                        <a:buNone/>
                        <a:tabLst/>
                        <a:defRPr/>
                      </a:pPr>
                      <a:r>
                        <a:rPr lang="en-US" sz="2000" dirty="0">
                          <a:effectLst/>
                          <a:latin typeface="+mn-lt"/>
                        </a:rPr>
                        <a:t>Emulsion </a:t>
                      </a:r>
                      <a:endParaRPr lang="el-GR" sz="2000" dirty="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
                        </a:spcAft>
                      </a:pPr>
                      <a:r>
                        <a:rPr lang="en-US" sz="2000" dirty="0">
                          <a:solidFill>
                            <a:srgbClr val="000000"/>
                          </a:solidFill>
                          <a:effectLst/>
                          <a:latin typeface="+mn-lt"/>
                          <a:ea typeface="Calibri" panose="020F0502020204030204" pitchFamily="34" charset="0"/>
                          <a:cs typeface="Times New Roman" panose="02020603050405020304" pitchFamily="18" charset="0"/>
                        </a:rPr>
                        <a:t>0.2</a:t>
                      </a:r>
                      <a:endParaRPr lang="el-GR" sz="2000" dirty="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
                        </a:spcAft>
                      </a:pPr>
                      <a:r>
                        <a:rPr lang="en-US" sz="2000" dirty="0">
                          <a:solidFill>
                            <a:srgbClr val="000000"/>
                          </a:solidFill>
                          <a:effectLst/>
                          <a:latin typeface="+mn-lt"/>
                          <a:ea typeface="Calibri" panose="020F0502020204030204" pitchFamily="34" charset="0"/>
                          <a:cs typeface="Times New Roman" panose="02020603050405020304" pitchFamily="18" charset="0"/>
                        </a:rPr>
                        <a:t>12.0</a:t>
                      </a:r>
                      <a:endParaRPr lang="el-GR" sz="2000" dirty="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
                        </a:spcAft>
                      </a:pPr>
                      <a:r>
                        <a:rPr lang="en-US" sz="2000" dirty="0">
                          <a:solidFill>
                            <a:srgbClr val="000000"/>
                          </a:solidFill>
                          <a:effectLst/>
                          <a:latin typeface="+mn-lt"/>
                          <a:ea typeface="Calibri" panose="020F0502020204030204" pitchFamily="34" charset="0"/>
                          <a:cs typeface="Times New Roman" panose="02020603050405020304" pitchFamily="18" charset="0"/>
                        </a:rPr>
                        <a:t>0.09</a:t>
                      </a:r>
                      <a:endParaRPr lang="el-GR" sz="2000" dirty="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
                        </a:spcAft>
                      </a:pPr>
                      <a:r>
                        <a:rPr lang="en-US" sz="2000" dirty="0">
                          <a:solidFill>
                            <a:srgbClr val="000000"/>
                          </a:solidFill>
                          <a:effectLst/>
                          <a:latin typeface="+mn-lt"/>
                          <a:ea typeface="Calibri" panose="020F0502020204030204" pitchFamily="34" charset="0"/>
                          <a:cs typeface="Times New Roman" panose="02020603050405020304" pitchFamily="18" charset="0"/>
                        </a:rPr>
                        <a:t>79.55</a:t>
                      </a:r>
                      <a:endParaRPr lang="el-GR" sz="2000" dirty="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63491768"/>
                  </a:ext>
                </a:extLst>
              </a:tr>
            </a:tbl>
          </a:graphicData>
        </a:graphic>
      </p:graphicFrame>
    </p:spTree>
    <p:extLst>
      <p:ext uri="{BB962C8B-B14F-4D97-AF65-F5344CB8AC3E}">
        <p14:creationId xmlns:p14="http://schemas.microsoft.com/office/powerpoint/2010/main" val="1083149512"/>
      </p:ext>
    </p:extLst>
  </p:cSld>
  <p:clrMapOvr>
    <a:masterClrMapping/>
  </p:clrMapOvr>
  <mc:AlternateContent xmlns:mc="http://schemas.openxmlformats.org/markup-compatibility/2006" xmlns:p14="http://schemas.microsoft.com/office/powerpoint/2010/main">
    <mc:Choice Requires="p14">
      <p:transition spd="slow" p14:dur="2000" advTm="33556"/>
    </mc:Choice>
    <mc:Fallback xmlns="">
      <p:transition spd="slow" advTm="33556"/>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E9287B9-01B2-84F4-C428-28B58777AC10}"/>
              </a:ext>
            </a:extLst>
          </p:cNvPr>
          <p:cNvSpPr>
            <a:spLocks noGrp="1"/>
          </p:cNvSpPr>
          <p:nvPr>
            <p:ph type="ctrTitle"/>
          </p:nvPr>
        </p:nvSpPr>
        <p:spPr>
          <a:xfrm>
            <a:off x="4095750" y="152399"/>
            <a:ext cx="3448050" cy="728663"/>
          </a:xfrm>
        </p:spPr>
        <p:txBody>
          <a:bodyPr>
            <a:normAutofit fontScale="90000"/>
          </a:bodyPr>
          <a:lstStyle/>
          <a:p>
            <a:r>
              <a:rPr lang="en-US" sz="5400" b="1" dirty="0"/>
              <a:t>Conclusions</a:t>
            </a:r>
            <a:endParaRPr lang="el-GR" sz="5400" dirty="0"/>
          </a:p>
        </p:txBody>
      </p:sp>
      <p:sp>
        <p:nvSpPr>
          <p:cNvPr id="3" name="Υπότιτλος 2">
            <a:extLst>
              <a:ext uri="{FF2B5EF4-FFF2-40B4-BE49-F238E27FC236}">
                <a16:creationId xmlns:a16="http://schemas.microsoft.com/office/drawing/2014/main" id="{84DE1C4C-5DDC-34E2-121E-E44BA7EB8B2F}"/>
              </a:ext>
            </a:extLst>
          </p:cNvPr>
          <p:cNvSpPr>
            <a:spLocks noGrp="1"/>
          </p:cNvSpPr>
          <p:nvPr>
            <p:ph type="subTitle" idx="1"/>
          </p:nvPr>
        </p:nvSpPr>
        <p:spPr>
          <a:xfrm>
            <a:off x="247650" y="1771650"/>
            <a:ext cx="11696700" cy="3657600"/>
          </a:xfrm>
        </p:spPr>
        <p:txBody>
          <a:bodyPr/>
          <a:lstStyle/>
          <a:p>
            <a:pPr marL="457200" indent="-457200" algn="just">
              <a:buFont typeface="Arial" panose="020B0604020202020204" pitchFamily="34" charset="0"/>
              <a:buChar char="•"/>
            </a:pPr>
            <a:r>
              <a:rPr lang="en-US" dirty="0">
                <a:effectLst/>
                <a:ea typeface="Times New Roman" panose="02020603050405020304" pitchFamily="18" charset="0"/>
                <a:cs typeface="New York"/>
              </a:rPr>
              <a:t>The potential to increase the residual oil recovery efficiency by injecting suspensions of iron oxide nanoparticles synthesized and stabilized by the polyphenols of parsley extracts is investigated with visualization tests on a glass-etched pore network. </a:t>
            </a:r>
          </a:p>
          <a:p>
            <a:pPr marL="457200" indent="-457200" algn="just">
              <a:buFont typeface="Arial" panose="020B0604020202020204" pitchFamily="34" charset="0"/>
              <a:buChar char="•"/>
            </a:pPr>
            <a:r>
              <a:rPr lang="en-US" dirty="0">
                <a:effectLst/>
                <a:ea typeface="Times New Roman" panose="02020603050405020304" pitchFamily="18" charset="0"/>
                <a:cs typeface="New York"/>
              </a:rPr>
              <a:t>The nanoparticles mobilize trapped oil by transferring it from upstream to downstream through a mechanism of successive steps of drainage (local increase of oil saturation) / imbibition (local decrease of oil saturation). </a:t>
            </a:r>
          </a:p>
          <a:p>
            <a:pPr marL="457200" indent="-457200" algn="just">
              <a:buFont typeface="Arial" panose="020B0604020202020204" pitchFamily="34" charset="0"/>
              <a:buChar char="•"/>
            </a:pPr>
            <a:r>
              <a:rPr lang="en-US" dirty="0">
                <a:effectLst/>
                <a:ea typeface="Times New Roman" panose="02020603050405020304" pitchFamily="18" charset="0"/>
                <a:cs typeface="New York"/>
              </a:rPr>
              <a:t>It seems that the oil recovery efficiency of secondary imbibition tests is favored when using low iron concentration Fe NPs suspension without the presence of NaCl . On the other hand, the oil recovery efficiency increases respectably when using Pickering emulsions stabilized by </a:t>
            </a:r>
            <a:r>
              <a:rPr lang="en-US" dirty="0" err="1">
                <a:effectLst/>
                <a:ea typeface="Times New Roman" panose="02020603050405020304" pitchFamily="18" charset="0"/>
                <a:cs typeface="New York"/>
              </a:rPr>
              <a:t>FeNP</a:t>
            </a:r>
            <a:r>
              <a:rPr lang="en-US" dirty="0">
                <a:effectLst/>
                <a:ea typeface="Times New Roman" panose="02020603050405020304" pitchFamily="18" charset="0"/>
                <a:cs typeface="New York"/>
              </a:rPr>
              <a:t> with NaCl.</a:t>
            </a:r>
            <a:endParaRPr lang="el-GR" dirty="0">
              <a:effectLst/>
              <a:ea typeface="Times New Roman" panose="02020603050405020304" pitchFamily="18" charset="0"/>
              <a:cs typeface="New York"/>
            </a:endParaRPr>
          </a:p>
          <a:p>
            <a:pPr algn="just"/>
            <a:endParaRPr lang="el-GR" dirty="0"/>
          </a:p>
        </p:txBody>
      </p:sp>
      <p:sp>
        <p:nvSpPr>
          <p:cNvPr id="4" name="Ορθογώνιο 3">
            <a:extLst>
              <a:ext uri="{FF2B5EF4-FFF2-40B4-BE49-F238E27FC236}">
                <a16:creationId xmlns:a16="http://schemas.microsoft.com/office/drawing/2014/main" id="{688A45F1-FB78-095E-4148-A5155B1AF1BE}"/>
              </a:ext>
            </a:extLst>
          </p:cNvPr>
          <p:cNvSpPr/>
          <p:nvPr/>
        </p:nvSpPr>
        <p:spPr>
          <a:xfrm>
            <a:off x="4229100" y="152398"/>
            <a:ext cx="3314700" cy="728663"/>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2909976546"/>
      </p:ext>
    </p:extLst>
  </p:cSld>
  <p:clrMapOvr>
    <a:masterClrMapping/>
  </p:clrMapOvr>
  <mc:AlternateContent xmlns:mc="http://schemas.openxmlformats.org/markup-compatibility/2006" xmlns:p14="http://schemas.microsoft.com/office/powerpoint/2010/main">
    <mc:Choice Requires="p14">
      <p:transition spd="slow" p14:dur="2000" advTm="60177"/>
    </mc:Choice>
    <mc:Fallback xmlns="">
      <p:transition spd="slow" advTm="60177"/>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a:extLst>
              <a:ext uri="{FF2B5EF4-FFF2-40B4-BE49-F238E27FC236}">
                <a16:creationId xmlns:a16="http://schemas.microsoft.com/office/drawing/2014/main" id="{4150AED0-E325-D14A-A26F-9C49A6A2DA6C}"/>
              </a:ext>
            </a:extLst>
          </p:cNvPr>
          <p:cNvPicPr>
            <a:picLocks noChangeAspect="1"/>
          </p:cNvPicPr>
          <p:nvPr/>
        </p:nvPicPr>
        <p:blipFill>
          <a:blip r:embed="rId2"/>
          <a:stretch>
            <a:fillRect/>
          </a:stretch>
        </p:blipFill>
        <p:spPr>
          <a:xfrm>
            <a:off x="3377092" y="4036986"/>
            <a:ext cx="4589191" cy="2267757"/>
          </a:xfrm>
          <a:prstGeom prst="rect">
            <a:avLst/>
          </a:prstGeom>
        </p:spPr>
      </p:pic>
      <p:pic>
        <p:nvPicPr>
          <p:cNvPr id="3" name="Εικόνα 2">
            <a:extLst>
              <a:ext uri="{FF2B5EF4-FFF2-40B4-BE49-F238E27FC236}">
                <a16:creationId xmlns:a16="http://schemas.microsoft.com/office/drawing/2014/main" id="{5AE26B66-5F9F-A7AC-9073-0313C2A986BC}"/>
              </a:ext>
            </a:extLst>
          </p:cNvPr>
          <p:cNvPicPr>
            <a:picLocks noChangeAspect="1"/>
          </p:cNvPicPr>
          <p:nvPr/>
        </p:nvPicPr>
        <p:blipFill>
          <a:blip r:embed="rId3"/>
          <a:stretch>
            <a:fillRect/>
          </a:stretch>
        </p:blipFill>
        <p:spPr>
          <a:xfrm>
            <a:off x="249092" y="2553507"/>
            <a:ext cx="11693816" cy="1408893"/>
          </a:xfrm>
          <a:prstGeom prst="rect">
            <a:avLst/>
          </a:prstGeom>
        </p:spPr>
      </p:pic>
      <p:sp>
        <p:nvSpPr>
          <p:cNvPr id="4" name="Ορθογώνιο 3">
            <a:extLst>
              <a:ext uri="{FF2B5EF4-FFF2-40B4-BE49-F238E27FC236}">
                <a16:creationId xmlns:a16="http://schemas.microsoft.com/office/drawing/2014/main" id="{3CE58D6C-5121-A485-6A08-6FD8ECC2CBA3}"/>
              </a:ext>
            </a:extLst>
          </p:cNvPr>
          <p:cNvSpPr/>
          <p:nvPr/>
        </p:nvSpPr>
        <p:spPr>
          <a:xfrm>
            <a:off x="3581400" y="690858"/>
            <a:ext cx="5372100" cy="923331"/>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 name="TextBox 4">
            <a:extLst>
              <a:ext uri="{FF2B5EF4-FFF2-40B4-BE49-F238E27FC236}">
                <a16:creationId xmlns:a16="http://schemas.microsoft.com/office/drawing/2014/main" id="{1E8814FB-7B9D-FFBA-827D-74328386DA1B}"/>
              </a:ext>
            </a:extLst>
          </p:cNvPr>
          <p:cNvSpPr txBox="1"/>
          <p:nvPr/>
        </p:nvSpPr>
        <p:spPr>
          <a:xfrm>
            <a:off x="3581400" y="690860"/>
            <a:ext cx="5829300" cy="923330"/>
          </a:xfrm>
          <a:prstGeom prst="rect">
            <a:avLst/>
          </a:prstGeom>
          <a:noFill/>
        </p:spPr>
        <p:txBody>
          <a:bodyPr wrap="square" rtlCol="0">
            <a:spAutoFit/>
          </a:bodyPr>
          <a:lstStyle/>
          <a:p>
            <a:r>
              <a:rPr lang="en-US" sz="5400" dirty="0"/>
              <a:t>Acknowledgement</a:t>
            </a:r>
            <a:endParaRPr lang="el-GR" sz="5400" dirty="0"/>
          </a:p>
        </p:txBody>
      </p:sp>
    </p:spTree>
    <p:extLst>
      <p:ext uri="{BB962C8B-B14F-4D97-AF65-F5344CB8AC3E}">
        <p14:creationId xmlns:p14="http://schemas.microsoft.com/office/powerpoint/2010/main" val="3086551688"/>
      </p:ext>
    </p:extLst>
  </p:cSld>
  <p:clrMapOvr>
    <a:masterClrMapping/>
  </p:clrMapOvr>
  <mc:AlternateContent xmlns:mc="http://schemas.openxmlformats.org/markup-compatibility/2006" xmlns:p14="http://schemas.microsoft.com/office/powerpoint/2010/main">
    <mc:Choice Requires="p14">
      <p:transition spd="slow" p14:dur="2000" advTm="4328"/>
    </mc:Choice>
    <mc:Fallback xmlns="">
      <p:transition spd="slow" advTm="4328"/>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5">
            <a:extLst>
              <a:ext uri="{FF2B5EF4-FFF2-40B4-BE49-F238E27FC236}">
                <a16:creationId xmlns:a16="http://schemas.microsoft.com/office/drawing/2014/main" id="{5E3F4FC2-CB41-E032-5215-99572615945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71969" y="576175"/>
            <a:ext cx="8448058" cy="5280037"/>
          </a:xfrm>
          <a:prstGeom prst="rect">
            <a:avLst/>
          </a:prstGeom>
        </p:spPr>
      </p:pic>
    </p:spTree>
    <p:extLst>
      <p:ext uri="{BB962C8B-B14F-4D97-AF65-F5344CB8AC3E}">
        <p14:creationId xmlns:p14="http://schemas.microsoft.com/office/powerpoint/2010/main" val="404840251"/>
      </p:ext>
    </p:extLst>
  </p:cSld>
  <p:clrMapOvr>
    <a:masterClrMapping/>
  </p:clrMapOvr>
  <mc:AlternateContent xmlns:mc="http://schemas.openxmlformats.org/markup-compatibility/2006" xmlns:p14="http://schemas.microsoft.com/office/powerpoint/2010/main">
    <mc:Choice Requires="p14">
      <p:transition spd="slow" p14:dur="2000" advTm="4386"/>
    </mc:Choice>
    <mc:Fallback xmlns="">
      <p:transition spd="slow" advTm="4386"/>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AAFC2DB-B836-E616-82FB-C183ABE488EB}"/>
              </a:ext>
            </a:extLst>
          </p:cNvPr>
          <p:cNvSpPr>
            <a:spLocks noGrp="1"/>
          </p:cNvSpPr>
          <p:nvPr>
            <p:ph type="ctrTitle"/>
          </p:nvPr>
        </p:nvSpPr>
        <p:spPr>
          <a:xfrm>
            <a:off x="1523998" y="354164"/>
            <a:ext cx="9144000" cy="865617"/>
          </a:xfrm>
        </p:spPr>
        <p:txBody>
          <a:bodyPr>
            <a:normAutofit/>
          </a:bodyPr>
          <a:lstStyle/>
          <a:p>
            <a:r>
              <a:rPr lang="en-US" sz="5400" b="1" dirty="0"/>
              <a:t>Contents of presentation </a:t>
            </a:r>
            <a:endParaRPr lang="el-GR" sz="5400" b="1" dirty="0"/>
          </a:p>
        </p:txBody>
      </p:sp>
      <p:sp>
        <p:nvSpPr>
          <p:cNvPr id="3" name="Υπότιτλος 2">
            <a:extLst>
              <a:ext uri="{FF2B5EF4-FFF2-40B4-BE49-F238E27FC236}">
                <a16:creationId xmlns:a16="http://schemas.microsoft.com/office/drawing/2014/main" id="{278DC731-AE8F-FA45-71D2-5D81CCEBC149}"/>
              </a:ext>
            </a:extLst>
          </p:cNvPr>
          <p:cNvSpPr>
            <a:spLocks noGrp="1"/>
          </p:cNvSpPr>
          <p:nvPr>
            <p:ph type="subTitle" idx="1"/>
          </p:nvPr>
        </p:nvSpPr>
        <p:spPr>
          <a:xfrm>
            <a:off x="1201879" y="1468289"/>
            <a:ext cx="9957957" cy="4966855"/>
          </a:xfrm>
        </p:spPr>
        <p:txBody>
          <a:bodyPr>
            <a:normAutofit lnSpcReduction="10000"/>
          </a:bodyPr>
          <a:lstStyle/>
          <a:p>
            <a:pPr marL="342900" indent="-342900" algn="l">
              <a:buFont typeface="Wingdings" panose="05000000000000000000" pitchFamily="2" charset="2"/>
              <a:buChar char="Ø"/>
            </a:pPr>
            <a:r>
              <a:rPr lang="en-US" dirty="0"/>
              <a:t> </a:t>
            </a:r>
            <a:r>
              <a:rPr lang="en-US" sz="3200" dirty="0"/>
              <a:t>Introduction</a:t>
            </a:r>
          </a:p>
          <a:p>
            <a:pPr algn="l"/>
            <a:endParaRPr lang="en-US" sz="3200" dirty="0"/>
          </a:p>
          <a:p>
            <a:pPr marL="342900" indent="-342900" algn="l">
              <a:buFont typeface="Wingdings" panose="05000000000000000000" pitchFamily="2" charset="2"/>
              <a:buChar char="Ø"/>
            </a:pPr>
            <a:r>
              <a:rPr lang="en-US" sz="3200" dirty="0"/>
              <a:t> Overview </a:t>
            </a:r>
          </a:p>
          <a:p>
            <a:pPr algn="l"/>
            <a:endParaRPr lang="en-US" sz="3200" dirty="0"/>
          </a:p>
          <a:p>
            <a:pPr marL="342900" indent="-342900" algn="l">
              <a:buFont typeface="Wingdings" panose="05000000000000000000" pitchFamily="2" charset="2"/>
              <a:buChar char="Ø"/>
            </a:pPr>
            <a:r>
              <a:rPr lang="en-US" sz="3200" dirty="0"/>
              <a:t> Synthesis of Fe NPs and characterization</a:t>
            </a:r>
          </a:p>
          <a:p>
            <a:pPr marL="342900" indent="-342900" algn="l">
              <a:buFont typeface="Wingdings" panose="05000000000000000000" pitchFamily="2" charset="2"/>
              <a:buChar char="Ø"/>
            </a:pPr>
            <a:endParaRPr lang="en-US" sz="3200" dirty="0"/>
          </a:p>
          <a:p>
            <a:pPr marL="342900" indent="-342900" algn="l">
              <a:buFont typeface="Wingdings" panose="05000000000000000000" pitchFamily="2" charset="2"/>
              <a:buChar char="Ø"/>
            </a:pPr>
            <a:r>
              <a:rPr lang="en-US" sz="3200" dirty="0"/>
              <a:t> Tests of enhanced oil recovery in porous media models</a:t>
            </a:r>
          </a:p>
          <a:p>
            <a:pPr marL="342900" indent="-342900" algn="l">
              <a:buFont typeface="Wingdings" panose="05000000000000000000" pitchFamily="2" charset="2"/>
              <a:buChar char="Ø"/>
            </a:pPr>
            <a:endParaRPr lang="en-US" sz="3200" dirty="0"/>
          </a:p>
          <a:p>
            <a:pPr marL="342900" indent="-342900" algn="l">
              <a:buFont typeface="Wingdings" panose="05000000000000000000" pitchFamily="2" charset="2"/>
              <a:buChar char="Ø"/>
            </a:pPr>
            <a:r>
              <a:rPr lang="en-US" sz="3200" dirty="0"/>
              <a:t>Conclusions</a:t>
            </a:r>
          </a:p>
          <a:p>
            <a:pPr marL="342900" indent="-342900" algn="l">
              <a:buFont typeface="Wingdings" panose="05000000000000000000" pitchFamily="2" charset="2"/>
              <a:buChar char="Ø"/>
            </a:pPr>
            <a:endParaRPr lang="en-US" sz="3200" dirty="0"/>
          </a:p>
          <a:p>
            <a:pPr marL="342900" indent="-342900" algn="l">
              <a:buFont typeface="Wingdings" panose="05000000000000000000" pitchFamily="2" charset="2"/>
              <a:buChar char="Ø"/>
            </a:pPr>
            <a:endParaRPr lang="en-US" sz="3200" dirty="0"/>
          </a:p>
          <a:p>
            <a:pPr marL="342900" indent="-342900" algn="l">
              <a:buFont typeface="Wingdings" panose="05000000000000000000" pitchFamily="2" charset="2"/>
              <a:buChar char="Ø"/>
            </a:pPr>
            <a:endParaRPr lang="en-US" sz="3200" dirty="0"/>
          </a:p>
          <a:p>
            <a:pPr marL="342900" indent="-342900" algn="l">
              <a:buFont typeface="Wingdings" panose="05000000000000000000" pitchFamily="2" charset="2"/>
              <a:buChar char="Ø"/>
            </a:pPr>
            <a:endParaRPr lang="en-US" sz="3200" dirty="0"/>
          </a:p>
          <a:p>
            <a:pPr marL="342900" indent="-342900" algn="l">
              <a:buFont typeface="Wingdings" panose="05000000000000000000" pitchFamily="2" charset="2"/>
              <a:buChar char="Ø"/>
            </a:pPr>
            <a:endParaRPr lang="en-US" sz="3200" dirty="0"/>
          </a:p>
          <a:p>
            <a:pPr marL="342900" indent="-342900" algn="l">
              <a:buFont typeface="Wingdings" panose="05000000000000000000" pitchFamily="2" charset="2"/>
              <a:buChar char="Ø"/>
            </a:pPr>
            <a:endParaRPr lang="en-US" sz="3200" dirty="0"/>
          </a:p>
          <a:p>
            <a:pPr marL="342900" indent="-342900" algn="l">
              <a:buFont typeface="Wingdings" panose="05000000000000000000" pitchFamily="2" charset="2"/>
              <a:buChar char="Ø"/>
            </a:pPr>
            <a:endParaRPr lang="el-GR" dirty="0"/>
          </a:p>
        </p:txBody>
      </p:sp>
      <p:sp>
        <p:nvSpPr>
          <p:cNvPr id="6" name="Ορθογώνιο 5">
            <a:extLst>
              <a:ext uri="{FF2B5EF4-FFF2-40B4-BE49-F238E27FC236}">
                <a16:creationId xmlns:a16="http://schemas.microsoft.com/office/drawing/2014/main" id="{49194200-AF16-9143-8F63-9FCE88C6D11A}"/>
              </a:ext>
            </a:extLst>
          </p:cNvPr>
          <p:cNvSpPr/>
          <p:nvPr/>
        </p:nvSpPr>
        <p:spPr>
          <a:xfrm>
            <a:off x="1956485" y="354164"/>
            <a:ext cx="8279027" cy="865617"/>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1722235799"/>
      </p:ext>
    </p:extLst>
  </p:cSld>
  <p:clrMapOvr>
    <a:masterClrMapping/>
  </p:clrMapOvr>
  <mc:AlternateContent xmlns:mc="http://schemas.openxmlformats.org/markup-compatibility/2006" xmlns:p14="http://schemas.microsoft.com/office/powerpoint/2010/main">
    <mc:Choice Requires="p14">
      <p:transition spd="slow" p14:dur="2000" advTm="28616"/>
    </mc:Choice>
    <mc:Fallback xmlns="">
      <p:transition spd="slow" advTm="28616"/>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B559894-A38E-4098-E628-294A7D94582A}"/>
              </a:ext>
            </a:extLst>
          </p:cNvPr>
          <p:cNvSpPr>
            <a:spLocks noGrp="1"/>
          </p:cNvSpPr>
          <p:nvPr>
            <p:ph type="ctrTitle"/>
          </p:nvPr>
        </p:nvSpPr>
        <p:spPr>
          <a:xfrm>
            <a:off x="4225631" y="231846"/>
            <a:ext cx="3692242" cy="912236"/>
          </a:xfrm>
        </p:spPr>
        <p:txBody>
          <a:bodyPr>
            <a:normAutofit fontScale="90000"/>
          </a:bodyPr>
          <a:lstStyle/>
          <a:p>
            <a:r>
              <a:rPr lang="en-US" b="1" dirty="0"/>
              <a:t>Introduction</a:t>
            </a:r>
            <a:endParaRPr lang="el-GR" b="1" dirty="0"/>
          </a:p>
        </p:txBody>
      </p:sp>
      <p:sp>
        <p:nvSpPr>
          <p:cNvPr id="3" name="Υπότιτλος 2">
            <a:extLst>
              <a:ext uri="{FF2B5EF4-FFF2-40B4-BE49-F238E27FC236}">
                <a16:creationId xmlns:a16="http://schemas.microsoft.com/office/drawing/2014/main" id="{281E5CC3-77EB-B55A-FDB0-1BFEA0770DBF}"/>
              </a:ext>
            </a:extLst>
          </p:cNvPr>
          <p:cNvSpPr>
            <a:spLocks noGrp="1"/>
          </p:cNvSpPr>
          <p:nvPr>
            <p:ph type="subTitle" idx="1"/>
          </p:nvPr>
        </p:nvSpPr>
        <p:spPr>
          <a:xfrm>
            <a:off x="3006434" y="1756862"/>
            <a:ext cx="8714511" cy="1897898"/>
          </a:xfrm>
        </p:spPr>
        <p:txBody>
          <a:bodyPr>
            <a:normAutofit lnSpcReduction="10000"/>
          </a:bodyPr>
          <a:lstStyle/>
          <a:p>
            <a:pPr marL="342900" indent="-342900" algn="just">
              <a:buFont typeface="Arial" panose="020B0604020202020204" pitchFamily="34" charset="0"/>
              <a:buChar char="•"/>
            </a:pPr>
            <a:r>
              <a:rPr lang="en-US" sz="2600" b="0" i="0" dirty="0">
                <a:solidFill>
                  <a:srgbClr val="1C1D1E"/>
                </a:solidFill>
                <a:effectLst/>
              </a:rPr>
              <a:t>Energy consumption worldwide is expected to increase by 50% relative to current levels by the end of 2030.</a:t>
            </a:r>
          </a:p>
          <a:p>
            <a:pPr marL="342900" indent="-342900" algn="just">
              <a:buFont typeface="Arial" panose="020B0604020202020204" pitchFamily="34" charset="0"/>
              <a:buChar char="•"/>
            </a:pPr>
            <a:r>
              <a:rPr lang="en-US" sz="2600" b="0" i="0" dirty="0">
                <a:solidFill>
                  <a:srgbClr val="1C1D1E"/>
                </a:solidFill>
                <a:effectLst/>
              </a:rPr>
              <a:t>This growth is unlikely to be met by renewable resources, and thus there is a strong and growing demand for oil as a predominant energy resource.</a:t>
            </a:r>
          </a:p>
          <a:p>
            <a:pPr algn="l"/>
            <a:endParaRPr lang="el-GR" dirty="0"/>
          </a:p>
        </p:txBody>
      </p:sp>
      <p:sp>
        <p:nvSpPr>
          <p:cNvPr id="4" name="Ορθογώνιο 3">
            <a:extLst>
              <a:ext uri="{FF2B5EF4-FFF2-40B4-BE49-F238E27FC236}">
                <a16:creationId xmlns:a16="http://schemas.microsoft.com/office/drawing/2014/main" id="{1F7B595D-7375-A6CB-A1A3-200E1071186D}"/>
              </a:ext>
            </a:extLst>
          </p:cNvPr>
          <p:cNvSpPr/>
          <p:nvPr/>
        </p:nvSpPr>
        <p:spPr>
          <a:xfrm>
            <a:off x="2313709" y="231846"/>
            <a:ext cx="7564582" cy="912236"/>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 name="Οβάλ 4">
            <a:extLst>
              <a:ext uri="{FF2B5EF4-FFF2-40B4-BE49-F238E27FC236}">
                <a16:creationId xmlns:a16="http://schemas.microsoft.com/office/drawing/2014/main" id="{589074AF-D472-4EF1-2525-D59A9120A5B4}"/>
              </a:ext>
            </a:extLst>
          </p:cNvPr>
          <p:cNvSpPr/>
          <p:nvPr/>
        </p:nvSpPr>
        <p:spPr>
          <a:xfrm>
            <a:off x="852061" y="1872594"/>
            <a:ext cx="1932703" cy="912237"/>
          </a:xfrm>
          <a:prstGeom prst="ellipse">
            <a:avLst/>
          </a:prstGeom>
          <a:gradFill flip="none" rotWithShape="1">
            <a:gsLst>
              <a:gs pos="25000">
                <a:srgbClr val="AABBED"/>
              </a:gs>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6" name="TextBox 5">
            <a:extLst>
              <a:ext uri="{FF2B5EF4-FFF2-40B4-BE49-F238E27FC236}">
                <a16:creationId xmlns:a16="http://schemas.microsoft.com/office/drawing/2014/main" id="{D4A200E8-57D2-FC8F-4CC8-18091832DD76}"/>
              </a:ext>
            </a:extLst>
          </p:cNvPr>
          <p:cNvSpPr txBox="1"/>
          <p:nvPr/>
        </p:nvSpPr>
        <p:spPr>
          <a:xfrm>
            <a:off x="1198424" y="2097879"/>
            <a:ext cx="1461647" cy="461665"/>
          </a:xfrm>
          <a:prstGeom prst="rect">
            <a:avLst/>
          </a:prstGeom>
          <a:noFill/>
        </p:spPr>
        <p:txBody>
          <a:bodyPr wrap="square" rtlCol="0">
            <a:spAutoFit/>
          </a:bodyPr>
          <a:lstStyle/>
          <a:p>
            <a:r>
              <a:rPr lang="en-US" sz="2400" dirty="0"/>
              <a:t>Problem</a:t>
            </a:r>
            <a:endParaRPr lang="el-GR" sz="2400" dirty="0"/>
          </a:p>
        </p:txBody>
      </p:sp>
      <p:sp>
        <p:nvSpPr>
          <p:cNvPr id="8" name="Οβάλ 7">
            <a:extLst>
              <a:ext uri="{FF2B5EF4-FFF2-40B4-BE49-F238E27FC236}">
                <a16:creationId xmlns:a16="http://schemas.microsoft.com/office/drawing/2014/main" id="{7F5B78C4-B8DD-49F8-0E3C-7620FBE984F9}"/>
              </a:ext>
            </a:extLst>
          </p:cNvPr>
          <p:cNvSpPr/>
          <p:nvPr/>
        </p:nvSpPr>
        <p:spPr>
          <a:xfrm>
            <a:off x="852061" y="4304001"/>
            <a:ext cx="1932703" cy="912237"/>
          </a:xfrm>
          <a:prstGeom prst="ellipse">
            <a:avLst/>
          </a:prstGeom>
          <a:gradFill flip="none" rotWithShape="1">
            <a:gsLst>
              <a:gs pos="25000">
                <a:srgbClr val="AABBED"/>
              </a:gs>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9" name="TextBox 8">
            <a:extLst>
              <a:ext uri="{FF2B5EF4-FFF2-40B4-BE49-F238E27FC236}">
                <a16:creationId xmlns:a16="http://schemas.microsoft.com/office/drawing/2014/main" id="{7DB00D2D-1833-B0DF-B878-9924456724DB}"/>
              </a:ext>
            </a:extLst>
          </p:cNvPr>
          <p:cNvSpPr txBox="1"/>
          <p:nvPr/>
        </p:nvSpPr>
        <p:spPr>
          <a:xfrm>
            <a:off x="1108365" y="4529286"/>
            <a:ext cx="1641764" cy="461665"/>
          </a:xfrm>
          <a:prstGeom prst="rect">
            <a:avLst/>
          </a:prstGeom>
          <a:noFill/>
        </p:spPr>
        <p:txBody>
          <a:bodyPr wrap="square" rtlCol="0">
            <a:spAutoFit/>
          </a:bodyPr>
          <a:lstStyle/>
          <a:p>
            <a:r>
              <a:rPr lang="en-US" sz="2400" dirty="0"/>
              <a:t>Objectives</a:t>
            </a:r>
            <a:endParaRPr lang="el-GR" sz="2400" dirty="0"/>
          </a:p>
        </p:txBody>
      </p:sp>
      <p:sp>
        <p:nvSpPr>
          <p:cNvPr id="14" name="TextBox 13">
            <a:extLst>
              <a:ext uri="{FF2B5EF4-FFF2-40B4-BE49-F238E27FC236}">
                <a16:creationId xmlns:a16="http://schemas.microsoft.com/office/drawing/2014/main" id="{55A79EB2-054D-9DCE-7E88-6E3FC5E83249}"/>
              </a:ext>
            </a:extLst>
          </p:cNvPr>
          <p:cNvSpPr txBox="1"/>
          <p:nvPr/>
        </p:nvSpPr>
        <p:spPr>
          <a:xfrm>
            <a:off x="3006434" y="4133164"/>
            <a:ext cx="8714511" cy="2862322"/>
          </a:xfrm>
          <a:prstGeom prst="rect">
            <a:avLst/>
          </a:prstGeom>
          <a:noFill/>
        </p:spPr>
        <p:txBody>
          <a:bodyPr wrap="square" rtlCol="0">
            <a:spAutoFit/>
          </a:bodyPr>
          <a:lstStyle/>
          <a:p>
            <a:pPr marL="285750" indent="-285750" algn="just">
              <a:buFont typeface="Arial" panose="020B0604020202020204" pitchFamily="34" charset="0"/>
              <a:buChar char="•"/>
            </a:pPr>
            <a:r>
              <a:rPr lang="en-US" sz="2400" dirty="0"/>
              <a:t>Globally the overall oil recovery factors for primary and secondary recovery range from 35% to 45%.</a:t>
            </a:r>
            <a:endParaRPr lang="en-US" sz="2400" dirty="0">
              <a:ea typeface="Calibri" panose="020F0502020204030204" pitchFamily="34" charset="0"/>
            </a:endParaRPr>
          </a:p>
          <a:p>
            <a:pPr marL="285750" indent="-285750" algn="just">
              <a:buFont typeface="Arial" panose="020B0604020202020204" pitchFamily="34" charset="0"/>
              <a:buChar char="•"/>
            </a:pPr>
            <a:r>
              <a:rPr lang="en-US" sz="2400" dirty="0">
                <a:solidFill>
                  <a:srgbClr val="000000"/>
                </a:solidFill>
                <a:ea typeface="Calibri" panose="020F0502020204030204" pitchFamily="34" charset="0"/>
              </a:rPr>
              <a:t>A</a:t>
            </a:r>
            <a:r>
              <a:rPr lang="en-US" sz="2400" dirty="0">
                <a:solidFill>
                  <a:srgbClr val="000000"/>
                </a:solidFill>
                <a:effectLst/>
                <a:ea typeface="Calibri" panose="020F0502020204030204" pitchFamily="34" charset="0"/>
              </a:rPr>
              <a:t> tertiary recovery method can enhance the recovery factor by 10-30%, which could contribute to energy supply</a:t>
            </a:r>
          </a:p>
          <a:p>
            <a:pPr marL="285750" indent="-285750" algn="just">
              <a:buFont typeface="Arial" panose="020B0604020202020204" pitchFamily="34" charset="0"/>
              <a:buChar char="•"/>
            </a:pPr>
            <a:r>
              <a:rPr lang="en-US" sz="2400" dirty="0">
                <a:solidFill>
                  <a:srgbClr val="000000"/>
                </a:solidFill>
                <a:effectLst/>
                <a:ea typeface="Calibri" panose="020F0502020204030204" pitchFamily="34" charset="0"/>
              </a:rPr>
              <a:t>The use of nanoparticles in enhanced oil recovery (EOR) processes comprises an emerging and well-promising approach.</a:t>
            </a:r>
          </a:p>
          <a:p>
            <a:endParaRPr lang="en-US" sz="1800" dirty="0">
              <a:solidFill>
                <a:srgbClr val="000000"/>
              </a:solidFill>
              <a:effectLst/>
              <a:ea typeface="Calibri" panose="020F0502020204030204" pitchFamily="34" charset="0"/>
            </a:endParaRPr>
          </a:p>
          <a:p>
            <a:pPr marL="285750" indent="-285750">
              <a:buFont typeface="Arial" panose="020B0604020202020204" pitchFamily="34" charset="0"/>
              <a:buChar char="•"/>
            </a:pPr>
            <a:endParaRPr lang="el-GR" dirty="0"/>
          </a:p>
        </p:txBody>
      </p:sp>
    </p:spTree>
    <p:extLst>
      <p:ext uri="{BB962C8B-B14F-4D97-AF65-F5344CB8AC3E}">
        <p14:creationId xmlns:p14="http://schemas.microsoft.com/office/powerpoint/2010/main" val="2368635675"/>
      </p:ext>
    </p:extLst>
  </p:cSld>
  <p:clrMapOvr>
    <a:masterClrMapping/>
  </p:clrMapOvr>
  <mc:AlternateContent xmlns:mc="http://schemas.openxmlformats.org/markup-compatibility/2006" xmlns:p14="http://schemas.microsoft.com/office/powerpoint/2010/main">
    <mc:Choice Requires="p14">
      <p:transition spd="slow" p14:dur="2000" advTm="43500"/>
    </mc:Choice>
    <mc:Fallback xmlns="">
      <p:transition spd="slow" advTm="4350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D842D41-A01B-9644-30FA-B0C3E07D7B33}"/>
              </a:ext>
            </a:extLst>
          </p:cNvPr>
          <p:cNvSpPr>
            <a:spLocks noGrp="1"/>
          </p:cNvSpPr>
          <p:nvPr>
            <p:ph type="ctrTitle"/>
          </p:nvPr>
        </p:nvSpPr>
        <p:spPr>
          <a:xfrm>
            <a:off x="4696691" y="0"/>
            <a:ext cx="2798618" cy="956603"/>
          </a:xfrm>
        </p:spPr>
        <p:txBody>
          <a:bodyPr>
            <a:normAutofit/>
          </a:bodyPr>
          <a:lstStyle/>
          <a:p>
            <a:r>
              <a:rPr lang="en-US" sz="5400" b="1" dirty="0"/>
              <a:t>Overview</a:t>
            </a:r>
            <a:endParaRPr lang="el-GR" sz="5400" b="1" dirty="0"/>
          </a:p>
        </p:txBody>
      </p:sp>
      <p:sp>
        <p:nvSpPr>
          <p:cNvPr id="3" name="Υπότιτλος 2">
            <a:extLst>
              <a:ext uri="{FF2B5EF4-FFF2-40B4-BE49-F238E27FC236}">
                <a16:creationId xmlns:a16="http://schemas.microsoft.com/office/drawing/2014/main" id="{10DC53DC-F8E3-DC2C-5327-ADDE2C71500D}"/>
              </a:ext>
            </a:extLst>
          </p:cNvPr>
          <p:cNvSpPr>
            <a:spLocks noGrp="1"/>
          </p:cNvSpPr>
          <p:nvPr>
            <p:ph type="subTitle" idx="1"/>
          </p:nvPr>
        </p:nvSpPr>
        <p:spPr>
          <a:xfrm>
            <a:off x="5689449" y="2704957"/>
            <a:ext cx="5044814" cy="1832637"/>
          </a:xfrm>
        </p:spPr>
        <p:txBody>
          <a:bodyPr>
            <a:normAutofit/>
          </a:bodyPr>
          <a:lstStyle/>
          <a:p>
            <a:pPr algn="l"/>
            <a:r>
              <a:rPr lang="en-US" dirty="0"/>
              <a:t>Density , Contact angle </a:t>
            </a:r>
          </a:p>
          <a:p>
            <a:pPr algn="l"/>
            <a:r>
              <a:rPr lang="en-US" dirty="0"/>
              <a:t>Surface – Interfacial tension</a:t>
            </a:r>
          </a:p>
          <a:p>
            <a:pPr algn="l"/>
            <a:r>
              <a:rPr lang="en-US" dirty="0"/>
              <a:t>Size , z-potential</a:t>
            </a:r>
          </a:p>
          <a:p>
            <a:pPr algn="l"/>
            <a:r>
              <a:rPr lang="en-US" dirty="0"/>
              <a:t>Rheology of emulsion</a:t>
            </a:r>
          </a:p>
          <a:p>
            <a:pPr algn="l"/>
            <a:endParaRPr lang="el-GR" dirty="0"/>
          </a:p>
        </p:txBody>
      </p:sp>
      <p:sp>
        <p:nvSpPr>
          <p:cNvPr id="4" name="Ορθογώνιο 3">
            <a:extLst>
              <a:ext uri="{FF2B5EF4-FFF2-40B4-BE49-F238E27FC236}">
                <a16:creationId xmlns:a16="http://schemas.microsoft.com/office/drawing/2014/main" id="{58E8D9C6-64A0-E82A-CA57-6B0232074825}"/>
              </a:ext>
            </a:extLst>
          </p:cNvPr>
          <p:cNvSpPr/>
          <p:nvPr/>
        </p:nvSpPr>
        <p:spPr>
          <a:xfrm>
            <a:off x="3115514" y="161778"/>
            <a:ext cx="5881255" cy="690277"/>
          </a:xfrm>
          <a:prstGeom prst="rect">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5" name="Ορθογώνιο: Στρογγύλεμα γωνιών 4">
            <a:extLst>
              <a:ext uri="{FF2B5EF4-FFF2-40B4-BE49-F238E27FC236}">
                <a16:creationId xmlns:a16="http://schemas.microsoft.com/office/drawing/2014/main" id="{C7101569-E14C-E6BD-60A5-59CB5D55F04C}"/>
              </a:ext>
            </a:extLst>
          </p:cNvPr>
          <p:cNvSpPr/>
          <p:nvPr/>
        </p:nvSpPr>
        <p:spPr>
          <a:xfrm>
            <a:off x="810491" y="1538494"/>
            <a:ext cx="3429000" cy="905921"/>
          </a:xfrm>
          <a:prstGeom prst="roundRect">
            <a:avLst>
              <a:gd name="adj" fmla="val 16667"/>
            </a:avLst>
          </a:prstGeom>
          <a:gradFill>
            <a:gsLst>
              <a:gs pos="25000">
                <a:srgbClr val="AABBED"/>
              </a:gs>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grad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TextBox 5">
            <a:extLst>
              <a:ext uri="{FF2B5EF4-FFF2-40B4-BE49-F238E27FC236}">
                <a16:creationId xmlns:a16="http://schemas.microsoft.com/office/drawing/2014/main" id="{63659930-5C7C-0209-D214-8BF1E7919A1E}"/>
              </a:ext>
            </a:extLst>
          </p:cNvPr>
          <p:cNvSpPr txBox="1"/>
          <p:nvPr/>
        </p:nvSpPr>
        <p:spPr>
          <a:xfrm>
            <a:off x="1091045" y="1760621"/>
            <a:ext cx="2867891" cy="461665"/>
          </a:xfrm>
          <a:prstGeom prst="rect">
            <a:avLst/>
          </a:prstGeom>
          <a:noFill/>
        </p:spPr>
        <p:txBody>
          <a:bodyPr wrap="square" rtlCol="0">
            <a:spAutoFit/>
          </a:bodyPr>
          <a:lstStyle/>
          <a:p>
            <a:r>
              <a:rPr lang="en-US" sz="2400" dirty="0"/>
              <a:t>Synthesis of Fe NPs</a:t>
            </a:r>
            <a:endParaRPr lang="el-GR" sz="2400" dirty="0"/>
          </a:p>
        </p:txBody>
      </p:sp>
      <p:sp>
        <p:nvSpPr>
          <p:cNvPr id="7" name="Ορθογώνιο: Στρογγύλεμα γωνιών 6">
            <a:extLst>
              <a:ext uri="{FF2B5EF4-FFF2-40B4-BE49-F238E27FC236}">
                <a16:creationId xmlns:a16="http://schemas.microsoft.com/office/drawing/2014/main" id="{645EDBF1-3286-3885-AFCD-75E2E301D050}"/>
              </a:ext>
            </a:extLst>
          </p:cNvPr>
          <p:cNvSpPr/>
          <p:nvPr/>
        </p:nvSpPr>
        <p:spPr>
          <a:xfrm>
            <a:off x="810491" y="3130854"/>
            <a:ext cx="3429000" cy="905921"/>
          </a:xfrm>
          <a:prstGeom prst="roundRect">
            <a:avLst>
              <a:gd name="adj" fmla="val 16667"/>
            </a:avLst>
          </a:prstGeom>
          <a:gradFill>
            <a:gsLst>
              <a:gs pos="25000">
                <a:srgbClr val="AABBED"/>
              </a:gs>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grad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8" name="Ορθογώνιο: Στρογγύλεμα γωνιών 7">
            <a:extLst>
              <a:ext uri="{FF2B5EF4-FFF2-40B4-BE49-F238E27FC236}">
                <a16:creationId xmlns:a16="http://schemas.microsoft.com/office/drawing/2014/main" id="{428200A1-63AE-6C08-92B6-EBDE4D81001C}"/>
              </a:ext>
            </a:extLst>
          </p:cNvPr>
          <p:cNvSpPr/>
          <p:nvPr/>
        </p:nvSpPr>
        <p:spPr>
          <a:xfrm>
            <a:off x="810491" y="4723214"/>
            <a:ext cx="3429000" cy="905921"/>
          </a:xfrm>
          <a:prstGeom prst="roundRect">
            <a:avLst>
              <a:gd name="adj" fmla="val 16667"/>
            </a:avLst>
          </a:prstGeom>
          <a:gradFill>
            <a:gsLst>
              <a:gs pos="25000">
                <a:srgbClr val="AABBED"/>
              </a:gs>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grad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9" name="TextBox 8">
            <a:extLst>
              <a:ext uri="{FF2B5EF4-FFF2-40B4-BE49-F238E27FC236}">
                <a16:creationId xmlns:a16="http://schemas.microsoft.com/office/drawing/2014/main" id="{FE426060-7605-0B89-1948-BB6CD294A4B5}"/>
              </a:ext>
            </a:extLst>
          </p:cNvPr>
          <p:cNvSpPr txBox="1"/>
          <p:nvPr/>
        </p:nvSpPr>
        <p:spPr>
          <a:xfrm>
            <a:off x="810491" y="3205778"/>
            <a:ext cx="3429000" cy="830997"/>
          </a:xfrm>
          <a:prstGeom prst="rect">
            <a:avLst/>
          </a:prstGeom>
          <a:noFill/>
        </p:spPr>
        <p:txBody>
          <a:bodyPr wrap="square" rtlCol="0">
            <a:spAutoFit/>
          </a:bodyPr>
          <a:lstStyle/>
          <a:p>
            <a:pPr algn="ctr"/>
            <a:r>
              <a:rPr lang="en-US" sz="2400" dirty="0"/>
              <a:t>Characterization of Fe NPs properties </a:t>
            </a:r>
            <a:endParaRPr lang="el-GR" sz="2400" dirty="0"/>
          </a:p>
        </p:txBody>
      </p:sp>
      <p:sp>
        <p:nvSpPr>
          <p:cNvPr id="11" name="TextBox 10">
            <a:extLst>
              <a:ext uri="{FF2B5EF4-FFF2-40B4-BE49-F238E27FC236}">
                <a16:creationId xmlns:a16="http://schemas.microsoft.com/office/drawing/2014/main" id="{DDABE98A-EB20-5D36-6D4E-407E373CCB81}"/>
              </a:ext>
            </a:extLst>
          </p:cNvPr>
          <p:cNvSpPr txBox="1"/>
          <p:nvPr/>
        </p:nvSpPr>
        <p:spPr>
          <a:xfrm>
            <a:off x="1091045" y="4798138"/>
            <a:ext cx="2867891" cy="830997"/>
          </a:xfrm>
          <a:prstGeom prst="rect">
            <a:avLst/>
          </a:prstGeom>
          <a:noFill/>
        </p:spPr>
        <p:txBody>
          <a:bodyPr wrap="square" rtlCol="0">
            <a:spAutoFit/>
          </a:bodyPr>
          <a:lstStyle/>
          <a:p>
            <a:pPr algn="ctr"/>
            <a:r>
              <a:rPr lang="en-US" sz="2400" dirty="0"/>
              <a:t>Experiments into porous media</a:t>
            </a:r>
            <a:endParaRPr lang="el-GR" sz="2400" dirty="0"/>
          </a:p>
        </p:txBody>
      </p:sp>
      <p:sp>
        <p:nvSpPr>
          <p:cNvPr id="13" name="TextBox 12">
            <a:extLst>
              <a:ext uri="{FF2B5EF4-FFF2-40B4-BE49-F238E27FC236}">
                <a16:creationId xmlns:a16="http://schemas.microsoft.com/office/drawing/2014/main" id="{4745E5F7-1942-8BF2-31C9-C9A06912CCC1}"/>
              </a:ext>
            </a:extLst>
          </p:cNvPr>
          <p:cNvSpPr txBox="1"/>
          <p:nvPr/>
        </p:nvSpPr>
        <p:spPr>
          <a:xfrm>
            <a:off x="5689449" y="1456006"/>
            <a:ext cx="4526123" cy="1046440"/>
          </a:xfrm>
          <a:prstGeom prst="rect">
            <a:avLst/>
          </a:prstGeom>
          <a:noFill/>
        </p:spPr>
        <p:txBody>
          <a:bodyPr wrap="square" rtlCol="0">
            <a:spAutoFit/>
          </a:bodyPr>
          <a:lstStyle/>
          <a:p>
            <a:r>
              <a:rPr lang="en-US" sz="2400" dirty="0"/>
              <a:t>polyphenols from parsley leaves</a:t>
            </a:r>
          </a:p>
          <a:p>
            <a:endParaRPr lang="en-US" sz="1400" dirty="0"/>
          </a:p>
          <a:p>
            <a:r>
              <a:rPr lang="en-US" sz="24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FeCl</a:t>
            </a:r>
            <a:r>
              <a:rPr lang="el-GR" sz="2400" baseline="-25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3</a:t>
            </a:r>
            <a:endParaRPr lang="en-US" sz="2400" dirty="0"/>
          </a:p>
        </p:txBody>
      </p:sp>
      <p:cxnSp>
        <p:nvCxnSpPr>
          <p:cNvPr id="15" name="Ευθύγραμμο βέλος σύνδεσης 14">
            <a:extLst>
              <a:ext uri="{FF2B5EF4-FFF2-40B4-BE49-F238E27FC236}">
                <a16:creationId xmlns:a16="http://schemas.microsoft.com/office/drawing/2014/main" id="{5F1495FA-F945-9505-0F71-A4FC0A984F43}"/>
              </a:ext>
            </a:extLst>
          </p:cNvPr>
          <p:cNvCxnSpPr>
            <a:cxnSpLocks/>
          </p:cNvCxnSpPr>
          <p:nvPr/>
        </p:nvCxnSpPr>
        <p:spPr>
          <a:xfrm flipV="1">
            <a:off x="4696691" y="1760621"/>
            <a:ext cx="685800" cy="14498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Ευθύγραμμο βέλος σύνδεσης 16">
            <a:extLst>
              <a:ext uri="{FF2B5EF4-FFF2-40B4-BE49-F238E27FC236}">
                <a16:creationId xmlns:a16="http://schemas.microsoft.com/office/drawing/2014/main" id="{026C8153-061B-6C7C-05C0-39E8FE0719B0}"/>
              </a:ext>
            </a:extLst>
          </p:cNvPr>
          <p:cNvCxnSpPr/>
          <p:nvPr/>
        </p:nvCxnSpPr>
        <p:spPr>
          <a:xfrm>
            <a:off x="4696691" y="1991453"/>
            <a:ext cx="685800" cy="23083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0" name="Βέλος: Δεξιό 19">
            <a:extLst>
              <a:ext uri="{FF2B5EF4-FFF2-40B4-BE49-F238E27FC236}">
                <a16:creationId xmlns:a16="http://schemas.microsoft.com/office/drawing/2014/main" id="{2D1B9B1E-FE64-B268-840B-DC3E49EA5506}"/>
              </a:ext>
            </a:extLst>
          </p:cNvPr>
          <p:cNvSpPr/>
          <p:nvPr/>
        </p:nvSpPr>
        <p:spPr>
          <a:xfrm>
            <a:off x="4696691" y="3429000"/>
            <a:ext cx="685800" cy="15481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cxnSp>
        <p:nvCxnSpPr>
          <p:cNvPr id="22" name="Ευθύγραμμο βέλος σύνδεσης 21">
            <a:extLst>
              <a:ext uri="{FF2B5EF4-FFF2-40B4-BE49-F238E27FC236}">
                <a16:creationId xmlns:a16="http://schemas.microsoft.com/office/drawing/2014/main" id="{273AB941-4662-A09A-288C-567A5D41B035}"/>
              </a:ext>
            </a:extLst>
          </p:cNvPr>
          <p:cNvCxnSpPr>
            <a:cxnSpLocks/>
          </p:cNvCxnSpPr>
          <p:nvPr/>
        </p:nvCxnSpPr>
        <p:spPr>
          <a:xfrm>
            <a:off x="4696691" y="5195455"/>
            <a:ext cx="685800" cy="1818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641ECBDB-5C6D-F2E9-FACC-15BAEF6C16E9}"/>
              </a:ext>
            </a:extLst>
          </p:cNvPr>
          <p:cNvSpPr txBox="1"/>
          <p:nvPr/>
        </p:nvSpPr>
        <p:spPr>
          <a:xfrm>
            <a:off x="5689449" y="4982804"/>
            <a:ext cx="5865242" cy="646331"/>
          </a:xfrm>
          <a:prstGeom prst="rect">
            <a:avLst/>
          </a:prstGeom>
          <a:noFill/>
        </p:spPr>
        <p:txBody>
          <a:bodyPr wrap="square" rtlCol="0">
            <a:spAutoFit/>
          </a:bodyPr>
          <a:lstStyle/>
          <a:p>
            <a:r>
              <a:rPr lang="en-US" sz="2400" dirty="0"/>
              <a:t>transparent glass-etched pore networks</a:t>
            </a:r>
          </a:p>
          <a:p>
            <a:endParaRPr lang="en-US" sz="1200" dirty="0"/>
          </a:p>
        </p:txBody>
      </p:sp>
      <p:sp>
        <p:nvSpPr>
          <p:cNvPr id="27" name="Ορθογώνιο: Στρογγύλεμα γωνιών 26">
            <a:extLst>
              <a:ext uri="{FF2B5EF4-FFF2-40B4-BE49-F238E27FC236}">
                <a16:creationId xmlns:a16="http://schemas.microsoft.com/office/drawing/2014/main" id="{7013799A-40D5-F296-B149-7ADB6C676BDE}"/>
              </a:ext>
            </a:extLst>
          </p:cNvPr>
          <p:cNvSpPr/>
          <p:nvPr/>
        </p:nvSpPr>
        <p:spPr>
          <a:xfrm>
            <a:off x="5567797" y="1456005"/>
            <a:ext cx="4647776" cy="104644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8" name="Ορθογώνιο: Στρογγύλεμα γωνιών 27">
            <a:extLst>
              <a:ext uri="{FF2B5EF4-FFF2-40B4-BE49-F238E27FC236}">
                <a16:creationId xmlns:a16="http://schemas.microsoft.com/office/drawing/2014/main" id="{0FAADC44-991F-DF71-B9AE-DEB90AC19EC9}"/>
              </a:ext>
            </a:extLst>
          </p:cNvPr>
          <p:cNvSpPr/>
          <p:nvPr/>
        </p:nvSpPr>
        <p:spPr>
          <a:xfrm>
            <a:off x="5567797" y="2745351"/>
            <a:ext cx="4647776" cy="179224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9" name="Ορθογώνιο: Στρογγύλεμα γωνιών 28">
            <a:extLst>
              <a:ext uri="{FF2B5EF4-FFF2-40B4-BE49-F238E27FC236}">
                <a16:creationId xmlns:a16="http://schemas.microsoft.com/office/drawing/2014/main" id="{855A4932-0288-2057-6D27-ED30DABEEC30}"/>
              </a:ext>
            </a:extLst>
          </p:cNvPr>
          <p:cNvSpPr/>
          <p:nvPr/>
        </p:nvSpPr>
        <p:spPr>
          <a:xfrm>
            <a:off x="5611958" y="4870858"/>
            <a:ext cx="5122305" cy="75827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1649570381"/>
      </p:ext>
    </p:extLst>
  </p:cSld>
  <p:clrMapOvr>
    <a:masterClrMapping/>
  </p:clrMapOvr>
  <mc:AlternateContent xmlns:mc="http://schemas.openxmlformats.org/markup-compatibility/2006" xmlns:p14="http://schemas.microsoft.com/office/powerpoint/2010/main">
    <mc:Choice Requires="p14">
      <p:transition spd="slow" p14:dur="2000" advTm="9530"/>
    </mc:Choice>
    <mc:Fallback xmlns="">
      <p:transition spd="slow" advTm="953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D842D41-A01B-9644-30FA-B0C3E07D7B33}"/>
              </a:ext>
            </a:extLst>
          </p:cNvPr>
          <p:cNvSpPr>
            <a:spLocks noGrp="1"/>
          </p:cNvSpPr>
          <p:nvPr>
            <p:ph type="ctrTitle"/>
          </p:nvPr>
        </p:nvSpPr>
        <p:spPr>
          <a:xfrm>
            <a:off x="3240204" y="385587"/>
            <a:ext cx="5631873" cy="511712"/>
          </a:xfrm>
        </p:spPr>
        <p:txBody>
          <a:bodyPr>
            <a:noAutofit/>
          </a:bodyPr>
          <a:lstStyle/>
          <a:p>
            <a:r>
              <a:rPr lang="en-US" sz="4800" b="1" dirty="0"/>
              <a:t>Synthesis of Fe NPs</a:t>
            </a:r>
            <a:endParaRPr lang="el-GR" sz="4800" b="1" dirty="0"/>
          </a:p>
        </p:txBody>
      </p:sp>
      <p:sp>
        <p:nvSpPr>
          <p:cNvPr id="4" name="Ορθογώνιο 3">
            <a:extLst>
              <a:ext uri="{FF2B5EF4-FFF2-40B4-BE49-F238E27FC236}">
                <a16:creationId xmlns:a16="http://schemas.microsoft.com/office/drawing/2014/main" id="{58E8D9C6-64A0-E82A-CA57-6B0232074825}"/>
              </a:ext>
            </a:extLst>
          </p:cNvPr>
          <p:cNvSpPr/>
          <p:nvPr/>
        </p:nvSpPr>
        <p:spPr>
          <a:xfrm>
            <a:off x="3115514" y="161778"/>
            <a:ext cx="5881255" cy="690277"/>
          </a:xfrm>
          <a:prstGeom prst="rect">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5" name="Ορθογώνιο: Στρογγύλεμα γωνιών 4">
            <a:extLst>
              <a:ext uri="{FF2B5EF4-FFF2-40B4-BE49-F238E27FC236}">
                <a16:creationId xmlns:a16="http://schemas.microsoft.com/office/drawing/2014/main" id="{C7101569-E14C-E6BD-60A5-59CB5D55F04C}"/>
              </a:ext>
            </a:extLst>
          </p:cNvPr>
          <p:cNvSpPr/>
          <p:nvPr/>
        </p:nvSpPr>
        <p:spPr>
          <a:xfrm>
            <a:off x="1581121" y="1348251"/>
            <a:ext cx="3429000" cy="905921"/>
          </a:xfrm>
          <a:prstGeom prst="roundRect">
            <a:avLst>
              <a:gd name="adj" fmla="val 16667"/>
            </a:avLst>
          </a:prstGeom>
          <a:gradFill>
            <a:gsLst>
              <a:gs pos="25000">
                <a:srgbClr val="AABBED"/>
              </a:gs>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grad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Polyphenols</a:t>
            </a:r>
          </a:p>
          <a:p>
            <a:pPr algn="ctr"/>
            <a:r>
              <a:rPr lang="en-US" sz="2400" dirty="0">
                <a:solidFill>
                  <a:schemeClr val="tx1"/>
                </a:solidFill>
              </a:rPr>
              <a:t> (parsley leaves)</a:t>
            </a:r>
            <a:endParaRPr lang="el-GR" sz="2400" dirty="0">
              <a:solidFill>
                <a:schemeClr val="tx1"/>
              </a:solidFill>
            </a:endParaRPr>
          </a:p>
        </p:txBody>
      </p:sp>
      <p:sp>
        <p:nvSpPr>
          <p:cNvPr id="12" name="Ορθογώνιο: Στρογγύλεμα γωνιών 11">
            <a:extLst>
              <a:ext uri="{FF2B5EF4-FFF2-40B4-BE49-F238E27FC236}">
                <a16:creationId xmlns:a16="http://schemas.microsoft.com/office/drawing/2014/main" id="{87994843-922D-5BE2-13AB-89837BBEE6F9}"/>
              </a:ext>
            </a:extLst>
          </p:cNvPr>
          <p:cNvSpPr/>
          <p:nvPr/>
        </p:nvSpPr>
        <p:spPr>
          <a:xfrm>
            <a:off x="7228515" y="1348251"/>
            <a:ext cx="3429000" cy="905921"/>
          </a:xfrm>
          <a:prstGeom prst="roundRect">
            <a:avLst>
              <a:gd name="adj" fmla="val 16667"/>
            </a:avLst>
          </a:prstGeom>
          <a:gradFill>
            <a:gsLst>
              <a:gs pos="25000">
                <a:srgbClr val="AABBED"/>
              </a:gs>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grad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FeCl</a:t>
            </a:r>
            <a:r>
              <a:rPr lang="el-GR" sz="2400" baseline="-25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3</a:t>
            </a:r>
            <a:r>
              <a:rPr lang="el-GR"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0.1</a:t>
            </a:r>
            <a:r>
              <a:rPr lang="en-US"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 </a:t>
            </a:r>
            <a:endParaRPr lang="el-GR" sz="3200" dirty="0">
              <a:solidFill>
                <a:schemeClr val="tx1"/>
              </a:solidFill>
            </a:endParaRPr>
          </a:p>
        </p:txBody>
      </p:sp>
      <p:sp>
        <p:nvSpPr>
          <p:cNvPr id="10" name="Σύμβολο πρόσθεσης 9">
            <a:extLst>
              <a:ext uri="{FF2B5EF4-FFF2-40B4-BE49-F238E27FC236}">
                <a16:creationId xmlns:a16="http://schemas.microsoft.com/office/drawing/2014/main" id="{5E95A4D4-1E82-1589-A53D-DF69A6DD1F50}"/>
              </a:ext>
            </a:extLst>
          </p:cNvPr>
          <p:cNvSpPr/>
          <p:nvPr/>
        </p:nvSpPr>
        <p:spPr>
          <a:xfrm>
            <a:off x="5662118" y="1344012"/>
            <a:ext cx="914400" cy="914400"/>
          </a:xfrm>
          <a:prstGeom prst="mathPlus">
            <a:avLst/>
          </a:prstGeom>
          <a:gradFill>
            <a:gsLst>
              <a:gs pos="25000">
                <a:srgbClr val="AABBED"/>
              </a:gs>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14" name="Εικόνα 13">
            <a:extLst>
              <a:ext uri="{FF2B5EF4-FFF2-40B4-BE49-F238E27FC236}">
                <a16:creationId xmlns:a16="http://schemas.microsoft.com/office/drawing/2014/main" id="{042DFA2B-F375-74E1-AD67-6EB0FAC7F837}"/>
              </a:ext>
            </a:extLst>
          </p:cNvPr>
          <p:cNvPicPr>
            <a:picLocks noChangeAspect="1"/>
          </p:cNvPicPr>
          <p:nvPr/>
        </p:nvPicPr>
        <p:blipFill>
          <a:blip r:embed="rId3"/>
          <a:stretch>
            <a:fillRect/>
          </a:stretch>
        </p:blipFill>
        <p:spPr>
          <a:xfrm>
            <a:off x="9651301" y="2390049"/>
            <a:ext cx="2012427" cy="4145601"/>
          </a:xfrm>
          <a:prstGeom prst="rect">
            <a:avLst/>
          </a:prstGeom>
        </p:spPr>
      </p:pic>
      <p:graphicFrame>
        <p:nvGraphicFramePr>
          <p:cNvPr id="15" name="Πίνακας 14">
            <a:extLst>
              <a:ext uri="{FF2B5EF4-FFF2-40B4-BE49-F238E27FC236}">
                <a16:creationId xmlns:a16="http://schemas.microsoft.com/office/drawing/2014/main" id="{FBC19330-BDE4-9A87-B865-44775CD471AD}"/>
              </a:ext>
            </a:extLst>
          </p:cNvPr>
          <p:cNvGraphicFramePr>
            <a:graphicFrameLocks noGrp="1"/>
          </p:cNvGraphicFramePr>
          <p:nvPr/>
        </p:nvGraphicFramePr>
        <p:xfrm>
          <a:off x="291792" y="3096491"/>
          <a:ext cx="9201121" cy="2732719"/>
        </p:xfrm>
        <a:graphic>
          <a:graphicData uri="http://schemas.openxmlformats.org/drawingml/2006/table">
            <a:tbl>
              <a:tblPr firstRow="1" firstCol="1" bandRow="1">
                <a:tableStyleId>{5C22544A-7EE6-4342-B048-85BDC9FD1C3A}</a:tableStyleId>
              </a:tblPr>
              <a:tblGrid>
                <a:gridCol w="4600561">
                  <a:extLst>
                    <a:ext uri="{9D8B030D-6E8A-4147-A177-3AD203B41FA5}">
                      <a16:colId xmlns:a16="http://schemas.microsoft.com/office/drawing/2014/main" val="1557565920"/>
                    </a:ext>
                  </a:extLst>
                </a:gridCol>
                <a:gridCol w="2300280">
                  <a:extLst>
                    <a:ext uri="{9D8B030D-6E8A-4147-A177-3AD203B41FA5}">
                      <a16:colId xmlns:a16="http://schemas.microsoft.com/office/drawing/2014/main" val="2775738073"/>
                    </a:ext>
                  </a:extLst>
                </a:gridCol>
                <a:gridCol w="2300280">
                  <a:extLst>
                    <a:ext uri="{9D8B030D-6E8A-4147-A177-3AD203B41FA5}">
                      <a16:colId xmlns:a16="http://schemas.microsoft.com/office/drawing/2014/main" val="3724584239"/>
                    </a:ext>
                  </a:extLst>
                </a:gridCol>
              </a:tblGrid>
              <a:tr h="326394">
                <a:tc gridSpan="3">
                  <a:txBody>
                    <a:bodyPr/>
                    <a:lstStyle/>
                    <a:p>
                      <a:pPr algn="ctr">
                        <a:lnSpc>
                          <a:spcPct val="107000"/>
                        </a:lnSpc>
                        <a:spcAft>
                          <a:spcPts val="80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Measurements of Fe NPs suspension </a:t>
                      </a:r>
                      <a:endParaRPr lang="el-G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l-GR"/>
                    </a:p>
                  </a:txBody>
                  <a:tcPr/>
                </a:tc>
                <a:tc hMerge="1">
                  <a:txBody>
                    <a:bodyPr/>
                    <a:lstStyle/>
                    <a:p>
                      <a:endParaRPr lang="el-GR"/>
                    </a:p>
                  </a:txBody>
                  <a:tcPr/>
                </a:tc>
                <a:extLst>
                  <a:ext uri="{0D108BD9-81ED-4DB2-BD59-A6C34878D82A}">
                    <a16:rowId xmlns:a16="http://schemas.microsoft.com/office/drawing/2014/main" val="2352715133"/>
                  </a:ext>
                </a:extLst>
              </a:tr>
              <a:tr h="326394">
                <a:tc>
                  <a:txBody>
                    <a:bodyPr/>
                    <a:lstStyle/>
                    <a:p>
                      <a:pPr algn="ctr">
                        <a:lnSpc>
                          <a:spcPct val="107000"/>
                        </a:lnSpc>
                        <a:spcAft>
                          <a:spcPts val="800"/>
                        </a:spcAft>
                      </a:pPr>
                      <a:r>
                        <a:rPr lang="en-US" sz="2000" dirty="0">
                          <a:effectLst/>
                        </a:rPr>
                        <a:t>pH</a:t>
                      </a:r>
                      <a:endParaRPr lang="el-G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lnSpc>
                          <a:spcPct val="107000"/>
                        </a:lnSpc>
                        <a:spcAft>
                          <a:spcPts val="800"/>
                        </a:spcAft>
                      </a:pPr>
                      <a:r>
                        <a:rPr lang="el-GR" sz="2000" dirty="0">
                          <a:effectLst/>
                        </a:rPr>
                        <a:t> 6,02</a:t>
                      </a:r>
                      <a:endParaRPr lang="el-G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l-GR"/>
                    </a:p>
                  </a:txBody>
                  <a:tcPr/>
                </a:tc>
                <a:extLst>
                  <a:ext uri="{0D108BD9-81ED-4DB2-BD59-A6C34878D82A}">
                    <a16:rowId xmlns:a16="http://schemas.microsoft.com/office/drawing/2014/main" val="399134840"/>
                  </a:ext>
                </a:extLst>
              </a:tr>
              <a:tr h="326394">
                <a:tc>
                  <a:txBody>
                    <a:bodyPr/>
                    <a:lstStyle/>
                    <a:p>
                      <a:pPr algn="ctr">
                        <a:lnSpc>
                          <a:spcPct val="107000"/>
                        </a:lnSpc>
                        <a:spcAft>
                          <a:spcPts val="800"/>
                        </a:spcAft>
                      </a:pPr>
                      <a:r>
                        <a:rPr lang="en-US" sz="2000">
                          <a:effectLst/>
                        </a:rPr>
                        <a:t>Eh</a:t>
                      </a:r>
                      <a:r>
                        <a:rPr lang="el-GR" sz="2000">
                          <a:effectLst/>
                        </a:rPr>
                        <a:t> (</a:t>
                      </a:r>
                      <a:r>
                        <a:rPr lang="en-US" sz="2000">
                          <a:effectLst/>
                        </a:rPr>
                        <a:t>mV</a:t>
                      </a:r>
                      <a:r>
                        <a:rPr lang="el-GR" sz="2000">
                          <a:effectLst/>
                        </a:rPr>
                        <a:t>)</a:t>
                      </a:r>
                      <a:endParaRPr lang="el-G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lnSpc>
                          <a:spcPct val="107000"/>
                        </a:lnSpc>
                        <a:spcAft>
                          <a:spcPts val="800"/>
                        </a:spcAft>
                      </a:pPr>
                      <a:r>
                        <a:rPr lang="el-GR" sz="2000" dirty="0">
                          <a:effectLst/>
                        </a:rPr>
                        <a:t>499,1</a:t>
                      </a:r>
                      <a:endParaRPr lang="el-G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l-GR"/>
                    </a:p>
                  </a:txBody>
                  <a:tcPr/>
                </a:tc>
                <a:extLst>
                  <a:ext uri="{0D108BD9-81ED-4DB2-BD59-A6C34878D82A}">
                    <a16:rowId xmlns:a16="http://schemas.microsoft.com/office/drawing/2014/main" val="2543849076"/>
                  </a:ext>
                </a:extLst>
              </a:tr>
              <a:tr h="774355">
                <a:tc>
                  <a:txBody>
                    <a:bodyPr/>
                    <a:lstStyle/>
                    <a:p>
                      <a:pPr algn="ctr">
                        <a:lnSpc>
                          <a:spcPct val="107000"/>
                        </a:lnSpc>
                        <a:spcAft>
                          <a:spcPts val="800"/>
                        </a:spcAft>
                      </a:pPr>
                      <a:r>
                        <a:rPr lang="en-US" sz="2000" dirty="0">
                          <a:effectLst/>
                        </a:rPr>
                        <a:t>Surface Tension</a:t>
                      </a:r>
                      <a:r>
                        <a:rPr lang="el-GR" sz="2000" dirty="0">
                          <a:effectLst/>
                        </a:rPr>
                        <a:t>(</a:t>
                      </a:r>
                      <a:r>
                        <a:rPr lang="en-US" sz="2000" dirty="0" err="1">
                          <a:effectLst/>
                        </a:rPr>
                        <a:t>mN</a:t>
                      </a:r>
                      <a:r>
                        <a:rPr lang="el-GR" sz="2000" dirty="0">
                          <a:effectLst/>
                        </a:rPr>
                        <a:t>/</a:t>
                      </a:r>
                      <a:r>
                        <a:rPr lang="en-US" sz="2000" dirty="0">
                          <a:effectLst/>
                        </a:rPr>
                        <a:t>m</a:t>
                      </a:r>
                      <a:r>
                        <a:rPr lang="el-GR" sz="2000" dirty="0">
                          <a:effectLst/>
                        </a:rPr>
                        <a:t>)</a:t>
                      </a:r>
                      <a:endParaRPr lang="el-G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el-GR" sz="2000" dirty="0" err="1">
                          <a:effectLst/>
                        </a:rPr>
                        <a:t>Wilhelmy</a:t>
                      </a:r>
                      <a:r>
                        <a:rPr lang="en-US" sz="2000" dirty="0">
                          <a:effectLst/>
                        </a:rPr>
                        <a:t> plate</a:t>
                      </a:r>
                      <a:endParaRPr lang="el-GR" sz="2000" dirty="0">
                        <a:effectLst/>
                      </a:endParaRPr>
                    </a:p>
                    <a:p>
                      <a:pPr algn="ctr">
                        <a:lnSpc>
                          <a:spcPct val="107000"/>
                        </a:lnSpc>
                        <a:spcAft>
                          <a:spcPts val="800"/>
                        </a:spcAft>
                      </a:pPr>
                      <a:r>
                        <a:rPr lang="el-GR" sz="2000" dirty="0">
                          <a:effectLst/>
                        </a:rPr>
                        <a:t>53.84</a:t>
                      </a:r>
                      <a:endParaRPr lang="el-G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en-US" sz="2000" dirty="0" err="1"/>
                        <a:t>DuNouy</a:t>
                      </a:r>
                      <a:r>
                        <a:rPr lang="en-US" sz="2000" dirty="0"/>
                        <a:t> Ring</a:t>
                      </a:r>
                    </a:p>
                    <a:p>
                      <a:pPr algn="ctr">
                        <a:lnSpc>
                          <a:spcPct val="107000"/>
                        </a:lnSpc>
                        <a:spcAft>
                          <a:spcPts val="800"/>
                        </a:spcAft>
                      </a:pPr>
                      <a:r>
                        <a:rPr lang="en-US" sz="2000" dirty="0">
                          <a:effectLst/>
                        </a:rPr>
                        <a:t>55.12</a:t>
                      </a:r>
                      <a:endParaRPr lang="el-G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70184810"/>
                  </a:ext>
                </a:extLst>
              </a:tr>
              <a:tr h="326394">
                <a:tc>
                  <a:txBody>
                    <a:bodyPr/>
                    <a:lstStyle/>
                    <a:p>
                      <a:pPr algn="ctr">
                        <a:lnSpc>
                          <a:spcPct val="107000"/>
                        </a:lnSpc>
                        <a:spcAft>
                          <a:spcPts val="800"/>
                        </a:spcAft>
                      </a:pPr>
                      <a:r>
                        <a:rPr lang="en-US" sz="2000" dirty="0">
                          <a:effectLst/>
                        </a:rPr>
                        <a:t>Interfacial Tension (</a:t>
                      </a:r>
                      <a:r>
                        <a:rPr lang="en-US" sz="2000" dirty="0" err="1">
                          <a:effectLst/>
                        </a:rPr>
                        <a:t>mN</a:t>
                      </a:r>
                      <a:r>
                        <a:rPr lang="en-US" sz="2000" dirty="0">
                          <a:effectLst/>
                        </a:rPr>
                        <a:t>/m)</a:t>
                      </a:r>
                      <a:endParaRPr lang="el-G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lnSpc>
                          <a:spcPct val="107000"/>
                        </a:lnSpc>
                        <a:spcAft>
                          <a:spcPts val="800"/>
                        </a:spcAft>
                      </a:pPr>
                      <a:r>
                        <a:rPr lang="en-US" sz="2000" dirty="0">
                          <a:effectLst/>
                        </a:rPr>
                        <a:t>19.41</a:t>
                      </a:r>
                      <a:r>
                        <a:rPr lang="el-GR" sz="2000" dirty="0">
                          <a:effectLst/>
                        </a:rPr>
                        <a:t> </a:t>
                      </a:r>
                      <a:r>
                        <a:rPr lang="en-US" sz="2000" dirty="0">
                          <a:effectLst/>
                        </a:rPr>
                        <a:t>(with</a:t>
                      </a:r>
                      <a:r>
                        <a:rPr lang="el-GR" sz="2000" dirty="0">
                          <a:effectLst/>
                        </a:rPr>
                        <a:t> </a:t>
                      </a:r>
                      <a:r>
                        <a:rPr lang="en-US" sz="2000" dirty="0">
                          <a:effectLst/>
                        </a:rPr>
                        <a:t>n-C12)</a:t>
                      </a:r>
                      <a:endParaRPr lang="el-G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l-GR"/>
                    </a:p>
                  </a:txBody>
                  <a:tcPr/>
                </a:tc>
                <a:extLst>
                  <a:ext uri="{0D108BD9-81ED-4DB2-BD59-A6C34878D82A}">
                    <a16:rowId xmlns:a16="http://schemas.microsoft.com/office/drawing/2014/main" val="2540137284"/>
                  </a:ext>
                </a:extLst>
              </a:tr>
              <a:tr h="326394">
                <a:tc>
                  <a:txBody>
                    <a:bodyPr/>
                    <a:lstStyle/>
                    <a:p>
                      <a:pPr algn="ctr">
                        <a:lnSpc>
                          <a:spcPct val="107000"/>
                        </a:lnSpc>
                        <a:spcAft>
                          <a:spcPts val="800"/>
                        </a:spcAft>
                      </a:pPr>
                      <a:r>
                        <a:rPr lang="en-US" sz="2000" dirty="0">
                          <a:effectLst/>
                        </a:rPr>
                        <a:t>Size (nm)</a:t>
                      </a:r>
                      <a:endParaRPr lang="el-G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lnSpc>
                          <a:spcPct val="107000"/>
                        </a:lnSpc>
                        <a:spcAft>
                          <a:spcPts val="800"/>
                        </a:spcAft>
                      </a:pPr>
                      <a:r>
                        <a:rPr lang="el-GR" sz="2000" dirty="0">
                          <a:effectLst/>
                        </a:rPr>
                        <a:t>132,43</a:t>
                      </a:r>
                      <a:endParaRPr lang="el-G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l-GR"/>
                    </a:p>
                  </a:txBody>
                  <a:tcPr/>
                </a:tc>
                <a:extLst>
                  <a:ext uri="{0D108BD9-81ED-4DB2-BD59-A6C34878D82A}">
                    <a16:rowId xmlns:a16="http://schemas.microsoft.com/office/drawing/2014/main" val="3135387026"/>
                  </a:ext>
                </a:extLst>
              </a:tr>
              <a:tr h="326394">
                <a:tc>
                  <a:txBody>
                    <a:bodyPr/>
                    <a:lstStyle/>
                    <a:p>
                      <a:pPr algn="ctr">
                        <a:lnSpc>
                          <a:spcPct val="107000"/>
                        </a:lnSpc>
                        <a:spcAft>
                          <a:spcPts val="800"/>
                        </a:spcAft>
                      </a:pPr>
                      <a:r>
                        <a:rPr lang="en-US" sz="2000" dirty="0">
                          <a:effectLst/>
                        </a:rPr>
                        <a:t>Z-potential </a:t>
                      </a:r>
                      <a:r>
                        <a:rPr lang="el-GR" sz="2000" dirty="0">
                          <a:effectLst/>
                        </a:rPr>
                        <a:t>(</a:t>
                      </a:r>
                      <a:r>
                        <a:rPr lang="en-US" sz="2000" dirty="0">
                          <a:effectLst/>
                        </a:rPr>
                        <a:t>mV)</a:t>
                      </a:r>
                      <a:endParaRPr lang="el-G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lnSpc>
                          <a:spcPct val="107000"/>
                        </a:lnSpc>
                        <a:spcAft>
                          <a:spcPts val="800"/>
                        </a:spcAft>
                      </a:pPr>
                      <a:r>
                        <a:rPr lang="el-GR" sz="2000" dirty="0">
                          <a:effectLst/>
                        </a:rPr>
                        <a:t>-25,5</a:t>
                      </a:r>
                      <a:endParaRPr lang="el-G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l-GR"/>
                    </a:p>
                  </a:txBody>
                  <a:tcPr/>
                </a:tc>
                <a:extLst>
                  <a:ext uri="{0D108BD9-81ED-4DB2-BD59-A6C34878D82A}">
                    <a16:rowId xmlns:a16="http://schemas.microsoft.com/office/drawing/2014/main" val="2747119672"/>
                  </a:ext>
                </a:extLst>
              </a:tr>
            </a:tbl>
          </a:graphicData>
        </a:graphic>
      </p:graphicFrame>
      <p:sp>
        <p:nvSpPr>
          <p:cNvPr id="3" name="TextBox 2">
            <a:extLst>
              <a:ext uri="{FF2B5EF4-FFF2-40B4-BE49-F238E27FC236}">
                <a16:creationId xmlns:a16="http://schemas.microsoft.com/office/drawing/2014/main" id="{38112D23-FFC9-CC5F-9D1E-20D9B2386363}"/>
              </a:ext>
            </a:extLst>
          </p:cNvPr>
          <p:cNvSpPr txBox="1"/>
          <p:nvPr/>
        </p:nvSpPr>
        <p:spPr>
          <a:xfrm>
            <a:off x="9324034" y="6482623"/>
            <a:ext cx="2666959" cy="369332"/>
          </a:xfrm>
          <a:prstGeom prst="rect">
            <a:avLst/>
          </a:prstGeom>
          <a:noFill/>
        </p:spPr>
        <p:txBody>
          <a:bodyPr wrap="square" rtlCol="0">
            <a:spAutoFit/>
          </a:bodyPr>
          <a:lstStyle/>
          <a:p>
            <a:r>
              <a:rPr lang="en-US" dirty="0"/>
              <a:t>Image : Solution of </a:t>
            </a:r>
            <a:r>
              <a:rPr lang="en-US" dirty="0" err="1"/>
              <a:t>FeNPs</a:t>
            </a:r>
            <a:endParaRPr lang="el-GR" dirty="0"/>
          </a:p>
        </p:txBody>
      </p:sp>
    </p:spTree>
    <p:extLst>
      <p:ext uri="{BB962C8B-B14F-4D97-AF65-F5344CB8AC3E}">
        <p14:creationId xmlns:p14="http://schemas.microsoft.com/office/powerpoint/2010/main" val="3148041194"/>
      </p:ext>
    </p:extLst>
  </p:cSld>
  <p:clrMapOvr>
    <a:masterClrMapping/>
  </p:clrMapOvr>
  <mc:AlternateContent xmlns:mc="http://schemas.openxmlformats.org/markup-compatibility/2006" xmlns:p14="http://schemas.microsoft.com/office/powerpoint/2010/main">
    <mc:Choice Requires="p14">
      <p:transition spd="slow" p14:dur="2000" advTm="45970"/>
    </mc:Choice>
    <mc:Fallback xmlns="">
      <p:transition spd="slow" advTm="4597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41BD8F5-8300-682F-3BB5-DB00D456D14E}"/>
              </a:ext>
            </a:extLst>
          </p:cNvPr>
          <p:cNvSpPr>
            <a:spLocks noGrp="1"/>
          </p:cNvSpPr>
          <p:nvPr>
            <p:ph type="ctrTitle"/>
          </p:nvPr>
        </p:nvSpPr>
        <p:spPr>
          <a:xfrm>
            <a:off x="1383323" y="229526"/>
            <a:ext cx="9144000" cy="762320"/>
          </a:xfrm>
        </p:spPr>
        <p:txBody>
          <a:bodyPr>
            <a:noAutofit/>
          </a:bodyPr>
          <a:lstStyle/>
          <a:p>
            <a:r>
              <a:rPr lang="en-US" sz="4800" b="1" dirty="0"/>
              <a:t>Properties of </a:t>
            </a:r>
            <a:r>
              <a:rPr lang="en-US" sz="4800" b="1" dirty="0" err="1"/>
              <a:t>FeNPs</a:t>
            </a:r>
            <a:endParaRPr lang="el-GR" sz="4800" dirty="0"/>
          </a:p>
        </p:txBody>
      </p:sp>
      <p:sp>
        <p:nvSpPr>
          <p:cNvPr id="3" name="Υπότιτλος 2">
            <a:extLst>
              <a:ext uri="{FF2B5EF4-FFF2-40B4-BE49-F238E27FC236}">
                <a16:creationId xmlns:a16="http://schemas.microsoft.com/office/drawing/2014/main" id="{E958E839-568C-5BFB-8B9A-FD47A010F56B}"/>
              </a:ext>
            </a:extLst>
          </p:cNvPr>
          <p:cNvSpPr>
            <a:spLocks noGrp="1"/>
          </p:cNvSpPr>
          <p:nvPr>
            <p:ph type="subTitle" idx="1"/>
          </p:nvPr>
        </p:nvSpPr>
        <p:spPr>
          <a:xfrm>
            <a:off x="415636" y="1267691"/>
            <a:ext cx="11103460" cy="5360783"/>
          </a:xfrm>
        </p:spPr>
        <p:txBody>
          <a:bodyPr>
            <a:normAutofit/>
          </a:bodyPr>
          <a:lstStyle/>
          <a:p>
            <a:pPr algn="l"/>
            <a:r>
              <a:rPr lang="en-US" sz="3200" i="1" u="sng" dirty="0"/>
              <a:t>Density:</a:t>
            </a:r>
            <a:endParaRPr lang="el-GR" sz="3200" i="1" u="sng" dirty="0"/>
          </a:p>
        </p:txBody>
      </p:sp>
      <p:graphicFrame>
        <p:nvGraphicFramePr>
          <p:cNvPr id="7" name="Πίνακας 7">
            <a:extLst>
              <a:ext uri="{FF2B5EF4-FFF2-40B4-BE49-F238E27FC236}">
                <a16:creationId xmlns:a16="http://schemas.microsoft.com/office/drawing/2014/main" id="{337791AC-7CCF-C233-48F0-B45D93B11476}"/>
              </a:ext>
            </a:extLst>
          </p:cNvPr>
          <p:cNvGraphicFramePr>
            <a:graphicFrameLocks noGrp="1"/>
          </p:cNvGraphicFramePr>
          <p:nvPr/>
        </p:nvGraphicFramePr>
        <p:xfrm>
          <a:off x="2327724" y="1230779"/>
          <a:ext cx="6819740" cy="2468880"/>
        </p:xfrm>
        <a:graphic>
          <a:graphicData uri="http://schemas.openxmlformats.org/drawingml/2006/table">
            <a:tbl>
              <a:tblPr firstRow="1" bandRow="1">
                <a:tableStyleId>{5C22544A-7EE6-4342-B048-85BDC9FD1C3A}</a:tableStyleId>
              </a:tblPr>
              <a:tblGrid>
                <a:gridCol w="4450613">
                  <a:extLst>
                    <a:ext uri="{9D8B030D-6E8A-4147-A177-3AD203B41FA5}">
                      <a16:colId xmlns:a16="http://schemas.microsoft.com/office/drawing/2014/main" val="946549198"/>
                    </a:ext>
                  </a:extLst>
                </a:gridCol>
                <a:gridCol w="2369127">
                  <a:extLst>
                    <a:ext uri="{9D8B030D-6E8A-4147-A177-3AD203B41FA5}">
                      <a16:colId xmlns:a16="http://schemas.microsoft.com/office/drawing/2014/main" val="3176574263"/>
                    </a:ext>
                  </a:extLst>
                </a:gridCol>
              </a:tblGrid>
              <a:tr h="361697">
                <a:tc>
                  <a:txBody>
                    <a:bodyPr/>
                    <a:lstStyle/>
                    <a:p>
                      <a:r>
                        <a:rPr lang="en-US" dirty="0"/>
                        <a:t>fluids</a:t>
                      </a:r>
                      <a:endParaRPr lang="el-G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Density d (g/mL)</a:t>
                      </a:r>
                      <a:endParaRPr lang="el-G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22729873"/>
                  </a:ext>
                </a:extLst>
              </a:tr>
              <a:tr h="361697">
                <a:tc>
                  <a:txBody>
                    <a:bodyPr/>
                    <a:lstStyle/>
                    <a:p>
                      <a:r>
                        <a:rPr lang="en-US" dirty="0"/>
                        <a:t>Paraffin oil</a:t>
                      </a:r>
                      <a:endParaRPr lang="el-G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0.829</a:t>
                      </a:r>
                      <a:endParaRPr lang="el-G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00195415"/>
                  </a:ext>
                </a:extLst>
              </a:tr>
              <a:tr h="361697">
                <a:tc>
                  <a:txBody>
                    <a:bodyPr/>
                    <a:lstStyle/>
                    <a:p>
                      <a:r>
                        <a:rPr lang="en-US" dirty="0"/>
                        <a:t>NaCl 0.25M</a:t>
                      </a:r>
                      <a:endParaRPr lang="el-G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1.002</a:t>
                      </a:r>
                      <a:endParaRPr lang="el-G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48892087"/>
                  </a:ext>
                </a:extLst>
              </a:tr>
              <a:tr h="361697">
                <a:tc>
                  <a:txBody>
                    <a:bodyPr/>
                    <a:lstStyle/>
                    <a:p>
                      <a:r>
                        <a:rPr lang="en-US" dirty="0"/>
                        <a:t>Fe NPs 0.25(g/L) </a:t>
                      </a:r>
                      <a:endParaRPr lang="el-G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0.9931</a:t>
                      </a:r>
                      <a:endParaRPr lang="el-G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53126458"/>
                  </a:ext>
                </a:extLst>
              </a:tr>
              <a:tr h="361697">
                <a:tc>
                  <a:txBody>
                    <a:bodyPr/>
                    <a:lstStyle/>
                    <a:p>
                      <a:r>
                        <a:rPr lang="en-US" dirty="0"/>
                        <a:t>Fe NPs 0.25 (g/L) – NaCl 0.25M</a:t>
                      </a:r>
                      <a:endParaRPr lang="el-G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0.9814</a:t>
                      </a:r>
                      <a:endParaRPr lang="el-G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32239591"/>
                  </a:ext>
                </a:extLst>
              </a:tr>
              <a:tr h="63297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Fe NPs 0.25 (g/L) – NaCl 0.25M (Emulsion)</a:t>
                      </a:r>
                      <a:endParaRPr lang="el-GR" dirty="0"/>
                    </a:p>
                    <a:p>
                      <a:endParaRPr lang="el-G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l-GR" sz="1800" kern="1200" dirty="0">
                          <a:solidFill>
                            <a:schemeClr val="dk1"/>
                          </a:solidFill>
                          <a:effectLst/>
                        </a:rPr>
                        <a:t>0</a:t>
                      </a:r>
                      <a:r>
                        <a:rPr lang="en-US" sz="1800" kern="1200" dirty="0">
                          <a:solidFill>
                            <a:schemeClr val="dk1"/>
                          </a:solidFill>
                          <a:effectLst/>
                        </a:rPr>
                        <a:t>.</a:t>
                      </a:r>
                      <a:r>
                        <a:rPr lang="el-GR" sz="1800" kern="1200" dirty="0">
                          <a:solidFill>
                            <a:schemeClr val="dk1"/>
                          </a:solidFill>
                          <a:effectLst/>
                        </a:rPr>
                        <a:t>833</a:t>
                      </a:r>
                      <a:endParaRPr lang="el-G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40584968"/>
                  </a:ext>
                </a:extLst>
              </a:tr>
            </a:tbl>
          </a:graphicData>
        </a:graphic>
      </p:graphicFrame>
      <p:sp>
        <p:nvSpPr>
          <p:cNvPr id="4" name="Ορθογώνιο 3">
            <a:extLst>
              <a:ext uri="{FF2B5EF4-FFF2-40B4-BE49-F238E27FC236}">
                <a16:creationId xmlns:a16="http://schemas.microsoft.com/office/drawing/2014/main" id="{8B6E43DA-073D-2B86-9CCD-0BE767EA50D1}"/>
              </a:ext>
            </a:extLst>
          </p:cNvPr>
          <p:cNvSpPr/>
          <p:nvPr/>
        </p:nvSpPr>
        <p:spPr>
          <a:xfrm>
            <a:off x="3044536" y="192614"/>
            <a:ext cx="6102928" cy="762320"/>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8" name="TextBox 7">
            <a:extLst>
              <a:ext uri="{FF2B5EF4-FFF2-40B4-BE49-F238E27FC236}">
                <a16:creationId xmlns:a16="http://schemas.microsoft.com/office/drawing/2014/main" id="{8E93B19B-8E5A-A113-6914-0726FF5E6E27}"/>
              </a:ext>
            </a:extLst>
          </p:cNvPr>
          <p:cNvSpPr txBox="1"/>
          <p:nvPr/>
        </p:nvSpPr>
        <p:spPr>
          <a:xfrm>
            <a:off x="301336" y="3948082"/>
            <a:ext cx="6819740" cy="584775"/>
          </a:xfrm>
          <a:prstGeom prst="rect">
            <a:avLst/>
          </a:prstGeom>
          <a:noFill/>
        </p:spPr>
        <p:txBody>
          <a:bodyPr wrap="square">
            <a:spAutoFit/>
          </a:bodyPr>
          <a:lstStyle/>
          <a:p>
            <a:r>
              <a:rPr lang="en-US" sz="3200" i="1" u="sng" dirty="0">
                <a:latin typeface="+mn-lt"/>
              </a:rPr>
              <a:t>Measurement ST and IT of suspensions:</a:t>
            </a:r>
            <a:endParaRPr lang="el-GR" sz="3200" dirty="0"/>
          </a:p>
        </p:txBody>
      </p:sp>
      <p:sp>
        <p:nvSpPr>
          <p:cNvPr id="9" name="TextBox 8">
            <a:extLst>
              <a:ext uri="{FF2B5EF4-FFF2-40B4-BE49-F238E27FC236}">
                <a16:creationId xmlns:a16="http://schemas.microsoft.com/office/drawing/2014/main" id="{995CC7CE-1E89-F321-485A-8B915DF26746}"/>
              </a:ext>
            </a:extLst>
          </p:cNvPr>
          <p:cNvSpPr txBox="1"/>
          <p:nvPr/>
        </p:nvSpPr>
        <p:spPr>
          <a:xfrm>
            <a:off x="288860" y="4808702"/>
            <a:ext cx="4077727" cy="1323439"/>
          </a:xfrm>
          <a:prstGeom prst="rect">
            <a:avLst/>
          </a:prstGeom>
          <a:noFill/>
        </p:spPr>
        <p:txBody>
          <a:bodyPr wrap="square">
            <a:spAutoFit/>
          </a:bodyPr>
          <a:lstStyle/>
          <a:p>
            <a:pPr algn="just"/>
            <a:r>
              <a:rPr lang="en-US" sz="2000" dirty="0"/>
              <a:t>The</a:t>
            </a:r>
            <a:r>
              <a:rPr lang="en-US" sz="2000" dirty="0">
                <a:solidFill>
                  <a:schemeClr val="accent1">
                    <a:lumMod val="75000"/>
                  </a:schemeClr>
                </a:solidFill>
              </a:rPr>
              <a:t> </a:t>
            </a:r>
            <a:r>
              <a:rPr lang="en-US" sz="2000" b="1" i="1" dirty="0">
                <a:solidFill>
                  <a:schemeClr val="accent1">
                    <a:lumMod val="75000"/>
                  </a:schemeClr>
                </a:solidFill>
              </a:rPr>
              <a:t>static</a:t>
            </a:r>
            <a:r>
              <a:rPr lang="en-US" sz="2000" dirty="0">
                <a:solidFill>
                  <a:schemeClr val="accent1">
                    <a:lumMod val="75000"/>
                  </a:schemeClr>
                </a:solidFill>
              </a:rPr>
              <a:t> </a:t>
            </a:r>
            <a:r>
              <a:rPr lang="en-US" sz="2000" dirty="0"/>
              <a:t>surface/interfacial tension of aqueous phase/air and aqueous phase/oil was measured by using a tensiometer with </a:t>
            </a:r>
            <a:r>
              <a:rPr lang="en-US" sz="2000" dirty="0" err="1"/>
              <a:t>DuNouy</a:t>
            </a:r>
            <a:r>
              <a:rPr lang="en-US" sz="2000" dirty="0"/>
              <a:t> Ring.  </a:t>
            </a:r>
          </a:p>
        </p:txBody>
      </p:sp>
      <p:graphicFrame>
        <p:nvGraphicFramePr>
          <p:cNvPr id="10" name="Πίνακας 10">
            <a:extLst>
              <a:ext uri="{FF2B5EF4-FFF2-40B4-BE49-F238E27FC236}">
                <a16:creationId xmlns:a16="http://schemas.microsoft.com/office/drawing/2014/main" id="{84667C19-32AB-06C4-9F83-242039A5AC8B}"/>
              </a:ext>
            </a:extLst>
          </p:cNvPr>
          <p:cNvGraphicFramePr>
            <a:graphicFrameLocks noGrp="1"/>
          </p:cNvGraphicFramePr>
          <p:nvPr/>
        </p:nvGraphicFramePr>
        <p:xfrm>
          <a:off x="4379063" y="4634939"/>
          <a:ext cx="7511601" cy="2011680"/>
        </p:xfrm>
        <a:graphic>
          <a:graphicData uri="http://schemas.openxmlformats.org/drawingml/2006/table">
            <a:tbl>
              <a:tblPr firstRow="1" bandRow="1">
                <a:tableStyleId>{5C22544A-7EE6-4342-B048-85BDC9FD1C3A}</a:tableStyleId>
              </a:tblPr>
              <a:tblGrid>
                <a:gridCol w="2669639">
                  <a:extLst>
                    <a:ext uri="{9D8B030D-6E8A-4147-A177-3AD203B41FA5}">
                      <a16:colId xmlns:a16="http://schemas.microsoft.com/office/drawing/2014/main" val="3271594299"/>
                    </a:ext>
                  </a:extLst>
                </a:gridCol>
                <a:gridCol w="2420981">
                  <a:extLst>
                    <a:ext uri="{9D8B030D-6E8A-4147-A177-3AD203B41FA5}">
                      <a16:colId xmlns:a16="http://schemas.microsoft.com/office/drawing/2014/main" val="2764165711"/>
                    </a:ext>
                  </a:extLst>
                </a:gridCol>
                <a:gridCol w="2420981">
                  <a:extLst>
                    <a:ext uri="{9D8B030D-6E8A-4147-A177-3AD203B41FA5}">
                      <a16:colId xmlns:a16="http://schemas.microsoft.com/office/drawing/2014/main" val="2214036862"/>
                    </a:ext>
                  </a:extLst>
                </a:gridCol>
              </a:tblGrid>
              <a:tr h="0">
                <a:tc>
                  <a:txBody>
                    <a:bodyPr/>
                    <a:lstStyle/>
                    <a:p>
                      <a:r>
                        <a:rPr lang="en-US" dirty="0"/>
                        <a:t>suspension</a:t>
                      </a:r>
                      <a:endParaRPr lang="el-G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Surface tension (</a:t>
                      </a:r>
                      <a:r>
                        <a:rPr lang="en-US" dirty="0" err="1"/>
                        <a:t>mN</a:t>
                      </a:r>
                      <a:r>
                        <a:rPr lang="en-US" dirty="0"/>
                        <a:t>/m)</a:t>
                      </a:r>
                      <a:endParaRPr lang="el-G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Interfacial tension (</a:t>
                      </a:r>
                      <a:r>
                        <a:rPr lang="en-US" dirty="0" err="1"/>
                        <a:t>mN</a:t>
                      </a:r>
                      <a:r>
                        <a:rPr lang="en-US" dirty="0"/>
                        <a:t>/m)</a:t>
                      </a:r>
                      <a:endParaRPr lang="el-G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7734307"/>
                  </a:ext>
                </a:extLst>
              </a:tr>
              <a:tr h="34548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NaCl 0.25M</a:t>
                      </a:r>
                      <a:endParaRPr lang="el-G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66.42</a:t>
                      </a:r>
                      <a:endParaRPr lang="el-G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30.59</a:t>
                      </a:r>
                      <a:endParaRPr lang="el-G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14413296"/>
                  </a:ext>
                </a:extLst>
              </a:tr>
              <a:tr h="34548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Fe NPs 0.25(g/L)</a:t>
                      </a:r>
                      <a:endParaRPr lang="el-G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52.87</a:t>
                      </a:r>
                      <a:endParaRPr lang="el-G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27.93</a:t>
                      </a:r>
                      <a:endParaRPr lang="el-G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11465409"/>
                  </a:ext>
                </a:extLst>
              </a:tr>
              <a:tr h="34548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Fe NPs 0.25 (g/L) – NaCl 0.25M</a:t>
                      </a:r>
                      <a:endParaRPr lang="el-G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50.03</a:t>
                      </a:r>
                      <a:endParaRPr lang="el-G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20.72</a:t>
                      </a:r>
                      <a:endParaRPr lang="el-G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03546187"/>
                  </a:ext>
                </a:extLst>
              </a:tr>
            </a:tbl>
          </a:graphicData>
        </a:graphic>
      </p:graphicFrame>
    </p:spTree>
    <p:extLst>
      <p:ext uri="{BB962C8B-B14F-4D97-AF65-F5344CB8AC3E}">
        <p14:creationId xmlns:p14="http://schemas.microsoft.com/office/powerpoint/2010/main" val="3962298159"/>
      </p:ext>
    </p:extLst>
  </p:cSld>
  <p:clrMapOvr>
    <a:masterClrMapping/>
  </p:clrMapOvr>
  <mc:AlternateContent xmlns:mc="http://schemas.openxmlformats.org/markup-compatibility/2006" xmlns:p14="http://schemas.microsoft.com/office/powerpoint/2010/main">
    <mc:Choice Requires="p14">
      <p:transition spd="slow" p14:dur="2000" advTm="52695"/>
    </mc:Choice>
    <mc:Fallback xmlns="">
      <p:transition spd="slow" advTm="52695"/>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047A658-CE8A-075B-D8FD-A6485AD22DC1}"/>
              </a:ext>
            </a:extLst>
          </p:cNvPr>
          <p:cNvSpPr>
            <a:spLocks noGrp="1"/>
          </p:cNvSpPr>
          <p:nvPr>
            <p:ph type="ctrTitle"/>
          </p:nvPr>
        </p:nvSpPr>
        <p:spPr>
          <a:xfrm>
            <a:off x="945376" y="723900"/>
            <a:ext cx="3171825" cy="622699"/>
          </a:xfrm>
        </p:spPr>
        <p:txBody>
          <a:bodyPr>
            <a:normAutofit/>
          </a:bodyPr>
          <a:lstStyle/>
          <a:p>
            <a:r>
              <a:rPr lang="en-US" sz="3200" i="1" u="sng" dirty="0">
                <a:latin typeface="+mn-lt"/>
              </a:rPr>
              <a:t>Contact angles:</a:t>
            </a:r>
            <a:endParaRPr lang="el-GR" sz="3200" i="1" u="sng" dirty="0">
              <a:latin typeface="+mn-lt"/>
            </a:endParaRPr>
          </a:p>
        </p:txBody>
      </p:sp>
      <p:graphicFrame>
        <p:nvGraphicFramePr>
          <p:cNvPr id="15" name="Πίνακας 15">
            <a:extLst>
              <a:ext uri="{FF2B5EF4-FFF2-40B4-BE49-F238E27FC236}">
                <a16:creationId xmlns:a16="http://schemas.microsoft.com/office/drawing/2014/main" id="{7D910C7B-A8FB-10AA-1A5F-2E3E79974ED5}"/>
              </a:ext>
            </a:extLst>
          </p:cNvPr>
          <p:cNvGraphicFramePr>
            <a:graphicFrameLocks noGrp="1"/>
          </p:cNvGraphicFramePr>
          <p:nvPr/>
        </p:nvGraphicFramePr>
        <p:xfrm>
          <a:off x="945376" y="2106248"/>
          <a:ext cx="10174255" cy="2872898"/>
        </p:xfrm>
        <a:graphic>
          <a:graphicData uri="http://schemas.openxmlformats.org/drawingml/2006/table">
            <a:tbl>
              <a:tblPr firstRow="1" bandRow="1">
                <a:tableStyleId>{5C22544A-7EE6-4342-B048-85BDC9FD1C3A}</a:tableStyleId>
              </a:tblPr>
              <a:tblGrid>
                <a:gridCol w="2034851">
                  <a:extLst>
                    <a:ext uri="{9D8B030D-6E8A-4147-A177-3AD203B41FA5}">
                      <a16:colId xmlns:a16="http://schemas.microsoft.com/office/drawing/2014/main" val="464807446"/>
                    </a:ext>
                  </a:extLst>
                </a:gridCol>
                <a:gridCol w="2034851">
                  <a:extLst>
                    <a:ext uri="{9D8B030D-6E8A-4147-A177-3AD203B41FA5}">
                      <a16:colId xmlns:a16="http://schemas.microsoft.com/office/drawing/2014/main" val="445662136"/>
                    </a:ext>
                  </a:extLst>
                </a:gridCol>
                <a:gridCol w="2034851">
                  <a:extLst>
                    <a:ext uri="{9D8B030D-6E8A-4147-A177-3AD203B41FA5}">
                      <a16:colId xmlns:a16="http://schemas.microsoft.com/office/drawing/2014/main" val="3187783150"/>
                    </a:ext>
                  </a:extLst>
                </a:gridCol>
                <a:gridCol w="2034851">
                  <a:extLst>
                    <a:ext uri="{9D8B030D-6E8A-4147-A177-3AD203B41FA5}">
                      <a16:colId xmlns:a16="http://schemas.microsoft.com/office/drawing/2014/main" val="3403050362"/>
                    </a:ext>
                  </a:extLst>
                </a:gridCol>
                <a:gridCol w="2034851">
                  <a:extLst>
                    <a:ext uri="{9D8B030D-6E8A-4147-A177-3AD203B41FA5}">
                      <a16:colId xmlns:a16="http://schemas.microsoft.com/office/drawing/2014/main" val="1961237700"/>
                    </a:ext>
                  </a:extLst>
                </a:gridCol>
              </a:tblGrid>
              <a:tr h="503771">
                <a:tc>
                  <a:txBody>
                    <a:bodyPr/>
                    <a:lstStyle/>
                    <a:p>
                      <a:r>
                        <a:rPr lang="en-US" dirty="0"/>
                        <a:t>Solutions</a:t>
                      </a:r>
                      <a:endParaRPr lang="el-G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CA (</a:t>
                      </a:r>
                      <a:r>
                        <a:rPr lang="en-US" dirty="0">
                          <a:latin typeface="Cambria Math" panose="02040503050406030204" pitchFamily="18" charset="0"/>
                          <a:ea typeface="Cambria Math" panose="02040503050406030204" pitchFamily="18" charset="0"/>
                        </a:rPr>
                        <a:t>°</a:t>
                      </a:r>
                      <a:r>
                        <a:rPr lang="en-US" dirty="0"/>
                        <a:t>)/air</a:t>
                      </a:r>
                      <a:endParaRPr lang="el-G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image</a:t>
                      </a:r>
                      <a:endParaRPr lang="el-G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CA (</a:t>
                      </a:r>
                      <a:r>
                        <a:rPr lang="en-US" dirty="0">
                          <a:latin typeface="Cambria Math" panose="02040503050406030204" pitchFamily="18" charset="0"/>
                          <a:ea typeface="Cambria Math" panose="02040503050406030204" pitchFamily="18" charset="0"/>
                        </a:rPr>
                        <a:t>°</a:t>
                      </a:r>
                      <a:r>
                        <a:rPr lang="en-US" dirty="0"/>
                        <a:t>) / paraffin </a:t>
                      </a:r>
                      <a:endParaRPr lang="el-G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Image</a:t>
                      </a:r>
                      <a:endParaRPr lang="el-G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11612514"/>
                  </a:ext>
                </a:extLst>
              </a:tr>
              <a:tr h="814647">
                <a:tc>
                  <a:txBody>
                    <a:bodyPr/>
                    <a:lstStyle/>
                    <a:p>
                      <a:r>
                        <a:rPr lang="en-US" dirty="0"/>
                        <a:t>NaCl 0.25M</a:t>
                      </a:r>
                      <a:endParaRPr lang="el-G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53.85</a:t>
                      </a:r>
                      <a:endParaRPr lang="el-G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l-G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54.45</a:t>
                      </a:r>
                      <a:endParaRPr lang="el-G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l-G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90963106"/>
                  </a:ext>
                </a:extLst>
              </a:tr>
              <a:tr h="42672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Fe NPs 0.25 g/L</a:t>
                      </a:r>
                      <a:endParaRPr lang="el-GR" dirty="0"/>
                    </a:p>
                    <a:p>
                      <a:endParaRPr lang="el-G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53.05</a:t>
                      </a:r>
                      <a:endParaRPr lang="el-G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l-G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39.2</a:t>
                      </a:r>
                      <a:endParaRPr lang="el-G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l-G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37491628"/>
                  </a:ext>
                </a:extLst>
              </a:tr>
              <a:tr h="56879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Fe NPs 0.25 g/L – NaCl 0.25M</a:t>
                      </a:r>
                      <a:endParaRPr lang="el-GR" dirty="0"/>
                    </a:p>
                    <a:p>
                      <a:endParaRPr lang="el-G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55.0</a:t>
                      </a:r>
                      <a:endParaRPr lang="el-G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l-G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43.95</a:t>
                      </a:r>
                      <a:endParaRPr lang="el-G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l-G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6940728"/>
                  </a:ext>
                </a:extLst>
              </a:tr>
            </a:tbl>
          </a:graphicData>
        </a:graphic>
      </p:graphicFrame>
      <p:pic>
        <p:nvPicPr>
          <p:cNvPr id="16" name="Εικόνα 15">
            <a:extLst>
              <a:ext uri="{FF2B5EF4-FFF2-40B4-BE49-F238E27FC236}">
                <a16:creationId xmlns:a16="http://schemas.microsoft.com/office/drawing/2014/main" id="{0A53C0D8-7854-0424-D9F6-22D7960B388F}"/>
              </a:ext>
            </a:extLst>
          </p:cNvPr>
          <p:cNvPicPr>
            <a:picLocks noChangeAspect="1"/>
          </p:cNvPicPr>
          <p:nvPr/>
        </p:nvPicPr>
        <p:blipFill>
          <a:blip r:embed="rId3"/>
          <a:stretch>
            <a:fillRect/>
          </a:stretch>
        </p:blipFill>
        <p:spPr>
          <a:xfrm>
            <a:off x="5422586" y="3483225"/>
            <a:ext cx="1041253" cy="551710"/>
          </a:xfrm>
          <a:prstGeom prst="rect">
            <a:avLst/>
          </a:prstGeom>
        </p:spPr>
      </p:pic>
      <p:pic>
        <p:nvPicPr>
          <p:cNvPr id="17" name="Εικόνα 16">
            <a:extLst>
              <a:ext uri="{FF2B5EF4-FFF2-40B4-BE49-F238E27FC236}">
                <a16:creationId xmlns:a16="http://schemas.microsoft.com/office/drawing/2014/main" id="{A501B6A5-D51A-B049-6FEE-39C346B4BE21}"/>
              </a:ext>
            </a:extLst>
          </p:cNvPr>
          <p:cNvPicPr>
            <a:picLocks noChangeAspect="1"/>
          </p:cNvPicPr>
          <p:nvPr/>
        </p:nvPicPr>
        <p:blipFill>
          <a:blip r:embed="rId4"/>
          <a:stretch>
            <a:fillRect/>
          </a:stretch>
        </p:blipFill>
        <p:spPr>
          <a:xfrm>
            <a:off x="9499645" y="3429000"/>
            <a:ext cx="1366327" cy="591785"/>
          </a:xfrm>
          <a:prstGeom prst="rect">
            <a:avLst/>
          </a:prstGeom>
        </p:spPr>
      </p:pic>
      <p:pic>
        <p:nvPicPr>
          <p:cNvPr id="18" name="Εικόνα 17">
            <a:extLst>
              <a:ext uri="{FF2B5EF4-FFF2-40B4-BE49-F238E27FC236}">
                <a16:creationId xmlns:a16="http://schemas.microsoft.com/office/drawing/2014/main" id="{6B9CAAB0-7CCF-86C9-61F7-7A33B72A3A1D}"/>
              </a:ext>
            </a:extLst>
          </p:cNvPr>
          <p:cNvPicPr>
            <a:picLocks noChangeAspect="1"/>
          </p:cNvPicPr>
          <p:nvPr/>
        </p:nvPicPr>
        <p:blipFill>
          <a:blip r:embed="rId5"/>
          <a:stretch>
            <a:fillRect/>
          </a:stretch>
        </p:blipFill>
        <p:spPr>
          <a:xfrm>
            <a:off x="5422586" y="4249852"/>
            <a:ext cx="1219834" cy="547131"/>
          </a:xfrm>
          <a:prstGeom prst="rect">
            <a:avLst/>
          </a:prstGeom>
        </p:spPr>
      </p:pic>
      <p:pic>
        <p:nvPicPr>
          <p:cNvPr id="19" name="Εικόνα 18">
            <a:extLst>
              <a:ext uri="{FF2B5EF4-FFF2-40B4-BE49-F238E27FC236}">
                <a16:creationId xmlns:a16="http://schemas.microsoft.com/office/drawing/2014/main" id="{2A8E2354-4DC7-A26E-BAC9-502144E0AF74}"/>
              </a:ext>
            </a:extLst>
          </p:cNvPr>
          <p:cNvPicPr>
            <a:picLocks noChangeAspect="1"/>
          </p:cNvPicPr>
          <p:nvPr/>
        </p:nvPicPr>
        <p:blipFill>
          <a:blip r:embed="rId6"/>
          <a:stretch>
            <a:fillRect/>
          </a:stretch>
        </p:blipFill>
        <p:spPr>
          <a:xfrm>
            <a:off x="9586491" y="4200251"/>
            <a:ext cx="1192636" cy="646331"/>
          </a:xfrm>
          <a:prstGeom prst="rect">
            <a:avLst/>
          </a:prstGeom>
        </p:spPr>
      </p:pic>
      <p:pic>
        <p:nvPicPr>
          <p:cNvPr id="20" name="Εικόνα 19">
            <a:extLst>
              <a:ext uri="{FF2B5EF4-FFF2-40B4-BE49-F238E27FC236}">
                <a16:creationId xmlns:a16="http://schemas.microsoft.com/office/drawing/2014/main" id="{E4DC12F2-97CC-E5A8-6281-976417FF296E}"/>
              </a:ext>
            </a:extLst>
          </p:cNvPr>
          <p:cNvPicPr>
            <a:picLocks noChangeAspect="1"/>
          </p:cNvPicPr>
          <p:nvPr/>
        </p:nvPicPr>
        <p:blipFill>
          <a:blip r:embed="rId7"/>
          <a:stretch>
            <a:fillRect/>
          </a:stretch>
        </p:blipFill>
        <p:spPr>
          <a:xfrm>
            <a:off x="5422586" y="2659176"/>
            <a:ext cx="992367" cy="646331"/>
          </a:xfrm>
          <a:prstGeom prst="rect">
            <a:avLst/>
          </a:prstGeom>
        </p:spPr>
      </p:pic>
      <p:pic>
        <p:nvPicPr>
          <p:cNvPr id="21" name="Εικόνα 20">
            <a:extLst>
              <a:ext uri="{FF2B5EF4-FFF2-40B4-BE49-F238E27FC236}">
                <a16:creationId xmlns:a16="http://schemas.microsoft.com/office/drawing/2014/main" id="{ADBB5890-3902-88B5-6318-EAA4A696F11A}"/>
              </a:ext>
            </a:extLst>
          </p:cNvPr>
          <p:cNvPicPr>
            <a:picLocks noChangeAspect="1"/>
          </p:cNvPicPr>
          <p:nvPr/>
        </p:nvPicPr>
        <p:blipFill>
          <a:blip r:embed="rId8"/>
          <a:stretch>
            <a:fillRect/>
          </a:stretch>
        </p:blipFill>
        <p:spPr>
          <a:xfrm>
            <a:off x="9586491" y="2629113"/>
            <a:ext cx="1070082" cy="706455"/>
          </a:xfrm>
          <a:prstGeom prst="rect">
            <a:avLst/>
          </a:prstGeom>
        </p:spPr>
      </p:pic>
    </p:spTree>
    <p:extLst>
      <p:ext uri="{BB962C8B-B14F-4D97-AF65-F5344CB8AC3E}">
        <p14:creationId xmlns:p14="http://schemas.microsoft.com/office/powerpoint/2010/main" val="4203806258"/>
      </p:ext>
    </p:extLst>
  </p:cSld>
  <p:clrMapOvr>
    <a:masterClrMapping/>
  </p:clrMapOvr>
  <mc:AlternateContent xmlns:mc="http://schemas.openxmlformats.org/markup-compatibility/2006" xmlns:p14="http://schemas.microsoft.com/office/powerpoint/2010/main">
    <mc:Choice Requires="p14">
      <p:transition spd="slow" p14:dur="2000" advTm="37069"/>
    </mc:Choice>
    <mc:Fallback xmlns="">
      <p:transition spd="slow" advTm="37069"/>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8ECE93F-676A-FD09-CF7D-5588987F7840}"/>
              </a:ext>
            </a:extLst>
          </p:cNvPr>
          <p:cNvSpPr>
            <a:spLocks noGrp="1"/>
          </p:cNvSpPr>
          <p:nvPr>
            <p:ph type="ctrTitle"/>
          </p:nvPr>
        </p:nvSpPr>
        <p:spPr>
          <a:xfrm>
            <a:off x="394118" y="1315748"/>
            <a:ext cx="6894368" cy="1552143"/>
          </a:xfrm>
        </p:spPr>
        <p:txBody>
          <a:bodyPr>
            <a:normAutofit/>
          </a:bodyPr>
          <a:lstStyle/>
          <a:p>
            <a:pPr algn="just"/>
            <a:r>
              <a:rPr lang="en-US" sz="2400" dirty="0">
                <a:latin typeface="+mn-lt"/>
              </a:rPr>
              <a:t>The suspended nanoparticle size distribution was determined with dynamic light scattering (DLS), while the stability of the nano-colloids was confirmed by measuring the ζ-potential.</a:t>
            </a:r>
            <a:endParaRPr lang="el-GR" sz="7200" dirty="0">
              <a:latin typeface="+mn-lt"/>
            </a:endParaRPr>
          </a:p>
        </p:txBody>
      </p:sp>
      <p:sp>
        <p:nvSpPr>
          <p:cNvPr id="3" name="Υπότιτλος 2">
            <a:extLst>
              <a:ext uri="{FF2B5EF4-FFF2-40B4-BE49-F238E27FC236}">
                <a16:creationId xmlns:a16="http://schemas.microsoft.com/office/drawing/2014/main" id="{C22D60D0-F279-FDF7-62D1-31D93348F8CA}"/>
              </a:ext>
            </a:extLst>
          </p:cNvPr>
          <p:cNvSpPr>
            <a:spLocks noGrp="1"/>
          </p:cNvSpPr>
          <p:nvPr>
            <p:ph type="subTitle" idx="1"/>
          </p:nvPr>
        </p:nvSpPr>
        <p:spPr>
          <a:xfrm>
            <a:off x="436418" y="436534"/>
            <a:ext cx="4461166" cy="605644"/>
          </a:xfrm>
        </p:spPr>
        <p:txBody>
          <a:bodyPr>
            <a:normAutofit/>
          </a:bodyPr>
          <a:lstStyle/>
          <a:p>
            <a:r>
              <a:rPr lang="en-US" sz="3200" i="1" u="sng" dirty="0"/>
              <a:t>Size and z-potential:</a:t>
            </a:r>
            <a:endParaRPr lang="el-GR" sz="3200" i="1" u="sng" dirty="0"/>
          </a:p>
        </p:txBody>
      </p:sp>
      <p:graphicFrame>
        <p:nvGraphicFramePr>
          <p:cNvPr id="4" name="Πίνακας 4">
            <a:extLst>
              <a:ext uri="{FF2B5EF4-FFF2-40B4-BE49-F238E27FC236}">
                <a16:creationId xmlns:a16="http://schemas.microsoft.com/office/drawing/2014/main" id="{7D18AC18-B304-AC95-6061-FB7F333D0A34}"/>
              </a:ext>
            </a:extLst>
          </p:cNvPr>
          <p:cNvGraphicFramePr>
            <a:graphicFrameLocks noGrp="1"/>
          </p:cNvGraphicFramePr>
          <p:nvPr/>
        </p:nvGraphicFramePr>
        <p:xfrm>
          <a:off x="762000" y="3339848"/>
          <a:ext cx="6208568" cy="2016760"/>
        </p:xfrm>
        <a:graphic>
          <a:graphicData uri="http://schemas.openxmlformats.org/drawingml/2006/table">
            <a:tbl>
              <a:tblPr firstRow="1" bandRow="1">
                <a:tableStyleId>{B301B821-A1FF-4177-AEE7-76D212191A09}</a:tableStyleId>
              </a:tblPr>
              <a:tblGrid>
                <a:gridCol w="3104284">
                  <a:extLst>
                    <a:ext uri="{9D8B030D-6E8A-4147-A177-3AD203B41FA5}">
                      <a16:colId xmlns:a16="http://schemas.microsoft.com/office/drawing/2014/main" val="3666572126"/>
                    </a:ext>
                  </a:extLst>
                </a:gridCol>
                <a:gridCol w="3104284">
                  <a:extLst>
                    <a:ext uri="{9D8B030D-6E8A-4147-A177-3AD203B41FA5}">
                      <a16:colId xmlns:a16="http://schemas.microsoft.com/office/drawing/2014/main" val="1963918936"/>
                    </a:ext>
                  </a:extLst>
                </a:gridCol>
              </a:tblGrid>
              <a:tr h="144354">
                <a:tc>
                  <a:txBody>
                    <a:bodyPr/>
                    <a:lstStyle/>
                    <a:p>
                      <a:r>
                        <a:rPr lang="en-US" dirty="0"/>
                        <a:t>solutions</a:t>
                      </a:r>
                      <a:endParaRPr lang="el-G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Size (nm)</a:t>
                      </a:r>
                      <a:endParaRPr lang="el-G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41165355"/>
                  </a:ext>
                </a:extLst>
              </a:tr>
              <a:tr h="0">
                <a:tc>
                  <a:txBody>
                    <a:bodyPr/>
                    <a:lstStyle/>
                    <a:p>
                      <a:r>
                        <a:rPr lang="en-US" sz="1800" kern="1200" dirty="0">
                          <a:solidFill>
                            <a:schemeClr val="tx1"/>
                          </a:solidFill>
                          <a:effectLst/>
                        </a:rPr>
                        <a:t>Fe NPs 0.25</a:t>
                      </a:r>
                      <a:r>
                        <a:rPr lang="el-GR" sz="1800" kern="1200" dirty="0">
                          <a:solidFill>
                            <a:schemeClr val="tx1"/>
                          </a:solidFill>
                          <a:effectLst/>
                        </a:rPr>
                        <a:t> (</a:t>
                      </a:r>
                      <a:r>
                        <a:rPr lang="en-US" sz="1800" kern="1200" dirty="0">
                          <a:solidFill>
                            <a:schemeClr val="tx1"/>
                          </a:solidFill>
                          <a:effectLst/>
                        </a:rPr>
                        <a:t>g</a:t>
                      </a:r>
                      <a:r>
                        <a:rPr lang="el-GR" sz="1800" kern="1200" dirty="0">
                          <a:solidFill>
                            <a:schemeClr val="tx1"/>
                          </a:solidFill>
                          <a:effectLst/>
                        </a:rPr>
                        <a:t>/</a:t>
                      </a:r>
                      <a:r>
                        <a:rPr lang="en-US" sz="1800" kern="1200" dirty="0">
                          <a:solidFill>
                            <a:schemeClr val="tx1"/>
                          </a:solidFill>
                          <a:effectLst/>
                        </a:rPr>
                        <a:t>L</a:t>
                      </a:r>
                      <a:r>
                        <a:rPr lang="el-GR" sz="1800" kern="1200" dirty="0">
                          <a:solidFill>
                            <a:schemeClr val="tx1"/>
                          </a:solidFill>
                          <a:effectLst/>
                        </a:rPr>
                        <a:t>)</a:t>
                      </a:r>
                      <a:endParaRPr lang="el-G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36.39</a:t>
                      </a:r>
                      <a:endParaRPr lang="el-G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84531087"/>
                  </a:ext>
                </a:extLst>
              </a:tr>
              <a:tr h="370840">
                <a:tc>
                  <a:txBody>
                    <a:bodyPr/>
                    <a:lstStyle/>
                    <a:p>
                      <a:r>
                        <a:rPr lang="en-US" sz="1800" kern="1200" dirty="0">
                          <a:solidFill>
                            <a:schemeClr val="tx1"/>
                          </a:solidFill>
                          <a:effectLst/>
                        </a:rPr>
                        <a:t>Fe NPs</a:t>
                      </a:r>
                      <a:r>
                        <a:rPr lang="el-GR" sz="1800" kern="1200" dirty="0">
                          <a:solidFill>
                            <a:schemeClr val="tx1"/>
                          </a:solidFill>
                          <a:effectLst/>
                        </a:rPr>
                        <a:t> </a:t>
                      </a:r>
                      <a:r>
                        <a:rPr lang="en-US" sz="1800" kern="1200" dirty="0">
                          <a:solidFill>
                            <a:schemeClr val="tx1"/>
                          </a:solidFill>
                          <a:effectLst/>
                        </a:rPr>
                        <a:t>0.25</a:t>
                      </a:r>
                      <a:r>
                        <a:rPr lang="el-GR" sz="1800" kern="1200" dirty="0">
                          <a:solidFill>
                            <a:schemeClr val="tx1"/>
                          </a:solidFill>
                          <a:effectLst/>
                        </a:rPr>
                        <a:t>(</a:t>
                      </a:r>
                      <a:r>
                        <a:rPr lang="en-US" sz="1800" kern="1200" dirty="0">
                          <a:solidFill>
                            <a:schemeClr val="tx1"/>
                          </a:solidFill>
                          <a:effectLst/>
                        </a:rPr>
                        <a:t>g</a:t>
                      </a:r>
                      <a:r>
                        <a:rPr lang="el-GR" sz="1800" kern="1200" dirty="0">
                          <a:solidFill>
                            <a:schemeClr val="tx1"/>
                          </a:solidFill>
                          <a:effectLst/>
                        </a:rPr>
                        <a:t>/</a:t>
                      </a:r>
                      <a:r>
                        <a:rPr lang="en-US" sz="1800" kern="1200" dirty="0">
                          <a:solidFill>
                            <a:schemeClr val="tx1"/>
                          </a:solidFill>
                          <a:effectLst/>
                        </a:rPr>
                        <a:t>L</a:t>
                      </a:r>
                      <a:r>
                        <a:rPr lang="el-GR" sz="1800" kern="1200" dirty="0">
                          <a:solidFill>
                            <a:schemeClr val="tx1"/>
                          </a:solidFill>
                          <a:effectLst/>
                        </a:rPr>
                        <a:t>)</a:t>
                      </a:r>
                      <a:r>
                        <a:rPr lang="en-US" sz="1800" kern="1200" dirty="0">
                          <a:solidFill>
                            <a:schemeClr val="tx1"/>
                          </a:solidFill>
                          <a:effectLst/>
                        </a:rPr>
                        <a:t> – NaCl 0.25M</a:t>
                      </a:r>
                      <a:endParaRPr lang="el-G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35.26</a:t>
                      </a:r>
                      <a:endParaRPr lang="el-G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90828805"/>
                  </a:ext>
                </a:extLst>
              </a:tr>
              <a:tr h="12763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tx1"/>
                          </a:solidFill>
                          <a:effectLst/>
                        </a:rPr>
                        <a:t>Fe NPs</a:t>
                      </a:r>
                      <a:r>
                        <a:rPr lang="el-GR" sz="1800" kern="1200" dirty="0">
                          <a:solidFill>
                            <a:schemeClr val="tx1"/>
                          </a:solidFill>
                          <a:effectLst/>
                        </a:rPr>
                        <a:t> </a:t>
                      </a:r>
                      <a:r>
                        <a:rPr lang="en-US" sz="1800" kern="1200" dirty="0">
                          <a:solidFill>
                            <a:schemeClr val="tx1"/>
                          </a:solidFill>
                          <a:effectLst/>
                        </a:rPr>
                        <a:t>0.25</a:t>
                      </a:r>
                      <a:r>
                        <a:rPr lang="el-GR" sz="1800" kern="1200" dirty="0">
                          <a:solidFill>
                            <a:schemeClr val="tx1"/>
                          </a:solidFill>
                          <a:effectLst/>
                        </a:rPr>
                        <a:t>(</a:t>
                      </a:r>
                      <a:r>
                        <a:rPr lang="en-US" sz="1800" kern="1200" dirty="0">
                          <a:solidFill>
                            <a:schemeClr val="tx1"/>
                          </a:solidFill>
                          <a:effectLst/>
                        </a:rPr>
                        <a:t>g</a:t>
                      </a:r>
                      <a:r>
                        <a:rPr lang="el-GR" sz="1800" kern="1200" dirty="0">
                          <a:solidFill>
                            <a:schemeClr val="tx1"/>
                          </a:solidFill>
                          <a:effectLst/>
                        </a:rPr>
                        <a:t>/</a:t>
                      </a:r>
                      <a:r>
                        <a:rPr lang="en-US" sz="1800" kern="1200" dirty="0">
                          <a:solidFill>
                            <a:schemeClr val="tx1"/>
                          </a:solidFill>
                          <a:effectLst/>
                        </a:rPr>
                        <a:t>L</a:t>
                      </a:r>
                      <a:r>
                        <a:rPr lang="el-GR" sz="1800" kern="1200" dirty="0">
                          <a:solidFill>
                            <a:schemeClr val="tx1"/>
                          </a:solidFill>
                          <a:effectLst/>
                        </a:rPr>
                        <a:t>)</a:t>
                      </a:r>
                      <a:r>
                        <a:rPr lang="en-US" sz="1800" kern="1200" dirty="0">
                          <a:solidFill>
                            <a:schemeClr val="tx1"/>
                          </a:solidFill>
                          <a:effectLst/>
                        </a:rPr>
                        <a:t> – NaCl 0.25M (Emulsion)</a:t>
                      </a:r>
                      <a:endParaRPr lang="el-GR" dirty="0"/>
                    </a:p>
                    <a:p>
                      <a:endParaRPr lang="el-G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220.2</a:t>
                      </a:r>
                      <a:endParaRPr lang="el-G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60339231"/>
                  </a:ext>
                </a:extLst>
              </a:tr>
            </a:tbl>
          </a:graphicData>
        </a:graphic>
      </p:graphicFrame>
      <p:pic>
        <p:nvPicPr>
          <p:cNvPr id="6" name="Εικόνα 5" descr="Εικόνα που περιέχει κείμενο, εσωτερικό, ηλεκτρονικές συσκευές, υπολογιστής&#10;&#10;Περιγραφή που δημιουργήθηκε αυτόματα">
            <a:extLst>
              <a:ext uri="{FF2B5EF4-FFF2-40B4-BE49-F238E27FC236}">
                <a16:creationId xmlns:a16="http://schemas.microsoft.com/office/drawing/2014/main" id="{A685BE53-665A-2B4E-2A72-2BB25F05C53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90483" y="1518851"/>
            <a:ext cx="3439517" cy="2581661"/>
          </a:xfrm>
          <a:prstGeom prst="rect">
            <a:avLst/>
          </a:prstGeom>
        </p:spPr>
      </p:pic>
      <p:sp>
        <p:nvSpPr>
          <p:cNvPr id="7" name="TextBox 6">
            <a:extLst>
              <a:ext uri="{FF2B5EF4-FFF2-40B4-BE49-F238E27FC236}">
                <a16:creationId xmlns:a16="http://schemas.microsoft.com/office/drawing/2014/main" id="{8F9014FE-70E6-A73A-F42F-9FA4940731AC}"/>
              </a:ext>
            </a:extLst>
          </p:cNvPr>
          <p:cNvSpPr txBox="1"/>
          <p:nvPr/>
        </p:nvSpPr>
        <p:spPr>
          <a:xfrm>
            <a:off x="436418" y="5828565"/>
            <a:ext cx="9601936" cy="461665"/>
          </a:xfrm>
          <a:prstGeom prst="rect">
            <a:avLst/>
          </a:prstGeom>
          <a:noFill/>
        </p:spPr>
        <p:txBody>
          <a:bodyPr wrap="square" rtlCol="0">
            <a:spAutoFit/>
          </a:bodyPr>
          <a:lstStyle/>
          <a:p>
            <a:r>
              <a:rPr lang="en-US" sz="2400" dirty="0"/>
              <a:t>Zeta potential  of </a:t>
            </a:r>
            <a:r>
              <a:rPr lang="en-US" sz="2400" dirty="0" err="1"/>
              <a:t>FeNPs</a:t>
            </a:r>
            <a:r>
              <a:rPr lang="en-US" sz="2400" dirty="0"/>
              <a:t> 0.25 (g/L)  is -22.1 mV.</a:t>
            </a:r>
            <a:endParaRPr lang="el-GR" sz="2400" dirty="0"/>
          </a:p>
        </p:txBody>
      </p:sp>
      <p:sp>
        <p:nvSpPr>
          <p:cNvPr id="8" name="TextBox 7">
            <a:extLst>
              <a:ext uri="{FF2B5EF4-FFF2-40B4-BE49-F238E27FC236}">
                <a16:creationId xmlns:a16="http://schemas.microsoft.com/office/drawing/2014/main" id="{E2B33E86-7864-0353-8BAF-291C5920D6FC}"/>
              </a:ext>
            </a:extLst>
          </p:cNvPr>
          <p:cNvSpPr txBox="1"/>
          <p:nvPr/>
        </p:nvSpPr>
        <p:spPr>
          <a:xfrm>
            <a:off x="7990482" y="4203137"/>
            <a:ext cx="3875935" cy="369332"/>
          </a:xfrm>
          <a:prstGeom prst="rect">
            <a:avLst/>
          </a:prstGeom>
          <a:noFill/>
        </p:spPr>
        <p:txBody>
          <a:bodyPr wrap="square" rtlCol="0">
            <a:spAutoFit/>
          </a:bodyPr>
          <a:lstStyle/>
          <a:p>
            <a:r>
              <a:rPr lang="en-US" dirty="0"/>
              <a:t>Image : Dynamic light scattering</a:t>
            </a:r>
          </a:p>
        </p:txBody>
      </p:sp>
    </p:spTree>
    <p:extLst>
      <p:ext uri="{BB962C8B-B14F-4D97-AF65-F5344CB8AC3E}">
        <p14:creationId xmlns:p14="http://schemas.microsoft.com/office/powerpoint/2010/main" val="3226892345"/>
      </p:ext>
    </p:extLst>
  </p:cSld>
  <p:clrMapOvr>
    <a:masterClrMapping/>
  </p:clrMapOvr>
  <mc:AlternateContent xmlns:mc="http://schemas.openxmlformats.org/markup-compatibility/2006" xmlns:p14="http://schemas.microsoft.com/office/powerpoint/2010/main">
    <mc:Choice Requires="p14">
      <p:transition spd="slow" p14:dur="2000" advTm="15126"/>
    </mc:Choice>
    <mc:Fallback xmlns="">
      <p:transition spd="slow" advTm="15126"/>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BD6B2AD-13C5-8AA5-B498-D83A41A0D6AD}"/>
              </a:ext>
            </a:extLst>
          </p:cNvPr>
          <p:cNvSpPr>
            <a:spLocks noGrp="1"/>
          </p:cNvSpPr>
          <p:nvPr>
            <p:ph type="ctrTitle"/>
          </p:nvPr>
        </p:nvSpPr>
        <p:spPr>
          <a:xfrm>
            <a:off x="1524000" y="199782"/>
            <a:ext cx="9144000" cy="664126"/>
          </a:xfrm>
        </p:spPr>
        <p:txBody>
          <a:bodyPr>
            <a:normAutofit fontScale="90000"/>
          </a:bodyPr>
          <a:lstStyle/>
          <a:p>
            <a:r>
              <a:rPr lang="en-US" sz="5400" dirty="0"/>
              <a:t>Pickering Emulsion </a:t>
            </a:r>
            <a:endParaRPr lang="el-GR" sz="5400" dirty="0"/>
          </a:p>
        </p:txBody>
      </p:sp>
      <p:sp>
        <p:nvSpPr>
          <p:cNvPr id="3" name="Υπότιτλος 2">
            <a:extLst>
              <a:ext uri="{FF2B5EF4-FFF2-40B4-BE49-F238E27FC236}">
                <a16:creationId xmlns:a16="http://schemas.microsoft.com/office/drawing/2014/main" id="{3E262C75-1486-417C-E0D9-697BE41CC177}"/>
              </a:ext>
            </a:extLst>
          </p:cNvPr>
          <p:cNvSpPr>
            <a:spLocks noGrp="1"/>
          </p:cNvSpPr>
          <p:nvPr>
            <p:ph type="subTitle" idx="1"/>
          </p:nvPr>
        </p:nvSpPr>
        <p:spPr>
          <a:xfrm>
            <a:off x="333792" y="5302046"/>
            <a:ext cx="7667208" cy="1356172"/>
          </a:xfrm>
        </p:spPr>
        <p:txBody>
          <a:bodyPr>
            <a:normAutofit/>
          </a:bodyPr>
          <a:lstStyle/>
          <a:p>
            <a:pPr algn="just"/>
            <a:r>
              <a:rPr lang="en-US" dirty="0"/>
              <a:t>With the aid of an ultrasound probe, the nano-colloids were mixed with oil (n-</a:t>
            </a:r>
            <a:r>
              <a:rPr lang="en-US" dirty="0" err="1"/>
              <a:t>decane</a:t>
            </a:r>
            <a:r>
              <a:rPr lang="en-US" dirty="0"/>
              <a:t>) to prepare Pickering emulsion</a:t>
            </a:r>
            <a:r>
              <a:rPr lang="el-GR" dirty="0"/>
              <a:t> </a:t>
            </a:r>
            <a:r>
              <a:rPr lang="en-US" dirty="0"/>
              <a:t>of  </a:t>
            </a:r>
            <a:r>
              <a:rPr lang="en-US" dirty="0" err="1"/>
              <a:t>FeNPs</a:t>
            </a:r>
            <a:r>
              <a:rPr lang="en-US" dirty="0"/>
              <a:t> </a:t>
            </a:r>
            <a:r>
              <a:rPr lang="en-US" sz="2400" dirty="0">
                <a:effectLst/>
              </a:rPr>
              <a:t>0.25g/L -NaCl 0.25M </a:t>
            </a:r>
            <a:r>
              <a:rPr lang="el-GR" dirty="0"/>
              <a:t>.</a:t>
            </a:r>
            <a:endParaRPr lang="en-US" dirty="0"/>
          </a:p>
          <a:p>
            <a:pPr algn="just"/>
            <a:endParaRPr lang="el-GR" dirty="0"/>
          </a:p>
        </p:txBody>
      </p:sp>
      <p:sp>
        <p:nvSpPr>
          <p:cNvPr id="4" name="Ορθογώνιο 3">
            <a:extLst>
              <a:ext uri="{FF2B5EF4-FFF2-40B4-BE49-F238E27FC236}">
                <a16:creationId xmlns:a16="http://schemas.microsoft.com/office/drawing/2014/main" id="{A8C573E5-51BF-7871-9FBC-BCB10981ADE8}"/>
              </a:ext>
            </a:extLst>
          </p:cNvPr>
          <p:cNvSpPr/>
          <p:nvPr/>
        </p:nvSpPr>
        <p:spPr>
          <a:xfrm>
            <a:off x="3408783" y="130629"/>
            <a:ext cx="5374433" cy="733279"/>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5" name="Picture 17">
            <a:extLst>
              <a:ext uri="{FF2B5EF4-FFF2-40B4-BE49-F238E27FC236}">
                <a16:creationId xmlns:a16="http://schemas.microsoft.com/office/drawing/2014/main" id="{7D64A393-E464-4CCD-1838-1780D6F9C93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00" b="27325"/>
          <a:stretch/>
        </p:blipFill>
        <p:spPr bwMode="auto">
          <a:xfrm>
            <a:off x="401302" y="1097053"/>
            <a:ext cx="3299523" cy="3209693"/>
          </a:xfrm>
          <a:prstGeom prst="rect">
            <a:avLst/>
          </a:prstGeom>
          <a:noFill/>
          <a:ln>
            <a:noFill/>
          </a:ln>
          <a:extLst>
            <a:ext uri="{53640926-AAD7-44D8-BBD7-CCE9431645EC}">
              <a14:shadowObscured xmlns:a14="http://schemas.microsoft.com/office/drawing/2010/main"/>
            </a:ext>
          </a:extLst>
        </p:spPr>
      </p:pic>
      <p:pic>
        <p:nvPicPr>
          <p:cNvPr id="6" name="Picture 16">
            <a:extLst>
              <a:ext uri="{FF2B5EF4-FFF2-40B4-BE49-F238E27FC236}">
                <a16:creationId xmlns:a16="http://schemas.microsoft.com/office/drawing/2014/main" id="{08FE625E-861C-2E92-A6D8-1635B7F429EA}"/>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38824" y="964539"/>
            <a:ext cx="2605802" cy="3474723"/>
          </a:xfrm>
          <a:prstGeom prst="rect">
            <a:avLst/>
          </a:prstGeom>
          <a:noFill/>
          <a:ln>
            <a:noFill/>
          </a:ln>
        </p:spPr>
      </p:pic>
      <p:pic>
        <p:nvPicPr>
          <p:cNvPr id="7" name="Picture 18">
            <a:extLst>
              <a:ext uri="{FF2B5EF4-FFF2-40B4-BE49-F238E27FC236}">
                <a16:creationId xmlns:a16="http://schemas.microsoft.com/office/drawing/2014/main" id="{3D5CBF3A-74E0-1D97-9165-565EBCD844AD}"/>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7437" t="27167" r="28902" b="43582"/>
          <a:stretch/>
        </p:blipFill>
        <p:spPr bwMode="auto">
          <a:xfrm>
            <a:off x="7523439" y="996558"/>
            <a:ext cx="3718040" cy="2701958"/>
          </a:xfrm>
          <a:prstGeom prst="rect">
            <a:avLst/>
          </a:prstGeom>
          <a:noFill/>
          <a:ln>
            <a:noFill/>
          </a:ln>
          <a:extLst>
            <a:ext uri="{53640926-AAD7-44D8-BBD7-CCE9431645EC}">
              <a14:shadowObscured xmlns:a14="http://schemas.microsoft.com/office/drawing/2010/main"/>
            </a:ext>
          </a:extLst>
        </p:spPr>
      </p:pic>
      <p:sp>
        <p:nvSpPr>
          <p:cNvPr id="8" name="TextBox 7">
            <a:extLst>
              <a:ext uri="{FF2B5EF4-FFF2-40B4-BE49-F238E27FC236}">
                <a16:creationId xmlns:a16="http://schemas.microsoft.com/office/drawing/2014/main" id="{C51CD132-9715-E27B-EE65-B6A827358B07}"/>
              </a:ext>
            </a:extLst>
          </p:cNvPr>
          <p:cNvSpPr txBox="1"/>
          <p:nvPr/>
        </p:nvSpPr>
        <p:spPr>
          <a:xfrm>
            <a:off x="190498" y="4300762"/>
            <a:ext cx="3571971" cy="646331"/>
          </a:xfrm>
          <a:prstGeom prst="rect">
            <a:avLst/>
          </a:prstGeom>
          <a:noFill/>
        </p:spPr>
        <p:txBody>
          <a:bodyPr wrap="square" rtlCol="0">
            <a:spAutoFit/>
          </a:bodyPr>
          <a:lstStyle/>
          <a:p>
            <a:pPr algn="ctr"/>
            <a:r>
              <a:rPr lang="en-US" dirty="0"/>
              <a:t>Suspension of </a:t>
            </a:r>
            <a:r>
              <a:rPr lang="en-US" dirty="0" err="1"/>
              <a:t>FeNPs</a:t>
            </a:r>
            <a:r>
              <a:rPr lang="en-US" dirty="0"/>
              <a:t> - oil (n-</a:t>
            </a:r>
            <a:r>
              <a:rPr lang="en-US" dirty="0" err="1"/>
              <a:t>decane</a:t>
            </a:r>
            <a:r>
              <a:rPr lang="en-US" dirty="0"/>
              <a:t>) Volume ratio 1:1 </a:t>
            </a:r>
          </a:p>
        </p:txBody>
      </p:sp>
      <p:sp>
        <p:nvSpPr>
          <p:cNvPr id="9" name="TextBox 8">
            <a:extLst>
              <a:ext uri="{FF2B5EF4-FFF2-40B4-BE49-F238E27FC236}">
                <a16:creationId xmlns:a16="http://schemas.microsoft.com/office/drawing/2014/main" id="{43D38948-3EF7-74AC-6EA3-81167A743A2D}"/>
              </a:ext>
            </a:extLst>
          </p:cNvPr>
          <p:cNvSpPr txBox="1"/>
          <p:nvPr/>
        </p:nvSpPr>
        <p:spPr>
          <a:xfrm>
            <a:off x="4167396" y="4439262"/>
            <a:ext cx="2605802" cy="369332"/>
          </a:xfrm>
          <a:prstGeom prst="rect">
            <a:avLst/>
          </a:prstGeom>
          <a:noFill/>
        </p:spPr>
        <p:txBody>
          <a:bodyPr wrap="square" rtlCol="0">
            <a:spAutoFit/>
          </a:bodyPr>
          <a:lstStyle/>
          <a:p>
            <a:pPr algn="ctr"/>
            <a:r>
              <a:rPr lang="en-US" dirty="0"/>
              <a:t>Ultrasound probe</a:t>
            </a:r>
            <a:endParaRPr lang="el-GR" dirty="0"/>
          </a:p>
        </p:txBody>
      </p:sp>
      <p:sp>
        <p:nvSpPr>
          <p:cNvPr id="10" name="TextBox 9">
            <a:extLst>
              <a:ext uri="{FF2B5EF4-FFF2-40B4-BE49-F238E27FC236}">
                <a16:creationId xmlns:a16="http://schemas.microsoft.com/office/drawing/2014/main" id="{159E477E-C69E-5E20-1659-F6FF25D493A2}"/>
              </a:ext>
            </a:extLst>
          </p:cNvPr>
          <p:cNvSpPr txBox="1"/>
          <p:nvPr/>
        </p:nvSpPr>
        <p:spPr>
          <a:xfrm>
            <a:off x="8108174" y="3629510"/>
            <a:ext cx="2743200" cy="369332"/>
          </a:xfrm>
          <a:prstGeom prst="rect">
            <a:avLst/>
          </a:prstGeom>
          <a:noFill/>
        </p:spPr>
        <p:txBody>
          <a:bodyPr wrap="square" rtlCol="0">
            <a:spAutoFit/>
          </a:bodyPr>
          <a:lstStyle/>
          <a:p>
            <a:pPr algn="ctr"/>
            <a:r>
              <a:rPr lang="en-US" dirty="0"/>
              <a:t>Pickering emulsion</a:t>
            </a:r>
            <a:endParaRPr lang="el-GR" dirty="0"/>
          </a:p>
        </p:txBody>
      </p:sp>
      <p:pic>
        <p:nvPicPr>
          <p:cNvPr id="12" name="Εικόνα 11">
            <a:extLst>
              <a:ext uri="{FF2B5EF4-FFF2-40B4-BE49-F238E27FC236}">
                <a16:creationId xmlns:a16="http://schemas.microsoft.com/office/drawing/2014/main" id="{6FF83910-C481-7178-EABF-4CFA29E6533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108174" y="3979792"/>
            <a:ext cx="3893328" cy="2860291"/>
          </a:xfrm>
          <a:prstGeom prst="rect">
            <a:avLst/>
          </a:prstGeom>
        </p:spPr>
      </p:pic>
    </p:spTree>
    <p:extLst>
      <p:ext uri="{BB962C8B-B14F-4D97-AF65-F5344CB8AC3E}">
        <p14:creationId xmlns:p14="http://schemas.microsoft.com/office/powerpoint/2010/main" val="3291965990"/>
      </p:ext>
    </p:extLst>
  </p:cSld>
  <p:clrMapOvr>
    <a:masterClrMapping/>
  </p:clrMapOvr>
  <mc:AlternateContent xmlns:mc="http://schemas.openxmlformats.org/markup-compatibility/2006" xmlns:p14="http://schemas.microsoft.com/office/powerpoint/2010/main">
    <mc:Choice Requires="p14">
      <p:transition spd="slow" p14:dur="2000" advTm="35443"/>
    </mc:Choice>
    <mc:Fallback xmlns="">
      <p:transition spd="slow" advTm="35443"/>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IMING" val="|23.6"/>
</p:tagLst>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1872</TotalTime>
  <Words>1276</Words>
  <Application>Microsoft Office PowerPoint</Application>
  <PresentationFormat>Ευρεία οθόνη</PresentationFormat>
  <Paragraphs>306</Paragraphs>
  <Slides>18</Slides>
  <Notes>16</Notes>
  <HiddenSlides>0</HiddenSlides>
  <MMClips>0</MMClips>
  <ScaleCrop>false</ScaleCrop>
  <HeadingPairs>
    <vt:vector size="6" baseType="variant">
      <vt:variant>
        <vt:lpstr>Γραμματοσειρές που χρησιμοποιούνται</vt:lpstr>
      </vt:variant>
      <vt:variant>
        <vt:i4>6</vt:i4>
      </vt:variant>
      <vt:variant>
        <vt:lpstr>Θέμα</vt:lpstr>
      </vt:variant>
      <vt:variant>
        <vt:i4>1</vt:i4>
      </vt:variant>
      <vt:variant>
        <vt:lpstr>Τίτλοι διαφανειών</vt:lpstr>
      </vt:variant>
      <vt:variant>
        <vt:i4>18</vt:i4>
      </vt:variant>
    </vt:vector>
  </HeadingPairs>
  <TitlesOfParts>
    <vt:vector size="25" baseType="lpstr">
      <vt:lpstr>Arial</vt:lpstr>
      <vt:lpstr>Calibri</vt:lpstr>
      <vt:lpstr>Calibri Light</vt:lpstr>
      <vt:lpstr>Cambria Math</vt:lpstr>
      <vt:lpstr>Palatino Linotype</vt:lpstr>
      <vt:lpstr>Wingdings</vt:lpstr>
      <vt:lpstr>Θέμα του Office</vt:lpstr>
      <vt:lpstr>Nanoparticle-based suspensions and emulsions for enhanced oil recovery</vt:lpstr>
      <vt:lpstr>Contents of presentation </vt:lpstr>
      <vt:lpstr>Introduction</vt:lpstr>
      <vt:lpstr>Overview</vt:lpstr>
      <vt:lpstr>Synthesis of Fe NPs</vt:lpstr>
      <vt:lpstr>Properties of FeNPs</vt:lpstr>
      <vt:lpstr>Contact angles:</vt:lpstr>
      <vt:lpstr>The suspended nanoparticle size distribution was determined with dynamic light scattering (DLS), while the stability of the nano-colloids was confirmed by measuring the ζ-potential.</vt:lpstr>
      <vt:lpstr>Pickering Emulsion </vt:lpstr>
      <vt:lpstr>Experimental setup of visualization tests on transparent pore networks </vt:lpstr>
      <vt:lpstr>Values of Ca and κ</vt:lpstr>
      <vt:lpstr>Transient two-phase flow patterns</vt:lpstr>
      <vt:lpstr>Transient two-phase flow patterns</vt:lpstr>
      <vt:lpstr>Plots of tests for EOR </vt:lpstr>
      <vt:lpstr>Results</vt:lpstr>
      <vt:lpstr>Conclusions</vt:lpstr>
      <vt:lpstr>Παρουσίαση του PowerPoint</vt:lpstr>
      <vt:lpstr>Παρουσίαση του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Nanoparticle-based suspensions and emulsions for enhanced oil recovery</dc:title>
  <dc:creator>ΣΤΡΕΚΛΑ ΑΝΑΣΤΑΣΙΑ</dc:creator>
  <cp:lastModifiedBy>ΣΤΡΕΚΛΑ ΑΝΑΣΤΑΣΙΑ</cp:lastModifiedBy>
  <cp:revision>9</cp:revision>
  <dcterms:created xsi:type="dcterms:W3CDTF">2022-05-18T11:33:12Z</dcterms:created>
  <dcterms:modified xsi:type="dcterms:W3CDTF">2022-05-29T17:02:05Z</dcterms:modified>
</cp:coreProperties>
</file>