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6" r:id="rId2"/>
    <p:sldId id="268" r:id="rId3"/>
    <p:sldId id="269" r:id="rId4"/>
    <p:sldId id="272" r:id="rId5"/>
    <p:sldId id="273" r:id="rId6"/>
    <p:sldId id="274" r:id="rId7"/>
    <p:sldId id="275" r:id="rId8"/>
    <p:sldId id="277" r:id="rId9"/>
    <p:sldId id="278" r:id="rId10"/>
    <p:sldId id="279" r:id="rId11"/>
    <p:sldId id="280" r:id="rId12"/>
    <p:sldId id="281" r:id="rId13"/>
    <p:sldId id="282" r:id="rId14"/>
    <p:sldId id="285" r:id="rId15"/>
    <p:sldId id="284" r:id="rId16"/>
    <p:sldId id="28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89" autoAdjust="0"/>
  </p:normalViewPr>
  <p:slideViewPr>
    <p:cSldViewPr snapToGrid="0">
      <p:cViewPr varScale="1">
        <p:scale>
          <a:sx n="82" d="100"/>
          <a:sy n="82" d="100"/>
        </p:scale>
        <p:origin x="720"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55816ms\Desktop\2nd%20year\Book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55816ms\Desktop\2nd%20year\Book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55816ms\Desktop\2nd%20year\Book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GB" sz="1800"/>
              <a:t>Capillary Pressure</a:t>
            </a: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178937007874017"/>
          <c:y val="2.8194444444444459E-2"/>
          <c:w val="0.82183573928258968"/>
          <c:h val="0.7992202537182852"/>
        </c:manualLayout>
      </c:layout>
      <c:scatterChart>
        <c:scatterStyle val="smoothMarker"/>
        <c:varyColors val="0"/>
        <c:ser>
          <c:idx val="0"/>
          <c:order val="0"/>
          <c:spPr>
            <a:ln w="19050" cap="rnd">
              <a:solidFill>
                <a:srgbClr val="00B050"/>
              </a:solidFill>
              <a:round/>
            </a:ln>
            <a:effectLst/>
          </c:spPr>
          <c:marker>
            <c:symbol val="none"/>
          </c:marker>
          <c:xVal>
            <c:numRef>
              <c:f>Sheet1!$A$6:$A$46</c:f>
              <c:numCache>
                <c:formatCode>General</c:formatCode>
                <c:ptCount val="41"/>
                <c:pt idx="0">
                  <c:v>0.2</c:v>
                </c:pt>
                <c:pt idx="1">
                  <c:v>0.22</c:v>
                </c:pt>
                <c:pt idx="2">
                  <c:v>0.24</c:v>
                </c:pt>
                <c:pt idx="3">
                  <c:v>0.26</c:v>
                </c:pt>
                <c:pt idx="4">
                  <c:v>0.28000000000000003</c:v>
                </c:pt>
                <c:pt idx="5">
                  <c:v>0.3</c:v>
                </c:pt>
                <c:pt idx="6">
                  <c:v>0.32</c:v>
                </c:pt>
                <c:pt idx="7">
                  <c:v>0.34</c:v>
                </c:pt>
                <c:pt idx="8">
                  <c:v>0.36</c:v>
                </c:pt>
                <c:pt idx="9">
                  <c:v>0.38</c:v>
                </c:pt>
                <c:pt idx="10">
                  <c:v>0.4</c:v>
                </c:pt>
                <c:pt idx="11">
                  <c:v>0.42</c:v>
                </c:pt>
                <c:pt idx="12">
                  <c:v>0.44</c:v>
                </c:pt>
                <c:pt idx="13">
                  <c:v>0.46</c:v>
                </c:pt>
                <c:pt idx="14">
                  <c:v>0.48</c:v>
                </c:pt>
                <c:pt idx="15">
                  <c:v>0.5</c:v>
                </c:pt>
                <c:pt idx="16">
                  <c:v>0.52</c:v>
                </c:pt>
                <c:pt idx="17">
                  <c:v>0.54</c:v>
                </c:pt>
                <c:pt idx="18">
                  <c:v>0.56000000000000005</c:v>
                </c:pt>
                <c:pt idx="19">
                  <c:v>0.57999999999999996</c:v>
                </c:pt>
                <c:pt idx="20">
                  <c:v>0.6</c:v>
                </c:pt>
                <c:pt idx="21">
                  <c:v>0.62</c:v>
                </c:pt>
                <c:pt idx="22">
                  <c:v>0.64</c:v>
                </c:pt>
                <c:pt idx="23">
                  <c:v>0.66</c:v>
                </c:pt>
                <c:pt idx="24">
                  <c:v>0.68</c:v>
                </c:pt>
                <c:pt idx="25">
                  <c:v>0.7</c:v>
                </c:pt>
                <c:pt idx="26">
                  <c:v>0.72</c:v>
                </c:pt>
                <c:pt idx="27">
                  <c:v>0.74</c:v>
                </c:pt>
                <c:pt idx="28">
                  <c:v>0.76</c:v>
                </c:pt>
                <c:pt idx="29">
                  <c:v>0.78</c:v>
                </c:pt>
                <c:pt idx="30">
                  <c:v>0.79999999999999905</c:v>
                </c:pt>
                <c:pt idx="31">
                  <c:v>0.81999999999999895</c:v>
                </c:pt>
                <c:pt idx="32">
                  <c:v>0.83999999999999897</c:v>
                </c:pt>
                <c:pt idx="33">
                  <c:v>0.85999999999999899</c:v>
                </c:pt>
                <c:pt idx="34">
                  <c:v>0.87999999999999901</c:v>
                </c:pt>
                <c:pt idx="35">
                  <c:v>0.89999999999999902</c:v>
                </c:pt>
                <c:pt idx="36">
                  <c:v>0.91999999999999904</c:v>
                </c:pt>
                <c:pt idx="37">
                  <c:v>0.93999999999999895</c:v>
                </c:pt>
                <c:pt idx="38">
                  <c:v>0.95999999999999897</c:v>
                </c:pt>
                <c:pt idx="39">
                  <c:v>0.97999999999999898</c:v>
                </c:pt>
                <c:pt idx="40">
                  <c:v>0.999999999999999</c:v>
                </c:pt>
              </c:numCache>
            </c:numRef>
          </c:xVal>
          <c:yVal>
            <c:numRef>
              <c:f>Sheet1!$G$7:$G$46</c:f>
              <c:numCache>
                <c:formatCode>General</c:formatCode>
                <c:ptCount val="40"/>
                <c:pt idx="0">
                  <c:v>6.3245553203367599</c:v>
                </c:pt>
                <c:pt idx="1">
                  <c:v>4.4721359549995805</c:v>
                </c:pt>
                <c:pt idx="2">
                  <c:v>3.6514837167011076</c:v>
                </c:pt>
                <c:pt idx="3">
                  <c:v>3.1622776601683791</c:v>
                </c:pt>
                <c:pt idx="4">
                  <c:v>2.8284271247461903</c:v>
                </c:pt>
                <c:pt idx="5">
                  <c:v>2.5819888974716112</c:v>
                </c:pt>
                <c:pt idx="6">
                  <c:v>2.3904572186687871</c:v>
                </c:pt>
                <c:pt idx="7">
                  <c:v>2.2360679774997898</c:v>
                </c:pt>
                <c:pt idx="8">
                  <c:v>2.1081851067789197</c:v>
                </c:pt>
                <c:pt idx="9">
                  <c:v>2</c:v>
                </c:pt>
                <c:pt idx="10">
                  <c:v>1.9069251784911849</c:v>
                </c:pt>
                <c:pt idx="11">
                  <c:v>1.8257418583505538</c:v>
                </c:pt>
                <c:pt idx="12">
                  <c:v>1.7541160386140584</c:v>
                </c:pt>
                <c:pt idx="13">
                  <c:v>1.6903085094570334</c:v>
                </c:pt>
                <c:pt idx="14">
                  <c:v>1.6329931618554521</c:v>
                </c:pt>
                <c:pt idx="15">
                  <c:v>1.5811388300841898</c:v>
                </c:pt>
                <c:pt idx="16">
                  <c:v>1.5339299776947408</c:v>
                </c:pt>
                <c:pt idx="17">
                  <c:v>1.4907119849998596</c:v>
                </c:pt>
                <c:pt idx="18">
                  <c:v>1.4509525002200234</c:v>
                </c:pt>
                <c:pt idx="19">
                  <c:v>1.4142135623730951</c:v>
                </c:pt>
                <c:pt idx="20">
                  <c:v>1.3801311186847085</c:v>
                </c:pt>
                <c:pt idx="21">
                  <c:v>1.3483997249264843</c:v>
                </c:pt>
                <c:pt idx="22">
                  <c:v>1.318760946791574</c:v>
                </c:pt>
                <c:pt idx="23">
                  <c:v>1.2909944487358056</c:v>
                </c:pt>
                <c:pt idx="24">
                  <c:v>1.2649110640673518</c:v>
                </c:pt>
                <c:pt idx="25">
                  <c:v>1.2403473458920846</c:v>
                </c:pt>
                <c:pt idx="26">
                  <c:v>1.2171612389003692</c:v>
                </c:pt>
                <c:pt idx="27">
                  <c:v>1.1952286093343936</c:v>
                </c:pt>
                <c:pt idx="28">
                  <c:v>1.174440439029407</c:v>
                </c:pt>
                <c:pt idx="29">
                  <c:v>1.1547005383792526</c:v>
                </c:pt>
                <c:pt idx="30">
                  <c:v>1.1359236684941305</c:v>
                </c:pt>
                <c:pt idx="31">
                  <c:v>1.1180339887498958</c:v>
                </c:pt>
                <c:pt idx="32">
                  <c:v>1.1009637651263615</c:v>
                </c:pt>
                <c:pt idx="33">
                  <c:v>1.0846522890932817</c:v>
                </c:pt>
                <c:pt idx="34">
                  <c:v>1.0690449676496983</c:v>
                </c:pt>
                <c:pt idx="35">
                  <c:v>1.03</c:v>
                </c:pt>
                <c:pt idx="36">
                  <c:v>0.95</c:v>
                </c:pt>
                <c:pt idx="37">
                  <c:v>0.8</c:v>
                </c:pt>
                <c:pt idx="38">
                  <c:v>0.5</c:v>
                </c:pt>
                <c:pt idx="39">
                  <c:v>0</c:v>
                </c:pt>
              </c:numCache>
            </c:numRef>
          </c:yVal>
          <c:smooth val="1"/>
          <c:extLst>
            <c:ext xmlns:c16="http://schemas.microsoft.com/office/drawing/2014/chart" uri="{C3380CC4-5D6E-409C-BE32-E72D297353CC}">
              <c16:uniqueId val="{00000000-0F87-4324-A125-A2EA0D7252DE}"/>
            </c:ext>
          </c:extLst>
        </c:ser>
        <c:dLbls>
          <c:showLegendKey val="0"/>
          <c:showVal val="0"/>
          <c:showCatName val="0"/>
          <c:showSerName val="0"/>
          <c:showPercent val="0"/>
          <c:showBubbleSize val="0"/>
        </c:dLbls>
        <c:axId val="327530072"/>
        <c:axId val="327530400"/>
      </c:scatterChart>
      <c:valAx>
        <c:axId val="327530072"/>
        <c:scaling>
          <c:orientation val="minMax"/>
          <c:max val="1"/>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Wetting saturation</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27530400"/>
        <c:crosses val="autoZero"/>
        <c:crossBetween val="midCat"/>
      </c:valAx>
      <c:valAx>
        <c:axId val="327530400"/>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capillary</a:t>
                </a:r>
                <a:r>
                  <a:rPr lang="en-GB" sz="1200" baseline="0"/>
                  <a:t> pressure (kpa)</a:t>
                </a:r>
                <a:endParaRPr lang="en-GB" sz="1200"/>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27530072"/>
        <c:crosses val="autoZero"/>
        <c:crossBetween val="midCat"/>
      </c:valAx>
      <c:spPr>
        <a:noFill/>
        <a:ln>
          <a:solidFill>
            <a:sysClr val="windowText" lastClr="000000"/>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GB" sz="1800"/>
              <a:t>Relative Permeability</a:t>
            </a: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178937007874017"/>
          <c:y val="2.8194444444444459E-2"/>
          <c:w val="0.82183573928258968"/>
          <c:h val="0.7992202537182852"/>
        </c:manualLayout>
      </c:layout>
      <c:scatterChart>
        <c:scatterStyle val="smoothMarker"/>
        <c:varyColors val="0"/>
        <c:ser>
          <c:idx val="0"/>
          <c:order val="0"/>
          <c:tx>
            <c:v>Non-wetting</c:v>
          </c:tx>
          <c:spPr>
            <a:ln w="19050" cap="rnd">
              <a:solidFill>
                <a:schemeClr val="accent2">
                  <a:lumMod val="75000"/>
                </a:schemeClr>
              </a:solidFill>
              <a:round/>
            </a:ln>
            <a:effectLst/>
          </c:spPr>
          <c:marker>
            <c:symbol val="none"/>
          </c:marker>
          <c:xVal>
            <c:numRef>
              <c:f>Sheet1!$A$6:$A$31</c:f>
              <c:numCache>
                <c:formatCode>General</c:formatCode>
                <c:ptCount val="26"/>
                <c:pt idx="0">
                  <c:v>0.2</c:v>
                </c:pt>
                <c:pt idx="1">
                  <c:v>0.22</c:v>
                </c:pt>
                <c:pt idx="2">
                  <c:v>0.24</c:v>
                </c:pt>
                <c:pt idx="3">
                  <c:v>0.26</c:v>
                </c:pt>
                <c:pt idx="4">
                  <c:v>0.28000000000000003</c:v>
                </c:pt>
                <c:pt idx="5">
                  <c:v>0.3</c:v>
                </c:pt>
                <c:pt idx="6">
                  <c:v>0.32</c:v>
                </c:pt>
                <c:pt idx="7">
                  <c:v>0.34</c:v>
                </c:pt>
                <c:pt idx="8">
                  <c:v>0.36</c:v>
                </c:pt>
                <c:pt idx="9">
                  <c:v>0.38</c:v>
                </c:pt>
                <c:pt idx="10">
                  <c:v>0.4</c:v>
                </c:pt>
                <c:pt idx="11">
                  <c:v>0.42</c:v>
                </c:pt>
                <c:pt idx="12">
                  <c:v>0.44</c:v>
                </c:pt>
                <c:pt idx="13">
                  <c:v>0.46</c:v>
                </c:pt>
                <c:pt idx="14">
                  <c:v>0.48</c:v>
                </c:pt>
                <c:pt idx="15">
                  <c:v>0.5</c:v>
                </c:pt>
                <c:pt idx="16">
                  <c:v>0.52</c:v>
                </c:pt>
                <c:pt idx="17">
                  <c:v>0.54</c:v>
                </c:pt>
                <c:pt idx="18">
                  <c:v>0.56000000000000005</c:v>
                </c:pt>
                <c:pt idx="19">
                  <c:v>0.57999999999999996</c:v>
                </c:pt>
                <c:pt idx="20">
                  <c:v>0.6</c:v>
                </c:pt>
                <c:pt idx="21">
                  <c:v>0.62</c:v>
                </c:pt>
                <c:pt idx="22">
                  <c:v>0.64</c:v>
                </c:pt>
                <c:pt idx="23">
                  <c:v>0.66</c:v>
                </c:pt>
                <c:pt idx="24">
                  <c:v>0.68</c:v>
                </c:pt>
                <c:pt idx="25">
                  <c:v>0.7</c:v>
                </c:pt>
              </c:numCache>
            </c:numRef>
          </c:xVal>
          <c:yVal>
            <c:numRef>
              <c:f>Sheet1!$E$6:$E$31</c:f>
              <c:numCache>
                <c:formatCode>General</c:formatCode>
                <c:ptCount val="26"/>
                <c:pt idx="0">
                  <c:v>1.2</c:v>
                </c:pt>
                <c:pt idx="1">
                  <c:v>1.1059200000000002</c:v>
                </c:pt>
                <c:pt idx="2">
                  <c:v>1.0156799999999999</c:v>
                </c:pt>
                <c:pt idx="3">
                  <c:v>0.92927999999999988</c:v>
                </c:pt>
                <c:pt idx="4">
                  <c:v>0.84671999999999981</c:v>
                </c:pt>
                <c:pt idx="5">
                  <c:v>0.7679999999999999</c:v>
                </c:pt>
                <c:pt idx="6">
                  <c:v>0.69311999999999985</c:v>
                </c:pt>
                <c:pt idx="7">
                  <c:v>0.62207999999999963</c:v>
                </c:pt>
                <c:pt idx="8">
                  <c:v>0.55488000000000004</c:v>
                </c:pt>
                <c:pt idx="9">
                  <c:v>0.49152000000000001</c:v>
                </c:pt>
                <c:pt idx="10">
                  <c:v>0.432</c:v>
                </c:pt>
                <c:pt idx="11">
                  <c:v>0.37632000000000015</c:v>
                </c:pt>
                <c:pt idx="12">
                  <c:v>0.32448000000000016</c:v>
                </c:pt>
                <c:pt idx="13">
                  <c:v>0.27648000000000006</c:v>
                </c:pt>
                <c:pt idx="14">
                  <c:v>0.23232000000000005</c:v>
                </c:pt>
                <c:pt idx="15">
                  <c:v>0.19200000000000003</c:v>
                </c:pt>
                <c:pt idx="16">
                  <c:v>0.15551999999999999</c:v>
                </c:pt>
                <c:pt idx="17">
                  <c:v>0.12287999999999995</c:v>
                </c:pt>
                <c:pt idx="18">
                  <c:v>9.4079999999999941E-2</c:v>
                </c:pt>
                <c:pt idx="19">
                  <c:v>6.9120000000000056E-2</c:v>
                </c:pt>
                <c:pt idx="20">
                  <c:v>4.8000000000000036E-2</c:v>
                </c:pt>
                <c:pt idx="21">
                  <c:v>3.0720000000000011E-2</c:v>
                </c:pt>
                <c:pt idx="22">
                  <c:v>1.728E-2</c:v>
                </c:pt>
                <c:pt idx="23">
                  <c:v>7.6799999999999915E-3</c:v>
                </c:pt>
                <c:pt idx="24">
                  <c:v>1.9199999999999927E-3</c:v>
                </c:pt>
                <c:pt idx="25">
                  <c:v>1.4791141972893971E-32</c:v>
                </c:pt>
              </c:numCache>
            </c:numRef>
          </c:yVal>
          <c:smooth val="1"/>
          <c:extLst>
            <c:ext xmlns:c16="http://schemas.microsoft.com/office/drawing/2014/chart" uri="{C3380CC4-5D6E-409C-BE32-E72D297353CC}">
              <c16:uniqueId val="{00000000-872C-4BD1-BA28-11A4DFC4E0FE}"/>
            </c:ext>
          </c:extLst>
        </c:ser>
        <c:ser>
          <c:idx val="1"/>
          <c:order val="1"/>
          <c:tx>
            <c:v>Wetting</c:v>
          </c:tx>
          <c:spPr>
            <a:ln w="19050" cap="rnd">
              <a:solidFill>
                <a:srgbClr val="0070C0"/>
              </a:solidFill>
              <a:round/>
            </a:ln>
            <a:effectLst/>
          </c:spPr>
          <c:marker>
            <c:symbol val="none"/>
          </c:marker>
          <c:xVal>
            <c:numRef>
              <c:f>Sheet1!$A$6:$A$31</c:f>
              <c:numCache>
                <c:formatCode>General</c:formatCode>
                <c:ptCount val="26"/>
                <c:pt idx="0">
                  <c:v>0.2</c:v>
                </c:pt>
                <c:pt idx="1">
                  <c:v>0.22</c:v>
                </c:pt>
                <c:pt idx="2">
                  <c:v>0.24</c:v>
                </c:pt>
                <c:pt idx="3">
                  <c:v>0.26</c:v>
                </c:pt>
                <c:pt idx="4">
                  <c:v>0.28000000000000003</c:v>
                </c:pt>
                <c:pt idx="5">
                  <c:v>0.3</c:v>
                </c:pt>
                <c:pt idx="6">
                  <c:v>0.32</c:v>
                </c:pt>
                <c:pt idx="7">
                  <c:v>0.34</c:v>
                </c:pt>
                <c:pt idx="8">
                  <c:v>0.36</c:v>
                </c:pt>
                <c:pt idx="9">
                  <c:v>0.38</c:v>
                </c:pt>
                <c:pt idx="10">
                  <c:v>0.4</c:v>
                </c:pt>
                <c:pt idx="11">
                  <c:v>0.42</c:v>
                </c:pt>
                <c:pt idx="12">
                  <c:v>0.44</c:v>
                </c:pt>
                <c:pt idx="13">
                  <c:v>0.46</c:v>
                </c:pt>
                <c:pt idx="14">
                  <c:v>0.48</c:v>
                </c:pt>
                <c:pt idx="15">
                  <c:v>0.5</c:v>
                </c:pt>
                <c:pt idx="16">
                  <c:v>0.52</c:v>
                </c:pt>
                <c:pt idx="17">
                  <c:v>0.54</c:v>
                </c:pt>
                <c:pt idx="18">
                  <c:v>0.56000000000000005</c:v>
                </c:pt>
                <c:pt idx="19">
                  <c:v>0.57999999999999996</c:v>
                </c:pt>
                <c:pt idx="20">
                  <c:v>0.6</c:v>
                </c:pt>
                <c:pt idx="21">
                  <c:v>0.62</c:v>
                </c:pt>
                <c:pt idx="22">
                  <c:v>0.64</c:v>
                </c:pt>
                <c:pt idx="23">
                  <c:v>0.66</c:v>
                </c:pt>
                <c:pt idx="24">
                  <c:v>0.68</c:v>
                </c:pt>
                <c:pt idx="25">
                  <c:v>0.7</c:v>
                </c:pt>
              </c:numCache>
            </c:numRef>
          </c:xVal>
          <c:yVal>
            <c:numRef>
              <c:f>Sheet1!$D$6:$D$31</c:f>
              <c:numCache>
                <c:formatCode>General</c:formatCode>
                <c:ptCount val="26"/>
                <c:pt idx="0">
                  <c:v>0</c:v>
                </c:pt>
                <c:pt idx="1">
                  <c:v>1.2799999999999988E-3</c:v>
                </c:pt>
                <c:pt idx="2">
                  <c:v>5.1199999999999952E-3</c:v>
                </c:pt>
                <c:pt idx="3">
                  <c:v>1.1520000000000001E-2</c:v>
                </c:pt>
                <c:pt idx="4">
                  <c:v>2.0480000000000012E-2</c:v>
                </c:pt>
                <c:pt idx="5">
                  <c:v>3.1999999999999987E-2</c:v>
                </c:pt>
                <c:pt idx="6">
                  <c:v>4.6080000000000003E-2</c:v>
                </c:pt>
                <c:pt idx="7">
                  <c:v>6.2720000000000012E-2</c:v>
                </c:pt>
                <c:pt idx="8">
                  <c:v>8.1919999999999979E-2</c:v>
                </c:pt>
                <c:pt idx="9">
                  <c:v>0.10367999999999999</c:v>
                </c:pt>
                <c:pt idx="10">
                  <c:v>0.12800000000000003</c:v>
                </c:pt>
                <c:pt idx="11">
                  <c:v>0.15487999999999999</c:v>
                </c:pt>
                <c:pt idx="12">
                  <c:v>0.18432000000000001</c:v>
                </c:pt>
                <c:pt idx="13">
                  <c:v>0.21632000000000004</c:v>
                </c:pt>
                <c:pt idx="14">
                  <c:v>0.25087999999999994</c:v>
                </c:pt>
                <c:pt idx="15">
                  <c:v>0.28799999999999998</c:v>
                </c:pt>
                <c:pt idx="16">
                  <c:v>0.32768000000000003</c:v>
                </c:pt>
                <c:pt idx="17">
                  <c:v>0.36992000000000008</c:v>
                </c:pt>
                <c:pt idx="18">
                  <c:v>0.41472000000000009</c:v>
                </c:pt>
                <c:pt idx="19">
                  <c:v>0.46207999999999994</c:v>
                </c:pt>
                <c:pt idx="20">
                  <c:v>0.5119999999999999</c:v>
                </c:pt>
                <c:pt idx="21">
                  <c:v>0.56447999999999998</c:v>
                </c:pt>
                <c:pt idx="22">
                  <c:v>0.61952000000000007</c:v>
                </c:pt>
                <c:pt idx="23">
                  <c:v>0.67712000000000006</c:v>
                </c:pt>
                <c:pt idx="24">
                  <c:v>0.73728000000000016</c:v>
                </c:pt>
                <c:pt idx="25">
                  <c:v>0.79999999999999982</c:v>
                </c:pt>
              </c:numCache>
            </c:numRef>
          </c:yVal>
          <c:smooth val="1"/>
          <c:extLst>
            <c:ext xmlns:c16="http://schemas.microsoft.com/office/drawing/2014/chart" uri="{C3380CC4-5D6E-409C-BE32-E72D297353CC}">
              <c16:uniqueId val="{00000001-872C-4BD1-BA28-11A4DFC4E0FE}"/>
            </c:ext>
          </c:extLst>
        </c:ser>
        <c:dLbls>
          <c:showLegendKey val="0"/>
          <c:showVal val="0"/>
          <c:showCatName val="0"/>
          <c:showSerName val="0"/>
          <c:showPercent val="0"/>
          <c:showBubbleSize val="0"/>
        </c:dLbls>
        <c:axId val="327530072"/>
        <c:axId val="327530400"/>
      </c:scatterChart>
      <c:valAx>
        <c:axId val="32753007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Wetting saturation</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27530400"/>
        <c:crosses val="autoZero"/>
        <c:crossBetween val="midCat"/>
      </c:valAx>
      <c:valAx>
        <c:axId val="327530400"/>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rel. perm.</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27530072"/>
        <c:crosses val="autoZero"/>
        <c:crossBetween val="midCat"/>
      </c:valAx>
      <c:spPr>
        <a:noFill/>
        <a:ln>
          <a:solidFill>
            <a:sysClr val="windowText" lastClr="000000"/>
          </a:solidFill>
        </a:ln>
        <a:effectLst/>
      </c:spPr>
    </c:plotArea>
    <c:legend>
      <c:legendPos val="b"/>
      <c:layout>
        <c:manualLayout>
          <c:xMode val="edge"/>
          <c:yMode val="edge"/>
          <c:x val="0.67184361329833775"/>
          <c:y val="0.60243000874890651"/>
          <c:w val="0.28131255468066491"/>
          <c:h val="0.1846070282881306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78937007874017"/>
          <c:y val="2.8194444444444459E-2"/>
          <c:w val="0.82183573928258968"/>
          <c:h val="0.7992202537182852"/>
        </c:manualLayout>
      </c:layout>
      <c:scatterChart>
        <c:scatterStyle val="smoothMarker"/>
        <c:varyColors val="0"/>
        <c:ser>
          <c:idx val="0"/>
          <c:order val="0"/>
          <c:spPr>
            <a:ln w="19050" cap="rnd">
              <a:solidFill>
                <a:srgbClr val="00B050"/>
              </a:solidFill>
              <a:round/>
            </a:ln>
            <a:effectLst/>
          </c:spPr>
          <c:marker>
            <c:symbol val="none"/>
          </c:marker>
          <c:xVal>
            <c:numRef>
              <c:f>Sheet1!$A$6:$A$46</c:f>
              <c:numCache>
                <c:formatCode>General</c:formatCode>
                <c:ptCount val="41"/>
                <c:pt idx="0">
                  <c:v>0.2</c:v>
                </c:pt>
                <c:pt idx="1">
                  <c:v>0.22</c:v>
                </c:pt>
                <c:pt idx="2">
                  <c:v>0.24</c:v>
                </c:pt>
                <c:pt idx="3">
                  <c:v>0.26</c:v>
                </c:pt>
                <c:pt idx="4">
                  <c:v>0.28000000000000003</c:v>
                </c:pt>
                <c:pt idx="5">
                  <c:v>0.3</c:v>
                </c:pt>
                <c:pt idx="6">
                  <c:v>0.32</c:v>
                </c:pt>
                <c:pt idx="7">
                  <c:v>0.34</c:v>
                </c:pt>
                <c:pt idx="8">
                  <c:v>0.36</c:v>
                </c:pt>
                <c:pt idx="9">
                  <c:v>0.38</c:v>
                </c:pt>
                <c:pt idx="10">
                  <c:v>0.4</c:v>
                </c:pt>
                <c:pt idx="11">
                  <c:v>0.42</c:v>
                </c:pt>
                <c:pt idx="12">
                  <c:v>0.44</c:v>
                </c:pt>
                <c:pt idx="13">
                  <c:v>0.46</c:v>
                </c:pt>
                <c:pt idx="14">
                  <c:v>0.48</c:v>
                </c:pt>
                <c:pt idx="15">
                  <c:v>0.5</c:v>
                </c:pt>
                <c:pt idx="16">
                  <c:v>0.52</c:v>
                </c:pt>
                <c:pt idx="17">
                  <c:v>0.54</c:v>
                </c:pt>
                <c:pt idx="18">
                  <c:v>0.56000000000000005</c:v>
                </c:pt>
                <c:pt idx="19">
                  <c:v>0.57999999999999996</c:v>
                </c:pt>
                <c:pt idx="20">
                  <c:v>0.6</c:v>
                </c:pt>
                <c:pt idx="21">
                  <c:v>0.62</c:v>
                </c:pt>
                <c:pt idx="22">
                  <c:v>0.64</c:v>
                </c:pt>
                <c:pt idx="23">
                  <c:v>0.66</c:v>
                </c:pt>
                <c:pt idx="24">
                  <c:v>0.68</c:v>
                </c:pt>
                <c:pt idx="25">
                  <c:v>0.7</c:v>
                </c:pt>
                <c:pt idx="26">
                  <c:v>0.72</c:v>
                </c:pt>
                <c:pt idx="27">
                  <c:v>0.74</c:v>
                </c:pt>
                <c:pt idx="28">
                  <c:v>0.76</c:v>
                </c:pt>
                <c:pt idx="29">
                  <c:v>0.78</c:v>
                </c:pt>
                <c:pt idx="30">
                  <c:v>0.79999999999999905</c:v>
                </c:pt>
                <c:pt idx="31">
                  <c:v>0.81999999999999895</c:v>
                </c:pt>
                <c:pt idx="32">
                  <c:v>0.83999999999999897</c:v>
                </c:pt>
                <c:pt idx="33">
                  <c:v>0.85999999999999899</c:v>
                </c:pt>
                <c:pt idx="34">
                  <c:v>0.87999999999999901</c:v>
                </c:pt>
                <c:pt idx="35">
                  <c:v>0.89999999999999902</c:v>
                </c:pt>
                <c:pt idx="36">
                  <c:v>0.91999999999999904</c:v>
                </c:pt>
                <c:pt idx="37">
                  <c:v>0.93999999999999895</c:v>
                </c:pt>
                <c:pt idx="38">
                  <c:v>0.95999999999999897</c:v>
                </c:pt>
                <c:pt idx="39">
                  <c:v>0.97999999999999898</c:v>
                </c:pt>
                <c:pt idx="40">
                  <c:v>0.999999999999999</c:v>
                </c:pt>
              </c:numCache>
            </c:numRef>
          </c:xVal>
          <c:yVal>
            <c:numRef>
              <c:f>Sheet1!$G$7:$G$46</c:f>
              <c:numCache>
                <c:formatCode>General</c:formatCode>
                <c:ptCount val="40"/>
                <c:pt idx="0">
                  <c:v>6.3245553203367599</c:v>
                </c:pt>
                <c:pt idx="1">
                  <c:v>4.4721359549995805</c:v>
                </c:pt>
                <c:pt idx="2">
                  <c:v>3.6514837167011076</c:v>
                </c:pt>
                <c:pt idx="3">
                  <c:v>3.1622776601683791</c:v>
                </c:pt>
                <c:pt idx="4">
                  <c:v>2.8284271247461903</c:v>
                </c:pt>
                <c:pt idx="5">
                  <c:v>2.5819888974716112</c:v>
                </c:pt>
                <c:pt idx="6">
                  <c:v>2.3904572186687871</c:v>
                </c:pt>
                <c:pt idx="7">
                  <c:v>2.2360679774997898</c:v>
                </c:pt>
                <c:pt idx="8">
                  <c:v>2.1081851067789197</c:v>
                </c:pt>
                <c:pt idx="9">
                  <c:v>2</c:v>
                </c:pt>
                <c:pt idx="10">
                  <c:v>1.9069251784911849</c:v>
                </c:pt>
                <c:pt idx="11">
                  <c:v>1.8257418583505538</c:v>
                </c:pt>
                <c:pt idx="12">
                  <c:v>1.7541160386140584</c:v>
                </c:pt>
                <c:pt idx="13">
                  <c:v>1.6903085094570334</c:v>
                </c:pt>
                <c:pt idx="14">
                  <c:v>1.6329931618554521</c:v>
                </c:pt>
                <c:pt idx="15">
                  <c:v>1.5811388300841898</c:v>
                </c:pt>
                <c:pt idx="16">
                  <c:v>1.5339299776947408</c:v>
                </c:pt>
                <c:pt idx="17">
                  <c:v>1.4907119849998596</c:v>
                </c:pt>
                <c:pt idx="18">
                  <c:v>1.4509525002200234</c:v>
                </c:pt>
                <c:pt idx="19">
                  <c:v>1.4142135623730951</c:v>
                </c:pt>
                <c:pt idx="20">
                  <c:v>1.3801311186847085</c:v>
                </c:pt>
                <c:pt idx="21">
                  <c:v>1.3483997249264843</c:v>
                </c:pt>
                <c:pt idx="22">
                  <c:v>1.318760946791574</c:v>
                </c:pt>
                <c:pt idx="23">
                  <c:v>1.2909944487358056</c:v>
                </c:pt>
                <c:pt idx="24">
                  <c:v>1.2649110640673518</c:v>
                </c:pt>
                <c:pt idx="25">
                  <c:v>1.2403473458920846</c:v>
                </c:pt>
                <c:pt idx="26">
                  <c:v>1.2171612389003692</c:v>
                </c:pt>
                <c:pt idx="27">
                  <c:v>1.1952286093343936</c:v>
                </c:pt>
                <c:pt idx="28">
                  <c:v>1.174440439029407</c:v>
                </c:pt>
                <c:pt idx="29">
                  <c:v>1.1547005383792526</c:v>
                </c:pt>
                <c:pt idx="30">
                  <c:v>1.1359236684941305</c:v>
                </c:pt>
                <c:pt idx="31">
                  <c:v>1.1180339887498958</c:v>
                </c:pt>
                <c:pt idx="32">
                  <c:v>1.1009637651263615</c:v>
                </c:pt>
                <c:pt idx="33">
                  <c:v>1.0846522890932817</c:v>
                </c:pt>
                <c:pt idx="34">
                  <c:v>1.0690449676496983</c:v>
                </c:pt>
                <c:pt idx="35">
                  <c:v>1.03</c:v>
                </c:pt>
                <c:pt idx="36">
                  <c:v>0.95</c:v>
                </c:pt>
                <c:pt idx="37">
                  <c:v>0.8</c:v>
                </c:pt>
                <c:pt idx="38">
                  <c:v>0.5</c:v>
                </c:pt>
                <c:pt idx="39">
                  <c:v>0</c:v>
                </c:pt>
              </c:numCache>
            </c:numRef>
          </c:yVal>
          <c:smooth val="1"/>
          <c:extLst>
            <c:ext xmlns:c16="http://schemas.microsoft.com/office/drawing/2014/chart" uri="{C3380CC4-5D6E-409C-BE32-E72D297353CC}">
              <c16:uniqueId val="{00000000-A86D-4DC7-B616-C510AEC61DA0}"/>
            </c:ext>
          </c:extLst>
        </c:ser>
        <c:dLbls>
          <c:showLegendKey val="0"/>
          <c:showVal val="0"/>
          <c:showCatName val="0"/>
          <c:showSerName val="0"/>
          <c:showPercent val="0"/>
          <c:showBubbleSize val="0"/>
        </c:dLbls>
        <c:axId val="327530072"/>
        <c:axId val="327530400"/>
      </c:scatterChart>
      <c:valAx>
        <c:axId val="327530072"/>
        <c:scaling>
          <c:orientation val="minMax"/>
          <c:max val="1"/>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Wetting saturation</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27530400"/>
        <c:crosses val="autoZero"/>
        <c:crossBetween val="midCat"/>
      </c:valAx>
      <c:valAx>
        <c:axId val="327530400"/>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capillary</a:t>
                </a:r>
                <a:r>
                  <a:rPr lang="en-GB" sz="1200" baseline="0"/>
                  <a:t> pressure (kpa)</a:t>
                </a:r>
                <a:endParaRPr lang="en-GB" sz="1200"/>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27530072"/>
        <c:crosses val="autoZero"/>
        <c:crossBetween val="midCat"/>
      </c:valAx>
      <c:spPr>
        <a:noFill/>
        <a:ln>
          <a:solidFill>
            <a:sysClr val="windowText" lastClr="000000"/>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75B1E-699D-46C3-84BC-E0D78A695232}" type="datetimeFigureOut">
              <a:rPr lang="en-GB" smtClean="0"/>
              <a:t>21/05/2022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77CB54-6E25-4973-9C13-A2F04C08A96F}" type="slidenum">
              <a:rPr lang="en-GB" smtClean="0"/>
              <a:t>‹#›</a:t>
            </a:fld>
            <a:endParaRPr lang="en-GB"/>
          </a:p>
        </p:txBody>
      </p:sp>
    </p:spTree>
    <p:extLst>
      <p:ext uri="{BB962C8B-B14F-4D97-AF65-F5344CB8AC3E}">
        <p14:creationId xmlns:p14="http://schemas.microsoft.com/office/powerpoint/2010/main" val="2152875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Immiscible two-phase flow in porous media can be easily found in nature and various industrial applications such as geological carbon storage, oil recovery, and treatment of non-aqueous phase liquid (NAPL) contamination. </a:t>
            </a:r>
            <a:r>
              <a:rPr lang="en-GB" sz="1200" b="0" i="0" kern="1200" dirty="0" err="1" smtClean="0">
                <a:solidFill>
                  <a:schemeClr val="tx1"/>
                </a:solidFill>
                <a:effectLst/>
                <a:latin typeface="+mn-lt"/>
                <a:ea typeface="+mn-ea"/>
                <a:cs typeface="+mn-cs"/>
              </a:rPr>
              <a:t>Modeling</a:t>
            </a:r>
            <a:r>
              <a:rPr lang="en-GB" sz="1200" b="0" i="0" kern="1200" dirty="0" smtClean="0">
                <a:solidFill>
                  <a:schemeClr val="tx1"/>
                </a:solidFill>
                <a:effectLst/>
                <a:latin typeface="+mn-lt"/>
                <a:ea typeface="+mn-ea"/>
                <a:cs typeface="+mn-cs"/>
              </a:rPr>
              <a:t> two-phase flow in porous media at the continuum-scale usually relies on Darcy’s law, amended with three key empirical constitutive relations which are defined as a function of saturation.</a:t>
            </a:r>
            <a:r>
              <a:rPr lang="en-GB" sz="1200" b="0" i="0" kern="1200" baseline="0" dirty="0" smtClean="0">
                <a:solidFill>
                  <a:schemeClr val="tx1"/>
                </a:solidFill>
                <a:effectLst/>
                <a:latin typeface="+mn-lt"/>
                <a:ea typeface="+mn-ea"/>
                <a:cs typeface="+mn-cs"/>
              </a:rPr>
              <a:t> Relative permeability and capillary pressure.</a:t>
            </a:r>
          </a:p>
          <a:p>
            <a:r>
              <a:rPr lang="en-GB" dirty="0" smtClean="0"/>
              <a:t/>
            </a:r>
            <a:br>
              <a:rPr lang="en-GB" dirty="0" smtClean="0"/>
            </a:br>
            <a:r>
              <a:rPr lang="en-GB" dirty="0" smtClean="0"/>
              <a:t>These functions are nonlinearly</a:t>
            </a:r>
            <a:r>
              <a:rPr lang="en-GB" baseline="0" dirty="0" smtClean="0"/>
              <a:t> dependant on saturation and defined within a range of saturation referred to as residual wetting and non-wetting saturations. Capillary pressure which is generally defined as the pressure difference between the non-wetting phase and the wetting, has a monotonic relation with the wetting phase saturation.</a:t>
            </a:r>
            <a:endParaRPr lang="en-GB" dirty="0"/>
          </a:p>
        </p:txBody>
      </p:sp>
      <p:sp>
        <p:nvSpPr>
          <p:cNvPr id="4" name="Slide Number Placeholder 3"/>
          <p:cNvSpPr>
            <a:spLocks noGrp="1"/>
          </p:cNvSpPr>
          <p:nvPr>
            <p:ph type="sldNum" sz="quarter" idx="10"/>
          </p:nvPr>
        </p:nvSpPr>
        <p:spPr/>
        <p:txBody>
          <a:bodyPr/>
          <a:lstStyle/>
          <a:p>
            <a:fld id="{8F77CB54-6E25-4973-9C13-A2F04C08A96F}" type="slidenum">
              <a:rPr lang="en-GB" smtClean="0"/>
              <a:t>2</a:t>
            </a:fld>
            <a:endParaRPr lang="en-GB"/>
          </a:p>
        </p:txBody>
      </p:sp>
    </p:spTree>
    <p:extLst>
      <p:ext uri="{BB962C8B-B14F-4D97-AF65-F5344CB8AC3E}">
        <p14:creationId xmlns:p14="http://schemas.microsoft.com/office/powerpoint/2010/main" val="2048806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highest non-wetting phase saturation for </a:t>
            </a:r>
            <a:r>
              <a:rPr lang="en-GB" dirty="0" err="1" smtClean="0"/>
              <a:t>FtC</a:t>
            </a:r>
            <a:r>
              <a:rPr lang="en-GB" dirty="0" smtClean="0"/>
              <a:t> direction was obtained by the highest injection rate. The reason behind this observation is the presence of the heterogeneity interface in the micromodel. </a:t>
            </a:r>
          </a:p>
          <a:p>
            <a:r>
              <a:rPr lang="en-GB" dirty="0" smtClean="0"/>
              <a:t>In the </a:t>
            </a:r>
            <a:r>
              <a:rPr lang="en-GB" dirty="0" err="1" smtClean="0"/>
              <a:t>FtC</a:t>
            </a:r>
            <a:r>
              <a:rPr lang="en-GB" dirty="0" smtClean="0"/>
              <a:t> direction, when the non-wetting phase approaches the interface, due to the higher permeability in the coarse section, the interface accelerates and triggers preferential flow paths to reach the coarse section [3]. This phenomenon is similar to the capillary end effect where capillary pressure plunges to zero at the outlet boundary of porous media, which can be minimized by increasing the injection flow rate as viscous forces prevail over capillary forces [45]. Similarly in these experiments, increasing the flow rate stabilized the fluid front, restricted capillary fingers, lowered the effect of capillary end effect. Thus, a more even sweep was observed in the fine section.</a:t>
            </a:r>
            <a:r>
              <a:rPr lang="en-GB" baseline="0" dirty="0" smtClean="0"/>
              <a:t> </a:t>
            </a:r>
            <a:r>
              <a:rPr lang="en-GB" dirty="0" smtClean="0"/>
              <a:t>As a result, the average non-wetting phase saturation increased in the fine section in higher flow rates.</a:t>
            </a:r>
          </a:p>
          <a:p>
            <a:endParaRPr lang="en-GB" dirty="0" smtClean="0"/>
          </a:p>
          <a:p>
            <a:r>
              <a:rPr lang="en-GB" sz="1200" b="0" i="0" kern="1200" dirty="0" smtClean="0">
                <a:solidFill>
                  <a:schemeClr val="tx1"/>
                </a:solidFill>
                <a:effectLst/>
                <a:latin typeface="+mn-lt"/>
                <a:ea typeface="+mn-ea"/>
                <a:cs typeface="+mn-cs"/>
              </a:rPr>
              <a:t>Figure illustrates the non-wetting phase saturation profile along the micromodel for </a:t>
            </a:r>
            <a:r>
              <a:rPr lang="en-GB" sz="1200" b="0" i="0" kern="1200" dirty="0" err="1" smtClean="0">
                <a:solidFill>
                  <a:schemeClr val="tx1"/>
                </a:solidFill>
                <a:effectLst/>
                <a:latin typeface="+mn-lt"/>
                <a:ea typeface="+mn-ea"/>
                <a:cs typeface="+mn-cs"/>
              </a:rPr>
              <a:t>FtC</a:t>
            </a:r>
            <a:r>
              <a:rPr lang="en-GB" sz="1200" b="0" i="0" kern="1200" dirty="0" smtClean="0">
                <a:solidFill>
                  <a:schemeClr val="tx1"/>
                </a:solidFill>
                <a:effectLst/>
                <a:latin typeface="+mn-lt"/>
                <a:ea typeface="+mn-ea"/>
                <a:cs typeface="+mn-cs"/>
              </a:rPr>
              <a:t> direction. It clearly shows the non-wetting phase saturation dropped near the</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interface, which is in line with numerical results [3, 12]. Furthermore, it depicts that the highest flow rate resulted in a more uniform saturation profile and larger</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average saturation due to suppression of capillary forces</a:t>
            </a:r>
            <a:r>
              <a:rPr lang="en-GB" dirty="0" smtClean="0"/>
              <a:t> </a:t>
            </a:r>
            <a:br>
              <a:rPr lang="en-GB" dirty="0" smtClean="0"/>
            </a:br>
            <a:endParaRPr lang="en-GB" dirty="0" smtClean="0"/>
          </a:p>
        </p:txBody>
      </p:sp>
      <p:sp>
        <p:nvSpPr>
          <p:cNvPr id="4" name="Slide Number Placeholder 3"/>
          <p:cNvSpPr>
            <a:spLocks noGrp="1"/>
          </p:cNvSpPr>
          <p:nvPr>
            <p:ph type="sldNum" sz="quarter" idx="10"/>
          </p:nvPr>
        </p:nvSpPr>
        <p:spPr/>
        <p:txBody>
          <a:bodyPr/>
          <a:lstStyle/>
          <a:p>
            <a:fld id="{8F77CB54-6E25-4973-9C13-A2F04C08A96F}" type="slidenum">
              <a:rPr lang="en-GB" smtClean="0"/>
              <a:t>11</a:t>
            </a:fld>
            <a:endParaRPr lang="en-GB"/>
          </a:p>
        </p:txBody>
      </p:sp>
    </p:spTree>
    <p:extLst>
      <p:ext uri="{BB962C8B-B14F-4D97-AF65-F5344CB8AC3E}">
        <p14:creationId xmlns:p14="http://schemas.microsoft.com/office/powerpoint/2010/main" val="2208280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In the </a:t>
            </a:r>
            <a:r>
              <a:rPr lang="en-GB" sz="1200" b="0" i="0" kern="1200" dirty="0" err="1" smtClean="0">
                <a:solidFill>
                  <a:schemeClr val="tx1"/>
                </a:solidFill>
                <a:effectLst/>
                <a:latin typeface="+mn-lt"/>
                <a:ea typeface="+mn-ea"/>
                <a:cs typeface="+mn-cs"/>
              </a:rPr>
              <a:t>CtF</a:t>
            </a:r>
            <a:r>
              <a:rPr lang="en-GB" sz="1200" b="0" i="0" kern="1200" dirty="0" smtClean="0">
                <a:solidFill>
                  <a:schemeClr val="tx1"/>
                </a:solidFill>
                <a:effectLst/>
                <a:latin typeface="+mn-lt"/>
                <a:ea typeface="+mn-ea"/>
                <a:cs typeface="+mn-cs"/>
              </a:rPr>
              <a:t> direction, because the capillary pressure jumps at the heterogeneity interface, non-wetting fluid was held behind the interface until entry capillary</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pressure was reached. This phenomenon suppressed capillary fingers at the interface until the rest of the coarse section was swept by the non-wetting phase</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(Figure 1.9, click). </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Under such conditions, in which capillary pressure was controlling the immiscible displacement process, capillary forces became more important and</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dominated the process [46]. Therefore, the lower the capillary number, the better the non-wetting phase could displace the wetting phase. As can be seen in</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Figure 1.9, the lowest flow rate which the effect of capillary forces was more important, attained the highest non-wetting fluid saturation. Click</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Furthermore, Figure 1.8a illustrates the non-wetting phase saturation profile along the micromodel for </a:t>
            </a:r>
            <a:r>
              <a:rPr lang="en-GB" sz="1200" b="0" i="0" kern="1200" dirty="0" err="1" smtClean="0">
                <a:solidFill>
                  <a:schemeClr val="tx1"/>
                </a:solidFill>
                <a:effectLst/>
                <a:latin typeface="+mn-lt"/>
                <a:ea typeface="+mn-ea"/>
                <a:cs typeface="+mn-cs"/>
              </a:rPr>
              <a:t>CtF</a:t>
            </a:r>
            <a:r>
              <a:rPr lang="en-GB" sz="1200" b="0" i="0" kern="1200" dirty="0" smtClean="0">
                <a:solidFill>
                  <a:schemeClr val="tx1"/>
                </a:solidFill>
                <a:effectLst/>
                <a:latin typeface="+mn-lt"/>
                <a:ea typeface="+mn-ea"/>
                <a:cs typeface="+mn-cs"/>
              </a:rPr>
              <a:t> direction; it is observed that, approaching the interface, the saturation of the non-wetting phase increased in lower capillary numbers.</a:t>
            </a:r>
            <a:r>
              <a:rPr lang="en-GB" dirty="0" smtClean="0"/>
              <a:t> </a:t>
            </a:r>
            <a:br>
              <a:rPr lang="en-GB" dirty="0" smtClean="0"/>
            </a:br>
            <a:endParaRPr lang="en-GB" dirty="0" smtClean="0"/>
          </a:p>
        </p:txBody>
      </p:sp>
      <p:sp>
        <p:nvSpPr>
          <p:cNvPr id="4" name="Slide Number Placeholder 3"/>
          <p:cNvSpPr>
            <a:spLocks noGrp="1"/>
          </p:cNvSpPr>
          <p:nvPr>
            <p:ph type="sldNum" sz="quarter" idx="10"/>
          </p:nvPr>
        </p:nvSpPr>
        <p:spPr/>
        <p:txBody>
          <a:bodyPr/>
          <a:lstStyle/>
          <a:p>
            <a:fld id="{8F77CB54-6E25-4973-9C13-A2F04C08A96F}" type="slidenum">
              <a:rPr lang="en-GB" smtClean="0"/>
              <a:t>12</a:t>
            </a:fld>
            <a:endParaRPr lang="en-GB"/>
          </a:p>
        </p:txBody>
      </p:sp>
    </p:spTree>
    <p:extLst>
      <p:ext uri="{BB962C8B-B14F-4D97-AF65-F5344CB8AC3E}">
        <p14:creationId xmlns:p14="http://schemas.microsoft.com/office/powerpoint/2010/main" val="611304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a:t>
            </a:r>
          </a:p>
          <a:p>
            <a:pPr marL="171450" indent="-171450">
              <a:buFont typeface="Arial" panose="020B0604020202020204" pitchFamily="34" charset="0"/>
              <a:buChar char="•"/>
            </a:pPr>
            <a:r>
              <a:rPr lang="en-GB" dirty="0" smtClean="0"/>
              <a:t>The </a:t>
            </a:r>
            <a:r>
              <a:rPr lang="en-GB" dirty="0" err="1" smtClean="0"/>
              <a:t>upscaled</a:t>
            </a:r>
            <a:r>
              <a:rPr lang="en-GB" dirty="0" smtClean="0"/>
              <a:t> dynamic capillary pressure-saturation curve does not follow the classical shape of the </a:t>
            </a:r>
            <a:r>
              <a:rPr lang="en-GB" i="1" dirty="0" smtClean="0"/>
              <a:t>Pc</a:t>
            </a:r>
            <a:r>
              <a:rPr lang="en-GB" dirty="0" smtClean="0"/>
              <a:t>-</a:t>
            </a:r>
            <a:r>
              <a:rPr lang="en-GB" i="1" dirty="0" err="1" smtClean="0"/>
              <a:t>Sw</a:t>
            </a:r>
            <a:r>
              <a:rPr lang="en-GB" i="1" dirty="0" smtClean="0"/>
              <a:t> </a:t>
            </a:r>
            <a:r>
              <a:rPr lang="en-GB" dirty="0" smtClean="0"/>
              <a:t>curves. </a:t>
            </a:r>
          </a:p>
          <a:p>
            <a:pPr marL="171450" indent="-171450">
              <a:buFont typeface="Arial" panose="020B0604020202020204" pitchFamily="34" charset="0"/>
              <a:buChar char="•"/>
            </a:pPr>
            <a:r>
              <a:rPr lang="en-GB" dirty="0" smtClean="0"/>
              <a:t>this study demonstrates that flow direction with respect to the heterogeneity can even lead to non-monotonic </a:t>
            </a:r>
            <a:r>
              <a:rPr lang="en-GB" i="1" dirty="0" smtClean="0"/>
              <a:t>Pc</a:t>
            </a:r>
            <a:r>
              <a:rPr lang="en-GB" dirty="0" smtClean="0"/>
              <a:t>-</a:t>
            </a:r>
            <a:r>
              <a:rPr lang="en-GB" i="1" dirty="0" err="1" smtClean="0"/>
              <a:t>Sw</a:t>
            </a:r>
            <a:r>
              <a:rPr lang="en-GB" i="1" dirty="0" smtClean="0"/>
              <a:t> </a:t>
            </a:r>
            <a:r>
              <a:rPr lang="en-GB" dirty="0" smtClean="0"/>
              <a:t>curves. </a:t>
            </a:r>
          </a:p>
          <a:p>
            <a:pPr marL="171450" indent="-171450">
              <a:buFont typeface="Arial" panose="020B0604020202020204" pitchFamily="34" charset="0"/>
              <a:buChar char="•"/>
            </a:pPr>
            <a:r>
              <a:rPr lang="en-GB" dirty="0" smtClean="0"/>
              <a:t>Significant differences between the </a:t>
            </a:r>
            <a:r>
              <a:rPr lang="en-GB" i="1" dirty="0" smtClean="0"/>
              <a:t>Pc</a:t>
            </a:r>
            <a:r>
              <a:rPr lang="en-GB" dirty="0" smtClean="0"/>
              <a:t>-</a:t>
            </a:r>
            <a:r>
              <a:rPr lang="en-GB" i="1" dirty="0" err="1" smtClean="0"/>
              <a:t>Sw</a:t>
            </a:r>
            <a:r>
              <a:rPr lang="en-GB" i="1" dirty="0" smtClean="0"/>
              <a:t> </a:t>
            </a:r>
            <a:r>
              <a:rPr lang="en-GB" dirty="0" smtClean="0"/>
              <a:t>curves obtained from coarse and fine sections, depending on the flow direction, were observed.</a:t>
            </a:r>
          </a:p>
          <a:p>
            <a:pPr marL="171450" indent="-171450">
              <a:buFont typeface="Arial" panose="020B0604020202020204" pitchFamily="34" charset="0"/>
              <a:buChar char="•"/>
            </a:pPr>
            <a:r>
              <a:rPr lang="en-GB" dirty="0" smtClean="0"/>
              <a:t>The </a:t>
            </a:r>
            <a:r>
              <a:rPr lang="en-GB" dirty="0" err="1" smtClean="0"/>
              <a:t>upscaled</a:t>
            </a:r>
            <a:r>
              <a:rPr lang="en-GB" dirty="0" smtClean="0"/>
              <a:t> </a:t>
            </a:r>
            <a:r>
              <a:rPr lang="en-GB" i="1" dirty="0" smtClean="0"/>
              <a:t>Pc</a:t>
            </a:r>
            <a:r>
              <a:rPr lang="en-GB" dirty="0" smtClean="0"/>
              <a:t>-</a:t>
            </a:r>
            <a:r>
              <a:rPr lang="en-GB" i="1" dirty="0" err="1" smtClean="0"/>
              <a:t>Sw</a:t>
            </a:r>
            <a:r>
              <a:rPr lang="en-GB" i="1" dirty="0" smtClean="0"/>
              <a:t> </a:t>
            </a:r>
            <a:r>
              <a:rPr lang="en-GB" dirty="0" smtClean="0"/>
              <a:t>curve for the entire domain for the coarse-to-fine direction showed a non-monotonic trend</a:t>
            </a:r>
          </a:p>
          <a:p>
            <a:pPr marL="0" indent="0">
              <a:buFont typeface="Arial" panose="020B0604020202020204" pitchFamily="34" charset="0"/>
              <a:buNone/>
            </a:pPr>
            <a:endParaRPr lang="en-GB" dirty="0" smtClean="0"/>
          </a:p>
          <a:p>
            <a:pPr marL="0" indent="0">
              <a:buFont typeface="Arial" panose="020B0604020202020204" pitchFamily="34" charset="0"/>
              <a:buNone/>
            </a:pPr>
            <a:r>
              <a:rPr lang="en-GB" dirty="0" smtClean="0"/>
              <a:t>2-</a:t>
            </a:r>
          </a:p>
          <a:p>
            <a:pPr marL="171450" indent="-171450">
              <a:buFont typeface="Arial" panose="020B0604020202020204" pitchFamily="34" charset="0"/>
              <a:buChar char="•"/>
            </a:pPr>
            <a:r>
              <a:rPr lang="en-GB" dirty="0" smtClean="0"/>
              <a:t>A non-monotonic relationship between the remaining </a:t>
            </a:r>
            <a:r>
              <a:rPr lang="en-GB" i="1" dirty="0" err="1" smtClean="0"/>
              <a:t>Sw</a:t>
            </a:r>
            <a:r>
              <a:rPr lang="en-GB" i="1" dirty="0" smtClean="0"/>
              <a:t> </a:t>
            </a:r>
            <a:r>
              <a:rPr lang="en-GB" dirty="0" smtClean="0"/>
              <a:t>and capillary number was observed due mainly to the competition between capillary and viscous forces in the middle capillary numbers during the transition from capillary fingering to viscous fingering regime. </a:t>
            </a:r>
          </a:p>
          <a:p>
            <a:pPr marL="171450" indent="-171450">
              <a:buFont typeface="Arial" panose="020B0604020202020204" pitchFamily="34" charset="0"/>
              <a:buChar char="•"/>
            </a:pPr>
            <a:r>
              <a:rPr lang="en-GB" dirty="0" smtClean="0"/>
              <a:t>Capillary fingers were observed in the lower injection rates where they gradually disappeared in higher capillary numbers and the invasion front became less unstable. </a:t>
            </a:r>
            <a:br>
              <a:rPr lang="en-GB" dirty="0" smtClean="0"/>
            </a:br>
            <a:endParaRPr lang="en-GB" dirty="0" smtClean="0"/>
          </a:p>
          <a:p>
            <a:pPr marL="0" indent="0">
              <a:buFont typeface="Arial" panose="020B0604020202020204" pitchFamily="34" charset="0"/>
              <a:buNone/>
            </a:pPr>
            <a:r>
              <a:rPr lang="en-GB" dirty="0" smtClean="0"/>
              <a:t>3-</a:t>
            </a:r>
          </a:p>
          <a:p>
            <a:pPr marL="171450" indent="-171450">
              <a:buFont typeface="Arial" panose="020B0604020202020204" pitchFamily="34" charset="0"/>
              <a:buChar char="•"/>
            </a:pPr>
            <a:r>
              <a:rPr lang="en-GB" dirty="0" smtClean="0"/>
              <a:t>The highest </a:t>
            </a:r>
            <a:r>
              <a:rPr lang="en-GB" i="1" dirty="0" err="1" smtClean="0"/>
              <a:t>Snw</a:t>
            </a:r>
            <a:r>
              <a:rPr lang="en-GB" i="1" dirty="0" smtClean="0"/>
              <a:t> </a:t>
            </a:r>
            <a:r>
              <a:rPr lang="en-GB" dirty="0" smtClean="0"/>
              <a:t>for the coarse-to-fine direction (0.77) was achieved at the lowest flow rate, while the highest flow rate caused the largest </a:t>
            </a:r>
            <a:r>
              <a:rPr lang="en-GB" i="1" dirty="0" err="1" smtClean="0"/>
              <a:t>Snw</a:t>
            </a:r>
            <a:r>
              <a:rPr lang="en-GB" i="1" dirty="0" smtClean="0"/>
              <a:t> </a:t>
            </a:r>
            <a:r>
              <a:rPr lang="en-GB" dirty="0" smtClean="0"/>
              <a:t>for fine-to-coarse direction (0.72). </a:t>
            </a:r>
          </a:p>
          <a:p>
            <a:pPr marL="171450" indent="-171450">
              <a:buFont typeface="Arial" panose="020B0604020202020204" pitchFamily="34" charset="0"/>
              <a:buChar char="•"/>
            </a:pPr>
            <a:r>
              <a:rPr lang="en-GB" dirty="0" smtClean="0"/>
              <a:t>The saturation difference between coarse and fine sections is lower for the coarse-to-fine direction compared to the fine-to-coarse direction, due to capillary build up behind the heterogeneity interface. </a:t>
            </a:r>
          </a:p>
          <a:p>
            <a:pPr marL="171450" indent="-171450">
              <a:buFont typeface="Arial" panose="020B0604020202020204" pitchFamily="34" charset="0"/>
              <a:buChar char="•"/>
            </a:pPr>
            <a:r>
              <a:rPr lang="en-GB" dirty="0" smtClean="0"/>
              <a:t>Increasing the flow rate from 0.01 to 1 mL/h decreased the saturation difference by 65% and 75% for fine-to-coarse and coarse-to-fine directions, respectively. </a:t>
            </a:r>
            <a:br>
              <a:rPr lang="en-GB" dirty="0" smtClean="0"/>
            </a:b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8F77CB54-6E25-4973-9C13-A2F04C08A96F}" type="slidenum">
              <a:rPr lang="en-GB" smtClean="0"/>
              <a:t>13</a:t>
            </a:fld>
            <a:endParaRPr lang="en-GB"/>
          </a:p>
        </p:txBody>
      </p:sp>
    </p:spTree>
    <p:extLst>
      <p:ext uri="{BB962C8B-B14F-4D97-AF65-F5344CB8AC3E}">
        <p14:creationId xmlns:p14="http://schemas.microsoft.com/office/powerpoint/2010/main" val="1922906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77CB54-6E25-4973-9C13-A2F04C08A96F}" type="slidenum">
              <a:rPr lang="en-GB" smtClean="0"/>
              <a:t>14</a:t>
            </a:fld>
            <a:endParaRPr lang="en-GB"/>
          </a:p>
        </p:txBody>
      </p:sp>
    </p:spTree>
    <p:extLst>
      <p:ext uri="{BB962C8B-B14F-4D97-AF65-F5344CB8AC3E}">
        <p14:creationId xmlns:p14="http://schemas.microsoft.com/office/powerpoint/2010/main" val="74450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Heterogeneity, affects the fluid phase distribution and the dynamics of two-phase flow at different spatial and time scales. For instance, at the field scale, water saturation can change across the geological layers; in reservoir engineering, the remaining oil saturation in low-permeability regions will be larger than the high-permeability regions. </a:t>
            </a: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8F77CB54-6E25-4973-9C13-A2F04C08A96F}" type="slidenum">
              <a:rPr lang="en-GB" smtClean="0"/>
              <a:t>3</a:t>
            </a:fld>
            <a:endParaRPr lang="en-GB"/>
          </a:p>
        </p:txBody>
      </p:sp>
    </p:spTree>
    <p:extLst>
      <p:ext uri="{BB962C8B-B14F-4D97-AF65-F5344CB8AC3E}">
        <p14:creationId xmlns:p14="http://schemas.microsoft.com/office/powerpoint/2010/main" val="774244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1. The aforementioned experimental and </a:t>
            </a:r>
            <a:r>
              <a:rPr lang="en-GB" sz="1200" b="0" i="0" kern="1200" dirty="0" err="1" smtClean="0">
                <a:solidFill>
                  <a:schemeClr val="tx1"/>
                </a:solidFill>
                <a:effectLst/>
                <a:latin typeface="+mn-lt"/>
                <a:ea typeface="+mn-ea"/>
                <a:cs typeface="+mn-cs"/>
              </a:rPr>
              <a:t>modeling</a:t>
            </a:r>
            <a:r>
              <a:rPr lang="en-GB" sz="1200" b="0" i="0" kern="1200" dirty="0" smtClean="0">
                <a:solidFill>
                  <a:schemeClr val="tx1"/>
                </a:solidFill>
                <a:effectLst/>
                <a:latin typeface="+mn-lt"/>
                <a:ea typeface="+mn-ea"/>
                <a:cs typeface="+mn-cs"/>
              </a:rPr>
              <a:t> studies provide valuable information on the impact of small-scale heterogeneity on saturation profile and internal capillary pressure. However, variation of internal capillary pressure, and saturation distribution as a function of flow direction with respect to the heterogeneity interface has not been assessed. </a:t>
            </a:r>
          </a:p>
          <a:p>
            <a:r>
              <a:rPr lang="en-GB" sz="1200" b="0" i="0" kern="1200" dirty="0" smtClean="0">
                <a:solidFill>
                  <a:schemeClr val="tx1"/>
                </a:solidFill>
                <a:effectLst/>
                <a:latin typeface="+mn-lt"/>
                <a:ea typeface="+mn-ea"/>
                <a:cs typeface="+mn-cs"/>
              </a:rPr>
              <a:t>2. The heterogeneity interface is a surface perpendicular to the flow direction across which the porous medium undergoes a sharp change in pore size distribution and consequently capillary pressure and</a:t>
            </a:r>
            <a:r>
              <a:rPr lang="en-GB" dirty="0" smtClean="0"/>
              <a:t> </a:t>
            </a:r>
            <a:r>
              <a:rPr lang="en-GB" sz="1200" b="0" i="0" kern="1200" dirty="0" smtClean="0">
                <a:solidFill>
                  <a:schemeClr val="tx1"/>
                </a:solidFill>
                <a:effectLst/>
                <a:latin typeface="+mn-lt"/>
                <a:ea typeface="+mn-ea"/>
                <a:cs typeface="+mn-cs"/>
              </a:rPr>
              <a:t>permeability variation</a:t>
            </a:r>
            <a:r>
              <a:rPr lang="en-GB" dirty="0" smtClean="0"/>
              <a:t> .</a:t>
            </a:r>
          </a:p>
          <a:p>
            <a:r>
              <a:rPr lang="en-GB" dirty="0" smtClean="0"/>
              <a:t>3- </a:t>
            </a:r>
            <a:r>
              <a:rPr lang="en-GB" sz="1200" b="0" i="0" kern="1200" dirty="0" smtClean="0">
                <a:solidFill>
                  <a:schemeClr val="tx1"/>
                </a:solidFill>
                <a:effectLst/>
                <a:latin typeface="+mn-lt"/>
                <a:ea typeface="+mn-ea"/>
                <a:cs typeface="+mn-cs"/>
              </a:rPr>
              <a:t>The current study focuses on assessing the validity of capillary pressure-saturation relation near the heterogeneity interface</a:t>
            </a:r>
            <a:endParaRPr lang="en-GB" dirty="0"/>
          </a:p>
        </p:txBody>
      </p:sp>
      <p:sp>
        <p:nvSpPr>
          <p:cNvPr id="4" name="Slide Number Placeholder 3"/>
          <p:cNvSpPr>
            <a:spLocks noGrp="1"/>
          </p:cNvSpPr>
          <p:nvPr>
            <p:ph type="sldNum" sz="quarter" idx="10"/>
          </p:nvPr>
        </p:nvSpPr>
        <p:spPr/>
        <p:txBody>
          <a:bodyPr/>
          <a:lstStyle/>
          <a:p>
            <a:fld id="{8F77CB54-6E25-4973-9C13-A2F04C08A96F}" type="slidenum">
              <a:rPr lang="en-GB" smtClean="0"/>
              <a:t>4</a:t>
            </a:fld>
            <a:endParaRPr lang="en-GB"/>
          </a:p>
        </p:txBody>
      </p:sp>
    </p:spTree>
    <p:extLst>
      <p:ext uri="{BB962C8B-B14F-4D97-AF65-F5344CB8AC3E}">
        <p14:creationId xmlns:p14="http://schemas.microsoft.com/office/powerpoint/2010/main" val="2577095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The micromodel was prepared by a soft lithography method using PDMS, an elastomeric material. It</a:t>
            </a:r>
            <a:r>
              <a:rPr lang="en-GB" sz="1200" b="0" i="0" kern="1200" baseline="0" dirty="0" smtClean="0">
                <a:solidFill>
                  <a:schemeClr val="tx1"/>
                </a:solidFill>
                <a:effectLst/>
                <a:latin typeface="+mn-lt"/>
                <a:ea typeface="+mn-ea"/>
                <a:cs typeface="+mn-cs"/>
              </a:rPr>
              <a:t> was treated </a:t>
            </a:r>
            <a:r>
              <a:rPr lang="en-GB" sz="1200" b="0" i="0" kern="1200" dirty="0" smtClean="0">
                <a:solidFill>
                  <a:schemeClr val="tx1"/>
                </a:solidFill>
                <a:effectLst/>
                <a:latin typeface="+mn-lt"/>
                <a:ea typeface="+mn-ea"/>
                <a:cs typeface="+mn-cs"/>
              </a:rPr>
              <a:t>with a mixture of 2.5 </a:t>
            </a:r>
            <a:r>
              <a:rPr lang="en-GB" sz="1200" b="0" i="1" kern="1200" dirty="0" smtClean="0">
                <a:solidFill>
                  <a:schemeClr val="tx1"/>
                </a:solidFill>
                <a:effectLst/>
                <a:latin typeface="+mn-lt"/>
                <a:ea typeface="+mn-ea"/>
                <a:cs typeface="+mn-cs"/>
              </a:rPr>
              <a:t>µ</a:t>
            </a:r>
            <a:r>
              <a:rPr lang="en-GB" sz="1200" b="0" i="0" kern="1200" dirty="0" smtClean="0">
                <a:solidFill>
                  <a:schemeClr val="tx1"/>
                </a:solidFill>
                <a:effectLst/>
                <a:latin typeface="+mn-lt"/>
                <a:ea typeface="+mn-ea"/>
                <a:cs typeface="+mn-cs"/>
              </a:rPr>
              <a:t>L </a:t>
            </a:r>
            <a:r>
              <a:rPr lang="en-GB" sz="1200" b="0" i="0" kern="1200" dirty="0" err="1" smtClean="0">
                <a:solidFill>
                  <a:schemeClr val="tx1"/>
                </a:solidFill>
                <a:effectLst/>
                <a:latin typeface="+mn-lt"/>
                <a:ea typeface="+mn-ea"/>
                <a:cs typeface="+mn-cs"/>
              </a:rPr>
              <a:t>silane</a:t>
            </a:r>
            <a:r>
              <a:rPr lang="en-GB" sz="1200" b="0" i="0" kern="1200" dirty="0" smtClean="0">
                <a:solidFill>
                  <a:schemeClr val="tx1"/>
                </a:solidFill>
                <a:effectLst/>
                <a:latin typeface="+mn-lt"/>
                <a:ea typeface="+mn-ea"/>
                <a:cs typeface="+mn-cs"/>
              </a:rPr>
              <a:t> to 1 mL ethanol</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to make the micromodel uniformly and stably hydrophobic. </a:t>
            </a:r>
          </a:p>
          <a:p>
            <a:r>
              <a:rPr lang="en-GB" sz="1200" b="0" i="0" kern="1200" dirty="0" smtClean="0">
                <a:solidFill>
                  <a:schemeClr val="tx1"/>
                </a:solidFill>
                <a:effectLst/>
                <a:latin typeface="+mn-lt"/>
                <a:ea typeface="+mn-ea"/>
                <a:cs typeface="+mn-cs"/>
              </a:rPr>
              <a:t>The overall dimensions of the flow network were 6 </a:t>
            </a:r>
            <a:r>
              <a:rPr lang="en-GB" sz="1200" b="0" i="1"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30 mm2, with a uniform depth of 60 </a:t>
            </a:r>
            <a:r>
              <a:rPr lang="en-GB" sz="1200" b="0" i="1" kern="1200" dirty="0" smtClean="0">
                <a:solidFill>
                  <a:schemeClr val="tx1"/>
                </a:solidFill>
                <a:effectLst/>
                <a:latin typeface="+mn-lt"/>
                <a:ea typeface="+mn-ea"/>
                <a:cs typeface="+mn-cs"/>
              </a:rPr>
              <a:t>µ</a:t>
            </a:r>
            <a:r>
              <a:rPr lang="en-GB" sz="1200" b="0" i="0" kern="1200" dirty="0" smtClean="0">
                <a:solidFill>
                  <a:schemeClr val="tx1"/>
                </a:solidFill>
                <a:effectLst/>
                <a:latin typeface="+mn-lt"/>
                <a:ea typeface="+mn-ea"/>
                <a:cs typeface="+mn-cs"/>
              </a:rPr>
              <a:t>m. </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The figure shows the micromodel composed of two distinct sections, referred to as coarse and fine sections, with identical dimensions. The coarse and fine</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section </a:t>
            </a:r>
            <a:r>
              <a:rPr lang="en-GB" sz="1200" b="0" i="0" kern="1200" dirty="0" err="1" smtClean="0">
                <a:solidFill>
                  <a:schemeClr val="tx1"/>
                </a:solidFill>
                <a:effectLst/>
                <a:latin typeface="+mn-lt"/>
                <a:ea typeface="+mn-ea"/>
                <a:cs typeface="+mn-cs"/>
              </a:rPr>
              <a:t>permeabilities</a:t>
            </a:r>
            <a:r>
              <a:rPr lang="en-GB" sz="1200" b="0" i="0" kern="1200" dirty="0" smtClean="0">
                <a:solidFill>
                  <a:schemeClr val="tx1"/>
                </a:solidFill>
                <a:effectLst/>
                <a:latin typeface="+mn-lt"/>
                <a:ea typeface="+mn-ea"/>
                <a:cs typeface="+mn-cs"/>
              </a:rPr>
              <a:t> were 42 and 23 Darcy, respectively.</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The flow network is shown in white. The red rectangle shows the field of view used in the analyses.</a:t>
            </a:r>
            <a:r>
              <a:rPr lang="en-GB" dirty="0" smtClean="0"/>
              <a:t> </a:t>
            </a:r>
            <a:br>
              <a:rPr lang="en-GB" dirty="0" smtClean="0"/>
            </a:b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8F77CB54-6E25-4973-9C13-A2F04C08A96F}" type="slidenum">
              <a:rPr lang="en-GB" smtClean="0"/>
              <a:t>5</a:t>
            </a:fld>
            <a:endParaRPr lang="en-GB"/>
          </a:p>
        </p:txBody>
      </p:sp>
    </p:spTree>
    <p:extLst>
      <p:ext uri="{BB962C8B-B14F-4D97-AF65-F5344CB8AC3E}">
        <p14:creationId xmlns:p14="http://schemas.microsoft.com/office/powerpoint/2010/main" val="1541514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77CB54-6E25-4973-9C13-A2F04C08A96F}" type="slidenum">
              <a:rPr lang="en-GB" smtClean="0"/>
              <a:t>6</a:t>
            </a:fld>
            <a:endParaRPr lang="en-GB"/>
          </a:p>
        </p:txBody>
      </p:sp>
    </p:spTree>
    <p:extLst>
      <p:ext uri="{BB962C8B-B14F-4D97-AF65-F5344CB8AC3E}">
        <p14:creationId xmlns:p14="http://schemas.microsoft.com/office/powerpoint/2010/main" val="317868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Fluid saturation: Each</a:t>
            </a:r>
            <a:r>
              <a:rPr lang="en-GB" baseline="0" dirty="0" smtClean="0"/>
              <a:t> </a:t>
            </a:r>
            <a:r>
              <a:rPr lang="en-GB" dirty="0" smtClean="0"/>
              <a:t>image </a:t>
            </a:r>
            <a:r>
              <a:rPr lang="en-GB" sz="1200" b="0" i="0" kern="1200" dirty="0" smtClean="0">
                <a:solidFill>
                  <a:schemeClr val="tx1"/>
                </a:solidFill>
                <a:effectLst/>
                <a:latin typeface="+mn-lt"/>
                <a:ea typeface="+mn-ea"/>
                <a:cs typeface="+mn-cs"/>
              </a:rPr>
              <a:t>was subtracted from the mask to cancel out the non-porous zones and the porous zones occupied with the wetting phase. As a result, the non-wetting fluid could be identified. Then, by using a threshold value identified by Otsu’s method [22, 37], the image was transformed into a black and white image. Finally, by counting the white pixels of the resulting image, the amount of the </a:t>
            </a:r>
            <a:r>
              <a:rPr lang="en-GB" sz="1200" b="0" i="0" kern="1200" dirty="0" err="1" smtClean="0">
                <a:solidFill>
                  <a:schemeClr val="tx1"/>
                </a:solidFill>
                <a:effectLst/>
                <a:latin typeface="+mn-lt"/>
                <a:ea typeface="+mn-ea"/>
                <a:cs typeface="+mn-cs"/>
              </a:rPr>
              <a:t>nonwetting</a:t>
            </a:r>
            <a:r>
              <a:rPr lang="en-GB" sz="1200" b="0" i="0" kern="1200" dirty="0" smtClean="0">
                <a:solidFill>
                  <a:schemeClr val="tx1"/>
                </a:solidFill>
                <a:effectLst/>
                <a:latin typeface="+mn-lt"/>
                <a:ea typeface="+mn-ea"/>
                <a:cs typeface="+mn-cs"/>
              </a:rPr>
              <a:t> phase and by dividing this number by the total void space (counted from the modified mask), non-wetting phase saturation was calculated.</a:t>
            </a:r>
            <a:r>
              <a:rPr lang="en-GB" dirty="0" smtClean="0"/>
              <a:t> </a:t>
            </a:r>
            <a:br>
              <a:rPr lang="en-GB" dirty="0" smtClean="0"/>
            </a:br>
            <a:endParaRPr lang="en-GB" dirty="0" smtClean="0"/>
          </a:p>
          <a:p>
            <a:r>
              <a:rPr lang="en-GB" dirty="0" smtClean="0"/>
              <a:t>Capillary pressure:</a:t>
            </a:r>
          </a:p>
          <a:p>
            <a:r>
              <a:rPr lang="en-GB" sz="1200" b="0" i="0" kern="1200" dirty="0" smtClean="0">
                <a:solidFill>
                  <a:schemeClr val="tx1"/>
                </a:solidFill>
                <a:effectLst/>
                <a:latin typeface="+mn-lt"/>
                <a:ea typeface="+mn-ea"/>
                <a:cs typeface="+mn-cs"/>
              </a:rPr>
              <a:t>To detect the fluid-fluid interface, each image was subtracted from the mask, then using the Canny edge detection method [38] the edge of the non-wetting fluid</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was determined. This contact line was composed of fluid-fluid and solid-fluid contact lines. Differentiating the fluid-fluid interface from the solid-fluid interface</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was carried out by inspecting every individual pixel of the contact line and its surrounding.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specific fluid-fluid interfacial area</a:t>
            </a:r>
            <a:r>
              <a:rPr lang="en-GB" dirty="0" smtClean="0"/>
              <a:t> </a:t>
            </a:r>
            <a:r>
              <a:rPr lang="en-GB" sz="1200" b="0" i="0" kern="1200" dirty="0" smtClean="0">
                <a:solidFill>
                  <a:schemeClr val="tx1"/>
                </a:solidFill>
                <a:effectLst/>
                <a:latin typeface="+mn-lt"/>
                <a:ea typeface="+mn-ea"/>
                <a:cs typeface="+mn-cs"/>
              </a:rPr>
              <a:t>which was determined for the </a:t>
            </a:r>
            <a:r>
              <a:rPr lang="en-GB" sz="1200" b="0" i="1" kern="1200" dirty="0" err="1" smtClean="0">
                <a:solidFill>
                  <a:schemeClr val="tx1"/>
                </a:solidFill>
                <a:effectLst/>
                <a:latin typeface="+mn-lt"/>
                <a:ea typeface="+mn-ea"/>
                <a:cs typeface="+mn-cs"/>
              </a:rPr>
              <a:t>i</a:t>
            </a:r>
            <a:r>
              <a:rPr lang="en-GB" sz="1200" b="0" i="0" kern="1200" dirty="0" err="1" smtClean="0">
                <a:solidFill>
                  <a:schemeClr val="tx1"/>
                </a:solidFill>
                <a:effectLst/>
                <a:latin typeface="+mn-lt"/>
                <a:ea typeface="+mn-ea"/>
                <a:cs typeface="+mn-cs"/>
              </a:rPr>
              <a:t>th</a:t>
            </a:r>
            <a:r>
              <a:rPr lang="en-GB" sz="1200" b="0" i="0" kern="1200" dirty="0" smtClean="0">
                <a:solidFill>
                  <a:schemeClr val="tx1"/>
                </a:solidFill>
                <a:effectLst/>
                <a:latin typeface="+mn-lt"/>
                <a:ea typeface="+mn-ea"/>
                <a:cs typeface="+mn-cs"/>
              </a:rPr>
              <a:t> interface using</a:t>
            </a:r>
            <a:r>
              <a:rPr lang="en-GB" dirty="0" smtClean="0"/>
              <a:t> the</a:t>
            </a:r>
            <a:r>
              <a:rPr lang="en-GB" baseline="0" dirty="0" smtClean="0"/>
              <a:t> first equation.</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Local capillary pressure was calculated using modified Laplace the middle</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equation</a:t>
            </a:r>
            <a:r>
              <a:rPr lang="en-GB" dirty="0" smtClean="0"/>
              <a:t>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the </a:t>
            </a:r>
            <a:r>
              <a:rPr lang="en-GB" sz="1200" b="0" i="0" kern="1200" dirty="0" err="1" smtClean="0">
                <a:solidFill>
                  <a:schemeClr val="tx1"/>
                </a:solidFill>
                <a:effectLst/>
                <a:latin typeface="+mn-lt"/>
                <a:ea typeface="+mn-ea"/>
                <a:cs typeface="+mn-cs"/>
              </a:rPr>
              <a:t>upscaled</a:t>
            </a:r>
            <a:r>
              <a:rPr lang="en-GB" sz="1200" b="0" i="0" kern="1200" dirty="0" smtClean="0">
                <a:solidFill>
                  <a:schemeClr val="tx1"/>
                </a:solidFill>
                <a:effectLst/>
                <a:latin typeface="+mn-lt"/>
                <a:ea typeface="+mn-ea"/>
                <a:cs typeface="+mn-cs"/>
              </a:rPr>
              <a:t> capillary pressure was obtained by averaging all internal microscale capillary pressures weighted by their fluid-fluid interfacial area</a:t>
            </a:r>
            <a:r>
              <a:rPr lang="en-GB" dirty="0" smtClean="0"/>
              <a:t> </a:t>
            </a:r>
            <a:br>
              <a:rPr lang="en-GB" dirty="0" smtClean="0"/>
            </a:br>
            <a:r>
              <a:rPr lang="en-GB" dirty="0" smtClean="0"/>
              <a:t/>
            </a:r>
            <a:br>
              <a:rPr lang="en-GB" dirty="0" smtClean="0"/>
            </a:br>
            <a:endParaRPr lang="en-GB" baseline="0" dirty="0" smtClean="0"/>
          </a:p>
          <a:p>
            <a:r>
              <a:rPr lang="en-GB" dirty="0" smtClean="0"/>
              <a:t/>
            </a:r>
            <a:br>
              <a:rPr lang="en-GB" dirty="0" smtClean="0"/>
            </a:b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8F77CB54-6E25-4973-9C13-A2F04C08A96F}" type="slidenum">
              <a:rPr lang="en-GB" smtClean="0"/>
              <a:t>7</a:t>
            </a:fld>
            <a:endParaRPr lang="en-GB"/>
          </a:p>
        </p:txBody>
      </p:sp>
    </p:spTree>
    <p:extLst>
      <p:ext uri="{BB962C8B-B14F-4D97-AF65-F5344CB8AC3E}">
        <p14:creationId xmlns:p14="http://schemas.microsoft.com/office/powerpoint/2010/main" val="3530809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In the classical definition of the </a:t>
            </a:r>
            <a:r>
              <a:rPr lang="en-GB" sz="1200" b="0" i="1" kern="1200" dirty="0" smtClean="0">
                <a:solidFill>
                  <a:schemeClr val="tx1"/>
                </a:solidFill>
                <a:effectLst/>
                <a:latin typeface="+mn-lt"/>
                <a:ea typeface="+mn-ea"/>
                <a:cs typeface="+mn-cs"/>
              </a:rPr>
              <a:t>Pc</a:t>
            </a:r>
            <a:r>
              <a:rPr lang="en-GB" sz="1200" b="0" i="0" kern="1200" dirty="0" smtClean="0">
                <a:solidFill>
                  <a:schemeClr val="tx1"/>
                </a:solidFill>
                <a:effectLst/>
                <a:latin typeface="+mn-lt"/>
                <a:ea typeface="+mn-ea"/>
                <a:cs typeface="+mn-cs"/>
              </a:rPr>
              <a:t>-</a:t>
            </a:r>
            <a:r>
              <a:rPr lang="en-GB" sz="1200" b="0" i="1" kern="1200" dirty="0" err="1" smtClean="0">
                <a:solidFill>
                  <a:schemeClr val="tx1"/>
                </a:solidFill>
                <a:effectLst/>
                <a:latin typeface="+mn-lt"/>
                <a:ea typeface="+mn-ea"/>
                <a:cs typeface="+mn-cs"/>
              </a:rPr>
              <a:t>Sw</a:t>
            </a:r>
            <a:r>
              <a:rPr lang="en-GB" sz="1200" b="0" i="1"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relationship, the capillary pressure is measured when the rate of saturation change is zero. Data points measured under</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equilibrium conditions show monotonic relation between capillary pressure and saturation.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While</a:t>
            </a:r>
            <a:r>
              <a:rPr lang="en-GB" sz="1200" b="0" i="0" kern="1200" baseline="0" dirty="0" smtClean="0">
                <a:solidFill>
                  <a:schemeClr val="tx1"/>
                </a:solidFill>
                <a:effectLst/>
                <a:latin typeface="+mn-lt"/>
                <a:ea typeface="+mn-ea"/>
                <a:cs typeface="+mn-cs"/>
              </a:rPr>
              <a:t> figures for these experiments</a:t>
            </a:r>
            <a:r>
              <a:rPr lang="en-GB" sz="1200" dirty="0" smtClean="0"/>
              <a:t> evidently show that the trend of the </a:t>
            </a:r>
            <a:r>
              <a:rPr lang="en-GB" sz="1200" dirty="0" err="1" smtClean="0"/>
              <a:t>upscaled</a:t>
            </a:r>
            <a:r>
              <a:rPr lang="en-GB" sz="1200" dirty="0" smtClean="0"/>
              <a:t> dynamic capillary pressure-saturation curve is different from the traditional shape of </a:t>
            </a:r>
            <a:r>
              <a:rPr lang="en-GB" sz="1200" i="1" dirty="0" smtClean="0"/>
              <a:t>Pc</a:t>
            </a:r>
            <a:r>
              <a:rPr lang="en-GB" sz="1200" dirty="0" smtClean="0"/>
              <a:t>-</a:t>
            </a:r>
            <a:r>
              <a:rPr lang="en-GB" sz="1200" i="1" dirty="0" err="1" smtClean="0"/>
              <a:t>Sw</a:t>
            </a:r>
            <a:r>
              <a:rPr lang="en-GB" sz="1200" i="1" dirty="0" smtClean="0"/>
              <a:t> </a:t>
            </a:r>
            <a:r>
              <a:rPr lang="en-GB" sz="1200" dirty="0" smtClean="0"/>
              <a:t>curve.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This could be due to the fact that the pore size distribution in the entire porous medium controls the equilibrium capillary pressure. Whilst, only pores that are occupied by both wetting and non-wetting phases contribute in the dynamic capillary pressure calculation. Therefore, the local advancement of the non-wetting fluid in the porous medium determines the dynamic capillary pressure </a:t>
            </a:r>
            <a:r>
              <a:rPr lang="en-GB" sz="1200" dirty="0" err="1" smtClean="0"/>
              <a:t>behavior</a:t>
            </a:r>
            <a:r>
              <a:rPr lang="en-GB" sz="1200" dirty="0" smtClean="0"/>
              <a:t>. </a:t>
            </a:r>
            <a:r>
              <a:rPr lang="en-GB" dirty="0" smtClean="0"/>
              <a:t/>
            </a:r>
            <a:br>
              <a:rPr lang="en-GB" dirty="0" smtClean="0"/>
            </a:b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8F77CB54-6E25-4973-9C13-A2F04C08A96F}" type="slidenum">
              <a:rPr lang="en-GB" smtClean="0"/>
              <a:t>8</a:t>
            </a:fld>
            <a:endParaRPr lang="en-GB"/>
          </a:p>
        </p:txBody>
      </p:sp>
    </p:spTree>
    <p:extLst>
      <p:ext uri="{BB962C8B-B14F-4D97-AF65-F5344CB8AC3E}">
        <p14:creationId xmlns:p14="http://schemas.microsoft.com/office/powerpoint/2010/main" val="1484795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1- The </a:t>
            </a:r>
            <a:r>
              <a:rPr lang="en-GB" i="1" dirty="0" smtClean="0"/>
              <a:t>Pc</a:t>
            </a:r>
            <a:r>
              <a:rPr lang="en-GB" dirty="0" smtClean="0"/>
              <a:t>-</a:t>
            </a:r>
            <a:r>
              <a:rPr lang="en-GB" i="1" dirty="0" err="1" smtClean="0"/>
              <a:t>Sw</a:t>
            </a:r>
            <a:r>
              <a:rPr lang="en-GB" i="1" dirty="0" smtClean="0"/>
              <a:t> </a:t>
            </a:r>
            <a:r>
              <a:rPr lang="en-GB" dirty="0" smtClean="0"/>
              <a:t>curves show a flow rate dependency, especially in early times before the non-wetting fluid crosses over the interface. In the </a:t>
            </a:r>
            <a:r>
              <a:rPr lang="en-GB" dirty="0" err="1" smtClean="0"/>
              <a:t>CtF</a:t>
            </a:r>
            <a:r>
              <a:rPr lang="en-GB" dirty="0" smtClean="0"/>
              <a:t> direction, the dynamic capillary pressure </a:t>
            </a:r>
            <a:br>
              <a:rPr lang="en-GB" dirty="0" smtClean="0"/>
            </a:br>
            <a:r>
              <a:rPr lang="en-GB" dirty="0" smtClean="0"/>
              <a:t>increases in higher flow rates as the rate of saturation change over time soars. This observation is in agreement with previous studies [16, 20, 23].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2- The </a:t>
            </a:r>
            <a:r>
              <a:rPr lang="en-GB" i="1" dirty="0" smtClean="0"/>
              <a:t>Pc</a:t>
            </a:r>
            <a:r>
              <a:rPr lang="en-GB" dirty="0" smtClean="0"/>
              <a:t>-</a:t>
            </a:r>
            <a:r>
              <a:rPr lang="en-GB" i="1" dirty="0" err="1" smtClean="0"/>
              <a:t>Sw</a:t>
            </a:r>
            <a:r>
              <a:rPr lang="en-GB" i="1" dirty="0" smtClean="0"/>
              <a:t> </a:t>
            </a:r>
            <a:r>
              <a:rPr lang="en-GB" dirty="0" smtClean="0"/>
              <a:t>has a convex shape in the </a:t>
            </a:r>
            <a:r>
              <a:rPr lang="en-GB" dirty="0" err="1" smtClean="0"/>
              <a:t>CtF</a:t>
            </a:r>
            <a:r>
              <a:rPr lang="en-GB" dirty="0" smtClean="0"/>
              <a:t> direction.</a:t>
            </a:r>
            <a:r>
              <a:rPr lang="en-GB" baseline="0" dirty="0" smtClean="0"/>
              <a:t> </a:t>
            </a:r>
            <a:r>
              <a:rPr lang="en-GB" sz="1200" b="0" i="0" kern="1200" dirty="0" smtClean="0">
                <a:solidFill>
                  <a:schemeClr val="tx1"/>
                </a:solidFill>
                <a:effectLst/>
                <a:latin typeface="+mn-lt"/>
                <a:ea typeface="+mn-ea"/>
                <a:cs typeface="+mn-cs"/>
              </a:rPr>
              <a:t>capillary pressure decreases as the non-wetting fluid moves toward the interface. Due to the lower mean pore size (higher entry capillary</a:t>
            </a:r>
            <a:r>
              <a:rPr lang="en-GB" dirty="0" smtClean="0"/>
              <a:t> </a:t>
            </a:r>
            <a:r>
              <a:rPr lang="en-GB" sz="1200" b="0" i="0" kern="1200" dirty="0" smtClean="0">
                <a:solidFill>
                  <a:schemeClr val="tx1"/>
                </a:solidFill>
                <a:effectLst/>
                <a:latin typeface="+mn-lt"/>
                <a:ea typeface="+mn-ea"/>
                <a:cs typeface="+mn-cs"/>
              </a:rPr>
              <a:t>pressure) of the fine section, the non-wetting phase cannot cross over the heterogeneity interface. The capillary pressure builds up in the coarse section until it reaches the entry capillary pressure of the fine section. Then, the non-wetting phase invades the fine section, and consequently the dynamic capillary pressure increases. </a:t>
            </a:r>
            <a:r>
              <a:rPr lang="en-GB" dirty="0" smtClean="0"/>
              <a:t/>
            </a:r>
            <a:br>
              <a:rPr lang="en-GB" dirty="0" smtClean="0"/>
            </a:br>
            <a:r>
              <a:rPr lang="en-GB" dirty="0" smtClean="0"/>
              <a:t/>
            </a:r>
            <a:br>
              <a:rPr lang="en-GB" dirty="0" smtClean="0"/>
            </a:br>
            <a:endParaRPr lang="en-GB" dirty="0" smtClean="0"/>
          </a:p>
          <a:p>
            <a:r>
              <a:rPr lang="en-GB" sz="1200" b="0" i="0" kern="1200" dirty="0" smtClean="0">
                <a:solidFill>
                  <a:schemeClr val="tx1"/>
                </a:solidFill>
                <a:effectLst/>
                <a:latin typeface="+mn-lt"/>
                <a:ea typeface="+mn-ea"/>
                <a:cs typeface="+mn-cs"/>
              </a:rPr>
              <a:t>3- The trend of the </a:t>
            </a:r>
            <a:r>
              <a:rPr lang="en-GB" sz="1200" b="0" i="1" kern="1200" dirty="0" smtClean="0">
                <a:solidFill>
                  <a:schemeClr val="tx1"/>
                </a:solidFill>
                <a:effectLst/>
                <a:latin typeface="+mn-lt"/>
                <a:ea typeface="+mn-ea"/>
                <a:cs typeface="+mn-cs"/>
              </a:rPr>
              <a:t>Pc</a:t>
            </a:r>
            <a:r>
              <a:rPr lang="en-GB" sz="1200" b="0" i="0" kern="1200" dirty="0" smtClean="0">
                <a:solidFill>
                  <a:schemeClr val="tx1"/>
                </a:solidFill>
                <a:effectLst/>
                <a:latin typeface="+mn-lt"/>
                <a:ea typeface="+mn-ea"/>
                <a:cs typeface="+mn-cs"/>
              </a:rPr>
              <a:t>-</a:t>
            </a:r>
            <a:r>
              <a:rPr lang="en-GB" sz="1200" b="0" i="1" kern="1200" dirty="0" err="1" smtClean="0">
                <a:solidFill>
                  <a:schemeClr val="tx1"/>
                </a:solidFill>
                <a:effectLst/>
                <a:latin typeface="+mn-lt"/>
                <a:ea typeface="+mn-ea"/>
                <a:cs typeface="+mn-cs"/>
              </a:rPr>
              <a:t>Sw</a:t>
            </a:r>
            <a:r>
              <a:rPr lang="en-GB" sz="1200" b="0" i="1"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curve is completely different in the </a:t>
            </a:r>
            <a:r>
              <a:rPr lang="en-GB" sz="1200" b="0" i="0" kern="1200" dirty="0" err="1" smtClean="0">
                <a:solidFill>
                  <a:schemeClr val="tx1"/>
                </a:solidFill>
                <a:effectLst/>
                <a:latin typeface="+mn-lt"/>
                <a:ea typeface="+mn-ea"/>
                <a:cs typeface="+mn-cs"/>
              </a:rPr>
              <a:t>FtC</a:t>
            </a:r>
            <a:r>
              <a:rPr lang="en-GB" sz="1200" b="0" i="0" kern="1200" dirty="0" smtClean="0">
                <a:solidFill>
                  <a:schemeClr val="tx1"/>
                </a:solidFill>
                <a:effectLst/>
                <a:latin typeface="+mn-lt"/>
                <a:ea typeface="+mn-ea"/>
                <a:cs typeface="+mn-cs"/>
              </a:rPr>
              <a:t> direction (Figure 1.4d). The capillary pressure is mostly decreasing as the non-wetting</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fluid moves forward.</a:t>
            </a:r>
            <a:r>
              <a:rPr lang="en-GB" dirty="0" smtClean="0"/>
              <a:t> </a:t>
            </a:r>
            <a:r>
              <a:rPr lang="en-GB" sz="1200" b="0" i="0" kern="1200" dirty="0" smtClean="0">
                <a:solidFill>
                  <a:schemeClr val="tx1"/>
                </a:solidFill>
                <a:effectLst/>
                <a:latin typeface="+mn-lt"/>
                <a:ea typeface="+mn-ea"/>
                <a:cs typeface="+mn-cs"/>
              </a:rPr>
              <a:t>It appears that the capillary pressure drops faster when the</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advancing non-wetting fluid passes through the heterogeneity interface. The lower</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entry capillary pressure in the coarse section relaxes the capillary pressure, and</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the difference between the non-wetting phase and the wetting phase (</a:t>
            </a:r>
            <a:r>
              <a:rPr lang="en-GB" sz="1200" b="0" i="1" kern="1200" dirty="0" smtClean="0">
                <a:solidFill>
                  <a:schemeClr val="tx1"/>
                </a:solidFill>
                <a:effectLst/>
                <a:latin typeface="+mn-lt"/>
                <a:ea typeface="+mn-ea"/>
                <a:cs typeface="+mn-cs"/>
              </a:rPr>
              <a:t>Pc</a:t>
            </a:r>
            <a:r>
              <a:rPr lang="en-GB" sz="1200" b="0" i="0" kern="1200" dirty="0" smtClean="0">
                <a:solidFill>
                  <a:schemeClr val="tx1"/>
                </a:solidFill>
                <a:effectLst/>
                <a:latin typeface="+mn-lt"/>
                <a:ea typeface="+mn-ea"/>
                <a:cs typeface="+mn-cs"/>
              </a:rPr>
              <a:t>) declines</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gradually until the breakthrough time.</a:t>
            </a:r>
            <a:r>
              <a:rPr lang="en-GB" dirty="0" smtClean="0"/>
              <a:t> </a:t>
            </a:r>
          </a:p>
          <a:p>
            <a:endParaRPr lang="en-GB" dirty="0" smtClean="0"/>
          </a:p>
          <a:p>
            <a:r>
              <a:rPr lang="en-GB" dirty="0" smtClean="0"/>
              <a:t>4- </a:t>
            </a:r>
            <a:r>
              <a:rPr lang="en-GB" sz="1200" b="0" i="0" kern="1200" dirty="0" smtClean="0">
                <a:solidFill>
                  <a:schemeClr val="tx1"/>
                </a:solidFill>
                <a:effectLst/>
                <a:latin typeface="+mn-lt"/>
                <a:ea typeface="+mn-ea"/>
                <a:cs typeface="+mn-cs"/>
              </a:rPr>
              <a:t>Figures 1.4a-b show the </a:t>
            </a:r>
            <a:r>
              <a:rPr lang="en-GB" sz="1200" b="0" i="0" kern="1200" dirty="0" err="1" smtClean="0">
                <a:solidFill>
                  <a:schemeClr val="tx1"/>
                </a:solidFill>
                <a:effectLst/>
                <a:latin typeface="+mn-lt"/>
                <a:ea typeface="+mn-ea"/>
                <a:cs typeface="+mn-cs"/>
              </a:rPr>
              <a:t>upscaled</a:t>
            </a:r>
            <a:r>
              <a:rPr lang="en-GB" sz="1200" b="0" i="0" kern="1200" dirty="0" smtClean="0">
                <a:solidFill>
                  <a:schemeClr val="tx1"/>
                </a:solidFill>
                <a:effectLst/>
                <a:latin typeface="+mn-lt"/>
                <a:ea typeface="+mn-ea"/>
                <a:cs typeface="+mn-cs"/>
              </a:rPr>
              <a:t> internal capillary pressure for the coarse section and fine section, respectively. These figures reveal that the </a:t>
            </a:r>
            <a:r>
              <a:rPr lang="en-GB" sz="1200" b="0" i="0" kern="1200" dirty="0" err="1" smtClean="0">
                <a:solidFill>
                  <a:schemeClr val="tx1"/>
                </a:solidFill>
                <a:effectLst/>
                <a:latin typeface="+mn-lt"/>
                <a:ea typeface="+mn-ea"/>
                <a:cs typeface="+mn-cs"/>
              </a:rPr>
              <a:t>upscaled</a:t>
            </a:r>
            <a:r>
              <a:rPr lang="en-GB" sz="1200" b="0" i="0" kern="1200" dirty="0" smtClean="0">
                <a:solidFill>
                  <a:schemeClr val="tx1"/>
                </a:solidFill>
                <a:effectLst/>
                <a:latin typeface="+mn-lt"/>
                <a:ea typeface="+mn-ea"/>
                <a:cs typeface="+mn-cs"/>
              </a:rPr>
              <a:t> capillary pressure in both fine and coarse sections is higher in </a:t>
            </a:r>
            <a:r>
              <a:rPr lang="en-GB" sz="1200" b="0" i="0" kern="1200" dirty="0" err="1" smtClean="0">
                <a:solidFill>
                  <a:schemeClr val="tx1"/>
                </a:solidFill>
                <a:effectLst/>
                <a:latin typeface="+mn-lt"/>
                <a:ea typeface="+mn-ea"/>
                <a:cs typeface="+mn-cs"/>
              </a:rPr>
              <a:t>CtF</a:t>
            </a:r>
            <a:r>
              <a:rPr lang="en-GB" sz="1200" b="0" i="0" kern="1200" dirty="0" smtClean="0">
                <a:solidFill>
                  <a:schemeClr val="tx1"/>
                </a:solidFill>
                <a:effectLst/>
                <a:latin typeface="+mn-lt"/>
                <a:ea typeface="+mn-ea"/>
                <a:cs typeface="+mn-cs"/>
              </a:rPr>
              <a:t> direction compared to the </a:t>
            </a:r>
            <a:r>
              <a:rPr lang="en-GB" sz="1200" b="0" i="0" kern="1200" dirty="0" err="1" smtClean="0">
                <a:solidFill>
                  <a:schemeClr val="tx1"/>
                </a:solidFill>
                <a:effectLst/>
                <a:latin typeface="+mn-lt"/>
                <a:ea typeface="+mn-ea"/>
                <a:cs typeface="+mn-cs"/>
              </a:rPr>
              <a:t>FtC</a:t>
            </a:r>
            <a:r>
              <a:rPr lang="en-GB" sz="1200" b="0" i="0" kern="1200" dirty="0" smtClean="0">
                <a:solidFill>
                  <a:schemeClr val="tx1"/>
                </a:solidFill>
                <a:effectLst/>
                <a:latin typeface="+mn-lt"/>
                <a:ea typeface="+mn-ea"/>
                <a:cs typeface="+mn-cs"/>
              </a:rPr>
              <a:t> direction.</a:t>
            </a:r>
            <a:r>
              <a:rPr lang="en-GB" dirty="0" smtClean="0"/>
              <a:t> </a:t>
            </a:r>
            <a:br>
              <a:rPr lang="en-GB" dirty="0" smtClean="0"/>
            </a:br>
            <a:r>
              <a:rPr lang="en-GB" dirty="0" smtClean="0"/>
              <a:t/>
            </a:r>
            <a:br>
              <a:rPr lang="en-GB" dirty="0" smtClean="0"/>
            </a:br>
            <a:r>
              <a:rPr lang="en-GB" dirty="0" smtClean="0"/>
              <a:t>5- after arrows</a:t>
            </a:r>
            <a:r>
              <a:rPr lang="en-GB" baseline="0" dirty="0" smtClean="0"/>
              <a:t> </a:t>
            </a:r>
            <a:r>
              <a:rPr lang="en-GB" sz="1200" b="0" i="0" kern="1200" dirty="0" smtClean="0">
                <a:solidFill>
                  <a:schemeClr val="tx1"/>
                </a:solidFill>
                <a:effectLst/>
                <a:latin typeface="+mn-lt"/>
                <a:ea typeface="+mn-ea"/>
                <a:cs typeface="+mn-cs"/>
              </a:rPr>
              <a:t>the contrast between different </a:t>
            </a:r>
            <a:r>
              <a:rPr lang="en-GB" sz="1200" b="0" i="1" kern="1200" dirty="0" smtClean="0">
                <a:solidFill>
                  <a:schemeClr val="tx1"/>
                </a:solidFill>
                <a:effectLst/>
                <a:latin typeface="+mn-lt"/>
                <a:ea typeface="+mn-ea"/>
                <a:cs typeface="+mn-cs"/>
              </a:rPr>
              <a:t>Pc</a:t>
            </a:r>
            <a:r>
              <a:rPr lang="en-GB" sz="1200" b="0" i="0" kern="1200" dirty="0" smtClean="0">
                <a:solidFill>
                  <a:schemeClr val="tx1"/>
                </a:solidFill>
                <a:effectLst/>
                <a:latin typeface="+mn-lt"/>
                <a:ea typeface="+mn-ea"/>
                <a:cs typeface="+mn-cs"/>
              </a:rPr>
              <a:t>-</a:t>
            </a:r>
            <a:r>
              <a:rPr lang="en-GB" sz="1200" b="0" i="1" kern="1200" dirty="0" err="1" smtClean="0">
                <a:solidFill>
                  <a:schemeClr val="tx1"/>
                </a:solidFill>
                <a:effectLst/>
                <a:latin typeface="+mn-lt"/>
                <a:ea typeface="+mn-ea"/>
                <a:cs typeface="+mn-cs"/>
              </a:rPr>
              <a:t>Sw</a:t>
            </a:r>
            <a:r>
              <a:rPr lang="en-GB" sz="1200" b="0" i="1"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curves is decreased. However, there is still a noticeable difference between non-equilibrium </a:t>
            </a:r>
            <a:r>
              <a:rPr lang="en-GB" sz="1200" b="0" i="1" kern="1200" dirty="0" smtClean="0">
                <a:solidFill>
                  <a:schemeClr val="tx1"/>
                </a:solidFill>
                <a:effectLst/>
                <a:latin typeface="+mn-lt"/>
                <a:ea typeface="+mn-ea"/>
                <a:cs typeface="+mn-cs"/>
              </a:rPr>
              <a:t>Pc</a:t>
            </a:r>
            <a:r>
              <a:rPr lang="en-GB" sz="1200" b="0" i="0" kern="1200" dirty="0" smtClean="0">
                <a:solidFill>
                  <a:schemeClr val="tx1"/>
                </a:solidFill>
                <a:effectLst/>
                <a:latin typeface="+mn-lt"/>
                <a:ea typeface="+mn-ea"/>
                <a:cs typeface="+mn-cs"/>
              </a:rPr>
              <a:t>-</a:t>
            </a:r>
            <a:r>
              <a:rPr lang="en-GB" sz="1200" b="0" i="1" kern="1200" dirty="0" err="1" smtClean="0">
                <a:solidFill>
                  <a:schemeClr val="tx1"/>
                </a:solidFill>
                <a:effectLst/>
                <a:latin typeface="+mn-lt"/>
                <a:ea typeface="+mn-ea"/>
                <a:cs typeface="+mn-cs"/>
              </a:rPr>
              <a:t>Sw</a:t>
            </a:r>
            <a:r>
              <a:rPr lang="en-GB" sz="1200" b="0" i="1"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curves</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and a unique </a:t>
            </a:r>
            <a:r>
              <a:rPr lang="en-GB" sz="1200" b="0" i="1" kern="1200" dirty="0" smtClean="0">
                <a:solidFill>
                  <a:schemeClr val="tx1"/>
                </a:solidFill>
                <a:effectLst/>
                <a:latin typeface="+mn-lt"/>
                <a:ea typeface="+mn-ea"/>
                <a:cs typeface="+mn-cs"/>
              </a:rPr>
              <a:t>Pc</a:t>
            </a:r>
            <a:r>
              <a:rPr lang="en-GB" sz="1200" b="0" i="0" kern="1200" dirty="0" smtClean="0">
                <a:solidFill>
                  <a:schemeClr val="tx1"/>
                </a:solidFill>
                <a:effectLst/>
                <a:latin typeface="+mn-lt"/>
                <a:ea typeface="+mn-ea"/>
                <a:cs typeface="+mn-cs"/>
              </a:rPr>
              <a:t>-</a:t>
            </a:r>
            <a:r>
              <a:rPr lang="en-GB" sz="1200" b="0" i="1" kern="1200" dirty="0" err="1" smtClean="0">
                <a:solidFill>
                  <a:schemeClr val="tx1"/>
                </a:solidFill>
                <a:effectLst/>
                <a:latin typeface="+mn-lt"/>
                <a:ea typeface="+mn-ea"/>
                <a:cs typeface="+mn-cs"/>
              </a:rPr>
              <a:t>Sw</a:t>
            </a:r>
            <a:r>
              <a:rPr lang="en-GB" sz="1200" b="0" i="1"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curve cannot be deduced from transient experiments</a:t>
            </a:r>
            <a:r>
              <a:rPr lang="en-GB" dirty="0" smtClean="0"/>
              <a:t> </a:t>
            </a:r>
            <a:br>
              <a:rPr lang="en-GB" dirty="0" smtClean="0"/>
            </a:b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8F77CB54-6E25-4973-9C13-A2F04C08A96F}" type="slidenum">
              <a:rPr lang="en-GB" smtClean="0"/>
              <a:t>9</a:t>
            </a:fld>
            <a:endParaRPr lang="en-GB"/>
          </a:p>
        </p:txBody>
      </p:sp>
    </p:spTree>
    <p:extLst>
      <p:ext uri="{BB962C8B-B14F-4D97-AF65-F5344CB8AC3E}">
        <p14:creationId xmlns:p14="http://schemas.microsoft.com/office/powerpoint/2010/main" val="3919828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1- Non monotonic behaviour for the remaining wetting phase saturation and saturation difference between coarse and fine section (the trade-off between capillary and viscous forces was recognized as the underlying mechanism for this behaviour). </a:t>
            </a:r>
            <a:r>
              <a:rPr lang="en-GB" sz="1200" b="0" i="0" kern="1200" dirty="0" smtClean="0">
                <a:solidFill>
                  <a:schemeClr val="tx1"/>
                </a:solidFill>
                <a:effectLst/>
                <a:latin typeface="+mn-lt"/>
                <a:ea typeface="+mn-ea"/>
                <a:cs typeface="+mn-cs"/>
              </a:rPr>
              <a:t>The reason is that by increasing the capillary number (ratio of the viscous force to capillary forces), the viscous forces become more important and the displacement </a:t>
            </a:r>
            <a:r>
              <a:rPr lang="en-GB" sz="1200" b="0" i="0" kern="1200" dirty="0" err="1" smtClean="0">
                <a:solidFill>
                  <a:schemeClr val="tx1"/>
                </a:solidFill>
                <a:effectLst/>
                <a:latin typeface="+mn-lt"/>
                <a:ea typeface="+mn-ea"/>
                <a:cs typeface="+mn-cs"/>
              </a:rPr>
              <a:t>behavior</a:t>
            </a:r>
            <a:r>
              <a:rPr lang="en-GB" sz="1200" b="0" i="0" kern="1200" dirty="0" smtClean="0">
                <a:solidFill>
                  <a:schemeClr val="tx1"/>
                </a:solidFill>
                <a:effectLst/>
                <a:latin typeface="+mn-lt"/>
                <a:ea typeface="+mn-ea"/>
                <a:cs typeface="+mn-cs"/>
              </a:rPr>
              <a:t> changes from capillary fingering to viscous fingering.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Figure 1.7 shows the classical phase diagram proposed by </a:t>
            </a:r>
            <a:r>
              <a:rPr lang="en-GB" sz="1200" b="0" i="0" kern="1200" dirty="0" err="1" smtClean="0">
                <a:solidFill>
                  <a:schemeClr val="tx1"/>
                </a:solidFill>
                <a:effectLst/>
                <a:latin typeface="+mn-lt"/>
                <a:ea typeface="+mn-ea"/>
                <a:cs typeface="+mn-cs"/>
              </a:rPr>
              <a:t>Lenormand</a:t>
            </a:r>
            <a:r>
              <a:rPr lang="en-GB" sz="1200" b="0" i="0" kern="1200" dirty="0" smtClean="0">
                <a:solidFill>
                  <a:schemeClr val="tx1"/>
                </a:solidFill>
                <a:effectLst/>
                <a:latin typeface="+mn-lt"/>
                <a:ea typeface="+mn-ea"/>
                <a:cs typeface="+mn-cs"/>
              </a:rPr>
              <a:t> et al. [44] for immiscible displacement.</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Depending on capillary number and viscosity ratio, stable displacement, viscous fingering, or capillary fingering may take place.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Zhang et al. [2] found that the cross-over zone (transition from capillary fingering to viscous fingering or stable displacement) was narrower than in the study</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of </a:t>
            </a:r>
            <a:r>
              <a:rPr lang="en-GB" sz="1200" b="0" i="0" kern="1200" dirty="0" err="1" smtClean="0">
                <a:solidFill>
                  <a:schemeClr val="tx1"/>
                </a:solidFill>
                <a:effectLst/>
                <a:latin typeface="+mn-lt"/>
                <a:ea typeface="+mn-ea"/>
                <a:cs typeface="+mn-cs"/>
              </a:rPr>
              <a:t>Lenormand</a:t>
            </a:r>
            <a:r>
              <a:rPr lang="en-GB" sz="1200" b="0" i="0" kern="1200" dirty="0" smtClean="0">
                <a:solidFill>
                  <a:schemeClr val="tx1"/>
                </a:solidFill>
                <a:effectLst/>
                <a:latin typeface="+mn-lt"/>
                <a:ea typeface="+mn-ea"/>
                <a:cs typeface="+mn-cs"/>
              </a:rPr>
              <a:t> [44], which was controlled by the mean and standard deviation of pore size distribution.</a:t>
            </a:r>
            <a:r>
              <a:rPr lang="en-GB" sz="1200" b="0" i="0" kern="1200" baseline="0" dirty="0" smtClean="0">
                <a:solidFill>
                  <a:schemeClr val="tx1"/>
                </a:solidFill>
                <a:effectLst/>
                <a:latin typeface="+mn-lt"/>
                <a:ea typeface="+mn-ea"/>
                <a:cs typeface="+mn-cs"/>
              </a:rPr>
              <a:t> Hence in this study, the </a:t>
            </a:r>
            <a:r>
              <a:rPr lang="en-GB" sz="1200" b="0" i="0" kern="1200" dirty="0" smtClean="0">
                <a:solidFill>
                  <a:schemeClr val="tx1"/>
                </a:solidFill>
                <a:effectLst/>
                <a:latin typeface="+mn-lt"/>
                <a:ea typeface="+mn-ea"/>
                <a:cs typeface="+mn-cs"/>
              </a:rPr>
              <a:t>cross-over zone</a:t>
            </a:r>
            <a:r>
              <a:rPr lang="en-GB" dirty="0" smtClean="0"/>
              <a:t> </a:t>
            </a:r>
            <a:br>
              <a:rPr lang="en-GB" dirty="0" smtClean="0"/>
            </a:br>
            <a:r>
              <a:rPr lang="en-GB" dirty="0" smtClean="0"/>
              <a:t> </a:t>
            </a:r>
            <a:r>
              <a:rPr lang="en-GB" sz="1200" b="0" i="0" kern="1200" dirty="0" smtClean="0">
                <a:solidFill>
                  <a:schemeClr val="tx1"/>
                </a:solidFill>
                <a:effectLst/>
                <a:latin typeface="+mn-lt"/>
                <a:ea typeface="+mn-ea"/>
                <a:cs typeface="+mn-cs"/>
              </a:rPr>
              <a:t>could be slightly different from previous studies due to the presence of the heterogeneity interface and different pore size distribution of the </a:t>
            </a:r>
            <a:r>
              <a:rPr lang="en-GB" sz="1200" b="0" i="0" kern="1200" dirty="0" err="1" smtClean="0">
                <a:solidFill>
                  <a:schemeClr val="tx1"/>
                </a:solidFill>
                <a:effectLst/>
                <a:latin typeface="+mn-lt"/>
                <a:ea typeface="+mn-ea"/>
                <a:cs typeface="+mn-cs"/>
              </a:rPr>
              <a:t>micromode</a:t>
            </a:r>
            <a:r>
              <a:rPr lang="en-GB" dirty="0" smtClean="0"/>
              <a:t> </a:t>
            </a:r>
            <a:br>
              <a:rPr lang="en-GB" dirty="0" smtClean="0"/>
            </a:br>
            <a:r>
              <a:rPr lang="en-GB" dirty="0" smtClean="0"/>
              <a:t/>
            </a:r>
            <a:br>
              <a:rPr lang="en-GB" dirty="0" smtClean="0"/>
            </a:br>
            <a:r>
              <a:rPr lang="en-GB" sz="1200" b="0" i="0" kern="1200" dirty="0" smtClean="0">
                <a:solidFill>
                  <a:schemeClr val="tx1"/>
                </a:solidFill>
                <a:effectLst/>
                <a:latin typeface="+mn-lt"/>
                <a:ea typeface="+mn-ea"/>
                <a:cs typeface="+mn-cs"/>
              </a:rPr>
              <a:t>It can be seen that capillary forces are dominant at the lowest flow rate, while viscous forces control the displacement at the highest flow rate. Moreover, capillary and viscous forces competed to dominate at two intermediate flow rates. As Figure 1.7 shows small capillary numbers, when viscous forces are negligible, capillary fingering grows independent of the flow direction [1]. Capillary fingers are noticeable especially in the lower capillary numbers for both displacement directions. By increasing the flow rate, the number of fingers decreases, and the invasion front becomes more stable in both flow directions.</a:t>
            </a:r>
            <a:r>
              <a:rPr lang="en-GB" dirty="0" smtClean="0"/>
              <a:t/>
            </a:r>
            <a:br>
              <a:rPr lang="en-GB" dirty="0" smtClean="0"/>
            </a:b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b. The middle figure shows that under high injection rates, the least saturation variation between fine and coarse sections was observed. The highest saturation difference was observed at 0.01 mL/h where the effect of both capillary and viscous forces coexisted. It can be concluded that the competition between these forces not</a:t>
            </a:r>
            <a:r>
              <a:rPr lang="en-GB" dirty="0" smtClean="0"/>
              <a:t> </a:t>
            </a:r>
            <a:r>
              <a:rPr lang="en-GB" sz="1200" b="0" i="0" kern="1200" dirty="0" smtClean="0">
                <a:solidFill>
                  <a:schemeClr val="tx1"/>
                </a:solidFill>
                <a:effectLst/>
                <a:latin typeface="+mn-lt"/>
                <a:ea typeface="+mn-ea"/>
                <a:cs typeface="+mn-cs"/>
              </a:rPr>
              <a:t>only caused the non-monotonic trend but also, resulted in the most discrepancy</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in saturation in the micromodel. </a:t>
            </a:r>
            <a:r>
              <a:rPr lang="en-GB" dirty="0" smtClean="0"/>
              <a:t/>
            </a:r>
            <a:br>
              <a:rPr lang="en-GB" dirty="0" smtClean="0"/>
            </a:br>
            <a:endParaRPr lang="en-GB"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8F77CB54-6E25-4973-9C13-A2F04C08A96F}" type="slidenum">
              <a:rPr lang="en-GB" smtClean="0"/>
              <a:t>10</a:t>
            </a:fld>
            <a:endParaRPr lang="en-GB"/>
          </a:p>
        </p:txBody>
      </p:sp>
    </p:spTree>
    <p:extLst>
      <p:ext uri="{BB962C8B-B14F-4D97-AF65-F5344CB8AC3E}">
        <p14:creationId xmlns:p14="http://schemas.microsoft.com/office/powerpoint/2010/main" val="2961573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DCEAE39-3A50-4F1D-8025-1C055E85277C}" type="datetimeFigureOut">
              <a:rPr lang="en-GB" smtClean="0"/>
              <a:t>21/05/2022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49EE42-A41D-4A96-9E35-EB1238EE3F82}" type="slidenum">
              <a:rPr lang="en-GB" smtClean="0"/>
              <a:t>‹#›</a:t>
            </a:fld>
            <a:endParaRPr lang="en-GB"/>
          </a:p>
        </p:txBody>
      </p:sp>
    </p:spTree>
    <p:extLst>
      <p:ext uri="{BB962C8B-B14F-4D97-AF65-F5344CB8AC3E}">
        <p14:creationId xmlns:p14="http://schemas.microsoft.com/office/powerpoint/2010/main" val="434893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DCEAE39-3A50-4F1D-8025-1C055E85277C}" type="datetimeFigureOut">
              <a:rPr lang="en-GB" smtClean="0"/>
              <a:t>21/05/2022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49EE42-A41D-4A96-9E35-EB1238EE3F82}" type="slidenum">
              <a:rPr lang="en-GB" smtClean="0"/>
              <a:t>‹#›</a:t>
            </a:fld>
            <a:endParaRPr lang="en-GB"/>
          </a:p>
        </p:txBody>
      </p:sp>
    </p:spTree>
    <p:extLst>
      <p:ext uri="{BB962C8B-B14F-4D97-AF65-F5344CB8AC3E}">
        <p14:creationId xmlns:p14="http://schemas.microsoft.com/office/powerpoint/2010/main" val="1845716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DCEAE39-3A50-4F1D-8025-1C055E85277C}" type="datetimeFigureOut">
              <a:rPr lang="en-GB" smtClean="0"/>
              <a:t>21/05/2022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49EE42-A41D-4A96-9E35-EB1238EE3F82}" type="slidenum">
              <a:rPr lang="en-GB" smtClean="0"/>
              <a:t>‹#›</a:t>
            </a:fld>
            <a:endParaRPr lang="en-GB"/>
          </a:p>
        </p:txBody>
      </p:sp>
    </p:spTree>
    <p:extLst>
      <p:ext uri="{BB962C8B-B14F-4D97-AF65-F5344CB8AC3E}">
        <p14:creationId xmlns:p14="http://schemas.microsoft.com/office/powerpoint/2010/main" val="2492748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DCEAE39-3A50-4F1D-8025-1C055E85277C}" type="datetimeFigureOut">
              <a:rPr lang="en-GB" smtClean="0"/>
              <a:t>21/05/2022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49EE42-A41D-4A96-9E35-EB1238EE3F82}" type="slidenum">
              <a:rPr lang="en-GB" smtClean="0"/>
              <a:t>‹#›</a:t>
            </a:fld>
            <a:endParaRPr lang="en-GB"/>
          </a:p>
        </p:txBody>
      </p:sp>
    </p:spTree>
    <p:extLst>
      <p:ext uri="{BB962C8B-B14F-4D97-AF65-F5344CB8AC3E}">
        <p14:creationId xmlns:p14="http://schemas.microsoft.com/office/powerpoint/2010/main" val="699191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DCEAE39-3A50-4F1D-8025-1C055E85277C}" type="datetimeFigureOut">
              <a:rPr lang="en-GB" smtClean="0"/>
              <a:t>21/05/2022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49EE42-A41D-4A96-9E35-EB1238EE3F82}" type="slidenum">
              <a:rPr lang="en-GB" smtClean="0"/>
              <a:t>‹#›</a:t>
            </a:fld>
            <a:endParaRPr lang="en-GB"/>
          </a:p>
        </p:txBody>
      </p:sp>
    </p:spTree>
    <p:extLst>
      <p:ext uri="{BB962C8B-B14F-4D97-AF65-F5344CB8AC3E}">
        <p14:creationId xmlns:p14="http://schemas.microsoft.com/office/powerpoint/2010/main" val="2103557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DCEAE39-3A50-4F1D-8025-1C055E85277C}" type="datetimeFigureOut">
              <a:rPr lang="en-GB" smtClean="0"/>
              <a:t>21/05/2022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49EE42-A41D-4A96-9E35-EB1238EE3F82}" type="slidenum">
              <a:rPr lang="en-GB" smtClean="0"/>
              <a:t>‹#›</a:t>
            </a:fld>
            <a:endParaRPr lang="en-GB"/>
          </a:p>
        </p:txBody>
      </p:sp>
    </p:spTree>
    <p:extLst>
      <p:ext uri="{BB962C8B-B14F-4D97-AF65-F5344CB8AC3E}">
        <p14:creationId xmlns:p14="http://schemas.microsoft.com/office/powerpoint/2010/main" val="335367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DCEAE39-3A50-4F1D-8025-1C055E85277C}" type="datetimeFigureOut">
              <a:rPr lang="en-GB" smtClean="0"/>
              <a:t>21/05/2022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49EE42-A41D-4A96-9E35-EB1238EE3F82}" type="slidenum">
              <a:rPr lang="en-GB" smtClean="0"/>
              <a:t>‹#›</a:t>
            </a:fld>
            <a:endParaRPr lang="en-GB"/>
          </a:p>
        </p:txBody>
      </p:sp>
    </p:spTree>
    <p:extLst>
      <p:ext uri="{BB962C8B-B14F-4D97-AF65-F5344CB8AC3E}">
        <p14:creationId xmlns:p14="http://schemas.microsoft.com/office/powerpoint/2010/main" val="645891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DCEAE39-3A50-4F1D-8025-1C055E85277C}" type="datetimeFigureOut">
              <a:rPr lang="en-GB" smtClean="0"/>
              <a:t>21/05/2022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349EE42-A41D-4A96-9E35-EB1238EE3F82}" type="slidenum">
              <a:rPr lang="en-GB" smtClean="0"/>
              <a:t>‹#›</a:t>
            </a:fld>
            <a:endParaRPr lang="en-GB"/>
          </a:p>
        </p:txBody>
      </p:sp>
    </p:spTree>
    <p:extLst>
      <p:ext uri="{BB962C8B-B14F-4D97-AF65-F5344CB8AC3E}">
        <p14:creationId xmlns:p14="http://schemas.microsoft.com/office/powerpoint/2010/main" val="1377106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EAE39-3A50-4F1D-8025-1C055E85277C}" type="datetimeFigureOut">
              <a:rPr lang="en-GB" smtClean="0"/>
              <a:t>21/05/2022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49EE42-A41D-4A96-9E35-EB1238EE3F82}" type="slidenum">
              <a:rPr lang="en-GB" smtClean="0"/>
              <a:t>‹#›</a:t>
            </a:fld>
            <a:endParaRPr lang="en-GB"/>
          </a:p>
        </p:txBody>
      </p:sp>
    </p:spTree>
    <p:extLst>
      <p:ext uri="{BB962C8B-B14F-4D97-AF65-F5344CB8AC3E}">
        <p14:creationId xmlns:p14="http://schemas.microsoft.com/office/powerpoint/2010/main" val="2380843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DCEAE39-3A50-4F1D-8025-1C055E85277C}" type="datetimeFigureOut">
              <a:rPr lang="en-GB" smtClean="0"/>
              <a:t>21/05/2022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49EE42-A41D-4A96-9E35-EB1238EE3F82}" type="slidenum">
              <a:rPr lang="en-GB" smtClean="0"/>
              <a:t>‹#›</a:t>
            </a:fld>
            <a:endParaRPr lang="en-GB"/>
          </a:p>
        </p:txBody>
      </p:sp>
    </p:spTree>
    <p:extLst>
      <p:ext uri="{BB962C8B-B14F-4D97-AF65-F5344CB8AC3E}">
        <p14:creationId xmlns:p14="http://schemas.microsoft.com/office/powerpoint/2010/main" val="1351917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DCEAE39-3A50-4F1D-8025-1C055E85277C}" type="datetimeFigureOut">
              <a:rPr lang="en-GB" smtClean="0"/>
              <a:t>21/05/2022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49EE42-A41D-4A96-9E35-EB1238EE3F82}" type="slidenum">
              <a:rPr lang="en-GB" smtClean="0"/>
              <a:t>‹#›</a:t>
            </a:fld>
            <a:endParaRPr lang="en-GB"/>
          </a:p>
        </p:txBody>
      </p:sp>
    </p:spTree>
    <p:extLst>
      <p:ext uri="{BB962C8B-B14F-4D97-AF65-F5344CB8AC3E}">
        <p14:creationId xmlns:p14="http://schemas.microsoft.com/office/powerpoint/2010/main" val="1048825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EAE39-3A50-4F1D-8025-1C055E85277C}" type="datetimeFigureOut">
              <a:rPr lang="en-GB" smtClean="0"/>
              <a:t>21/05/2022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49EE42-A41D-4A96-9E35-EB1238EE3F82}" type="slidenum">
              <a:rPr lang="en-GB" smtClean="0"/>
              <a:t>‹#›</a:t>
            </a:fld>
            <a:endParaRPr lang="en-GB"/>
          </a:p>
        </p:txBody>
      </p:sp>
    </p:spTree>
    <p:extLst>
      <p:ext uri="{BB962C8B-B14F-4D97-AF65-F5344CB8AC3E}">
        <p14:creationId xmlns:p14="http://schemas.microsoft.com/office/powerpoint/2010/main" val="2088481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40.png"/><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jpeg"/><Relationship Id="rId7" Type="http://schemas.openxmlformats.org/officeDocument/2006/relationships/image" Target="../media/image10.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8" y="0"/>
            <a:ext cx="12192787" cy="3356517"/>
          </a:xfrm>
          <a:prstGeom prst="rect">
            <a:avLst/>
          </a:prstGeom>
          <a:solidFill>
            <a:srgbClr val="6D0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1007354" y="1886836"/>
            <a:ext cx="10176501" cy="1325563"/>
          </a:xfrm>
        </p:spPr>
        <p:txBody>
          <a:bodyPr>
            <a:noAutofit/>
          </a:bodyPr>
          <a:lstStyle/>
          <a:p>
            <a:pPr algn="ctr"/>
            <a:r>
              <a:rPr lang="en-GB" sz="2800" b="1" dirty="0">
                <a:solidFill>
                  <a:srgbClr val="FFCC33"/>
                </a:solidFill>
                <a:latin typeface="Arial" panose="020B0604020202020204" pitchFamily="34" charset="0"/>
                <a:ea typeface="+mn-ea"/>
                <a:cs typeface="Arial" panose="020B0604020202020204" pitchFamily="34" charset="0"/>
              </a:rPr>
              <a:t>Impact of Displacement Direction Relative to Heterogeneity on</a:t>
            </a:r>
            <a:br>
              <a:rPr lang="en-GB" sz="2800" b="1" dirty="0">
                <a:solidFill>
                  <a:srgbClr val="FFCC33"/>
                </a:solidFill>
                <a:latin typeface="Arial" panose="020B0604020202020204" pitchFamily="34" charset="0"/>
                <a:ea typeface="+mn-ea"/>
                <a:cs typeface="Arial" panose="020B0604020202020204" pitchFamily="34" charset="0"/>
              </a:rPr>
            </a:br>
            <a:r>
              <a:rPr lang="en-GB" sz="2800" b="1" dirty="0">
                <a:solidFill>
                  <a:srgbClr val="FFCC33"/>
                </a:solidFill>
                <a:latin typeface="Arial" panose="020B0604020202020204" pitchFamily="34" charset="0"/>
                <a:ea typeface="+mn-ea"/>
                <a:cs typeface="Arial" panose="020B0604020202020204" pitchFamily="34" charset="0"/>
              </a:rPr>
              <a:t>Averaged Capillary Pressure-Saturation Curves</a:t>
            </a:r>
            <a:endParaRPr lang="en-GB" sz="2800" dirty="0"/>
          </a:p>
        </p:txBody>
      </p:sp>
      <p:pic>
        <p:nvPicPr>
          <p:cNvPr id="5" name="Picture 2" descr="https://personalpages.manchester.ac.uk/staff/vahid.niasar/images/IMPRES_FULL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573" y="712780"/>
            <a:ext cx="2037825" cy="75423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Manchester Live webinars - GM Higher"/>
          <p:cNvSpPr>
            <a:spLocks noChangeAspect="1" noChangeArrowheads="1"/>
          </p:cNvSpPr>
          <p:nvPr/>
        </p:nvSpPr>
        <p:spPr bwMode="auto">
          <a:xfrm>
            <a:off x="155575" y="-144464"/>
            <a:ext cx="3600000" cy="36000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descr="Business Banner png download - 717*387 - Free Transparent University Of  Manchester png Download. - CleanPNG / Kis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47135" y="166269"/>
            <a:ext cx="4156328" cy="18472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828800" y="3776340"/>
            <a:ext cx="8430322" cy="984885"/>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Javad </a:t>
            </a:r>
            <a:r>
              <a:rPr lang="en-GB" b="1" dirty="0" smtClean="0">
                <a:latin typeface="Arial" panose="020B0604020202020204" pitchFamily="34" charset="0"/>
                <a:cs typeface="Arial" panose="020B0604020202020204" pitchFamily="34" charset="0"/>
              </a:rPr>
              <a:t>Shokri </a:t>
            </a:r>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Omar E. </a:t>
            </a:r>
            <a:r>
              <a:rPr lang="en-GB" dirty="0" smtClean="0">
                <a:latin typeface="Arial" panose="020B0604020202020204" pitchFamily="34" charset="0"/>
                <a:cs typeface="Arial" panose="020B0604020202020204" pitchFamily="34" charset="0"/>
              </a:rPr>
              <a:t>Godinez-Brizuela </a:t>
            </a:r>
            <a:r>
              <a:rPr lang="en-GB" dirty="0">
                <a:latin typeface="Arial" panose="020B0604020202020204" pitchFamily="34" charset="0"/>
                <a:cs typeface="Arial" panose="020B0604020202020204" pitchFamily="34" charset="0"/>
              </a:rPr>
              <a:t>, Hamidreza </a:t>
            </a:r>
            <a:r>
              <a:rPr lang="en-GB" dirty="0" smtClean="0">
                <a:latin typeface="Arial" panose="020B0604020202020204" pitchFamily="34" charset="0"/>
                <a:cs typeface="Arial" panose="020B0604020202020204" pitchFamily="34" charset="0"/>
              </a:rPr>
              <a:t>Erfani </a:t>
            </a:r>
            <a:r>
              <a:rPr lang="en-GB" dirty="0">
                <a:latin typeface="Arial" panose="020B0604020202020204" pitchFamily="34" charset="0"/>
                <a:cs typeface="Arial" panose="020B0604020202020204" pitchFamily="34" charset="0"/>
              </a:rPr>
              <a:t>, Yongqiang </a:t>
            </a:r>
            <a:r>
              <a:rPr lang="en-GB" dirty="0" smtClean="0">
                <a:latin typeface="Arial" panose="020B0604020202020204" pitchFamily="34" charset="0"/>
                <a:cs typeface="Arial" panose="020B0604020202020204" pitchFamily="34" charset="0"/>
              </a:rPr>
              <a:t>Chen,</a:t>
            </a:r>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Masoud </a:t>
            </a:r>
            <a:r>
              <a:rPr lang="en-GB" dirty="0" smtClean="0">
                <a:latin typeface="Arial" panose="020B0604020202020204" pitchFamily="34" charset="0"/>
                <a:cs typeface="Arial" panose="020B0604020202020204" pitchFamily="34" charset="0"/>
              </a:rPr>
              <a:t>Babaei </a:t>
            </a:r>
            <a:r>
              <a:rPr lang="en-GB" dirty="0">
                <a:latin typeface="Arial" panose="020B0604020202020204" pitchFamily="34" charset="0"/>
                <a:cs typeface="Arial" panose="020B0604020202020204" pitchFamily="34" charset="0"/>
              </a:rPr>
              <a:t>, Brian </a:t>
            </a:r>
            <a:r>
              <a:rPr lang="en-GB" dirty="0" smtClean="0">
                <a:latin typeface="Arial" panose="020B0604020202020204" pitchFamily="34" charset="0"/>
                <a:cs typeface="Arial" panose="020B0604020202020204" pitchFamily="34" charset="0"/>
              </a:rPr>
              <a:t>Berkowitz </a:t>
            </a:r>
            <a:r>
              <a:rPr lang="en-GB" dirty="0">
                <a:latin typeface="Arial" panose="020B0604020202020204" pitchFamily="34" charset="0"/>
                <a:cs typeface="Arial" panose="020B0604020202020204" pitchFamily="34" charset="0"/>
              </a:rPr>
              <a:t>, and Vahid </a:t>
            </a:r>
            <a:r>
              <a:rPr lang="en-GB" dirty="0" smtClean="0">
                <a:latin typeface="Arial" panose="020B0604020202020204" pitchFamily="34" charset="0"/>
                <a:cs typeface="Arial" panose="020B0604020202020204" pitchFamily="34" charset="0"/>
              </a:rPr>
              <a:t>Niasar</a:t>
            </a:r>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p:txBody>
      </p:sp>
      <p:sp>
        <p:nvSpPr>
          <p:cNvPr id="12" name="TextBox 11"/>
          <p:cNvSpPr txBox="1"/>
          <p:nvPr/>
        </p:nvSpPr>
        <p:spPr>
          <a:xfrm>
            <a:off x="4780650" y="6320378"/>
            <a:ext cx="2305183" cy="338554"/>
          </a:xfrm>
          <a:prstGeom prst="rect">
            <a:avLst/>
          </a:prstGeom>
          <a:noFill/>
        </p:spPr>
        <p:txBody>
          <a:bodyPr wrap="none" rtlCol="0">
            <a:spAutoFit/>
          </a:bodyPr>
          <a:lstStyle/>
          <a:p>
            <a:pPr algn="ctr"/>
            <a:r>
              <a:rPr lang="en-GB" sz="1600" dirty="0" smtClean="0"/>
              <a:t>InterPore2022, May 2022</a:t>
            </a:r>
            <a:endParaRPr lang="en-GB" sz="1600" dirty="0"/>
          </a:p>
        </p:txBody>
      </p:sp>
    </p:spTree>
    <p:extLst>
      <p:ext uri="{BB962C8B-B14F-4D97-AF65-F5344CB8AC3E}">
        <p14:creationId xmlns:p14="http://schemas.microsoft.com/office/powerpoint/2010/main" val="25464923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 &amp; Discussion</a:t>
            </a:r>
          </a:p>
        </p:txBody>
      </p:sp>
      <p:sp>
        <p:nvSpPr>
          <p:cNvPr id="19" name="Rectangle 18"/>
          <p:cNvSpPr/>
          <p:nvPr/>
        </p:nvSpPr>
        <p:spPr>
          <a:xfrm>
            <a:off x="-788" y="6277868"/>
            <a:ext cx="12192787" cy="593993"/>
          </a:xfrm>
          <a:prstGeom prst="rect">
            <a:avLst/>
          </a:prstGeom>
          <a:solidFill>
            <a:srgbClr val="6D0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2" descr="https://personalpages.manchester.ac.uk/staff/vahid.niasar/images/IMPRES_FULL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250" y="6332955"/>
            <a:ext cx="1307900" cy="4840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187545" y="6390198"/>
            <a:ext cx="738909" cy="369332"/>
          </a:xfrm>
          <a:prstGeom prst="rect">
            <a:avLst/>
          </a:prstGeom>
          <a:noFill/>
        </p:spPr>
        <p:txBody>
          <a:bodyPr wrap="square" rtlCol="0">
            <a:spAutoFit/>
          </a:bodyPr>
          <a:lstStyle/>
          <a:p>
            <a:r>
              <a:rPr lang="en-GB" dirty="0">
                <a:solidFill>
                  <a:schemeClr val="bg1"/>
                </a:solidFill>
              </a:rPr>
              <a:t>9</a:t>
            </a:r>
          </a:p>
        </p:txBody>
      </p:sp>
      <p:sp>
        <p:nvSpPr>
          <p:cNvPr id="22" name="TextBox 21"/>
          <p:cNvSpPr txBox="1"/>
          <p:nvPr/>
        </p:nvSpPr>
        <p:spPr>
          <a:xfrm>
            <a:off x="1114202" y="4886237"/>
            <a:ext cx="2280213" cy="646331"/>
          </a:xfrm>
          <a:prstGeom prst="rect">
            <a:avLst/>
          </a:prstGeom>
          <a:noFill/>
        </p:spPr>
        <p:txBody>
          <a:bodyPr wrap="square" rtlCol="0">
            <a:spAutoFit/>
          </a:bodyPr>
          <a:lstStyle/>
          <a:p>
            <a:pPr algn="ctr"/>
            <a:r>
              <a:rPr lang="en-GB" dirty="0" smtClean="0"/>
              <a:t>Remaining wetting phase saturation</a:t>
            </a:r>
            <a:endParaRPr lang="en-GB" dirty="0"/>
          </a:p>
        </p:txBody>
      </p:sp>
      <p:sp>
        <p:nvSpPr>
          <p:cNvPr id="23" name="TextBox 22"/>
          <p:cNvSpPr txBox="1"/>
          <p:nvPr/>
        </p:nvSpPr>
        <p:spPr>
          <a:xfrm>
            <a:off x="3969930" y="4834445"/>
            <a:ext cx="2280213" cy="923330"/>
          </a:xfrm>
          <a:prstGeom prst="rect">
            <a:avLst/>
          </a:prstGeom>
          <a:noFill/>
        </p:spPr>
        <p:txBody>
          <a:bodyPr wrap="square" rtlCol="0">
            <a:spAutoFit/>
          </a:bodyPr>
          <a:lstStyle/>
          <a:p>
            <a:pPr algn="ctr"/>
            <a:r>
              <a:rPr lang="en-GB" dirty="0" smtClean="0"/>
              <a:t>Saturation </a:t>
            </a:r>
            <a:r>
              <a:rPr lang="en-GB" dirty="0"/>
              <a:t>difference between coarse and fine section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097" y="2546237"/>
            <a:ext cx="2384318" cy="2160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7236" y="2539760"/>
            <a:ext cx="2381797" cy="2160000"/>
          </a:xfrm>
          <a:prstGeom prst="rect">
            <a:avLst/>
          </a:prstGeom>
        </p:spPr>
      </p:pic>
      <p:sp>
        <p:nvSpPr>
          <p:cNvPr id="12" name="Content Placeholder 3"/>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smtClean="0"/>
              <a:t>Non-monotonic </a:t>
            </a:r>
            <a:r>
              <a:rPr lang="en-GB" sz="2400" dirty="0" smtClean="0"/>
              <a:t>behaviour due to </a:t>
            </a:r>
            <a:r>
              <a:rPr lang="en-GB" sz="2400" dirty="0"/>
              <a:t>trade-off between capillary and viscous forces </a:t>
            </a:r>
            <a:r>
              <a:rPr lang="en-GB" sz="2400" dirty="0" smtClean="0"/>
              <a:t> </a:t>
            </a:r>
            <a:endParaRPr lang="en-GB" sz="2400" dirty="0" smtClean="0"/>
          </a:p>
          <a:p>
            <a:pPr marL="0" indent="0">
              <a:buFont typeface="Arial" panose="020B0604020202020204" pitchFamily="34" charset="0"/>
              <a:buNone/>
            </a:pPr>
            <a:endParaRPr lang="en-GB" sz="2400"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1854" y="2382658"/>
            <a:ext cx="5441574" cy="2520000"/>
          </a:xfrm>
          <a:prstGeom prst="rect">
            <a:avLst/>
          </a:prstGeom>
        </p:spPr>
      </p:pic>
      <p:sp>
        <p:nvSpPr>
          <p:cNvPr id="15" name="TextBox 14"/>
          <p:cNvSpPr txBox="1"/>
          <p:nvPr/>
        </p:nvSpPr>
        <p:spPr>
          <a:xfrm>
            <a:off x="7710381" y="4908196"/>
            <a:ext cx="2704519" cy="646331"/>
          </a:xfrm>
          <a:prstGeom prst="rect">
            <a:avLst/>
          </a:prstGeom>
          <a:noFill/>
        </p:spPr>
        <p:txBody>
          <a:bodyPr wrap="square" rtlCol="0">
            <a:spAutoFit/>
          </a:bodyPr>
          <a:lstStyle/>
          <a:p>
            <a:pPr algn="ctr"/>
            <a:r>
              <a:rPr lang="en-GB" dirty="0" smtClean="0"/>
              <a:t>Phase diagram for immiscible displacement</a:t>
            </a:r>
            <a:endParaRPr lang="en-GB" dirty="0"/>
          </a:p>
        </p:txBody>
      </p:sp>
      <p:sp>
        <p:nvSpPr>
          <p:cNvPr id="9" name="Oval 8"/>
          <p:cNvSpPr/>
          <p:nvPr/>
        </p:nvSpPr>
        <p:spPr>
          <a:xfrm>
            <a:off x="4692929" y="2795560"/>
            <a:ext cx="375920" cy="1351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5490410" y="3306167"/>
            <a:ext cx="375920" cy="8435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852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2" grpId="0" uiExpand="1" build="p"/>
      <p:bldP spid="15" grpId="0"/>
      <p:bldP spid="9"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 &amp; Discussion</a:t>
            </a:r>
          </a:p>
        </p:txBody>
      </p:sp>
      <p:sp>
        <p:nvSpPr>
          <p:cNvPr id="19" name="Rectangle 18"/>
          <p:cNvSpPr/>
          <p:nvPr/>
        </p:nvSpPr>
        <p:spPr>
          <a:xfrm>
            <a:off x="-788" y="6277868"/>
            <a:ext cx="12192787" cy="593993"/>
          </a:xfrm>
          <a:prstGeom prst="rect">
            <a:avLst/>
          </a:prstGeom>
          <a:solidFill>
            <a:srgbClr val="6D0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2" descr="https://personalpages.manchester.ac.uk/staff/vahid.niasar/images/IMPRES_FULL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250" y="6332955"/>
            <a:ext cx="1307900" cy="4840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187545" y="6390198"/>
            <a:ext cx="738909" cy="369332"/>
          </a:xfrm>
          <a:prstGeom prst="rect">
            <a:avLst/>
          </a:prstGeom>
          <a:noFill/>
        </p:spPr>
        <p:txBody>
          <a:bodyPr wrap="square" rtlCol="0">
            <a:spAutoFit/>
          </a:bodyPr>
          <a:lstStyle/>
          <a:p>
            <a:r>
              <a:rPr lang="en-GB" dirty="0" smtClean="0">
                <a:solidFill>
                  <a:schemeClr val="bg1"/>
                </a:solidFill>
              </a:rPr>
              <a:t>10</a:t>
            </a:r>
            <a:endParaRPr lang="en-GB" dirty="0">
              <a:solidFill>
                <a:schemeClr val="bg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1623" y="1548211"/>
            <a:ext cx="3870235" cy="3506121"/>
          </a:xfrm>
          <a:prstGeom prst="rect">
            <a:avLst/>
          </a:prstGeom>
        </p:spPr>
      </p:pic>
      <mc:AlternateContent xmlns:mc="http://schemas.openxmlformats.org/markup-compatibility/2006" xmlns:a14="http://schemas.microsoft.com/office/drawing/2010/main">
        <mc:Choice Requires="a14">
          <p:sp>
            <p:nvSpPr>
              <p:cNvPr id="12" name="Content Placeholder 3"/>
              <p:cNvSpPr txBox="1">
                <a:spLocks/>
              </p:cNvSpPr>
              <p:nvPr/>
            </p:nvSpPr>
            <p:spPr>
              <a:xfrm>
                <a:off x="838200" y="1825625"/>
                <a:ext cx="716788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err="1" smtClean="0"/>
                  <a:t>FtC</a:t>
                </a:r>
                <a:r>
                  <a:rPr lang="en-GB" dirty="0" smtClean="0"/>
                  <a:t> </a:t>
                </a:r>
                <a:r>
                  <a:rPr lang="en-GB" dirty="0"/>
                  <a:t>direction: </a:t>
                </a:r>
                <a:r>
                  <a:rPr lang="en-GB" dirty="0" smtClean="0"/>
                  <a:t>Highest </a:t>
                </a:r>
                <a:r>
                  <a:rPr lang="en-GB" dirty="0"/>
                  <a:t>flow rate </a:t>
                </a:r>
                <a14:m>
                  <m:oMath xmlns:m="http://schemas.openxmlformats.org/officeDocument/2006/math">
                    <m:r>
                      <a:rPr lang="en-GB" i="1">
                        <a:latin typeface="Cambria Math" panose="02040503050406030204" pitchFamily="18" charset="0"/>
                        <a:ea typeface="Cambria Math" panose="02040503050406030204" pitchFamily="18" charset="0"/>
                      </a:rPr>
                      <m:t>→ </m:t>
                    </m:r>
                  </m:oMath>
                </a14:m>
                <a:r>
                  <a:rPr lang="en-GB" dirty="0"/>
                  <a:t>Highest </a:t>
                </a:r>
                <a:r>
                  <a:rPr lang="en-GB" dirty="0" err="1"/>
                  <a:t>S</a:t>
                </a:r>
                <a:r>
                  <a:rPr lang="en-GB" baseline="-25000" dirty="0" err="1"/>
                  <a:t>nw</a:t>
                </a:r>
                <a:endParaRPr lang="en-GB" dirty="0"/>
              </a:p>
            </p:txBody>
          </p:sp>
        </mc:Choice>
        <mc:Fallback xmlns="">
          <p:sp>
            <p:nvSpPr>
              <p:cNvPr id="12" name="Content Placeholder 3"/>
              <p:cNvSpPr txBox="1">
                <a:spLocks noRot="1" noChangeAspect="1" noMove="1" noResize="1" noEditPoints="1" noAdjustHandles="1" noChangeArrowheads="1" noChangeShapeType="1" noTextEdit="1"/>
              </p:cNvSpPr>
              <p:nvPr/>
            </p:nvSpPr>
            <p:spPr>
              <a:xfrm>
                <a:off x="838200" y="1825625"/>
                <a:ext cx="7167880" cy="4351338"/>
              </a:xfrm>
              <a:prstGeom prst="rect">
                <a:avLst/>
              </a:prstGeom>
              <a:blipFill>
                <a:blip r:embed="rId5"/>
                <a:stretch>
                  <a:fillRect l="-1787" t="-2241"/>
                </a:stretch>
              </a:blipFill>
            </p:spPr>
            <p:txBody>
              <a:bodyPr/>
              <a:lstStyle/>
              <a:p>
                <a:r>
                  <a:rPr lang="en-GB">
                    <a:noFill/>
                  </a:rPr>
                  <a:t> </a:t>
                </a:r>
              </a:p>
            </p:txBody>
          </p:sp>
        </mc:Fallback>
      </mc:AlternateContent>
      <p:sp>
        <p:nvSpPr>
          <p:cNvPr id="14" name="Oval 13"/>
          <p:cNvSpPr/>
          <p:nvPr/>
        </p:nvSpPr>
        <p:spPr>
          <a:xfrm>
            <a:off x="10947400" y="2308428"/>
            <a:ext cx="365760" cy="403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3280" y="2240315"/>
            <a:ext cx="7682368" cy="3391222"/>
          </a:xfrm>
          <a:prstGeom prst="rect">
            <a:avLst/>
          </a:prstGeom>
        </p:spPr>
      </p:pic>
      <p:sp>
        <p:nvSpPr>
          <p:cNvPr id="9" name="Oval 8"/>
          <p:cNvSpPr/>
          <p:nvPr/>
        </p:nvSpPr>
        <p:spPr>
          <a:xfrm>
            <a:off x="4937760" y="2866720"/>
            <a:ext cx="497840" cy="21384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187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4" grpId="0" animBg="1"/>
      <p:bldP spid="14" grpId="1"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663" y="2380583"/>
            <a:ext cx="7653630" cy="3391200"/>
          </a:xfrm>
          <a:prstGeom prst="rect">
            <a:avLst/>
          </a:prstGeom>
        </p:spPr>
      </p:pic>
      <p:sp>
        <p:nvSpPr>
          <p:cNvPr id="2" name="Title 1"/>
          <p:cNvSpPr>
            <a:spLocks noGrp="1"/>
          </p:cNvSpPr>
          <p:nvPr>
            <p:ph type="title"/>
          </p:nvPr>
        </p:nvSpPr>
        <p:spPr/>
        <p:txBody>
          <a:bodyPr/>
          <a:lstStyle/>
          <a:p>
            <a:r>
              <a:rPr lang="en-GB" dirty="0"/>
              <a:t>Results &amp; Discussion</a:t>
            </a:r>
          </a:p>
        </p:txBody>
      </p:sp>
      <p:sp>
        <p:nvSpPr>
          <p:cNvPr id="19" name="Rectangle 18"/>
          <p:cNvSpPr/>
          <p:nvPr/>
        </p:nvSpPr>
        <p:spPr>
          <a:xfrm>
            <a:off x="-788" y="6277868"/>
            <a:ext cx="12192787" cy="593993"/>
          </a:xfrm>
          <a:prstGeom prst="rect">
            <a:avLst/>
          </a:prstGeom>
          <a:solidFill>
            <a:srgbClr val="6D0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2" descr="https://personalpages.manchester.ac.uk/staff/vahid.niasar/images/IMPRES_FULL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250" y="6332955"/>
            <a:ext cx="1307900" cy="4840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187545" y="6390198"/>
            <a:ext cx="738909" cy="369332"/>
          </a:xfrm>
          <a:prstGeom prst="rect">
            <a:avLst/>
          </a:prstGeom>
          <a:noFill/>
        </p:spPr>
        <p:txBody>
          <a:bodyPr wrap="square" rtlCol="0">
            <a:spAutoFit/>
          </a:bodyPr>
          <a:lstStyle/>
          <a:p>
            <a:r>
              <a:rPr lang="en-GB" dirty="0" smtClean="0">
                <a:solidFill>
                  <a:schemeClr val="bg1"/>
                </a:solidFill>
              </a:rPr>
              <a:t>11</a:t>
            </a:r>
            <a:endParaRPr lang="en-GB" dirty="0">
              <a:solidFill>
                <a:schemeClr val="bg1"/>
              </a:solidFill>
            </a:endParaRPr>
          </a:p>
        </p:txBody>
      </p:sp>
      <p:sp>
        <p:nvSpPr>
          <p:cNvPr id="22" name="TextBox 21"/>
          <p:cNvSpPr txBox="1"/>
          <p:nvPr/>
        </p:nvSpPr>
        <p:spPr>
          <a:xfrm>
            <a:off x="8667187" y="5054332"/>
            <a:ext cx="2280213" cy="646331"/>
          </a:xfrm>
          <a:prstGeom prst="rect">
            <a:avLst/>
          </a:prstGeom>
          <a:noFill/>
        </p:spPr>
        <p:txBody>
          <a:bodyPr wrap="square" rtlCol="0">
            <a:spAutoFit/>
          </a:bodyPr>
          <a:lstStyle/>
          <a:p>
            <a:pPr algn="ctr"/>
            <a:r>
              <a:rPr lang="en-GB" dirty="0" smtClean="0"/>
              <a:t>Remaining wetting phase saturation</a:t>
            </a:r>
            <a:endParaRPr lang="en-GB"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1623" y="1548211"/>
            <a:ext cx="3870235" cy="3506121"/>
          </a:xfrm>
          <a:prstGeom prst="rect">
            <a:avLst/>
          </a:prstGeom>
        </p:spPr>
      </p:pic>
      <mc:AlternateContent xmlns:mc="http://schemas.openxmlformats.org/markup-compatibility/2006" xmlns:a14="http://schemas.microsoft.com/office/drawing/2010/main">
        <mc:Choice Requires="a14">
          <p:sp>
            <p:nvSpPr>
              <p:cNvPr id="12" name="Content Placeholder 3"/>
              <p:cNvSpPr txBox="1">
                <a:spLocks/>
              </p:cNvSpPr>
              <p:nvPr/>
            </p:nvSpPr>
            <p:spPr>
              <a:xfrm>
                <a:off x="838200" y="1825625"/>
                <a:ext cx="716788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err="1" smtClean="0"/>
                  <a:t>CtF</a:t>
                </a:r>
                <a:r>
                  <a:rPr lang="en-GB" dirty="0" smtClean="0"/>
                  <a:t> direction: Lowest flow rate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 </m:t>
                    </m:r>
                  </m:oMath>
                </a14:m>
                <a:r>
                  <a:rPr lang="en-GB" dirty="0" smtClean="0"/>
                  <a:t>Highest </a:t>
                </a:r>
                <a:r>
                  <a:rPr lang="en-GB" dirty="0" err="1" smtClean="0"/>
                  <a:t>S</a:t>
                </a:r>
                <a:r>
                  <a:rPr lang="en-GB" baseline="-25000" dirty="0" err="1" smtClean="0"/>
                  <a:t>nw</a:t>
                </a:r>
                <a:r>
                  <a:rPr lang="en-GB" sz="2400" dirty="0"/>
                  <a:t/>
                </a:r>
                <a:br>
                  <a:rPr lang="en-GB" sz="2400" dirty="0"/>
                </a:br>
                <a:endParaRPr lang="en-GB" dirty="0"/>
              </a:p>
            </p:txBody>
          </p:sp>
        </mc:Choice>
        <mc:Fallback xmlns="">
          <p:sp>
            <p:nvSpPr>
              <p:cNvPr id="12" name="Content Placeholder 3"/>
              <p:cNvSpPr txBox="1">
                <a:spLocks noRot="1" noChangeAspect="1" noMove="1" noResize="1" noEditPoints="1" noAdjustHandles="1" noChangeArrowheads="1" noChangeShapeType="1" noTextEdit="1"/>
              </p:cNvSpPr>
              <p:nvPr/>
            </p:nvSpPr>
            <p:spPr>
              <a:xfrm>
                <a:off x="838200" y="1825625"/>
                <a:ext cx="7167880" cy="4351338"/>
              </a:xfrm>
              <a:prstGeom prst="rect">
                <a:avLst/>
              </a:prstGeom>
              <a:blipFill>
                <a:blip r:embed="rId6"/>
                <a:stretch>
                  <a:fillRect l="-1787" t="-2241"/>
                </a:stretch>
              </a:blipFill>
            </p:spPr>
            <p:txBody>
              <a:bodyPr/>
              <a:lstStyle/>
              <a:p>
                <a:r>
                  <a:rPr lang="en-GB">
                    <a:noFill/>
                  </a:rPr>
                  <a:t> </a:t>
                </a:r>
              </a:p>
            </p:txBody>
          </p:sp>
        </mc:Fallback>
      </mc:AlternateContent>
      <p:sp>
        <p:nvSpPr>
          <p:cNvPr id="3" name="Oval 2"/>
          <p:cNvSpPr/>
          <p:nvPr/>
        </p:nvSpPr>
        <p:spPr>
          <a:xfrm>
            <a:off x="8245193" y="2510360"/>
            <a:ext cx="365760" cy="4038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551680" y="2440253"/>
            <a:ext cx="497840" cy="21384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7"/>
          <a:stretch>
            <a:fillRect/>
          </a:stretch>
        </p:blipFill>
        <p:spPr>
          <a:xfrm>
            <a:off x="2721115" y="1352819"/>
            <a:ext cx="6303525" cy="4313281"/>
          </a:xfrm>
          <a:prstGeom prst="rect">
            <a:avLst/>
          </a:prstGeom>
        </p:spPr>
      </p:pic>
    </p:spTree>
    <p:extLst>
      <p:ext uri="{BB962C8B-B14F-4D97-AF65-F5344CB8AC3E}">
        <p14:creationId xmlns:p14="http://schemas.microsoft.com/office/powerpoint/2010/main" val="105258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12" grpId="0" uiExpand="1" build="p"/>
      <p:bldP spid="3" grpId="0" animBg="1"/>
      <p:bldP spid="3" grpId="1"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a:t>
            </a:r>
            <a:endParaRPr lang="en-GB" dirty="0"/>
          </a:p>
        </p:txBody>
      </p:sp>
      <p:sp>
        <p:nvSpPr>
          <p:cNvPr id="19" name="Rectangle 18"/>
          <p:cNvSpPr/>
          <p:nvPr/>
        </p:nvSpPr>
        <p:spPr>
          <a:xfrm>
            <a:off x="-788" y="6277868"/>
            <a:ext cx="12192787" cy="593993"/>
          </a:xfrm>
          <a:prstGeom prst="rect">
            <a:avLst/>
          </a:prstGeom>
          <a:solidFill>
            <a:srgbClr val="6D0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2" descr="https://personalpages.manchester.ac.uk/staff/vahid.niasar/images/IMPRES_FULL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250" y="6332955"/>
            <a:ext cx="1307900" cy="4840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187545" y="6390198"/>
            <a:ext cx="738909" cy="369332"/>
          </a:xfrm>
          <a:prstGeom prst="rect">
            <a:avLst/>
          </a:prstGeom>
          <a:noFill/>
        </p:spPr>
        <p:txBody>
          <a:bodyPr wrap="square" rtlCol="0">
            <a:spAutoFit/>
          </a:bodyPr>
          <a:lstStyle/>
          <a:p>
            <a:r>
              <a:rPr lang="en-GB" dirty="0" smtClean="0">
                <a:solidFill>
                  <a:schemeClr val="bg1"/>
                </a:solidFill>
              </a:rPr>
              <a:t>12</a:t>
            </a:r>
            <a:endParaRPr lang="en-GB" dirty="0">
              <a:solidFill>
                <a:schemeClr val="bg1"/>
              </a:solidFill>
            </a:endParaRPr>
          </a:p>
        </p:txBody>
      </p:sp>
      <p:sp>
        <p:nvSpPr>
          <p:cNvPr id="12" name="Content Placeholder 3"/>
          <p:cNvSpPr txBox="1">
            <a:spLocks/>
          </p:cNvSpPr>
          <p:nvPr/>
        </p:nvSpPr>
        <p:spPr>
          <a:xfrm>
            <a:off x="838200" y="1825625"/>
            <a:ext cx="1021588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buFont typeface="+mj-lt"/>
              <a:buAutoNum type="arabicPeriod"/>
            </a:pPr>
            <a:r>
              <a:rPr lang="en-GB" dirty="0" smtClean="0"/>
              <a:t>The </a:t>
            </a:r>
            <a:r>
              <a:rPr lang="en-GB" dirty="0" err="1" smtClean="0"/>
              <a:t>upscaled</a:t>
            </a:r>
            <a:r>
              <a:rPr lang="en-GB" dirty="0" smtClean="0"/>
              <a:t> dynamic capillary pressure-saturation curve does not follow the classical shape of the </a:t>
            </a:r>
            <a:r>
              <a:rPr lang="en-GB" i="1" dirty="0" smtClean="0"/>
              <a:t>P</a:t>
            </a:r>
            <a:r>
              <a:rPr lang="en-GB" i="1" baseline="-25000" dirty="0" smtClean="0"/>
              <a:t>c</a:t>
            </a:r>
            <a:r>
              <a:rPr lang="en-GB" dirty="0" smtClean="0"/>
              <a:t>-</a:t>
            </a:r>
            <a:r>
              <a:rPr lang="en-GB" i="1" dirty="0" err="1" smtClean="0"/>
              <a:t>S</a:t>
            </a:r>
            <a:r>
              <a:rPr lang="en-GB" i="1" baseline="-25000" dirty="0" err="1" smtClean="0"/>
              <a:t>w</a:t>
            </a:r>
            <a:r>
              <a:rPr lang="en-GB" i="1" dirty="0" smtClean="0"/>
              <a:t> </a:t>
            </a:r>
            <a:r>
              <a:rPr lang="en-GB" dirty="0" smtClean="0"/>
              <a:t>curves and show a non-monotonic and direction dependant behaviour.</a:t>
            </a:r>
          </a:p>
          <a:p>
            <a:pPr marL="514350" indent="-514350" algn="just">
              <a:buFont typeface="+mj-lt"/>
              <a:buAutoNum type="arabicPeriod"/>
            </a:pPr>
            <a:r>
              <a:rPr lang="en-GB" dirty="0" smtClean="0"/>
              <a:t>A non-monotonic relationship between the remaining </a:t>
            </a:r>
            <a:r>
              <a:rPr lang="en-GB" i="1" dirty="0" err="1" smtClean="0"/>
              <a:t>S</a:t>
            </a:r>
            <a:r>
              <a:rPr lang="en-GB" i="1" baseline="-25000" dirty="0" err="1" smtClean="0"/>
              <a:t>w</a:t>
            </a:r>
            <a:r>
              <a:rPr lang="en-GB" i="1" dirty="0" smtClean="0"/>
              <a:t> </a:t>
            </a:r>
            <a:r>
              <a:rPr lang="en-GB" dirty="0" smtClean="0"/>
              <a:t>and capillary number was observed. Capillary fingers were present in the lower injection rates where they gradually disappeared in higher capillary numbers.</a:t>
            </a:r>
          </a:p>
          <a:p>
            <a:pPr marL="514350" indent="-514350" algn="just">
              <a:buFont typeface="+mj-lt"/>
              <a:buAutoNum type="arabicPeriod"/>
            </a:pPr>
            <a:r>
              <a:rPr lang="en-GB" dirty="0"/>
              <a:t>The results demonstrate that the flow direction with respect to the heterogeneity significantly influences the trend of the averaged capillary</a:t>
            </a:r>
            <a:br>
              <a:rPr lang="en-GB" dirty="0"/>
            </a:br>
            <a:r>
              <a:rPr lang="en-GB" dirty="0"/>
              <a:t>pressure curves, as well as, the remaining saturation. Given that the micromodel had constant depth in both fine and coarse sections, the heterogeneity was mild compared to natural porous materials. Thus, it can </a:t>
            </a:r>
            <a:r>
              <a:rPr lang="en-GB" dirty="0" smtClean="0"/>
              <a:t>be expected </a:t>
            </a:r>
            <a:r>
              <a:rPr lang="en-GB" dirty="0"/>
              <a:t>that the impact of flow direction on </a:t>
            </a:r>
            <a:r>
              <a:rPr lang="en-GB" dirty="0" err="1"/>
              <a:t>upscaled</a:t>
            </a:r>
            <a:r>
              <a:rPr lang="en-GB" dirty="0"/>
              <a:t> capillary pressure</a:t>
            </a:r>
            <a:br>
              <a:rPr lang="en-GB" dirty="0"/>
            </a:br>
            <a:r>
              <a:rPr lang="en-GB" dirty="0"/>
              <a:t>in the presence of heterogeneity will be more pronounced in natural 3D</a:t>
            </a:r>
            <a:br>
              <a:rPr lang="en-GB" dirty="0"/>
            </a:br>
            <a:r>
              <a:rPr lang="en-GB" dirty="0" smtClean="0"/>
              <a:t>systems</a:t>
            </a:r>
            <a:r>
              <a:rPr lang="en-GB" dirty="0"/>
              <a:t>.</a:t>
            </a:r>
            <a:endParaRPr lang="en-GB" dirty="0"/>
          </a:p>
        </p:txBody>
      </p:sp>
    </p:spTree>
    <p:custDataLst>
      <p:tags r:id="rId1"/>
    </p:custDataLst>
    <p:extLst>
      <p:ext uri="{BB962C8B-B14F-4D97-AF65-F5344CB8AC3E}">
        <p14:creationId xmlns:p14="http://schemas.microsoft.com/office/powerpoint/2010/main" val="3805623111"/>
      </p:ext>
    </p:extLst>
  </p:cSld>
  <p:clrMapOvr>
    <a:masterClrMapping/>
  </p:clrMapOvr>
  <mc:AlternateContent xmlns:mc="http://schemas.openxmlformats.org/markup-compatibility/2006" xmlns:p14="http://schemas.microsoft.com/office/powerpoint/2010/main">
    <mc:Choice Requires="p14">
      <p:transition spd="slow" p14:dur="2000" advTm="28995"/>
    </mc:Choice>
    <mc:Fallback xmlns="">
      <p:transition spd="slow" advTm="28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8" y="6277868"/>
            <a:ext cx="12192787" cy="593993"/>
          </a:xfrm>
          <a:prstGeom prst="rect">
            <a:avLst/>
          </a:prstGeom>
          <a:solidFill>
            <a:srgbClr val="6D0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2" descr="https://personalpages.manchester.ac.uk/staff/vahid.niasar/images/IMPRES_FULL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250" y="6332955"/>
            <a:ext cx="1307900" cy="48407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endParaRPr lang="en-GB"/>
          </a:p>
        </p:txBody>
      </p:sp>
      <p:sp>
        <p:nvSpPr>
          <p:cNvPr id="8" name="Content Placeholder 7"/>
          <p:cNvSpPr>
            <a:spLocks noGrp="1"/>
          </p:cNvSpPr>
          <p:nvPr>
            <p:ph idx="1"/>
          </p:nvPr>
        </p:nvSpPr>
        <p:spPr/>
        <p:txBody>
          <a:bodyPr/>
          <a:lstStyle/>
          <a:p>
            <a:endParaRPr lang="en-GB"/>
          </a:p>
        </p:txBody>
      </p:sp>
      <p:pic>
        <p:nvPicPr>
          <p:cNvPr id="10" name="Picture 9"/>
          <p:cNvPicPr>
            <a:picLocks noChangeAspect="1"/>
          </p:cNvPicPr>
          <p:nvPr/>
        </p:nvPicPr>
        <p:blipFill rotWithShape="1">
          <a:blip r:embed="rId4"/>
          <a:srcRect b="4632"/>
          <a:stretch/>
        </p:blipFill>
        <p:spPr>
          <a:xfrm>
            <a:off x="1257740" y="0"/>
            <a:ext cx="9522020" cy="6176963"/>
          </a:xfrm>
          <a:prstGeom prst="rect">
            <a:avLst/>
          </a:prstGeom>
        </p:spPr>
      </p:pic>
    </p:spTree>
    <p:extLst>
      <p:ext uri="{BB962C8B-B14F-4D97-AF65-F5344CB8AC3E}">
        <p14:creationId xmlns:p14="http://schemas.microsoft.com/office/powerpoint/2010/main" val="9977732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CtF-Ft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131887"/>
            <a:ext cx="12192001" cy="4137025"/>
          </a:xfrm>
          <a:prstGeom prst="rect">
            <a:avLst/>
          </a:prstGeom>
        </p:spPr>
      </p:pic>
      <p:cxnSp>
        <p:nvCxnSpPr>
          <p:cNvPr id="6" name="Straight Connector 5"/>
          <p:cNvCxnSpPr/>
          <p:nvPr/>
        </p:nvCxnSpPr>
        <p:spPr>
          <a:xfrm>
            <a:off x="2739136" y="1751648"/>
            <a:ext cx="0" cy="363600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9475216" y="1751648"/>
            <a:ext cx="0" cy="363600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9779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t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08724" y="189000"/>
            <a:ext cx="6132476" cy="6480000"/>
          </a:xfrm>
        </p:spPr>
      </p:pic>
      <p:pic>
        <p:nvPicPr>
          <p:cNvPr id="8" name="FtC">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603938" y="189000"/>
            <a:ext cx="6120001" cy="6480000"/>
          </a:xfrm>
          <a:prstGeom prst="rect">
            <a:avLst/>
          </a:prstGeom>
        </p:spPr>
      </p:pic>
    </p:spTree>
    <p:extLst>
      <p:ext uri="{BB962C8B-B14F-4D97-AF65-F5344CB8AC3E}">
        <p14:creationId xmlns:p14="http://schemas.microsoft.com/office/powerpoint/2010/main" val="239841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878" fill="hold"/>
                                        <p:tgtEl>
                                          <p:spTgt spid="8"/>
                                        </p:tgtEl>
                                      </p:cBhvr>
                                    </p:cmd>
                                  </p:childTnLst>
                                </p:cTn>
                              </p:par>
                              <p:par>
                                <p:cTn id="7" presetID="1" presetClass="mediacall" presetSubtype="0" fill="hold" nodeType="withEffect">
                                  <p:stCondLst>
                                    <p:cond delay="0"/>
                                  </p:stCondLst>
                                  <p:childTnLst>
                                    <p:cmd type="call" cmd="playFrom(0.0)">
                                      <p:cBhvr>
                                        <p:cTn id="8" dur="323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sp>
        <p:nvSpPr>
          <p:cNvPr id="3" name="Content Placeholder 2"/>
          <p:cNvSpPr>
            <a:spLocks noGrp="1"/>
          </p:cNvSpPr>
          <p:nvPr>
            <p:ph idx="1"/>
          </p:nvPr>
        </p:nvSpPr>
        <p:spPr/>
        <p:txBody>
          <a:bodyPr/>
          <a:lstStyle/>
          <a:p>
            <a:r>
              <a:rPr lang="en-GB" dirty="0" smtClean="0"/>
              <a:t>Immiscible two-phase flow</a:t>
            </a:r>
          </a:p>
          <a:p>
            <a:r>
              <a:rPr lang="en-GB" dirty="0" smtClean="0"/>
              <a:t>Relative permeability and capillary pressure curves</a:t>
            </a:r>
          </a:p>
          <a:p>
            <a:pPr marL="0" indent="0">
              <a:buNone/>
            </a:pPr>
            <a:endParaRPr lang="en-GB" dirty="0"/>
          </a:p>
        </p:txBody>
      </p:sp>
      <p:graphicFrame>
        <p:nvGraphicFramePr>
          <p:cNvPr id="5" name="Chart 4"/>
          <p:cNvGraphicFramePr>
            <a:graphicFrameLocks/>
          </p:cNvGraphicFramePr>
          <p:nvPr>
            <p:extLst>
              <p:ext uri="{D42A27DB-BD31-4B8C-83A1-F6EECF244321}">
                <p14:modId xmlns:p14="http://schemas.microsoft.com/office/powerpoint/2010/main" val="553072429"/>
              </p:ext>
            </p:extLst>
          </p:nvPr>
        </p:nvGraphicFramePr>
        <p:xfrm>
          <a:off x="998682" y="2742818"/>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869807733"/>
              </p:ext>
            </p:extLst>
          </p:nvPr>
        </p:nvGraphicFramePr>
        <p:xfrm>
          <a:off x="5666509" y="2742818"/>
          <a:ext cx="4572000" cy="2743200"/>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Arrow Connector 7"/>
          <p:cNvCxnSpPr/>
          <p:nvPr/>
        </p:nvCxnSpPr>
        <p:spPr>
          <a:xfrm flipV="1">
            <a:off x="6770255" y="5024200"/>
            <a:ext cx="397163" cy="461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9582727" y="5041663"/>
            <a:ext cx="383309" cy="444355"/>
          </a:xfrm>
          <a:prstGeom prst="straightConnector1">
            <a:avLst/>
          </a:prstGeom>
          <a:ln>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5909202" y="5434226"/>
            <a:ext cx="1722105" cy="584775"/>
          </a:xfrm>
          <a:prstGeom prst="rect">
            <a:avLst/>
          </a:prstGeom>
          <a:noFill/>
        </p:spPr>
        <p:txBody>
          <a:bodyPr wrap="square" rtlCol="0">
            <a:spAutoFit/>
          </a:bodyPr>
          <a:lstStyle/>
          <a:p>
            <a:r>
              <a:rPr lang="en-GB" sz="1600" dirty="0" smtClean="0"/>
              <a:t>Residual wetting saturation</a:t>
            </a:r>
            <a:endParaRPr lang="en-GB" sz="1600" dirty="0"/>
          </a:p>
        </p:txBody>
      </p:sp>
      <p:sp>
        <p:nvSpPr>
          <p:cNvPr id="13" name="TextBox 12"/>
          <p:cNvSpPr txBox="1"/>
          <p:nvPr/>
        </p:nvSpPr>
        <p:spPr>
          <a:xfrm>
            <a:off x="9485168" y="5434226"/>
            <a:ext cx="1964459" cy="584775"/>
          </a:xfrm>
          <a:prstGeom prst="rect">
            <a:avLst/>
          </a:prstGeom>
          <a:noFill/>
        </p:spPr>
        <p:txBody>
          <a:bodyPr wrap="square" rtlCol="0">
            <a:spAutoFit/>
          </a:bodyPr>
          <a:lstStyle/>
          <a:p>
            <a:r>
              <a:rPr lang="en-GB" sz="1600" dirty="0" smtClean="0"/>
              <a:t>Residual non-wetting saturation</a:t>
            </a:r>
            <a:endParaRPr lang="en-GB" sz="1600" dirty="0"/>
          </a:p>
        </p:txBody>
      </p:sp>
      <mc:AlternateContent xmlns:mc="http://schemas.openxmlformats.org/markup-compatibility/2006" xmlns:a14="http://schemas.microsoft.com/office/drawing/2010/main">
        <mc:Choice Requires="a14">
          <p:sp>
            <p:nvSpPr>
              <p:cNvPr id="14" name="TextBox 13"/>
              <p:cNvSpPr txBox="1"/>
              <p:nvPr/>
            </p:nvSpPr>
            <p:spPr>
              <a:xfrm>
                <a:off x="2206337" y="5605286"/>
                <a:ext cx="191238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𝑃</m:t>
                          </m:r>
                        </m:e>
                        <m:sub>
                          <m:r>
                            <a:rPr lang="en-GB" sz="2400" b="0" i="1" smtClean="0">
                              <a:latin typeface="Cambria Math" panose="02040503050406030204" pitchFamily="18" charset="0"/>
                            </a:rPr>
                            <m:t>𝑐</m:t>
                          </m:r>
                        </m:sub>
                      </m:sSub>
                      <m:r>
                        <a:rPr lang="en-GB" sz="2400" i="1" smtClean="0">
                          <a:latin typeface="Cambria Math" panose="02040503050406030204" pitchFamily="18" charset="0"/>
                          <a:ea typeface="Cambria Math" panose="02040503050406030204" pitchFamily="18" charset="0"/>
                        </a:rPr>
                        <m:t>=</m:t>
                      </m:r>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𝑃</m:t>
                          </m:r>
                        </m:e>
                        <m:sub>
                          <m:r>
                            <a:rPr lang="en-GB" sz="2400" b="0" i="1" smtClean="0">
                              <a:latin typeface="Cambria Math" panose="02040503050406030204" pitchFamily="18" charset="0"/>
                            </a:rPr>
                            <m:t>𝑛𝑤</m:t>
                          </m:r>
                        </m:sub>
                      </m:sSub>
                      <m:r>
                        <a:rPr lang="en-GB" sz="2400" b="0" i="1" smtClean="0">
                          <a:latin typeface="Cambria Math" panose="02040503050406030204" pitchFamily="18" charset="0"/>
                        </a:rPr>
                        <m:t>−</m:t>
                      </m:r>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𝑃</m:t>
                          </m:r>
                        </m:e>
                        <m:sub>
                          <m:r>
                            <a:rPr lang="en-GB" sz="2400" b="0" i="1" smtClean="0">
                              <a:latin typeface="Cambria Math" panose="02040503050406030204" pitchFamily="18" charset="0"/>
                            </a:rPr>
                            <m:t>𝑤</m:t>
                          </m:r>
                        </m:sub>
                      </m:sSub>
                    </m:oMath>
                  </m:oMathPara>
                </a14:m>
                <a:endParaRPr lang="en-GB"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2206337" y="5605286"/>
                <a:ext cx="1912383" cy="369332"/>
              </a:xfrm>
              <a:prstGeom prst="rect">
                <a:avLst/>
              </a:prstGeom>
              <a:blipFill>
                <a:blip r:embed="rId5"/>
                <a:stretch>
                  <a:fillRect l="-3503" b="-10000"/>
                </a:stretch>
              </a:blipFill>
            </p:spPr>
            <p:txBody>
              <a:bodyPr/>
              <a:lstStyle/>
              <a:p>
                <a:r>
                  <a:rPr lang="en-GB">
                    <a:noFill/>
                  </a:rPr>
                  <a:t> </a:t>
                </a:r>
              </a:p>
            </p:txBody>
          </p:sp>
        </mc:Fallback>
      </mc:AlternateContent>
      <p:cxnSp>
        <p:nvCxnSpPr>
          <p:cNvPr id="16" name="Straight Arrow Connector 15"/>
          <p:cNvCxnSpPr/>
          <p:nvPr/>
        </p:nvCxnSpPr>
        <p:spPr>
          <a:xfrm flipH="1">
            <a:off x="2970296" y="3985109"/>
            <a:ext cx="384464" cy="404451"/>
          </a:xfrm>
          <a:prstGeom prst="straightConnector1">
            <a:avLst/>
          </a:prstGeom>
          <a:ln>
            <a:solidFill>
              <a:srgbClr val="00B050"/>
            </a:solidFill>
            <a:tailEnd type="triangle"/>
          </a:ln>
        </p:spPr>
        <p:style>
          <a:lnRef idx="1">
            <a:schemeClr val="accent6"/>
          </a:lnRef>
          <a:fillRef idx="0">
            <a:schemeClr val="accent6"/>
          </a:fillRef>
          <a:effectRef idx="0">
            <a:schemeClr val="accent6"/>
          </a:effectRef>
          <a:fontRef idx="minor">
            <a:schemeClr val="tx1"/>
          </a:fontRef>
        </p:style>
      </p:cxnSp>
      <p:sp>
        <p:nvSpPr>
          <p:cNvPr id="18" name="TextBox 17"/>
          <p:cNvSpPr txBox="1"/>
          <p:nvPr/>
        </p:nvSpPr>
        <p:spPr>
          <a:xfrm>
            <a:off x="3406488" y="3427319"/>
            <a:ext cx="1506681" cy="584775"/>
          </a:xfrm>
          <a:prstGeom prst="rect">
            <a:avLst/>
          </a:prstGeom>
          <a:noFill/>
        </p:spPr>
        <p:txBody>
          <a:bodyPr wrap="square" rtlCol="0">
            <a:spAutoFit/>
          </a:bodyPr>
          <a:lstStyle/>
          <a:p>
            <a:r>
              <a:rPr lang="en-GB" sz="1600" dirty="0"/>
              <a:t>M</a:t>
            </a:r>
            <a:r>
              <a:rPr lang="en-GB" sz="1600" dirty="0" smtClean="0"/>
              <a:t>onotonically increases</a:t>
            </a:r>
            <a:endParaRPr lang="en-GB" sz="1600" dirty="0"/>
          </a:p>
        </p:txBody>
      </p:sp>
      <p:sp>
        <p:nvSpPr>
          <p:cNvPr id="19" name="Rectangle 18"/>
          <p:cNvSpPr/>
          <p:nvPr/>
        </p:nvSpPr>
        <p:spPr>
          <a:xfrm>
            <a:off x="-788" y="6277868"/>
            <a:ext cx="12192787" cy="593993"/>
          </a:xfrm>
          <a:prstGeom prst="rect">
            <a:avLst/>
          </a:prstGeom>
          <a:solidFill>
            <a:srgbClr val="6D0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2" descr="https://personalpages.manchester.ac.uk/staff/vahid.niasar/images/IMPRES_FULL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250" y="6332955"/>
            <a:ext cx="1307900" cy="4840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187545" y="6390198"/>
            <a:ext cx="738909" cy="369332"/>
          </a:xfrm>
          <a:prstGeom prst="rect">
            <a:avLst/>
          </a:prstGeom>
          <a:noFill/>
        </p:spPr>
        <p:txBody>
          <a:bodyPr wrap="square" rtlCol="0">
            <a:spAutoFit/>
          </a:bodyPr>
          <a:lstStyle/>
          <a:p>
            <a:r>
              <a:rPr lang="en-GB" dirty="0" smtClean="0">
                <a:solidFill>
                  <a:schemeClr val="bg1"/>
                </a:solidFill>
              </a:rPr>
              <a:t>1</a:t>
            </a:r>
            <a:endParaRPr lang="en-GB" dirty="0">
              <a:solidFill>
                <a:schemeClr val="bg1"/>
              </a:solidFill>
            </a:endParaRPr>
          </a:p>
        </p:txBody>
      </p:sp>
    </p:spTree>
    <p:extLst>
      <p:ext uri="{BB962C8B-B14F-4D97-AF65-F5344CB8AC3E}">
        <p14:creationId xmlns:p14="http://schemas.microsoft.com/office/powerpoint/2010/main" val="325076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5" grpId="0">
        <p:bldAsOne/>
      </p:bldGraphic>
      <p:bldGraphic spid="6" grpId="0">
        <p:bldAsOne/>
      </p:bldGraphic>
      <p:bldP spid="12" grpId="0"/>
      <p:bldP spid="13" grpId="0"/>
      <p:bldP spid="14"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sp>
        <p:nvSpPr>
          <p:cNvPr id="3" name="Content Placeholder 2"/>
          <p:cNvSpPr>
            <a:spLocks noGrp="1"/>
          </p:cNvSpPr>
          <p:nvPr>
            <p:ph idx="1"/>
          </p:nvPr>
        </p:nvSpPr>
        <p:spPr/>
        <p:txBody>
          <a:bodyPr>
            <a:normAutofit/>
          </a:bodyPr>
          <a:lstStyle/>
          <a:p>
            <a:r>
              <a:rPr lang="en-GB" dirty="0" smtClean="0"/>
              <a:t>Factors affecting capillary pressure</a:t>
            </a:r>
          </a:p>
          <a:p>
            <a:pPr marL="0" indent="0">
              <a:buNone/>
            </a:pPr>
            <a:r>
              <a:rPr lang="en-GB" sz="2000" dirty="0"/>
              <a:t> </a:t>
            </a:r>
            <a:r>
              <a:rPr lang="en-GB" sz="2000" dirty="0" smtClean="0"/>
              <a:t>	Pore morphology, solid surface properties, non-equilibrium effects, </a:t>
            </a:r>
            <a:r>
              <a:rPr lang="en-GB" sz="2000" b="1" dirty="0" smtClean="0"/>
              <a:t>heterogeneity</a:t>
            </a:r>
            <a:r>
              <a:rPr lang="en-GB" sz="2000" dirty="0" smtClean="0"/>
              <a:t> and etc.</a:t>
            </a:r>
          </a:p>
          <a:p>
            <a:pPr marL="0" indent="0">
              <a:buNone/>
            </a:pPr>
            <a:endParaRPr lang="en-GB" sz="2000" dirty="0" smtClean="0"/>
          </a:p>
          <a:p>
            <a:r>
              <a:rPr lang="en-GB" dirty="0" smtClean="0"/>
              <a:t>Heterogeneity affects </a:t>
            </a:r>
            <a:r>
              <a:rPr lang="en-GB" dirty="0"/>
              <a:t>the fluid phase </a:t>
            </a:r>
            <a:r>
              <a:rPr lang="en-GB" dirty="0" smtClean="0"/>
              <a:t>distribution and </a:t>
            </a:r>
            <a:r>
              <a:rPr lang="en-GB" dirty="0"/>
              <a:t>the dynamics of two-phase </a:t>
            </a:r>
            <a:r>
              <a:rPr lang="en-GB" dirty="0" smtClean="0"/>
              <a:t>flow</a:t>
            </a:r>
          </a:p>
          <a:p>
            <a:endParaRPr lang="en-GB" dirty="0"/>
          </a:p>
          <a:p>
            <a:pPr marL="0" indent="0">
              <a:buNone/>
            </a:pPr>
            <a:endParaRPr lang="en-GB" dirty="0" smtClean="0"/>
          </a:p>
          <a:p>
            <a:pPr marL="914400" lvl="2" indent="0">
              <a:buNone/>
            </a:pPr>
            <a:r>
              <a:rPr lang="en-GB" dirty="0" smtClean="0"/>
              <a:t/>
            </a:r>
            <a:br>
              <a:rPr lang="en-GB" dirty="0" smtClean="0"/>
            </a:br>
            <a:endParaRPr lang="en-GB" dirty="0"/>
          </a:p>
        </p:txBody>
      </p:sp>
      <p:sp>
        <p:nvSpPr>
          <p:cNvPr id="19" name="Rectangle 18"/>
          <p:cNvSpPr/>
          <p:nvPr/>
        </p:nvSpPr>
        <p:spPr>
          <a:xfrm>
            <a:off x="-788" y="6277868"/>
            <a:ext cx="12192787" cy="593993"/>
          </a:xfrm>
          <a:prstGeom prst="rect">
            <a:avLst/>
          </a:prstGeom>
          <a:solidFill>
            <a:srgbClr val="6D0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2" descr="https://personalpages.manchester.ac.uk/staff/vahid.niasar/images/IMPRES_FULL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250" y="6332955"/>
            <a:ext cx="1307900" cy="4840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187545" y="6390198"/>
            <a:ext cx="738909" cy="369332"/>
          </a:xfrm>
          <a:prstGeom prst="rect">
            <a:avLst/>
          </a:prstGeom>
          <a:noFill/>
        </p:spPr>
        <p:txBody>
          <a:bodyPr wrap="square" rtlCol="0">
            <a:spAutoFit/>
          </a:bodyPr>
          <a:lstStyle/>
          <a:p>
            <a:r>
              <a:rPr lang="en-GB" dirty="0">
                <a:solidFill>
                  <a:schemeClr val="bg1"/>
                </a:solidFill>
              </a:rPr>
              <a:t>2</a:t>
            </a:r>
          </a:p>
        </p:txBody>
      </p:sp>
    </p:spTree>
    <p:extLst>
      <p:ext uri="{BB962C8B-B14F-4D97-AF65-F5344CB8AC3E}">
        <p14:creationId xmlns:p14="http://schemas.microsoft.com/office/powerpoint/2010/main" val="361980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Knowledge gap and research question</a:t>
            </a:r>
            <a:endParaRPr lang="en-GB" dirty="0"/>
          </a:p>
        </p:txBody>
      </p:sp>
      <p:sp>
        <p:nvSpPr>
          <p:cNvPr id="3" name="Content Placeholder 2"/>
          <p:cNvSpPr>
            <a:spLocks noGrp="1"/>
          </p:cNvSpPr>
          <p:nvPr>
            <p:ph idx="1"/>
          </p:nvPr>
        </p:nvSpPr>
        <p:spPr>
          <a:xfrm>
            <a:off x="838199" y="1825625"/>
            <a:ext cx="10667036" cy="4351338"/>
          </a:xfrm>
        </p:spPr>
        <p:txBody>
          <a:bodyPr>
            <a:normAutofit/>
          </a:bodyPr>
          <a:lstStyle/>
          <a:p>
            <a:r>
              <a:rPr lang="en-GB" dirty="0" smtClean="0"/>
              <a:t>Effect of heterogeneity interface and flow direction on the capillary pressure and saturation distribution</a:t>
            </a:r>
            <a:endParaRPr lang="en-GB" sz="2000" dirty="0" smtClean="0"/>
          </a:p>
          <a:p>
            <a:pPr marL="0" indent="0">
              <a:buNone/>
            </a:pPr>
            <a:r>
              <a:rPr lang="en-GB" sz="2000" dirty="0" smtClean="0"/>
              <a:t>	The effect of heterogeneity interface on capillary pressure has not been assessed</a:t>
            </a:r>
          </a:p>
          <a:p>
            <a:pPr marL="0" indent="0">
              <a:buNone/>
            </a:pPr>
            <a:r>
              <a:rPr lang="en-GB" sz="2000" dirty="0"/>
              <a:t>	</a:t>
            </a:r>
            <a:r>
              <a:rPr lang="en-GB" sz="2000" dirty="0" smtClean="0"/>
              <a:t>Heterogeneity interface: a surface normal to the flow direction </a:t>
            </a:r>
            <a:r>
              <a:rPr lang="en-GB" sz="2000" dirty="0"/>
              <a:t>across which the porous </a:t>
            </a:r>
            <a:r>
              <a:rPr lang="en-GB" sz="2000" dirty="0" smtClean="0"/>
              <a:t>	medium </a:t>
            </a:r>
            <a:r>
              <a:rPr lang="en-GB" sz="2000" dirty="0"/>
              <a:t>undergoes a sharp change in pore size distribution </a:t>
            </a:r>
            <a:endParaRPr lang="en-GB" sz="2000" dirty="0" smtClean="0"/>
          </a:p>
        </p:txBody>
      </p:sp>
      <p:sp>
        <p:nvSpPr>
          <p:cNvPr id="19" name="Rectangle 18"/>
          <p:cNvSpPr/>
          <p:nvPr/>
        </p:nvSpPr>
        <p:spPr>
          <a:xfrm>
            <a:off x="-788" y="6277868"/>
            <a:ext cx="12192787" cy="593993"/>
          </a:xfrm>
          <a:prstGeom prst="rect">
            <a:avLst/>
          </a:prstGeom>
          <a:solidFill>
            <a:srgbClr val="6D0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2" descr="https://personalpages.manchester.ac.uk/staff/vahid.niasar/images/IMPRES_FULL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250" y="6332955"/>
            <a:ext cx="1307900" cy="4840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187545" y="6390198"/>
            <a:ext cx="738909" cy="369332"/>
          </a:xfrm>
          <a:prstGeom prst="rect">
            <a:avLst/>
          </a:prstGeom>
          <a:noFill/>
        </p:spPr>
        <p:txBody>
          <a:bodyPr wrap="square" rtlCol="0">
            <a:spAutoFit/>
          </a:bodyPr>
          <a:lstStyle/>
          <a:p>
            <a:r>
              <a:rPr lang="en-GB" dirty="0">
                <a:solidFill>
                  <a:schemeClr val="bg1"/>
                </a:solidFill>
              </a:rPr>
              <a:t>3</a:t>
            </a:r>
          </a:p>
        </p:txBody>
      </p:sp>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741" y="3705392"/>
            <a:ext cx="9253728" cy="2316480"/>
          </a:xfrm>
          <a:prstGeom prst="rect">
            <a:avLst/>
          </a:prstGeom>
        </p:spPr>
      </p:pic>
      <p:cxnSp>
        <p:nvCxnSpPr>
          <p:cNvPr id="8" name="Straight Connector 7"/>
          <p:cNvCxnSpPr/>
          <p:nvPr/>
        </p:nvCxnSpPr>
        <p:spPr>
          <a:xfrm>
            <a:off x="6331352" y="4027990"/>
            <a:ext cx="8488" cy="203753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10" name="Oval 9"/>
          <p:cNvSpPr/>
          <p:nvPr/>
        </p:nvSpPr>
        <p:spPr>
          <a:xfrm>
            <a:off x="5299710" y="3705392"/>
            <a:ext cx="2209800" cy="3225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94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Micromodel and experimental setup</a:t>
            </a:r>
            <a:endParaRPr lang="en-GB" dirty="0"/>
          </a:p>
        </p:txBody>
      </p:sp>
      <p:sp>
        <p:nvSpPr>
          <p:cNvPr id="19" name="Rectangle 18"/>
          <p:cNvSpPr/>
          <p:nvPr/>
        </p:nvSpPr>
        <p:spPr>
          <a:xfrm>
            <a:off x="-788" y="6277868"/>
            <a:ext cx="12192787" cy="593993"/>
          </a:xfrm>
          <a:prstGeom prst="rect">
            <a:avLst/>
          </a:prstGeom>
          <a:solidFill>
            <a:srgbClr val="6D0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2" descr="https://personalpages.manchester.ac.uk/staff/vahid.niasar/images/IMPRES_FULL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250" y="6332955"/>
            <a:ext cx="1307900" cy="4840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187545" y="6390198"/>
            <a:ext cx="738909" cy="369332"/>
          </a:xfrm>
          <a:prstGeom prst="rect">
            <a:avLst/>
          </a:prstGeom>
          <a:noFill/>
        </p:spPr>
        <p:txBody>
          <a:bodyPr wrap="square" rtlCol="0">
            <a:spAutoFit/>
          </a:bodyPr>
          <a:lstStyle/>
          <a:p>
            <a:r>
              <a:rPr lang="en-GB" dirty="0">
                <a:solidFill>
                  <a:schemeClr val="bg1"/>
                </a:solidFill>
              </a:rPr>
              <a:t>4</a:t>
            </a:r>
          </a:p>
        </p:txBody>
      </p:sp>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0150" y="1279984"/>
            <a:ext cx="7828452" cy="1959691"/>
          </a:xfrm>
          <a:prstGeom prst="rect">
            <a:avLst/>
          </a:prstGeom>
        </p:spPr>
      </p:pic>
      <p:sp>
        <p:nvSpPr>
          <p:cNvPr id="5" name="TextBox 4"/>
          <p:cNvSpPr txBox="1"/>
          <p:nvPr/>
        </p:nvSpPr>
        <p:spPr>
          <a:xfrm>
            <a:off x="842346" y="2422038"/>
            <a:ext cx="5183278" cy="2246769"/>
          </a:xfrm>
          <a:prstGeom prst="rect">
            <a:avLst/>
          </a:prstGeom>
          <a:noFill/>
        </p:spPr>
        <p:txBody>
          <a:bodyPr wrap="none" rtlCol="0">
            <a:spAutoFit/>
          </a:bodyPr>
          <a:lstStyle/>
          <a:p>
            <a:pPr marL="457200" indent="-457200">
              <a:buAutoNum type="arabicParenR"/>
            </a:pPr>
            <a:r>
              <a:rPr lang="en-GB" sz="2000" dirty="0" smtClean="0"/>
              <a:t>a </a:t>
            </a:r>
            <a:r>
              <a:rPr lang="en-GB" sz="2000" dirty="0"/>
              <a:t>collimated LED light </a:t>
            </a:r>
            <a:r>
              <a:rPr lang="en-GB" sz="2000" dirty="0" smtClean="0"/>
              <a:t>source</a:t>
            </a:r>
          </a:p>
          <a:p>
            <a:pPr marL="457200" indent="-457200">
              <a:buAutoNum type="arabicParenR"/>
            </a:pPr>
            <a:r>
              <a:rPr lang="en-GB" sz="2000" dirty="0" smtClean="0"/>
              <a:t>a prism </a:t>
            </a:r>
            <a:endParaRPr lang="en-GB" sz="2000" dirty="0"/>
          </a:p>
          <a:p>
            <a:pPr marL="457200" indent="-457200">
              <a:buAutoNum type="arabicParenR"/>
            </a:pPr>
            <a:r>
              <a:rPr lang="en-GB" sz="2000" dirty="0" smtClean="0"/>
              <a:t>a magnifying lens</a:t>
            </a:r>
          </a:p>
          <a:p>
            <a:pPr marL="457200" indent="-457200">
              <a:buAutoNum type="arabicParenR"/>
            </a:pPr>
            <a:r>
              <a:rPr lang="en-GB" sz="2000" dirty="0" smtClean="0"/>
              <a:t>a box of </a:t>
            </a:r>
            <a:r>
              <a:rPr lang="en-GB" sz="2000" dirty="0"/>
              <a:t>three </a:t>
            </a:r>
            <a:r>
              <a:rPr lang="en-GB" sz="2000" dirty="0" smtClean="0"/>
              <a:t>beam-splitters</a:t>
            </a:r>
          </a:p>
          <a:p>
            <a:pPr marL="457200" indent="-457200">
              <a:buAutoNum type="arabicParenR"/>
            </a:pPr>
            <a:r>
              <a:rPr lang="en-GB" sz="2000" dirty="0" smtClean="0"/>
              <a:t>three </a:t>
            </a:r>
            <a:r>
              <a:rPr lang="en-GB" sz="2000" dirty="0"/>
              <a:t>12-Megapixel monochrome </a:t>
            </a:r>
            <a:r>
              <a:rPr lang="en-GB" sz="2000" dirty="0" smtClean="0"/>
              <a:t>cameras</a:t>
            </a:r>
          </a:p>
          <a:p>
            <a:pPr marL="457200" indent="-457200">
              <a:buAutoNum type="arabicParenR"/>
            </a:pPr>
            <a:r>
              <a:rPr lang="en-GB" sz="2000" dirty="0" smtClean="0"/>
              <a:t>a </a:t>
            </a:r>
            <a:r>
              <a:rPr lang="en-GB" sz="2000" dirty="0"/>
              <a:t>high-precision syringe </a:t>
            </a:r>
            <a:r>
              <a:rPr lang="en-GB" sz="2000" dirty="0" smtClean="0"/>
              <a:t>pump (not shown) </a:t>
            </a:r>
            <a:br>
              <a:rPr lang="en-GB" sz="2000" dirty="0" smtClean="0"/>
            </a:br>
            <a:endParaRPr lang="en-GB" sz="2000" dirty="0"/>
          </a:p>
        </p:txBody>
      </p:sp>
      <p:sp>
        <p:nvSpPr>
          <p:cNvPr id="3" name="TextBox 2"/>
          <p:cNvSpPr txBox="1"/>
          <p:nvPr/>
        </p:nvSpPr>
        <p:spPr>
          <a:xfrm>
            <a:off x="2200924" y="3043532"/>
            <a:ext cx="6922756" cy="923330"/>
          </a:xfrm>
          <a:prstGeom prst="rect">
            <a:avLst/>
          </a:prstGeom>
          <a:noFill/>
        </p:spPr>
        <p:txBody>
          <a:bodyPr wrap="square" rtlCol="0">
            <a:spAutoFit/>
          </a:bodyPr>
          <a:lstStyle/>
          <a:p>
            <a:pPr marL="285750" indent="-285750">
              <a:buFont typeface="Arial" panose="020B0604020202020204" pitchFamily="34" charset="0"/>
              <a:buChar char="•"/>
            </a:pPr>
            <a:r>
              <a:rPr lang="en-GB" dirty="0" smtClean="0"/>
              <a:t>PDMS elastomer</a:t>
            </a:r>
          </a:p>
          <a:p>
            <a:pPr marL="285750" indent="-285750">
              <a:buFont typeface="Arial" panose="020B0604020202020204" pitchFamily="34" charset="0"/>
              <a:buChar char="•"/>
            </a:pPr>
            <a:r>
              <a:rPr lang="en-GB" dirty="0" smtClean="0"/>
              <a:t>Treated with a </a:t>
            </a:r>
            <a:r>
              <a:rPr lang="en-GB" dirty="0" err="1" smtClean="0"/>
              <a:t>silane</a:t>
            </a:r>
            <a:r>
              <a:rPr lang="en-GB" dirty="0" smtClean="0"/>
              <a:t>-ethanol mixture to become uniformly Oil-wet</a:t>
            </a:r>
          </a:p>
          <a:p>
            <a:pPr marL="285750" indent="-285750">
              <a:buFont typeface="Arial" panose="020B0604020202020204" pitchFamily="34" charset="0"/>
              <a:buChar char="•"/>
            </a:pPr>
            <a:r>
              <a:rPr lang="en-GB" dirty="0"/>
              <a:t>6 </a:t>
            </a:r>
            <a:r>
              <a:rPr lang="en-GB" i="1" dirty="0"/>
              <a:t>× </a:t>
            </a:r>
            <a:r>
              <a:rPr lang="en-GB" dirty="0"/>
              <a:t>30 mm</a:t>
            </a:r>
            <a:r>
              <a:rPr lang="en-GB" baseline="30000" dirty="0"/>
              <a:t>2</a:t>
            </a:r>
            <a:r>
              <a:rPr lang="en-GB" dirty="0"/>
              <a:t>, with a </a:t>
            </a:r>
            <a:r>
              <a:rPr lang="en-GB" dirty="0" smtClean="0"/>
              <a:t>depth </a:t>
            </a:r>
            <a:r>
              <a:rPr lang="en-GB" dirty="0"/>
              <a:t>of 60 </a:t>
            </a:r>
            <a:r>
              <a:rPr lang="en-GB" i="1" dirty="0"/>
              <a:t>µ</a:t>
            </a:r>
            <a:r>
              <a:rPr lang="en-GB" dirty="0"/>
              <a:t>m</a:t>
            </a:r>
          </a:p>
        </p:txBody>
      </p:sp>
      <p:pic>
        <p:nvPicPr>
          <p:cNvPr id="6" name="Picture 5"/>
          <p:cNvPicPr>
            <a:picLocks noChangeAspect="1"/>
          </p:cNvPicPr>
          <p:nvPr/>
        </p:nvPicPr>
        <p:blipFill>
          <a:blip r:embed="rId5"/>
          <a:stretch>
            <a:fillRect/>
          </a:stretch>
        </p:blipFill>
        <p:spPr>
          <a:xfrm>
            <a:off x="6022517" y="1348267"/>
            <a:ext cx="5488097" cy="4866517"/>
          </a:xfrm>
          <a:prstGeom prst="rect">
            <a:avLst/>
          </a:prstGeom>
        </p:spPr>
      </p:pic>
      <p:grpSp>
        <p:nvGrpSpPr>
          <p:cNvPr id="14" name="Group 13"/>
          <p:cNvGrpSpPr/>
          <p:nvPr/>
        </p:nvGrpSpPr>
        <p:grpSpPr>
          <a:xfrm>
            <a:off x="2199217" y="3893857"/>
            <a:ext cx="5980567" cy="2360451"/>
            <a:chOff x="2199217" y="3893857"/>
            <a:chExt cx="5980567" cy="2360451"/>
          </a:xfrm>
        </p:grpSpPr>
        <p:grpSp>
          <p:nvGrpSpPr>
            <p:cNvPr id="10" name="Group 9"/>
            <p:cNvGrpSpPr/>
            <p:nvPr/>
          </p:nvGrpSpPr>
          <p:grpSpPr>
            <a:xfrm>
              <a:off x="2199217" y="3893857"/>
              <a:ext cx="5980567" cy="2360451"/>
              <a:chOff x="2800364" y="2086888"/>
              <a:chExt cx="5980567" cy="2360451"/>
            </a:xfrm>
          </p:grpSpPr>
          <p:pic>
            <p:nvPicPr>
              <p:cNvPr id="8" name="Picture 7"/>
              <p:cNvPicPr>
                <a:picLocks noChangeAspect="1"/>
              </p:cNvPicPr>
              <p:nvPr/>
            </p:nvPicPr>
            <p:blipFill>
              <a:blip r:embed="rId6"/>
              <a:stretch>
                <a:fillRect/>
              </a:stretch>
            </p:blipFill>
            <p:spPr>
              <a:xfrm>
                <a:off x="2800364" y="2086888"/>
                <a:ext cx="5980567" cy="2360451"/>
              </a:xfrm>
              <a:prstGeom prst="rect">
                <a:avLst/>
              </a:prstGeom>
            </p:spPr>
          </p:pic>
          <p:sp>
            <p:nvSpPr>
              <p:cNvPr id="4" name="Oval 3"/>
              <p:cNvSpPr/>
              <p:nvPr/>
            </p:nvSpPr>
            <p:spPr>
              <a:xfrm>
                <a:off x="6435524" y="2661358"/>
                <a:ext cx="393539" cy="3955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7872714" y="2635673"/>
                <a:ext cx="393539" cy="3955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6435523" y="2306227"/>
                <a:ext cx="393539" cy="3955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7872714" y="2306227"/>
                <a:ext cx="393539" cy="3955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3" name="Oval 32"/>
            <p:cNvSpPr/>
            <p:nvPr/>
          </p:nvSpPr>
          <p:spPr>
            <a:xfrm>
              <a:off x="5834376" y="5797007"/>
              <a:ext cx="393539" cy="3955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7271566" y="5771322"/>
              <a:ext cx="393539" cy="3955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9774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500"/>
                                        <p:tgtEl>
                                          <p:spTgt spid="5">
                                            <p:txEl>
                                              <p:pRg st="0" end="0"/>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fade">
                                      <p:cBhvr>
                                        <p:cTn id="35" dur="500"/>
                                        <p:tgtEl>
                                          <p:spTgt spid="5">
                                            <p:txEl>
                                              <p:pRg st="1" end="1"/>
                                            </p:txEl>
                                          </p:spTgt>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fade">
                                      <p:cBhvr>
                                        <p:cTn id="39" dur="500"/>
                                        <p:tgtEl>
                                          <p:spTgt spid="5">
                                            <p:txEl>
                                              <p:pRg st="2" end="2"/>
                                            </p:txEl>
                                          </p:spTgt>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fade">
                                      <p:cBhvr>
                                        <p:cTn id="43" dur="500"/>
                                        <p:tgtEl>
                                          <p:spTgt spid="5">
                                            <p:txEl>
                                              <p:pRg st="3" end="3"/>
                                            </p:txEl>
                                          </p:spTgt>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fade">
                                      <p:cBhvr>
                                        <p:cTn id="47" dur="500"/>
                                        <p:tgtEl>
                                          <p:spTgt spid="5">
                                            <p:txEl>
                                              <p:pRg st="4" end="4"/>
                                            </p:txEl>
                                          </p:spTgt>
                                        </p:tgtEl>
                                      </p:cBhvr>
                                    </p:animEffect>
                                  </p:childTnLst>
                                </p:cTn>
                              </p:par>
                            </p:childTnLst>
                          </p:cTn>
                        </p:par>
                        <p:par>
                          <p:cTn id="48" fill="hold">
                            <p:stCondLst>
                              <p:cond delay="3000"/>
                            </p:stCondLst>
                            <p:childTnLst>
                              <p:par>
                                <p:cTn id="49" presetID="10" presetClass="entr" presetSubtype="0" fill="hold" nodeType="afterEffect">
                                  <p:stCondLst>
                                    <p:cond delay="0"/>
                                  </p:stCondLst>
                                  <p:childTnLst>
                                    <p:set>
                                      <p:cBhvr>
                                        <p:cTn id="50" dur="1" fill="hold">
                                          <p:stCondLst>
                                            <p:cond delay="0"/>
                                          </p:stCondLst>
                                        </p:cTn>
                                        <p:tgtEl>
                                          <p:spTgt spid="5">
                                            <p:txEl>
                                              <p:pRg st="5" end="5"/>
                                            </p:txEl>
                                          </p:spTgt>
                                        </p:tgtEl>
                                        <p:attrNameLst>
                                          <p:attrName>style.visibility</p:attrName>
                                        </p:attrNameLst>
                                      </p:cBhvr>
                                      <p:to>
                                        <p:strVal val="visible"/>
                                      </p:to>
                                    </p:set>
                                    <p:animEffect transition="in" filter="fade">
                                      <p:cBhvr>
                                        <p:cTn id="5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Experimental design and procedure</a:t>
            </a:r>
          </a:p>
        </p:txBody>
      </p:sp>
      <p:sp>
        <p:nvSpPr>
          <p:cNvPr id="3" name="Content Placeholder 2"/>
          <p:cNvSpPr>
            <a:spLocks noGrp="1"/>
          </p:cNvSpPr>
          <p:nvPr>
            <p:ph idx="1"/>
          </p:nvPr>
        </p:nvSpPr>
        <p:spPr>
          <a:xfrm>
            <a:off x="838200" y="1825625"/>
            <a:ext cx="6395977" cy="4351338"/>
          </a:xfrm>
        </p:spPr>
        <p:txBody>
          <a:bodyPr>
            <a:normAutofit fontScale="92500" lnSpcReduction="10000"/>
          </a:bodyPr>
          <a:lstStyle/>
          <a:p>
            <a:pPr marL="457200" indent="-457200">
              <a:buFont typeface="+mj-lt"/>
              <a:buAutoNum type="arabicPeriod"/>
            </a:pPr>
            <a:r>
              <a:rPr lang="en-GB" sz="2000" dirty="0" smtClean="0"/>
              <a:t>Saturate </a:t>
            </a:r>
            <a:r>
              <a:rPr lang="en-GB" sz="2000" dirty="0"/>
              <a:t>with the wetting phase (oil phase-</a:t>
            </a:r>
            <a:r>
              <a:rPr lang="en-GB" sz="2000" dirty="0" err="1"/>
              <a:t>Fluorinert</a:t>
            </a:r>
            <a:r>
              <a:rPr lang="en-GB" sz="2000" dirty="0"/>
              <a:t>)</a:t>
            </a:r>
          </a:p>
          <a:p>
            <a:pPr marL="457200" indent="-457200">
              <a:buFont typeface="+mj-lt"/>
              <a:buAutoNum type="arabicPeriod"/>
            </a:pPr>
            <a:r>
              <a:rPr lang="en-GB" sz="2000" dirty="0"/>
              <a:t>I</a:t>
            </a:r>
            <a:r>
              <a:rPr lang="en-GB" sz="2000" dirty="0" smtClean="0"/>
              <a:t>nject </a:t>
            </a:r>
            <a:r>
              <a:rPr lang="en-GB" sz="2000" dirty="0"/>
              <a:t>10 PV of the wetting phase </a:t>
            </a:r>
          </a:p>
          <a:p>
            <a:pPr marL="457200" indent="-457200">
              <a:buFont typeface="+mj-lt"/>
              <a:buAutoNum type="arabicPeriod"/>
            </a:pPr>
            <a:r>
              <a:rPr lang="en-GB" sz="2000" dirty="0" smtClean="0"/>
              <a:t>Inject </a:t>
            </a:r>
            <a:r>
              <a:rPr lang="en-GB" sz="2000" dirty="0"/>
              <a:t>the non-wetting phase -distilled water dyed</a:t>
            </a:r>
            <a:br>
              <a:rPr lang="en-GB" sz="2000" dirty="0"/>
            </a:br>
            <a:r>
              <a:rPr lang="en-GB" sz="2000" dirty="0"/>
              <a:t>with ink (water-based blue, </a:t>
            </a:r>
            <a:r>
              <a:rPr lang="en-GB" sz="2000" dirty="0" err="1"/>
              <a:t>Ecoline</a:t>
            </a:r>
            <a:r>
              <a:rPr lang="en-GB" sz="2000" dirty="0"/>
              <a:t>, 1/1 </a:t>
            </a:r>
            <a:r>
              <a:rPr lang="en-GB" sz="2000" dirty="0" err="1"/>
              <a:t>vol</a:t>
            </a:r>
            <a:r>
              <a:rPr lang="en-GB" sz="2000" dirty="0"/>
              <a:t>/</a:t>
            </a:r>
            <a:r>
              <a:rPr lang="en-GB" sz="2000" dirty="0" err="1"/>
              <a:t>vol</a:t>
            </a:r>
            <a:r>
              <a:rPr lang="en-GB" sz="2000" dirty="0"/>
              <a:t>)- with a constant rate (drainage process), and the injection was continued for 5 PV.</a:t>
            </a:r>
            <a:br>
              <a:rPr lang="en-GB" sz="2000" dirty="0"/>
            </a:br>
            <a:endParaRPr lang="en-GB" sz="2000" dirty="0"/>
          </a:p>
          <a:p>
            <a:r>
              <a:rPr lang="en-GB" sz="2100" dirty="0"/>
              <a:t>Experiments were carried out at 25 </a:t>
            </a:r>
            <a:r>
              <a:rPr lang="en-GB" sz="2100" i="1" dirty="0"/>
              <a:t>◦</a:t>
            </a:r>
            <a:r>
              <a:rPr lang="en-GB" sz="2100" dirty="0" smtClean="0"/>
              <a:t>C</a:t>
            </a:r>
          </a:p>
          <a:p>
            <a:r>
              <a:rPr lang="en-GB" sz="2100" dirty="0"/>
              <a:t>T</a:t>
            </a:r>
            <a:r>
              <a:rPr lang="en-GB" sz="2100" dirty="0" smtClean="0"/>
              <a:t>he </a:t>
            </a:r>
            <a:r>
              <a:rPr lang="en-GB" sz="2100" dirty="0"/>
              <a:t>wetting </a:t>
            </a:r>
            <a:r>
              <a:rPr lang="en-GB" sz="2100" dirty="0" smtClean="0"/>
              <a:t>and non-wetting </a:t>
            </a:r>
            <a:r>
              <a:rPr lang="en-GB" sz="2100" dirty="0"/>
              <a:t>phase viscosities were 4.7 and 0.9 </a:t>
            </a:r>
            <a:r>
              <a:rPr lang="en-GB" sz="2100" dirty="0" err="1"/>
              <a:t>mPa.s</a:t>
            </a:r>
            <a:r>
              <a:rPr lang="en-GB" sz="2100" dirty="0"/>
              <a:t>, respectively (</a:t>
            </a:r>
            <a:r>
              <a:rPr lang="en-GB" sz="2100" dirty="0" err="1"/>
              <a:t>unfavorable</a:t>
            </a:r>
            <a:r>
              <a:rPr lang="en-GB" sz="2100" dirty="0"/>
              <a:t/>
            </a:r>
            <a:br>
              <a:rPr lang="en-GB" sz="2100" dirty="0"/>
            </a:br>
            <a:r>
              <a:rPr lang="en-GB" sz="2100" dirty="0"/>
              <a:t>viscosity ratio). </a:t>
            </a:r>
            <a:endParaRPr lang="en-GB" sz="2100" dirty="0" smtClean="0"/>
          </a:p>
          <a:p>
            <a:r>
              <a:rPr lang="en-GB" sz="2100" dirty="0" smtClean="0"/>
              <a:t>Four </a:t>
            </a:r>
            <a:r>
              <a:rPr lang="en-GB" sz="2100" dirty="0"/>
              <a:t>different injection rates of 0.001, 0.01, 0.1 and 1 </a:t>
            </a:r>
            <a:r>
              <a:rPr lang="en-GB" sz="2100" dirty="0" smtClean="0"/>
              <a:t>mL/hr corresponding </a:t>
            </a:r>
            <a:r>
              <a:rPr lang="en-GB" sz="2100" dirty="0"/>
              <a:t>to capillary numbers </a:t>
            </a:r>
            <a:r>
              <a:rPr lang="en-GB" sz="2100" dirty="0" smtClean="0"/>
              <a:t>of 2</a:t>
            </a:r>
            <a:r>
              <a:rPr lang="en-GB" sz="2100" i="1" dirty="0"/>
              <a:t>.</a:t>
            </a:r>
            <a:r>
              <a:rPr lang="en-GB" sz="2100" dirty="0" smtClean="0"/>
              <a:t>52 </a:t>
            </a:r>
            <a:r>
              <a:rPr lang="en-GB" sz="2100" i="1" dirty="0"/>
              <a:t>× </a:t>
            </a:r>
            <a:r>
              <a:rPr lang="en-GB" sz="2100" dirty="0"/>
              <a:t>10</a:t>
            </a:r>
            <a:r>
              <a:rPr lang="en-GB" sz="2100" i="1" baseline="30000" dirty="0"/>
              <a:t>-</a:t>
            </a:r>
            <a:r>
              <a:rPr lang="en-GB" sz="2100" baseline="30000" dirty="0"/>
              <a:t>8</a:t>
            </a:r>
            <a:r>
              <a:rPr lang="en-GB" sz="2100" dirty="0"/>
              <a:t> to </a:t>
            </a:r>
            <a:r>
              <a:rPr lang="en-GB" sz="2100" dirty="0" smtClean="0"/>
              <a:t>2</a:t>
            </a:r>
            <a:r>
              <a:rPr lang="en-GB" sz="2100" i="1" dirty="0"/>
              <a:t>.</a:t>
            </a:r>
            <a:r>
              <a:rPr lang="en-GB" sz="2100" dirty="0" smtClean="0"/>
              <a:t>52 </a:t>
            </a:r>
            <a:r>
              <a:rPr lang="en-GB" sz="2100" i="1" dirty="0"/>
              <a:t>× </a:t>
            </a:r>
            <a:r>
              <a:rPr lang="en-GB" sz="2100" dirty="0"/>
              <a:t>10</a:t>
            </a:r>
            <a:r>
              <a:rPr lang="en-GB" sz="2100" i="1" baseline="30000" dirty="0"/>
              <a:t>-</a:t>
            </a:r>
            <a:r>
              <a:rPr lang="en-GB" sz="2100" baseline="30000" dirty="0"/>
              <a:t>5</a:t>
            </a:r>
            <a:r>
              <a:rPr lang="en-GB" sz="2100" dirty="0"/>
              <a:t> were employed. </a:t>
            </a:r>
            <a:r>
              <a:rPr lang="en-GB" sz="2000" dirty="0"/>
              <a:t/>
            </a:r>
            <a:br>
              <a:rPr lang="en-GB" sz="2000" dirty="0"/>
            </a:br>
            <a:endParaRPr lang="en-GB" sz="2000" dirty="0" smtClean="0"/>
          </a:p>
        </p:txBody>
      </p:sp>
      <p:sp>
        <p:nvSpPr>
          <p:cNvPr id="19" name="Rectangle 18"/>
          <p:cNvSpPr/>
          <p:nvPr/>
        </p:nvSpPr>
        <p:spPr>
          <a:xfrm>
            <a:off x="-788" y="6277868"/>
            <a:ext cx="12192787" cy="593993"/>
          </a:xfrm>
          <a:prstGeom prst="rect">
            <a:avLst/>
          </a:prstGeom>
          <a:solidFill>
            <a:srgbClr val="6D0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2" descr="https://personalpages.manchester.ac.uk/staff/vahid.niasar/images/IMPRES_FULL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250" y="6332955"/>
            <a:ext cx="1307900" cy="4840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187545" y="6390198"/>
            <a:ext cx="738909" cy="369332"/>
          </a:xfrm>
          <a:prstGeom prst="rect">
            <a:avLst/>
          </a:prstGeom>
          <a:noFill/>
        </p:spPr>
        <p:txBody>
          <a:bodyPr wrap="square" rtlCol="0">
            <a:spAutoFit/>
          </a:bodyPr>
          <a:lstStyle/>
          <a:p>
            <a:r>
              <a:rPr lang="en-GB" dirty="0">
                <a:solidFill>
                  <a:schemeClr val="bg1"/>
                </a:solidFill>
              </a:rPr>
              <a:t>5</a:t>
            </a:r>
          </a:p>
        </p:txBody>
      </p:sp>
      <p:graphicFrame>
        <p:nvGraphicFramePr>
          <p:cNvPr id="8" name="Table 7"/>
          <p:cNvGraphicFramePr>
            <a:graphicFrameLocks noGrp="1"/>
          </p:cNvGraphicFramePr>
          <p:nvPr>
            <p:extLst>
              <p:ext uri="{D42A27DB-BD31-4B8C-83A1-F6EECF244321}">
                <p14:modId xmlns:p14="http://schemas.microsoft.com/office/powerpoint/2010/main" val="2143925036"/>
              </p:ext>
            </p:extLst>
          </p:nvPr>
        </p:nvGraphicFramePr>
        <p:xfrm>
          <a:off x="7336375" y="1605395"/>
          <a:ext cx="3462805" cy="3606800"/>
        </p:xfrm>
        <a:graphic>
          <a:graphicData uri="http://schemas.openxmlformats.org/drawingml/2006/table">
            <a:tbl>
              <a:tblPr firstRow="1" bandRow="1">
                <a:tableStyleId>{5940675A-B579-460E-94D1-54222C63F5DA}</a:tableStyleId>
              </a:tblPr>
              <a:tblGrid>
                <a:gridCol w="612000">
                  <a:extLst>
                    <a:ext uri="{9D8B030D-6E8A-4147-A177-3AD203B41FA5}">
                      <a16:colId xmlns:a16="http://schemas.microsoft.com/office/drawing/2014/main" val="3681627658"/>
                    </a:ext>
                  </a:extLst>
                </a:gridCol>
                <a:gridCol w="1338805">
                  <a:extLst>
                    <a:ext uri="{9D8B030D-6E8A-4147-A177-3AD203B41FA5}">
                      <a16:colId xmlns:a16="http://schemas.microsoft.com/office/drawing/2014/main" val="256775758"/>
                    </a:ext>
                  </a:extLst>
                </a:gridCol>
                <a:gridCol w="1512000">
                  <a:extLst>
                    <a:ext uri="{9D8B030D-6E8A-4147-A177-3AD203B41FA5}">
                      <a16:colId xmlns:a16="http://schemas.microsoft.com/office/drawing/2014/main" val="4219059110"/>
                    </a:ext>
                  </a:extLst>
                </a:gridCol>
              </a:tblGrid>
              <a:tr h="370840">
                <a:tc>
                  <a:txBody>
                    <a:bodyPr/>
                    <a:lstStyle/>
                    <a:p>
                      <a:pPr algn="ctr"/>
                      <a:r>
                        <a:rPr lang="en-GB" b="1" dirty="0" smtClean="0">
                          <a:solidFill>
                            <a:schemeClr val="bg1"/>
                          </a:solidFill>
                        </a:rPr>
                        <a:t>No</a:t>
                      </a:r>
                      <a:endParaRPr lang="en-GB" b="1" dirty="0">
                        <a:solidFill>
                          <a:schemeClr val="bg1"/>
                        </a:solidFill>
                      </a:endParaRPr>
                    </a:p>
                  </a:txBody>
                  <a:tcPr anchor="ctr">
                    <a:solidFill>
                      <a:srgbClr val="002060"/>
                    </a:solidFill>
                  </a:tcPr>
                </a:tc>
                <a:tc>
                  <a:txBody>
                    <a:bodyPr/>
                    <a:lstStyle/>
                    <a:p>
                      <a:pPr algn="ctr"/>
                      <a:r>
                        <a:rPr lang="en-GB" b="1" dirty="0" smtClean="0">
                          <a:solidFill>
                            <a:schemeClr val="bg1"/>
                          </a:solidFill>
                        </a:rPr>
                        <a:t>Flow rate (mL/hr)</a:t>
                      </a:r>
                      <a:endParaRPr lang="en-GB" b="1" dirty="0">
                        <a:solidFill>
                          <a:schemeClr val="bg1"/>
                        </a:solidFill>
                      </a:endParaRPr>
                    </a:p>
                  </a:txBody>
                  <a:tcPr anchor="ctr">
                    <a:solidFill>
                      <a:srgbClr val="002060"/>
                    </a:solidFill>
                  </a:tcPr>
                </a:tc>
                <a:tc>
                  <a:txBody>
                    <a:bodyPr/>
                    <a:lstStyle/>
                    <a:p>
                      <a:pPr algn="ctr"/>
                      <a:r>
                        <a:rPr lang="en-GB" b="1" dirty="0" smtClean="0">
                          <a:solidFill>
                            <a:schemeClr val="bg1"/>
                          </a:solidFill>
                        </a:rPr>
                        <a:t>Displacement direction</a:t>
                      </a:r>
                      <a:endParaRPr lang="en-GB" b="1" dirty="0">
                        <a:solidFill>
                          <a:schemeClr val="bg1"/>
                        </a:solidFill>
                      </a:endParaRPr>
                    </a:p>
                  </a:txBody>
                  <a:tcPr anchor="ctr">
                    <a:solidFill>
                      <a:srgbClr val="002060"/>
                    </a:solidFill>
                  </a:tcPr>
                </a:tc>
                <a:extLst>
                  <a:ext uri="{0D108BD9-81ED-4DB2-BD59-A6C34878D82A}">
                    <a16:rowId xmlns:a16="http://schemas.microsoft.com/office/drawing/2014/main" val="3207055911"/>
                  </a:ext>
                </a:extLst>
              </a:tr>
              <a:tr h="370840">
                <a:tc>
                  <a:txBody>
                    <a:bodyPr/>
                    <a:lstStyle/>
                    <a:p>
                      <a:pPr algn="ctr"/>
                      <a:r>
                        <a:rPr lang="en-GB" dirty="0" smtClean="0"/>
                        <a:t>1</a:t>
                      </a:r>
                      <a:endParaRPr lang="en-GB" dirty="0"/>
                    </a:p>
                  </a:txBody>
                  <a:tcPr anchor="ctr"/>
                </a:tc>
                <a:tc>
                  <a:txBody>
                    <a:bodyPr/>
                    <a:lstStyle/>
                    <a:p>
                      <a:pPr algn="ctr"/>
                      <a:r>
                        <a:rPr lang="en-GB" dirty="0" smtClean="0"/>
                        <a:t>0.001</a:t>
                      </a:r>
                      <a:endParaRPr lang="en-GB" dirty="0"/>
                    </a:p>
                  </a:txBody>
                  <a:tcPr anchor="ctr"/>
                </a:tc>
                <a:tc>
                  <a:txBody>
                    <a:bodyPr/>
                    <a:lstStyle/>
                    <a:p>
                      <a:pPr algn="ctr"/>
                      <a:r>
                        <a:rPr lang="en-GB" dirty="0" err="1" smtClean="0"/>
                        <a:t>CtF</a:t>
                      </a:r>
                      <a:endParaRPr lang="en-GB" dirty="0"/>
                    </a:p>
                  </a:txBody>
                  <a:tcPr anchor="ctr"/>
                </a:tc>
                <a:extLst>
                  <a:ext uri="{0D108BD9-81ED-4DB2-BD59-A6C34878D82A}">
                    <a16:rowId xmlns:a16="http://schemas.microsoft.com/office/drawing/2014/main" val="3417507049"/>
                  </a:ext>
                </a:extLst>
              </a:tr>
              <a:tr h="370840">
                <a:tc>
                  <a:txBody>
                    <a:bodyPr/>
                    <a:lstStyle/>
                    <a:p>
                      <a:pPr algn="ctr"/>
                      <a:r>
                        <a:rPr lang="en-GB" dirty="0" smtClean="0"/>
                        <a:t>2</a:t>
                      </a:r>
                      <a:endParaRPr lang="en-GB" dirty="0"/>
                    </a:p>
                  </a:txBody>
                  <a:tcPr anchor="ctr">
                    <a:solidFill>
                      <a:schemeClr val="accent1">
                        <a:lumMod val="20000"/>
                        <a:lumOff val="80000"/>
                      </a:schemeClr>
                    </a:solidFill>
                  </a:tcPr>
                </a:tc>
                <a:tc>
                  <a:txBody>
                    <a:bodyPr/>
                    <a:lstStyle/>
                    <a:p>
                      <a:pPr algn="ctr"/>
                      <a:r>
                        <a:rPr lang="en-GB" dirty="0" smtClean="0"/>
                        <a:t>0.01</a:t>
                      </a:r>
                      <a:endParaRPr lang="en-GB" dirty="0"/>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CtF</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1327184001"/>
                  </a:ext>
                </a:extLst>
              </a:tr>
              <a:tr h="370840">
                <a:tc>
                  <a:txBody>
                    <a:bodyPr/>
                    <a:lstStyle/>
                    <a:p>
                      <a:pPr algn="ctr"/>
                      <a:r>
                        <a:rPr lang="en-GB" dirty="0" smtClean="0"/>
                        <a:t>3</a:t>
                      </a:r>
                      <a:endParaRPr lang="en-GB" dirty="0"/>
                    </a:p>
                  </a:txBody>
                  <a:tcPr anchor="ctr"/>
                </a:tc>
                <a:tc>
                  <a:txBody>
                    <a:bodyPr/>
                    <a:lstStyle/>
                    <a:p>
                      <a:pPr algn="ctr"/>
                      <a:r>
                        <a:rPr lang="en-GB" dirty="0" smtClean="0"/>
                        <a:t>0.1</a:t>
                      </a:r>
                      <a:endParaRPr lang="en-GB"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CtF</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extLst>
                  <a:ext uri="{0D108BD9-81ED-4DB2-BD59-A6C34878D82A}">
                    <a16:rowId xmlns:a16="http://schemas.microsoft.com/office/drawing/2014/main" val="3712743363"/>
                  </a:ext>
                </a:extLst>
              </a:tr>
              <a:tr h="370840">
                <a:tc>
                  <a:txBody>
                    <a:bodyPr/>
                    <a:lstStyle/>
                    <a:p>
                      <a:pPr algn="ctr"/>
                      <a:r>
                        <a:rPr lang="en-GB" dirty="0" smtClean="0"/>
                        <a:t>4</a:t>
                      </a:r>
                      <a:endParaRPr lang="en-GB" dirty="0"/>
                    </a:p>
                  </a:txBody>
                  <a:tcPr anchor="ctr">
                    <a:solidFill>
                      <a:schemeClr val="accent1">
                        <a:lumMod val="20000"/>
                        <a:lumOff val="80000"/>
                      </a:schemeClr>
                    </a:solidFill>
                  </a:tcPr>
                </a:tc>
                <a:tc>
                  <a:txBody>
                    <a:bodyPr/>
                    <a:lstStyle/>
                    <a:p>
                      <a:pPr algn="ctr"/>
                      <a:r>
                        <a:rPr lang="en-GB" dirty="0" smtClean="0"/>
                        <a:t>1</a:t>
                      </a:r>
                      <a:endParaRPr lang="en-GB" dirty="0"/>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CtF</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31895798"/>
                  </a:ext>
                </a:extLst>
              </a:tr>
              <a:tr h="370840">
                <a:tc>
                  <a:txBody>
                    <a:bodyPr/>
                    <a:lstStyle/>
                    <a:p>
                      <a:pPr algn="ctr"/>
                      <a:r>
                        <a:rPr lang="en-GB" dirty="0" smtClean="0"/>
                        <a:t>5</a:t>
                      </a:r>
                      <a:endParaRPr lang="en-GB" dirty="0"/>
                    </a:p>
                  </a:txBody>
                  <a:tcPr anchor="ctr"/>
                </a:tc>
                <a:tc>
                  <a:txBody>
                    <a:bodyPr/>
                    <a:lstStyle/>
                    <a:p>
                      <a:pPr algn="ctr"/>
                      <a:r>
                        <a:rPr lang="en-GB" dirty="0" smtClean="0"/>
                        <a:t>0.001</a:t>
                      </a:r>
                      <a:endParaRPr lang="en-GB" dirty="0"/>
                    </a:p>
                  </a:txBody>
                  <a:tcPr anchor="ctr"/>
                </a:tc>
                <a:tc>
                  <a:txBody>
                    <a:bodyPr/>
                    <a:lstStyle/>
                    <a:p>
                      <a:pPr algn="ctr"/>
                      <a:r>
                        <a:rPr lang="en-GB" dirty="0" err="1" smtClean="0"/>
                        <a:t>FtC</a:t>
                      </a:r>
                      <a:endParaRPr lang="en-GB" dirty="0"/>
                    </a:p>
                  </a:txBody>
                  <a:tcPr anchor="ctr"/>
                </a:tc>
                <a:extLst>
                  <a:ext uri="{0D108BD9-81ED-4DB2-BD59-A6C34878D82A}">
                    <a16:rowId xmlns:a16="http://schemas.microsoft.com/office/drawing/2014/main" val="954145804"/>
                  </a:ext>
                </a:extLst>
              </a:tr>
              <a:tr h="370840">
                <a:tc>
                  <a:txBody>
                    <a:bodyPr/>
                    <a:lstStyle/>
                    <a:p>
                      <a:pPr algn="ctr"/>
                      <a:r>
                        <a:rPr lang="en-GB" dirty="0" smtClean="0"/>
                        <a:t>6</a:t>
                      </a:r>
                      <a:endParaRPr lang="en-GB" dirty="0"/>
                    </a:p>
                  </a:txBody>
                  <a:tcPr anchor="ctr">
                    <a:solidFill>
                      <a:schemeClr val="accent1">
                        <a:lumMod val="20000"/>
                        <a:lumOff val="80000"/>
                      </a:schemeClr>
                    </a:solidFill>
                  </a:tcPr>
                </a:tc>
                <a:tc>
                  <a:txBody>
                    <a:bodyPr/>
                    <a:lstStyle/>
                    <a:p>
                      <a:pPr algn="ctr"/>
                      <a:r>
                        <a:rPr lang="en-GB" dirty="0" smtClean="0"/>
                        <a:t>0.01</a:t>
                      </a:r>
                      <a:endParaRPr lang="en-GB" dirty="0"/>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FtC</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899362229"/>
                  </a:ext>
                </a:extLst>
              </a:tr>
              <a:tr h="370840">
                <a:tc>
                  <a:txBody>
                    <a:bodyPr/>
                    <a:lstStyle/>
                    <a:p>
                      <a:pPr algn="ctr"/>
                      <a:r>
                        <a:rPr lang="en-GB" dirty="0" smtClean="0"/>
                        <a:t>7</a:t>
                      </a:r>
                      <a:endParaRPr lang="en-GB" dirty="0"/>
                    </a:p>
                  </a:txBody>
                  <a:tcPr anchor="ctr"/>
                </a:tc>
                <a:tc>
                  <a:txBody>
                    <a:bodyPr/>
                    <a:lstStyle/>
                    <a:p>
                      <a:pPr algn="ctr"/>
                      <a:r>
                        <a:rPr lang="en-GB" dirty="0" smtClean="0"/>
                        <a:t>0.1</a:t>
                      </a:r>
                      <a:endParaRPr lang="en-GB"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FtC</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extLst>
                  <a:ext uri="{0D108BD9-81ED-4DB2-BD59-A6C34878D82A}">
                    <a16:rowId xmlns:a16="http://schemas.microsoft.com/office/drawing/2014/main" val="774825595"/>
                  </a:ext>
                </a:extLst>
              </a:tr>
              <a:tr h="370840">
                <a:tc>
                  <a:txBody>
                    <a:bodyPr/>
                    <a:lstStyle/>
                    <a:p>
                      <a:pPr algn="ctr"/>
                      <a:r>
                        <a:rPr lang="en-GB" dirty="0" smtClean="0"/>
                        <a:t>8</a:t>
                      </a:r>
                      <a:endParaRPr lang="en-GB" dirty="0"/>
                    </a:p>
                  </a:txBody>
                  <a:tcPr anchor="ctr">
                    <a:solidFill>
                      <a:schemeClr val="accent1">
                        <a:lumMod val="20000"/>
                        <a:lumOff val="80000"/>
                      </a:schemeClr>
                    </a:solidFill>
                  </a:tcPr>
                </a:tc>
                <a:tc>
                  <a:txBody>
                    <a:bodyPr/>
                    <a:lstStyle/>
                    <a:p>
                      <a:pPr algn="ctr"/>
                      <a:r>
                        <a:rPr lang="en-GB" dirty="0" smtClean="0"/>
                        <a:t>1</a:t>
                      </a:r>
                      <a:endParaRPr lang="en-GB" dirty="0"/>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FtC</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235043008"/>
                  </a:ext>
                </a:extLst>
              </a:tr>
            </a:tbl>
          </a:graphicData>
        </a:graphic>
      </p:graphicFrame>
      <p:sp>
        <p:nvSpPr>
          <p:cNvPr id="9" name="Content Placeholder 2"/>
          <p:cNvSpPr txBox="1">
            <a:spLocks/>
          </p:cNvSpPr>
          <p:nvPr/>
        </p:nvSpPr>
        <p:spPr>
          <a:xfrm>
            <a:off x="7452121" y="5318083"/>
            <a:ext cx="3430930" cy="66934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err="1" smtClean="0"/>
              <a:t>FtC</a:t>
            </a:r>
            <a:r>
              <a:rPr lang="en-GB" sz="2000" dirty="0" smtClean="0"/>
              <a:t>: Fine to coarse direction</a:t>
            </a:r>
          </a:p>
          <a:p>
            <a:pPr marL="0" indent="0">
              <a:buNone/>
            </a:pPr>
            <a:r>
              <a:rPr lang="en-GB" sz="2000" dirty="0" err="1" smtClean="0"/>
              <a:t>CtF</a:t>
            </a:r>
            <a:r>
              <a:rPr lang="en-GB" sz="2000" dirty="0" smtClean="0"/>
              <a:t>: Coarse to fine direction</a:t>
            </a:r>
          </a:p>
        </p:txBody>
      </p:sp>
    </p:spTree>
    <p:extLst>
      <p:ext uri="{BB962C8B-B14F-4D97-AF65-F5344CB8AC3E}">
        <p14:creationId xmlns:p14="http://schemas.microsoft.com/office/powerpoint/2010/main" val="289667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500"/>
                                        <p:tgtEl>
                                          <p:spTgt spid="9">
                                            <p:txEl>
                                              <p:pRg st="0" end="0"/>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fade">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1825625"/>
            <a:ext cx="8328949" cy="4351338"/>
          </a:xfrm>
        </p:spPr>
        <p:txBody>
          <a:bodyPr>
            <a:normAutofit/>
          </a:bodyPr>
          <a:lstStyle/>
          <a:p>
            <a:r>
              <a:rPr lang="en-GB" dirty="0"/>
              <a:t>Fluid saturation</a:t>
            </a:r>
          </a:p>
          <a:p>
            <a:pPr marL="0" indent="0">
              <a:buNone/>
            </a:pPr>
            <a:r>
              <a:rPr lang="en-GB" dirty="0" smtClean="0"/>
              <a:t>	</a:t>
            </a:r>
            <a:r>
              <a:rPr lang="en-GB" sz="2000" dirty="0" smtClean="0"/>
              <a:t>Mask: an actual image from the fully saturated micromodel with oil</a:t>
            </a:r>
          </a:p>
          <a:p>
            <a:pPr marL="0" indent="0">
              <a:buNone/>
            </a:pPr>
            <a:r>
              <a:rPr lang="en-GB" sz="2000" dirty="0"/>
              <a:t>	</a:t>
            </a:r>
            <a:r>
              <a:rPr lang="en-GB" sz="2000" dirty="0" smtClean="0"/>
              <a:t>Modified mask: The mask image converted to grey-scale with </a:t>
            </a:r>
            <a:r>
              <a:rPr lang="en-GB" sz="2000" dirty="0" smtClean="0"/>
              <a:t>two </a:t>
            </a:r>
            <a:r>
              <a:rPr lang="en-GB" sz="2000" dirty="0" smtClean="0"/>
              <a:t>	levels for the porous, </a:t>
            </a:r>
            <a:r>
              <a:rPr lang="en-GB" sz="2000" dirty="0" smtClean="0"/>
              <a:t>and solid regions</a:t>
            </a:r>
            <a:r>
              <a:rPr lang="en-GB" sz="2000" dirty="0" smtClean="0"/>
              <a:t>.</a:t>
            </a:r>
            <a:endParaRPr lang="en-GB" sz="2000" dirty="0"/>
          </a:p>
          <a:p>
            <a:r>
              <a:rPr lang="en-GB" dirty="0" err="1"/>
              <a:t>Upscaled</a:t>
            </a:r>
            <a:r>
              <a:rPr lang="en-GB" dirty="0"/>
              <a:t> capillary pressure</a:t>
            </a:r>
          </a:p>
          <a:p>
            <a:endParaRPr lang="en-GB" dirty="0"/>
          </a:p>
          <a:p>
            <a:endParaRPr lang="en-GB" dirty="0"/>
          </a:p>
          <a:p>
            <a:pPr marL="0" indent="0">
              <a:buNone/>
            </a:pPr>
            <a:r>
              <a:rPr lang="en-GB" sz="1800" i="1" dirty="0" err="1" smtClean="0"/>
              <a:t>r</a:t>
            </a:r>
            <a:r>
              <a:rPr lang="en-GB" sz="1800" i="1" baseline="-25000" dirty="0" err="1" smtClean="0"/>
              <a:t>i</a:t>
            </a:r>
            <a:r>
              <a:rPr lang="en-GB" sz="1800" i="1" dirty="0" smtClean="0"/>
              <a:t> </a:t>
            </a:r>
            <a:r>
              <a:rPr lang="en-GB" sz="1800" dirty="0" smtClean="0"/>
              <a:t>: planar </a:t>
            </a:r>
            <a:r>
              <a:rPr lang="en-GB" sz="1800" dirty="0"/>
              <a:t>radius of </a:t>
            </a:r>
            <a:r>
              <a:rPr lang="en-GB" sz="1800" dirty="0" smtClean="0"/>
              <a:t>curvature</a:t>
            </a:r>
          </a:p>
          <a:p>
            <a:pPr marL="0" indent="0">
              <a:buNone/>
            </a:pPr>
            <a:r>
              <a:rPr lang="en-GB" sz="1800" i="1" dirty="0" smtClean="0"/>
              <a:t>l</a:t>
            </a:r>
            <a:r>
              <a:rPr lang="en-GB" sz="1800" i="1" baseline="-25000" dirty="0" smtClean="0"/>
              <a:t>i</a:t>
            </a:r>
            <a:r>
              <a:rPr lang="en-GB" sz="1800" i="1" dirty="0" smtClean="0"/>
              <a:t>:</a:t>
            </a:r>
            <a:r>
              <a:rPr lang="en-GB" sz="1800" dirty="0" smtClean="0"/>
              <a:t> chord </a:t>
            </a:r>
            <a:r>
              <a:rPr lang="en-GB" sz="1800" dirty="0"/>
              <a:t>between the ends of the contact </a:t>
            </a:r>
            <a:r>
              <a:rPr lang="en-GB" sz="1800" dirty="0" smtClean="0"/>
              <a:t>line</a:t>
            </a:r>
            <a:endParaRPr lang="en-GB" sz="1800" dirty="0"/>
          </a:p>
          <a:p>
            <a:endParaRPr lang="en-GB" dirty="0"/>
          </a:p>
        </p:txBody>
      </p:sp>
      <p:sp>
        <p:nvSpPr>
          <p:cNvPr id="2" name="Title 1"/>
          <p:cNvSpPr>
            <a:spLocks noGrp="1"/>
          </p:cNvSpPr>
          <p:nvPr>
            <p:ph type="title"/>
          </p:nvPr>
        </p:nvSpPr>
        <p:spPr/>
        <p:txBody>
          <a:bodyPr/>
          <a:lstStyle/>
          <a:p>
            <a:r>
              <a:rPr lang="en-GB" dirty="0"/>
              <a:t>Image analysis</a:t>
            </a:r>
          </a:p>
        </p:txBody>
      </p:sp>
      <p:sp>
        <p:nvSpPr>
          <p:cNvPr id="19" name="Rectangle 18"/>
          <p:cNvSpPr/>
          <p:nvPr/>
        </p:nvSpPr>
        <p:spPr>
          <a:xfrm>
            <a:off x="-788" y="6277868"/>
            <a:ext cx="12192787" cy="593993"/>
          </a:xfrm>
          <a:prstGeom prst="rect">
            <a:avLst/>
          </a:prstGeom>
          <a:solidFill>
            <a:srgbClr val="6D0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2" descr="https://personalpages.manchester.ac.uk/staff/vahid.niasar/images/IMPRES_FULL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250" y="6332955"/>
            <a:ext cx="1307900" cy="4840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187545" y="6390198"/>
            <a:ext cx="738909" cy="369332"/>
          </a:xfrm>
          <a:prstGeom prst="rect">
            <a:avLst/>
          </a:prstGeom>
          <a:noFill/>
        </p:spPr>
        <p:txBody>
          <a:bodyPr wrap="square" rtlCol="0">
            <a:spAutoFit/>
          </a:bodyPr>
          <a:lstStyle/>
          <a:p>
            <a:r>
              <a:rPr lang="en-GB" dirty="0">
                <a:solidFill>
                  <a:schemeClr val="bg1"/>
                </a:solidFill>
              </a:rPr>
              <a:t>6</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3800" y="2302199"/>
            <a:ext cx="1800000" cy="1800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5661" y="4203104"/>
            <a:ext cx="1800000" cy="1800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3800" y="401294"/>
            <a:ext cx="1800000" cy="1800000"/>
          </a:xfrm>
          <a:prstGeom prst="rect">
            <a:avLst/>
          </a:prstGeom>
        </p:spPr>
      </p:pic>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312693" y="4061784"/>
            <a:ext cx="2847975" cy="1028700"/>
          </a:xfrm>
          <a:prstGeom prst="rect">
            <a:avLst/>
          </a:prstGeom>
        </p:spPr>
      </p:pic>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4353345" y="4061784"/>
            <a:ext cx="2409825" cy="1019175"/>
          </a:xfrm>
          <a:prstGeom prst="rect">
            <a:avLst/>
          </a:prstGeom>
        </p:spPr>
      </p:pic>
      <p:pic>
        <p:nvPicPr>
          <p:cNvPr id="16" name="Picture 15"/>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6763170" y="3966534"/>
            <a:ext cx="2200275" cy="1114425"/>
          </a:xfrm>
          <a:prstGeom prst="rect">
            <a:avLst/>
          </a:prstGeom>
        </p:spPr>
      </p:pic>
    </p:spTree>
    <p:extLst>
      <p:ext uri="{BB962C8B-B14F-4D97-AF65-F5344CB8AC3E}">
        <p14:creationId xmlns:p14="http://schemas.microsoft.com/office/powerpoint/2010/main" val="328805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3500"/>
                            </p:stCondLst>
                            <p:childTnLst>
                              <p:par>
                                <p:cTn id="46" presetID="10" presetClass="entr" presetSubtype="0" fill="hold" grpId="0" nodeType="after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fade">
                                      <p:cBhvr>
                                        <p:cTn id="48" dur="500"/>
                                        <p:tgtEl>
                                          <p:spTgt spid="4">
                                            <p:txEl>
                                              <p:pRg st="6" end="6"/>
                                            </p:txEl>
                                          </p:spTgt>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fade">
                                      <p:cBhvr>
                                        <p:cTn id="5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1825625"/>
            <a:ext cx="8328949" cy="2241878"/>
          </a:xfrm>
        </p:spPr>
        <p:txBody>
          <a:bodyPr>
            <a:normAutofit/>
          </a:bodyPr>
          <a:lstStyle/>
          <a:p>
            <a:r>
              <a:rPr lang="en-GB" dirty="0" err="1"/>
              <a:t>Upscaled</a:t>
            </a:r>
            <a:r>
              <a:rPr lang="en-GB" dirty="0"/>
              <a:t> </a:t>
            </a:r>
            <a:r>
              <a:rPr lang="en-GB" dirty="0" smtClean="0"/>
              <a:t>dynamic </a:t>
            </a:r>
            <a:r>
              <a:rPr lang="en-GB" dirty="0"/>
              <a:t>capillary </a:t>
            </a:r>
            <a:r>
              <a:rPr lang="en-GB" dirty="0" smtClean="0"/>
              <a:t>pressure shape</a:t>
            </a:r>
            <a:endParaRPr lang="en-GB" dirty="0"/>
          </a:p>
          <a:p>
            <a:pPr marL="0" indent="0">
              <a:buNone/>
            </a:pPr>
            <a:r>
              <a:rPr lang="en-GB" dirty="0" smtClean="0"/>
              <a:t>	</a:t>
            </a:r>
            <a:endParaRPr lang="en-GB" dirty="0"/>
          </a:p>
        </p:txBody>
      </p:sp>
      <p:sp>
        <p:nvSpPr>
          <p:cNvPr id="2" name="Title 1"/>
          <p:cNvSpPr>
            <a:spLocks noGrp="1"/>
          </p:cNvSpPr>
          <p:nvPr>
            <p:ph type="title"/>
          </p:nvPr>
        </p:nvSpPr>
        <p:spPr/>
        <p:txBody>
          <a:bodyPr/>
          <a:lstStyle/>
          <a:p>
            <a:r>
              <a:rPr lang="en-GB" dirty="0"/>
              <a:t>Results &amp; Discussion</a:t>
            </a:r>
          </a:p>
        </p:txBody>
      </p:sp>
      <p:sp>
        <p:nvSpPr>
          <p:cNvPr id="19" name="Rectangle 18"/>
          <p:cNvSpPr/>
          <p:nvPr/>
        </p:nvSpPr>
        <p:spPr>
          <a:xfrm>
            <a:off x="-788" y="6277868"/>
            <a:ext cx="12192787" cy="593993"/>
          </a:xfrm>
          <a:prstGeom prst="rect">
            <a:avLst/>
          </a:prstGeom>
          <a:solidFill>
            <a:srgbClr val="6D0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2" descr="https://personalpages.manchester.ac.uk/staff/vahid.niasar/images/IMPRES_FULL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250" y="6332955"/>
            <a:ext cx="1307900" cy="4840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187545" y="6390198"/>
            <a:ext cx="738909" cy="369332"/>
          </a:xfrm>
          <a:prstGeom prst="rect">
            <a:avLst/>
          </a:prstGeom>
          <a:noFill/>
        </p:spPr>
        <p:txBody>
          <a:bodyPr wrap="square" rtlCol="0">
            <a:spAutoFit/>
          </a:bodyPr>
          <a:lstStyle/>
          <a:p>
            <a:r>
              <a:rPr lang="en-GB" dirty="0">
                <a:solidFill>
                  <a:schemeClr val="bg1"/>
                </a:solidFill>
              </a:rPr>
              <a:t>7</a:t>
            </a:r>
          </a:p>
        </p:txBody>
      </p:sp>
      <p:graphicFrame>
        <p:nvGraphicFramePr>
          <p:cNvPr id="18" name="Chart 17"/>
          <p:cNvGraphicFramePr>
            <a:graphicFrameLocks/>
          </p:cNvGraphicFramePr>
          <p:nvPr>
            <p:extLst>
              <p:ext uri="{D42A27DB-BD31-4B8C-83A1-F6EECF244321}">
                <p14:modId xmlns:p14="http://schemas.microsoft.com/office/powerpoint/2010/main" val="3414794512"/>
              </p:ext>
            </p:extLst>
          </p:nvPr>
        </p:nvGraphicFramePr>
        <p:xfrm>
          <a:off x="672662" y="2441226"/>
          <a:ext cx="3333742" cy="2991479"/>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1282195" y="5533611"/>
            <a:ext cx="2280213" cy="369332"/>
          </a:xfrm>
          <a:prstGeom prst="rect">
            <a:avLst/>
          </a:prstGeom>
          <a:noFill/>
        </p:spPr>
        <p:txBody>
          <a:bodyPr wrap="square" rtlCol="0">
            <a:spAutoFit/>
          </a:bodyPr>
          <a:lstStyle/>
          <a:p>
            <a:pPr algn="ctr"/>
            <a:r>
              <a:rPr lang="en-GB" dirty="0" smtClean="0"/>
              <a:t>Traditional</a:t>
            </a:r>
            <a:endParaRPr lang="en-GB" dirty="0"/>
          </a:p>
        </p:txBody>
      </p:sp>
      <p:sp>
        <p:nvSpPr>
          <p:cNvPr id="22" name="TextBox 21"/>
          <p:cNvSpPr txBox="1"/>
          <p:nvPr/>
        </p:nvSpPr>
        <p:spPr>
          <a:xfrm>
            <a:off x="4710322" y="5533611"/>
            <a:ext cx="2280213" cy="369332"/>
          </a:xfrm>
          <a:prstGeom prst="rect">
            <a:avLst/>
          </a:prstGeom>
          <a:noFill/>
        </p:spPr>
        <p:txBody>
          <a:bodyPr wrap="square" rtlCol="0">
            <a:spAutoFit/>
          </a:bodyPr>
          <a:lstStyle/>
          <a:p>
            <a:pPr algn="ctr"/>
            <a:r>
              <a:rPr lang="en-GB" dirty="0" smtClean="0"/>
              <a:t>Coarse to Fine</a:t>
            </a:r>
            <a:endParaRPr lang="en-GB" dirty="0"/>
          </a:p>
        </p:txBody>
      </p:sp>
      <p:sp>
        <p:nvSpPr>
          <p:cNvPr id="23" name="TextBox 22"/>
          <p:cNvSpPr txBox="1"/>
          <p:nvPr/>
        </p:nvSpPr>
        <p:spPr>
          <a:xfrm>
            <a:off x="8467266" y="5533611"/>
            <a:ext cx="2280213" cy="369332"/>
          </a:xfrm>
          <a:prstGeom prst="rect">
            <a:avLst/>
          </a:prstGeom>
          <a:noFill/>
        </p:spPr>
        <p:txBody>
          <a:bodyPr wrap="square" rtlCol="0">
            <a:spAutoFit/>
          </a:bodyPr>
          <a:lstStyle/>
          <a:p>
            <a:pPr algn="ctr"/>
            <a:r>
              <a:rPr lang="en-GB" dirty="0" smtClean="0"/>
              <a:t>Fine to Coarse</a:t>
            </a:r>
            <a:endParaRPr lang="en-GB"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6404" y="2441227"/>
            <a:ext cx="3545982" cy="2880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2901" y="2441227"/>
            <a:ext cx="3548942" cy="2880000"/>
          </a:xfrm>
          <a:prstGeom prst="rect">
            <a:avLst/>
          </a:prstGeom>
        </p:spPr>
      </p:pic>
    </p:spTree>
    <p:extLst>
      <p:ext uri="{BB962C8B-B14F-4D97-AF65-F5344CB8AC3E}">
        <p14:creationId xmlns:p14="http://schemas.microsoft.com/office/powerpoint/2010/main" val="396157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Graphic spid="18" grpId="0">
        <p:bldAsOne/>
      </p:bldGraphic>
      <p:bldP spid="3"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7437" y="2324584"/>
            <a:ext cx="3545982" cy="2880000"/>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4858" y="2318538"/>
            <a:ext cx="3548942" cy="2880000"/>
          </a:xfrm>
          <a:prstGeom prst="rect">
            <a:avLst/>
          </a:prstGeom>
        </p:spPr>
      </p:pic>
      <p:sp>
        <p:nvSpPr>
          <p:cNvPr id="4" name="Content Placeholder 3"/>
          <p:cNvSpPr>
            <a:spLocks noGrp="1"/>
          </p:cNvSpPr>
          <p:nvPr>
            <p:ph idx="1"/>
          </p:nvPr>
        </p:nvSpPr>
        <p:spPr>
          <a:xfrm>
            <a:off x="838200" y="1825625"/>
            <a:ext cx="3646611" cy="4351338"/>
          </a:xfrm>
        </p:spPr>
        <p:txBody>
          <a:bodyPr>
            <a:normAutofit lnSpcReduction="10000"/>
          </a:bodyPr>
          <a:lstStyle/>
          <a:p>
            <a:pPr marL="457200" indent="-457200">
              <a:buFont typeface="+mj-lt"/>
              <a:buAutoNum type="arabicPeriod"/>
            </a:pPr>
            <a:r>
              <a:rPr lang="en-GB" sz="2400" dirty="0" smtClean="0"/>
              <a:t>Capillary pressure curves are flow rate dependant.</a:t>
            </a:r>
          </a:p>
          <a:p>
            <a:pPr marL="457200" indent="-457200">
              <a:buFont typeface="+mj-lt"/>
              <a:buAutoNum type="arabicPeriod"/>
            </a:pPr>
            <a:r>
              <a:rPr lang="en-GB" sz="2400" dirty="0" err="1" smtClean="0"/>
              <a:t>CtF</a:t>
            </a:r>
            <a:r>
              <a:rPr lang="en-GB" sz="2400" dirty="0" smtClean="0"/>
              <a:t> direction has a convex shape.</a:t>
            </a:r>
          </a:p>
          <a:p>
            <a:pPr marL="457200" indent="-457200">
              <a:buFont typeface="+mj-lt"/>
              <a:buAutoNum type="arabicPeriod"/>
            </a:pPr>
            <a:r>
              <a:rPr lang="en-GB" sz="2400" dirty="0" err="1" smtClean="0"/>
              <a:t>FtC</a:t>
            </a:r>
            <a:r>
              <a:rPr lang="en-GB" sz="2400" dirty="0" smtClean="0"/>
              <a:t> direction is mostly decreasing</a:t>
            </a:r>
            <a:r>
              <a:rPr lang="en-GB" sz="2400" dirty="0" smtClean="0"/>
              <a:t>.</a:t>
            </a:r>
          </a:p>
          <a:p>
            <a:pPr marL="457200" indent="-457200">
              <a:buFont typeface="+mj-lt"/>
              <a:buAutoNum type="arabicPeriod"/>
            </a:pPr>
            <a:r>
              <a:rPr lang="en-GB" sz="2400" dirty="0"/>
              <a:t>Non-unique capillary pressure </a:t>
            </a:r>
            <a:r>
              <a:rPr lang="en-GB" sz="2400" dirty="0" smtClean="0"/>
              <a:t>curve</a:t>
            </a:r>
            <a:endParaRPr lang="en-GB" sz="2400" dirty="0" smtClean="0"/>
          </a:p>
          <a:p>
            <a:pPr marL="457200" indent="-457200">
              <a:buFont typeface="+mj-lt"/>
              <a:buAutoNum type="arabicPeriod"/>
            </a:pPr>
            <a:r>
              <a:rPr lang="en-GB" sz="2400" dirty="0" smtClean="0"/>
              <a:t>Direction dependency of coarse and fine section</a:t>
            </a:r>
          </a:p>
          <a:p>
            <a:pPr marL="0" indent="0">
              <a:buNone/>
            </a:pPr>
            <a:endParaRPr lang="en-GB" sz="2400" dirty="0"/>
          </a:p>
        </p:txBody>
      </p:sp>
      <p:sp>
        <p:nvSpPr>
          <p:cNvPr id="2" name="Title 1"/>
          <p:cNvSpPr>
            <a:spLocks noGrp="1"/>
          </p:cNvSpPr>
          <p:nvPr>
            <p:ph type="title"/>
          </p:nvPr>
        </p:nvSpPr>
        <p:spPr/>
        <p:txBody>
          <a:bodyPr/>
          <a:lstStyle/>
          <a:p>
            <a:r>
              <a:rPr lang="en-GB" dirty="0"/>
              <a:t>Results &amp; Discussion</a:t>
            </a:r>
          </a:p>
        </p:txBody>
      </p:sp>
      <p:sp>
        <p:nvSpPr>
          <p:cNvPr id="19" name="Rectangle 18"/>
          <p:cNvSpPr/>
          <p:nvPr/>
        </p:nvSpPr>
        <p:spPr>
          <a:xfrm>
            <a:off x="-788" y="6277868"/>
            <a:ext cx="12192787" cy="593993"/>
          </a:xfrm>
          <a:prstGeom prst="rect">
            <a:avLst/>
          </a:prstGeom>
          <a:solidFill>
            <a:srgbClr val="6D0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2" descr="https://personalpages.manchester.ac.uk/staff/vahid.niasar/images/IMPRES_FULL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250" y="6332955"/>
            <a:ext cx="1307900" cy="4840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187545" y="6390198"/>
            <a:ext cx="738909" cy="369332"/>
          </a:xfrm>
          <a:prstGeom prst="rect">
            <a:avLst/>
          </a:prstGeom>
          <a:noFill/>
        </p:spPr>
        <p:txBody>
          <a:bodyPr wrap="square" rtlCol="0">
            <a:spAutoFit/>
          </a:bodyPr>
          <a:lstStyle/>
          <a:p>
            <a:r>
              <a:rPr lang="en-GB" dirty="0" smtClean="0">
                <a:solidFill>
                  <a:schemeClr val="bg1"/>
                </a:solidFill>
              </a:rPr>
              <a:t>8</a:t>
            </a:r>
            <a:endParaRPr lang="en-GB" dirty="0">
              <a:solidFill>
                <a:schemeClr val="bg1"/>
              </a:solidFill>
            </a:endParaRPr>
          </a:p>
        </p:txBody>
      </p:sp>
      <p:sp>
        <p:nvSpPr>
          <p:cNvPr id="22" name="TextBox 21"/>
          <p:cNvSpPr txBox="1"/>
          <p:nvPr/>
        </p:nvSpPr>
        <p:spPr>
          <a:xfrm>
            <a:off x="4955498" y="5351422"/>
            <a:ext cx="2280213" cy="369332"/>
          </a:xfrm>
          <a:prstGeom prst="rect">
            <a:avLst/>
          </a:prstGeom>
          <a:noFill/>
        </p:spPr>
        <p:txBody>
          <a:bodyPr wrap="square" rtlCol="0">
            <a:spAutoFit/>
          </a:bodyPr>
          <a:lstStyle/>
          <a:p>
            <a:pPr algn="ctr"/>
            <a:r>
              <a:rPr lang="en-GB" dirty="0" smtClean="0"/>
              <a:t>Coarse to Fine</a:t>
            </a:r>
            <a:endParaRPr lang="en-GB" dirty="0"/>
          </a:p>
        </p:txBody>
      </p:sp>
      <p:sp>
        <p:nvSpPr>
          <p:cNvPr id="23" name="TextBox 22"/>
          <p:cNvSpPr txBox="1"/>
          <p:nvPr/>
        </p:nvSpPr>
        <p:spPr>
          <a:xfrm>
            <a:off x="8701085" y="5344500"/>
            <a:ext cx="2280213" cy="369332"/>
          </a:xfrm>
          <a:prstGeom prst="rect">
            <a:avLst/>
          </a:prstGeom>
          <a:noFill/>
        </p:spPr>
        <p:txBody>
          <a:bodyPr wrap="square" rtlCol="0">
            <a:spAutoFit/>
          </a:bodyPr>
          <a:lstStyle/>
          <a:p>
            <a:pPr algn="ctr"/>
            <a:r>
              <a:rPr lang="en-GB" dirty="0" smtClean="0"/>
              <a:t>Fine to Coarse</a:t>
            </a:r>
            <a:endParaRPr lang="en-GB" dirty="0"/>
          </a:p>
        </p:txBody>
      </p:sp>
      <p:sp>
        <p:nvSpPr>
          <p:cNvPr id="16" name="TextBox 15"/>
          <p:cNvSpPr txBox="1"/>
          <p:nvPr/>
        </p:nvSpPr>
        <p:spPr>
          <a:xfrm>
            <a:off x="3973399" y="5866716"/>
            <a:ext cx="8218601" cy="369332"/>
          </a:xfrm>
          <a:prstGeom prst="rect">
            <a:avLst/>
          </a:prstGeom>
          <a:noFill/>
        </p:spPr>
        <p:txBody>
          <a:bodyPr wrap="square" rtlCol="0">
            <a:spAutoFit/>
          </a:bodyPr>
          <a:lstStyle/>
          <a:p>
            <a:pPr marL="285750" indent="-285750" algn="ctr">
              <a:buFont typeface="Arial" panose="020B0604020202020204" pitchFamily="34" charset="0"/>
              <a:buChar char="•"/>
            </a:pPr>
            <a:r>
              <a:rPr lang="en-GB" dirty="0" smtClean="0">
                <a:solidFill>
                  <a:srgbClr val="7030A0"/>
                </a:solidFill>
              </a:rPr>
              <a:t>Vertical arrows show the moment that the non-wetting fluid reaches the interface</a:t>
            </a:r>
            <a:endParaRPr lang="en-GB" dirty="0">
              <a:solidFill>
                <a:srgbClr val="7030A0"/>
              </a:solidFill>
            </a:endParaRPr>
          </a:p>
        </p:txBody>
      </p:sp>
      <p:sp>
        <p:nvSpPr>
          <p:cNvPr id="5" name="Oval 4"/>
          <p:cNvSpPr/>
          <p:nvPr/>
        </p:nvSpPr>
        <p:spPr>
          <a:xfrm>
            <a:off x="6570989" y="2545484"/>
            <a:ext cx="1143149" cy="2103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0327262" y="2681668"/>
            <a:ext cx="1006997" cy="17176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408379">
            <a:off x="5051319" y="982075"/>
            <a:ext cx="2795741" cy="2320653"/>
          </a:xfrm>
          <a:prstGeom prst="arc">
            <a:avLst>
              <a:gd name="adj1" fmla="val 16939560"/>
              <a:gd name="adj2" fmla="val 697799"/>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Freeform 8"/>
          <p:cNvSpPr/>
          <p:nvPr/>
        </p:nvSpPr>
        <p:spPr>
          <a:xfrm rot="21037083">
            <a:off x="8863898" y="3256561"/>
            <a:ext cx="1909822" cy="856526"/>
          </a:xfrm>
          <a:custGeom>
            <a:avLst/>
            <a:gdLst>
              <a:gd name="connsiteX0" fmla="*/ 1909822 w 1909822"/>
              <a:gd name="connsiteY0" fmla="*/ 0 h 856526"/>
              <a:gd name="connsiteX1" fmla="*/ 1863524 w 1909822"/>
              <a:gd name="connsiteY1" fmla="*/ 127321 h 856526"/>
              <a:gd name="connsiteX2" fmla="*/ 1851949 w 1909822"/>
              <a:gd name="connsiteY2" fmla="*/ 162045 h 856526"/>
              <a:gd name="connsiteX3" fmla="*/ 1805650 w 1909822"/>
              <a:gd name="connsiteY3" fmla="*/ 208344 h 856526"/>
              <a:gd name="connsiteX4" fmla="*/ 1770926 w 1909822"/>
              <a:gd name="connsiteY4" fmla="*/ 266218 h 856526"/>
              <a:gd name="connsiteX5" fmla="*/ 1736202 w 1909822"/>
              <a:gd name="connsiteY5" fmla="*/ 277792 h 856526"/>
              <a:gd name="connsiteX6" fmla="*/ 1643605 w 1909822"/>
              <a:gd name="connsiteY6" fmla="*/ 324091 h 856526"/>
              <a:gd name="connsiteX7" fmla="*/ 1539432 w 1909822"/>
              <a:gd name="connsiteY7" fmla="*/ 370390 h 856526"/>
              <a:gd name="connsiteX8" fmla="*/ 1504708 w 1909822"/>
              <a:gd name="connsiteY8" fmla="*/ 381964 h 856526"/>
              <a:gd name="connsiteX9" fmla="*/ 1469984 w 1909822"/>
              <a:gd name="connsiteY9" fmla="*/ 393539 h 856526"/>
              <a:gd name="connsiteX10" fmla="*/ 1296364 w 1909822"/>
              <a:gd name="connsiteY10" fmla="*/ 405114 h 856526"/>
              <a:gd name="connsiteX11" fmla="*/ 1157468 w 1909822"/>
              <a:gd name="connsiteY11" fmla="*/ 439838 h 856526"/>
              <a:gd name="connsiteX12" fmla="*/ 1122744 w 1909822"/>
              <a:gd name="connsiteY12" fmla="*/ 451413 h 856526"/>
              <a:gd name="connsiteX13" fmla="*/ 1088020 w 1909822"/>
              <a:gd name="connsiteY13" fmla="*/ 462987 h 856526"/>
              <a:gd name="connsiteX14" fmla="*/ 949124 w 1909822"/>
              <a:gd name="connsiteY14" fmla="*/ 509286 h 856526"/>
              <a:gd name="connsiteX15" fmla="*/ 914400 w 1909822"/>
              <a:gd name="connsiteY15" fmla="*/ 520861 h 856526"/>
              <a:gd name="connsiteX16" fmla="*/ 798653 w 1909822"/>
              <a:gd name="connsiteY16" fmla="*/ 567159 h 856526"/>
              <a:gd name="connsiteX17" fmla="*/ 694481 w 1909822"/>
              <a:gd name="connsiteY17" fmla="*/ 578734 h 856526"/>
              <a:gd name="connsiteX18" fmla="*/ 648182 w 1909822"/>
              <a:gd name="connsiteY18" fmla="*/ 601883 h 856526"/>
              <a:gd name="connsiteX19" fmla="*/ 613458 w 1909822"/>
              <a:gd name="connsiteY19" fmla="*/ 613458 h 856526"/>
              <a:gd name="connsiteX20" fmla="*/ 590308 w 1909822"/>
              <a:gd name="connsiteY20" fmla="*/ 636607 h 856526"/>
              <a:gd name="connsiteX21" fmla="*/ 520860 w 1909822"/>
              <a:gd name="connsiteY21" fmla="*/ 659757 h 856526"/>
              <a:gd name="connsiteX22" fmla="*/ 486136 w 1909822"/>
              <a:gd name="connsiteY22" fmla="*/ 671332 h 856526"/>
              <a:gd name="connsiteX23" fmla="*/ 416688 w 1909822"/>
              <a:gd name="connsiteY23" fmla="*/ 717630 h 856526"/>
              <a:gd name="connsiteX24" fmla="*/ 312516 w 1909822"/>
              <a:gd name="connsiteY24" fmla="*/ 752354 h 856526"/>
              <a:gd name="connsiteX25" fmla="*/ 277792 w 1909822"/>
              <a:gd name="connsiteY25" fmla="*/ 763929 h 856526"/>
              <a:gd name="connsiteX26" fmla="*/ 208344 w 1909822"/>
              <a:gd name="connsiteY26" fmla="*/ 752354 h 856526"/>
              <a:gd name="connsiteX27" fmla="*/ 150470 w 1909822"/>
              <a:gd name="connsiteY27" fmla="*/ 775504 h 856526"/>
              <a:gd name="connsiteX28" fmla="*/ 115746 w 1909822"/>
              <a:gd name="connsiteY28" fmla="*/ 787078 h 856526"/>
              <a:gd name="connsiteX29" fmla="*/ 46298 w 1909822"/>
              <a:gd name="connsiteY29" fmla="*/ 821802 h 856526"/>
              <a:gd name="connsiteX30" fmla="*/ 23149 w 1909822"/>
              <a:gd name="connsiteY30" fmla="*/ 844952 h 856526"/>
              <a:gd name="connsiteX31" fmla="*/ 0 w 1909822"/>
              <a:gd name="connsiteY31" fmla="*/ 856526 h 85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9822" h="856526">
                <a:moveTo>
                  <a:pt x="1909822" y="0"/>
                </a:moveTo>
                <a:cubicBezTo>
                  <a:pt x="1877608" y="80535"/>
                  <a:pt x="1893246" y="38156"/>
                  <a:pt x="1863524" y="127321"/>
                </a:cubicBezTo>
                <a:cubicBezTo>
                  <a:pt x="1859666" y="138896"/>
                  <a:pt x="1860576" y="153418"/>
                  <a:pt x="1851949" y="162045"/>
                </a:cubicBezTo>
                <a:lnTo>
                  <a:pt x="1805650" y="208344"/>
                </a:lnTo>
                <a:cubicBezTo>
                  <a:pt x="1796546" y="235658"/>
                  <a:pt x="1797407" y="250329"/>
                  <a:pt x="1770926" y="266218"/>
                </a:cubicBezTo>
                <a:cubicBezTo>
                  <a:pt x="1760464" y="272495"/>
                  <a:pt x="1747777" y="273934"/>
                  <a:pt x="1736202" y="277792"/>
                </a:cubicBezTo>
                <a:cubicBezTo>
                  <a:pt x="1660117" y="353881"/>
                  <a:pt x="1803193" y="217701"/>
                  <a:pt x="1643605" y="324091"/>
                </a:cubicBezTo>
                <a:cubicBezTo>
                  <a:pt x="1588578" y="360775"/>
                  <a:pt x="1622076" y="342842"/>
                  <a:pt x="1539432" y="370390"/>
                </a:cubicBezTo>
                <a:lnTo>
                  <a:pt x="1504708" y="381964"/>
                </a:lnTo>
                <a:cubicBezTo>
                  <a:pt x="1493133" y="385822"/>
                  <a:pt x="1482158" y="392727"/>
                  <a:pt x="1469984" y="393539"/>
                </a:cubicBezTo>
                <a:lnTo>
                  <a:pt x="1296364" y="405114"/>
                </a:lnTo>
                <a:cubicBezTo>
                  <a:pt x="1202846" y="420699"/>
                  <a:pt x="1249180" y="409266"/>
                  <a:pt x="1157468" y="439838"/>
                </a:cubicBezTo>
                <a:lnTo>
                  <a:pt x="1122744" y="451413"/>
                </a:lnTo>
                <a:lnTo>
                  <a:pt x="1088020" y="462987"/>
                </a:lnTo>
                <a:cubicBezTo>
                  <a:pt x="1030033" y="520974"/>
                  <a:pt x="1100863" y="458705"/>
                  <a:pt x="949124" y="509286"/>
                </a:cubicBezTo>
                <a:cubicBezTo>
                  <a:pt x="937549" y="513144"/>
                  <a:pt x="925614" y="516055"/>
                  <a:pt x="914400" y="520861"/>
                </a:cubicBezTo>
                <a:cubicBezTo>
                  <a:pt x="873426" y="538421"/>
                  <a:pt x="846074" y="561890"/>
                  <a:pt x="798653" y="567159"/>
                </a:cubicBezTo>
                <a:lnTo>
                  <a:pt x="694481" y="578734"/>
                </a:lnTo>
                <a:cubicBezTo>
                  <a:pt x="679048" y="586450"/>
                  <a:pt x="664041" y="595086"/>
                  <a:pt x="648182" y="601883"/>
                </a:cubicBezTo>
                <a:cubicBezTo>
                  <a:pt x="636968" y="606689"/>
                  <a:pt x="623920" y="607181"/>
                  <a:pt x="613458" y="613458"/>
                </a:cubicBezTo>
                <a:cubicBezTo>
                  <a:pt x="604100" y="619073"/>
                  <a:pt x="600069" y="631727"/>
                  <a:pt x="590308" y="636607"/>
                </a:cubicBezTo>
                <a:cubicBezTo>
                  <a:pt x="568483" y="647520"/>
                  <a:pt x="544009" y="652040"/>
                  <a:pt x="520860" y="659757"/>
                </a:cubicBezTo>
                <a:cubicBezTo>
                  <a:pt x="509285" y="663615"/>
                  <a:pt x="496288" y="664564"/>
                  <a:pt x="486136" y="671332"/>
                </a:cubicBezTo>
                <a:cubicBezTo>
                  <a:pt x="462987" y="686765"/>
                  <a:pt x="443082" y="708832"/>
                  <a:pt x="416688" y="717630"/>
                </a:cubicBezTo>
                <a:lnTo>
                  <a:pt x="312516" y="752354"/>
                </a:lnTo>
                <a:lnTo>
                  <a:pt x="277792" y="763929"/>
                </a:lnTo>
                <a:cubicBezTo>
                  <a:pt x="254643" y="760071"/>
                  <a:pt x="231716" y="750229"/>
                  <a:pt x="208344" y="752354"/>
                </a:cubicBezTo>
                <a:cubicBezTo>
                  <a:pt x="187652" y="754235"/>
                  <a:pt x="169925" y="768209"/>
                  <a:pt x="150470" y="775504"/>
                </a:cubicBezTo>
                <a:cubicBezTo>
                  <a:pt x="139046" y="779788"/>
                  <a:pt x="127321" y="783220"/>
                  <a:pt x="115746" y="787078"/>
                </a:cubicBezTo>
                <a:cubicBezTo>
                  <a:pt x="61837" y="840989"/>
                  <a:pt x="131626" y="779138"/>
                  <a:pt x="46298" y="821802"/>
                </a:cubicBezTo>
                <a:cubicBezTo>
                  <a:pt x="36537" y="826682"/>
                  <a:pt x="31879" y="838404"/>
                  <a:pt x="23149" y="844952"/>
                </a:cubicBezTo>
                <a:cubicBezTo>
                  <a:pt x="16247" y="850128"/>
                  <a:pt x="7716" y="852668"/>
                  <a:pt x="0" y="85652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4977881" y="5351422"/>
            <a:ext cx="2280213" cy="369332"/>
          </a:xfrm>
          <a:prstGeom prst="rect">
            <a:avLst/>
          </a:prstGeom>
          <a:noFill/>
        </p:spPr>
        <p:txBody>
          <a:bodyPr wrap="square" rtlCol="0">
            <a:spAutoFit/>
          </a:bodyPr>
          <a:lstStyle/>
          <a:p>
            <a:pPr algn="ctr"/>
            <a:r>
              <a:rPr lang="en-GB" dirty="0" smtClean="0"/>
              <a:t>Coarse section</a:t>
            </a:r>
            <a:endParaRPr lang="en-GB" dirty="0"/>
          </a:p>
        </p:txBody>
      </p:sp>
      <p:sp>
        <p:nvSpPr>
          <p:cNvPr id="26" name="TextBox 25"/>
          <p:cNvSpPr txBox="1"/>
          <p:nvPr/>
        </p:nvSpPr>
        <p:spPr>
          <a:xfrm>
            <a:off x="8678702" y="5350984"/>
            <a:ext cx="2280213" cy="369332"/>
          </a:xfrm>
          <a:prstGeom prst="rect">
            <a:avLst/>
          </a:prstGeom>
          <a:noFill/>
        </p:spPr>
        <p:txBody>
          <a:bodyPr wrap="square" rtlCol="0">
            <a:spAutoFit/>
          </a:bodyPr>
          <a:lstStyle/>
          <a:p>
            <a:pPr algn="ctr"/>
            <a:r>
              <a:rPr lang="en-GB" dirty="0" smtClean="0"/>
              <a:t>Fine section</a:t>
            </a:r>
            <a:endParaRPr lang="en-GB"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2513" y="2318538"/>
            <a:ext cx="3554862" cy="288000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426" y="2318538"/>
            <a:ext cx="3548942" cy="2880000"/>
          </a:xfrm>
          <a:prstGeom prst="rect">
            <a:avLst/>
          </a:prstGeom>
        </p:spPr>
      </p:pic>
    </p:spTree>
    <p:extLst>
      <p:ext uri="{BB962C8B-B14F-4D97-AF65-F5344CB8AC3E}">
        <p14:creationId xmlns:p14="http://schemas.microsoft.com/office/powerpoint/2010/main" val="313140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500"/>
                            </p:stCondLst>
                            <p:childTnLst>
                              <p:par>
                                <p:cTn id="30" presetID="26" presetClass="emph" presetSubtype="0" fill="hold" grpId="1" nodeType="afterEffect">
                                  <p:stCondLst>
                                    <p:cond delay="0"/>
                                  </p:stCondLst>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par>
                                <p:cTn id="33" presetID="26" presetClass="emph" presetSubtype="0" fill="hold" grpId="1" nodeType="withEffect">
                                  <p:stCondLst>
                                    <p:cond delay="0"/>
                                  </p:stCondLst>
                                  <p:childTnLst>
                                    <p:animEffect transition="out" filter="fade">
                                      <p:cBhvr>
                                        <p:cTn id="34" dur="500" tmFilter="0, 0; .2, .5; .8, .5; 1, 0"/>
                                        <p:tgtEl>
                                          <p:spTgt spid="24"/>
                                        </p:tgtEl>
                                      </p:cBhvr>
                                    </p:animEffect>
                                    <p:animScale>
                                      <p:cBhvr>
                                        <p:cTn id="35" dur="250" autoRev="1" fill="hold"/>
                                        <p:tgtEl>
                                          <p:spTgt spid="24"/>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2"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4">
                                            <p:txEl>
                                              <p:pRg st="1" end="1"/>
                                            </p:txEl>
                                          </p:spTgt>
                                        </p:tgtEl>
                                        <p:attrNameLst>
                                          <p:attrName>style.visibility</p:attrName>
                                        </p:attrNameLst>
                                      </p:cBhvr>
                                      <p:to>
                                        <p:strVal val="visible"/>
                                      </p:to>
                                    </p:set>
                                    <p:animEffect transition="in" filter="fade">
                                      <p:cBhvr>
                                        <p:cTn id="46" dur="500"/>
                                        <p:tgtEl>
                                          <p:spTgt spid="4">
                                            <p:txEl>
                                              <p:pRg st="1" end="1"/>
                                            </p:txEl>
                                          </p:spTgt>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4">
                                            <p:txEl>
                                              <p:pRg st="2" end="2"/>
                                            </p:txEl>
                                          </p:spTgt>
                                        </p:tgtEl>
                                        <p:attrNameLst>
                                          <p:attrName>style.visibility</p:attrName>
                                        </p:attrNameLst>
                                      </p:cBhvr>
                                      <p:to>
                                        <p:strVal val="visible"/>
                                      </p:to>
                                    </p:set>
                                    <p:animEffect transition="in" filter="fade">
                                      <p:cBhvr>
                                        <p:cTn id="59" dur="500"/>
                                        <p:tgtEl>
                                          <p:spTgt spid="4">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3" end="3"/>
                                            </p:txEl>
                                          </p:spTgt>
                                        </p:tgtEl>
                                        <p:attrNameLst>
                                          <p:attrName>style.visibility</p:attrName>
                                        </p:attrNameLst>
                                      </p:cBhvr>
                                      <p:to>
                                        <p:strVal val="visible"/>
                                      </p:to>
                                    </p:set>
                                    <p:animEffect transition="in" filter="fade">
                                      <p:cBhvr>
                                        <p:cTn id="64" dur="500"/>
                                        <p:tgtEl>
                                          <p:spTgt spid="4">
                                            <p:txEl>
                                              <p:pRg st="3" end="3"/>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8"/>
                                        </p:tgtEl>
                                      </p:cBhvr>
                                    </p:animEffect>
                                    <p:set>
                                      <p:cBhvr>
                                        <p:cTn id="78" dur="1" fill="hold">
                                          <p:stCondLst>
                                            <p:cond delay="499"/>
                                          </p:stCondLst>
                                        </p:cTn>
                                        <p:tgtEl>
                                          <p:spTgt spid="28"/>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fade">
                                      <p:cBhvr>
                                        <p:cTn id="81" dur="500"/>
                                        <p:tgtEl>
                                          <p:spTgt spid="6"/>
                                        </p:tgtEl>
                                      </p:cBhvr>
                                    </p:animEffect>
                                  </p:childTnLst>
                                </p:cTn>
                              </p:par>
                              <p:par>
                                <p:cTn id="82" presetID="10" presetClass="entr" presetSubtype="0" fill="hold" nodeType="with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500"/>
                                        <p:tgtEl>
                                          <p:spTgt spid="3"/>
                                        </p:tgtEl>
                                      </p:cBhvr>
                                    </p:animEffect>
                                  </p:childTnLst>
                                </p:cTn>
                              </p:par>
                              <p:par>
                                <p:cTn id="85" presetID="10" presetClass="exit" presetSubtype="0" fill="hold" grpId="1" nodeType="withEffect">
                                  <p:stCondLst>
                                    <p:cond delay="0"/>
                                  </p:stCondLst>
                                  <p:childTnLst>
                                    <p:animEffect transition="out" filter="fad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2"/>
                                        </p:tgtEl>
                                      </p:cBhvr>
                                    </p:animEffect>
                                    <p:set>
                                      <p:cBhvr>
                                        <p:cTn id="90" dur="1" fill="hold">
                                          <p:stCondLst>
                                            <p:cond delay="499"/>
                                          </p:stCondLst>
                                        </p:cTn>
                                        <p:tgtEl>
                                          <p:spTgt spid="2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6"/>
                                        </p:tgtEl>
                                      </p:cBhvr>
                                    </p:animEffect>
                                    <p:set>
                                      <p:cBhvr>
                                        <p:cTn id="93" dur="1" fill="hold">
                                          <p:stCondLst>
                                            <p:cond delay="499"/>
                                          </p:stCondLst>
                                        </p:cTn>
                                        <p:tgtEl>
                                          <p:spTgt spid="16"/>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4">
                                            <p:txEl>
                                              <p:pRg st="4" end="4"/>
                                            </p:txEl>
                                          </p:spTgt>
                                        </p:tgtEl>
                                        <p:attrNameLst>
                                          <p:attrName>style.visibility</p:attrName>
                                        </p:attrNameLst>
                                      </p:cBhvr>
                                      <p:to>
                                        <p:strVal val="visible"/>
                                      </p:to>
                                    </p:set>
                                    <p:animEffect transition="in" filter="fade">
                                      <p:cBhvr>
                                        <p:cTn id="96" dur="500"/>
                                        <p:tgtEl>
                                          <p:spTgt spid="4">
                                            <p:txEl>
                                              <p:pRg st="4" end="4"/>
                                            </p:txEl>
                                          </p:spTgt>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500"/>
                                        <p:tgtEl>
                                          <p:spTgt spid="2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fade">
                                      <p:cBhvr>
                                        <p:cTn id="10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2" grpId="0"/>
      <p:bldP spid="22" grpId="1"/>
      <p:bldP spid="23" grpId="0"/>
      <p:bldP spid="23" grpId="1"/>
      <p:bldP spid="16" grpId="0"/>
      <p:bldP spid="16" grpId="1"/>
      <p:bldP spid="5" grpId="0" animBg="1"/>
      <p:bldP spid="5" grpId="1" animBg="1"/>
      <p:bldP spid="5" grpId="2" animBg="1"/>
      <p:bldP spid="24" grpId="0" animBg="1"/>
      <p:bldP spid="24" grpId="1" animBg="1"/>
      <p:bldP spid="24" grpId="2" animBg="1"/>
      <p:bldP spid="8" grpId="0" animBg="1"/>
      <p:bldP spid="8" grpId="1" animBg="1"/>
      <p:bldP spid="9" grpId="0" animBg="1"/>
      <p:bldP spid="9" grpId="1" animBg="1"/>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8|1.5|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6533</TotalTime>
  <Words>2890</Words>
  <Application>Microsoft Office PowerPoint</Application>
  <PresentationFormat>Widescreen</PresentationFormat>
  <Paragraphs>194</Paragraphs>
  <Slides>16</Slides>
  <Notes>13</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Cambria Math</vt:lpstr>
      <vt:lpstr>Office Theme</vt:lpstr>
      <vt:lpstr>Impact of Displacement Direction Relative to Heterogeneity on Averaged Capillary Pressure-Saturation Curves</vt:lpstr>
      <vt:lpstr>Introduction</vt:lpstr>
      <vt:lpstr>Introduction</vt:lpstr>
      <vt:lpstr>Knowledge gap and research question</vt:lpstr>
      <vt:lpstr>Micromodel and experimental setup</vt:lpstr>
      <vt:lpstr>Experimental design and procedure</vt:lpstr>
      <vt:lpstr>Image analysis</vt:lpstr>
      <vt:lpstr>Results &amp; Discussion</vt:lpstr>
      <vt:lpstr>Results &amp; Discussion</vt:lpstr>
      <vt:lpstr>Results &amp; Discussion</vt:lpstr>
      <vt:lpstr>Results &amp; Discussion</vt:lpstr>
      <vt:lpstr>Results &amp; Discussion</vt:lpstr>
      <vt:lpstr>Conclusion</vt:lpstr>
      <vt:lpstr>PowerPoint Presentation</vt:lpstr>
      <vt:lpstr>PowerPoint Presentation</vt:lpstr>
      <vt:lpstr>PowerPoint Presentation</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idea  relative permeability curves Pc curve nonwet-wet pressure annotate residual non-wet and residual wetting phase </dc:title>
  <dc:creator>Mohammadjavad Shokriafra</dc:creator>
  <cp:lastModifiedBy>Mohammadjavad Shokriafra</cp:lastModifiedBy>
  <cp:revision>139</cp:revision>
  <dcterms:created xsi:type="dcterms:W3CDTF">2021-08-06T12:24:05Z</dcterms:created>
  <dcterms:modified xsi:type="dcterms:W3CDTF">2022-05-21T21:18:13Z</dcterms:modified>
</cp:coreProperties>
</file>