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avi" ContentType="video/avi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4" r:id="rId5"/>
    <p:sldId id="260" r:id="rId6"/>
    <p:sldId id="286" r:id="rId7"/>
    <p:sldId id="304" r:id="rId8"/>
    <p:sldId id="291" r:id="rId9"/>
    <p:sldId id="292" r:id="rId10"/>
    <p:sldId id="288" r:id="rId11"/>
    <p:sldId id="287" r:id="rId12"/>
    <p:sldId id="289" r:id="rId13"/>
    <p:sldId id="293" r:id="rId14"/>
    <p:sldId id="294" r:id="rId15"/>
    <p:sldId id="303" r:id="rId16"/>
    <p:sldId id="285" r:id="rId17"/>
    <p:sldId id="258" r:id="rId18"/>
    <p:sldId id="274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058" userDrawn="1">
          <p15:clr>
            <a:srgbClr val="A4A3A4"/>
          </p15:clr>
        </p15:guide>
        <p15:guide id="2" orient="horz" pos="1320" userDrawn="1">
          <p15:clr>
            <a:srgbClr val="A4A3A4"/>
          </p15:clr>
        </p15:guide>
        <p15:guide id="3" orient="horz" pos="927" userDrawn="1">
          <p15:clr>
            <a:srgbClr val="A4A3A4"/>
          </p15:clr>
        </p15:guide>
        <p15:guide id="4" orient="horz" pos="4195" userDrawn="1">
          <p15:clr>
            <a:srgbClr val="A4A3A4"/>
          </p15:clr>
        </p15:guide>
        <p15:guide id="5" pos="7315" userDrawn="1">
          <p15:clr>
            <a:srgbClr val="A4A3A4"/>
          </p15:clr>
        </p15:guide>
        <p15:guide id="6" pos="3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24488D"/>
    <a:srgbClr val="0F3699"/>
    <a:srgbClr val="676A6C"/>
    <a:srgbClr val="9D9FA2"/>
    <a:srgbClr val="C1C1C0"/>
    <a:srgbClr val="4A7F4A"/>
    <a:srgbClr val="606368"/>
    <a:srgbClr val="C0BFC1"/>
    <a:srgbClr val="A4A4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383" autoAdjust="0"/>
    <p:restoredTop sz="87551" autoAdjust="0"/>
  </p:normalViewPr>
  <p:slideViewPr>
    <p:cSldViewPr snapToGrid="0">
      <p:cViewPr>
        <p:scale>
          <a:sx n="75" d="100"/>
          <a:sy n="75" d="100"/>
        </p:scale>
        <p:origin x="-1186" y="-120"/>
      </p:cViewPr>
      <p:guideLst>
        <p:guide orient="horz" pos="4058"/>
        <p:guide orient="horz" pos="1320"/>
        <p:guide orient="horz" pos="927"/>
        <p:guide orient="horz" pos="4195"/>
        <p:guide pos="7315"/>
        <p:guide pos="36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9" d="100"/>
        <a:sy n="119" d="100"/>
      </p:scale>
      <p:origin x="0" y="581"/>
    </p:cViewPr>
  </p:sorterViewPr>
  <p:notesViewPr>
    <p:cSldViewPr snapToGrid="0">
      <p:cViewPr varScale="1">
        <p:scale>
          <a:sx n="67" d="100"/>
          <a:sy n="67" d="100"/>
        </p:scale>
        <p:origin x="-3168" y="-77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03F2FB-37B6-AC47-A337-5DCB979887EC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C23E8-98CB-724A-A9AF-180CFD5A8D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58643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</inkml:traceFormat>
        <inkml:channelProperties>
          <inkml:channelProperty channel="X" name="resolution" value="55.81395" units="1/cm"/>
          <inkml:channelProperty channel="Y" name="resolution" value="55.6701" units="1/cm"/>
        </inkml:channelProperties>
      </inkml:inkSource>
      <inkml:timestamp xml:id="ts0" timeString="2022-05-14T14:35:13.7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24747 11624</inkml:trace>
  <inkml:trace contextRef="#ctx0" brushRef="#br0" timeOffset="1928.7692">19791 7391,'17'0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87951-D65D-904A-8BFA-D8E288E9897E}" type="datetimeFigureOut">
              <a:rPr lang="en-US" smtClean="0"/>
              <a:t>5/14/2022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3F2B8-5EF1-B94F-80BF-73F41E3E8B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11458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C3F2B8-5EF1-B94F-80BF-73F41E3E8BD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824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 saudi aramc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820724" y="2697791"/>
            <a:ext cx="10974916" cy="1776301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820725" y="4560981"/>
            <a:ext cx="5484283" cy="685277"/>
          </a:xfrm>
        </p:spPr>
        <p:txBody>
          <a:bodyPr/>
          <a:lstStyle>
            <a:lvl1pPr marL="0" indent="0" algn="l">
              <a:buNone/>
              <a:defRPr sz="1200" b="1" cap="none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A465F0DC-C7C7-F141-BA1B-366B8F41A2E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4" y="232357"/>
            <a:ext cx="2720615" cy="90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293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 Grey">
    <p:bg>
      <p:bgPr>
        <a:solidFill>
          <a:srgbClr val="9D9FA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9">
            <a:extLst>
              <a:ext uri="{FF2B5EF4-FFF2-40B4-BE49-F238E27FC236}">
                <a16:creationId xmlns="" xmlns:a16="http://schemas.microsoft.com/office/drawing/2014/main" id="{50DA0A93-3220-D24D-9C41-BCBA62B66BBA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" y="3750388"/>
            <a:ext cx="12192000" cy="3107611"/>
          </a:xfrm>
        </p:spPr>
        <p:txBody>
          <a:bodyPr vert="horz" lIns="0" tIns="45720" rIns="0" bIns="45720" rtlCol="0" anchor="t">
            <a:noAutofit/>
          </a:bodyPr>
          <a:lstStyle>
            <a:lvl1pPr marL="0" indent="0" algn="r">
              <a:buNone/>
              <a:defRPr lang="en-US" sz="24500" b="0" cap="none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370" y="254924"/>
            <a:ext cx="11017663" cy="683452"/>
          </a:xfrm>
        </p:spPr>
        <p:txBody>
          <a:bodyPr anchor="t"/>
          <a:lstStyle>
            <a:lvl1pPr algn="l">
              <a:defRPr sz="3800" b="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70" y="965615"/>
            <a:ext cx="11017663" cy="684513"/>
          </a:xfrm>
        </p:spPr>
        <p:txBody>
          <a:bodyPr anchor="t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424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ark Green">
    <p:bg>
      <p:bgPr>
        <a:solidFill>
          <a:srgbClr val="C0C0B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9">
            <a:extLst>
              <a:ext uri="{FF2B5EF4-FFF2-40B4-BE49-F238E27FC236}">
                <a16:creationId xmlns="" xmlns:a16="http://schemas.microsoft.com/office/drawing/2014/main" id="{148DA456-B5AF-8D4C-A497-1477EA64DF14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" y="3750388"/>
            <a:ext cx="12192000" cy="3107611"/>
          </a:xfrm>
        </p:spPr>
        <p:txBody>
          <a:bodyPr vert="horz" lIns="0" tIns="45720" rIns="0" bIns="45720" rtlCol="0" anchor="t">
            <a:noAutofit/>
          </a:bodyPr>
          <a:lstStyle>
            <a:lvl1pPr marL="0" indent="0" algn="r">
              <a:buNone/>
              <a:defRPr lang="en-US" sz="24500" b="0" cap="none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370" y="254924"/>
            <a:ext cx="11017663" cy="683452"/>
          </a:xfrm>
        </p:spPr>
        <p:txBody>
          <a:bodyPr anchor="t"/>
          <a:lstStyle>
            <a:lvl1pPr algn="l">
              <a:defRPr sz="38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70" y="965615"/>
            <a:ext cx="11017663" cy="684513"/>
          </a:xfrm>
        </p:spPr>
        <p:txBody>
          <a:bodyPr anchor="t"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16101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Dark Blue">
    <p:bg>
      <p:bgPr>
        <a:solidFill>
          <a:srgbClr val="DAD9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9">
            <a:extLst>
              <a:ext uri="{FF2B5EF4-FFF2-40B4-BE49-F238E27FC236}">
                <a16:creationId xmlns="" xmlns:a16="http://schemas.microsoft.com/office/drawing/2014/main" id="{62BA4AFF-AE5C-EA44-9FE7-24A0339B657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" y="3750388"/>
            <a:ext cx="12192000" cy="3107611"/>
          </a:xfrm>
        </p:spPr>
        <p:txBody>
          <a:bodyPr vert="horz" lIns="0" tIns="45720" rIns="0" bIns="45720" rtlCol="0" anchor="t">
            <a:noAutofit/>
          </a:bodyPr>
          <a:lstStyle>
            <a:lvl1pPr marL="0" indent="0" algn="r">
              <a:buNone/>
              <a:defRPr lang="en-US" sz="24500" b="0" cap="none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370" y="254924"/>
            <a:ext cx="11017663" cy="683452"/>
          </a:xfrm>
        </p:spPr>
        <p:txBody>
          <a:bodyPr anchor="t"/>
          <a:lstStyle>
            <a:lvl1pPr algn="l">
              <a:defRPr sz="3800" b="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70" y="965615"/>
            <a:ext cx="11017663" cy="684513"/>
          </a:xfrm>
        </p:spPr>
        <p:txBody>
          <a:bodyPr anchor="t"/>
          <a:lstStyle>
            <a:lvl1pPr marL="0" indent="0">
              <a:buNone/>
              <a:defRPr sz="3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03794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audi aramc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BFC74299-95E7-5746-A2E5-952444C7699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4" y="232357"/>
            <a:ext cx="2720615" cy="904359"/>
          </a:xfrm>
          <a:prstGeom prst="rect">
            <a:avLst/>
          </a:prstGeom>
        </p:spPr>
      </p:pic>
      <p:pic>
        <p:nvPicPr>
          <p:cNvPr id="23" name="Picture 22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07FAA7D6-6A65-264B-9AEC-F6FF5C20F8A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78600" y="2599849"/>
            <a:ext cx="5613400" cy="4258152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="" xmlns:a16="http://schemas.microsoft.com/office/drawing/2014/main" id="{5B70276A-0498-2349-ABAA-B1B05F48F2C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724" y="2697791"/>
            <a:ext cx="10974916" cy="1776301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="" xmlns:a16="http://schemas.microsoft.com/office/drawing/2014/main" id="{1E46F251-FDDB-2049-B144-D7EC84BD94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0725" y="4560981"/>
            <a:ext cx="5484283" cy="685277"/>
          </a:xfrm>
        </p:spPr>
        <p:txBody>
          <a:bodyPr/>
          <a:lstStyle>
            <a:lvl1pPr marL="0" indent="0" algn="l">
              <a:buNone/>
              <a:defRPr sz="1200" b="1" cap="none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670566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trategic ventures">
    <p:bg>
      <p:bgPr>
        <a:solidFill>
          <a:srgbClr val="D9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3B582D4C-59FE-6442-A340-A030996DB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4" y="232357"/>
            <a:ext cx="2720615" cy="90435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="" xmlns:a16="http://schemas.microsoft.com/office/drawing/2014/main" id="{5D76B184-5F91-8946-8448-128BDE5F8B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724" y="2697791"/>
            <a:ext cx="10974916" cy="1776301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="" xmlns:a16="http://schemas.microsoft.com/office/drawing/2014/main" id="{CD7B10D0-A1B4-0145-9BA5-35FA4CA548C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0725" y="4560981"/>
            <a:ext cx="5484283" cy="685277"/>
          </a:xfrm>
        </p:spPr>
        <p:txBody>
          <a:bodyPr/>
          <a:lstStyle>
            <a:lvl1pPr marL="0" indent="0" algn="l">
              <a:buNone/>
              <a:defRPr sz="1200" b="1" cap="none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20" name="Picture 19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0E862FEE-83F8-3746-A5B7-0B07862A0A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4386" y="2381352"/>
            <a:ext cx="6117614" cy="4476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4535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research &amp; innovation">
    <p:bg>
      <p:bgPr>
        <a:solidFill>
          <a:srgbClr val="D9DA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00814C61-75E0-104D-8CC8-623E5F4E5CF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424" y="232357"/>
            <a:ext cx="2720615" cy="904359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="" xmlns:a16="http://schemas.microsoft.com/office/drawing/2014/main" id="{87E58DB4-B64B-8F46-BCDC-D93127E71A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20724" y="2697791"/>
            <a:ext cx="10974916" cy="1776301"/>
          </a:xfrm>
        </p:spPr>
        <p:txBody>
          <a:bodyPr/>
          <a:lstStyle>
            <a:lvl1pPr>
              <a:defRPr sz="5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>
            <a:extLst>
              <a:ext uri="{FF2B5EF4-FFF2-40B4-BE49-F238E27FC236}">
                <a16:creationId xmlns="" xmlns:a16="http://schemas.microsoft.com/office/drawing/2014/main" id="{73E43DC1-76A6-AA45-878D-9C5A54B355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20725" y="4560981"/>
            <a:ext cx="5484283" cy="685277"/>
          </a:xfrm>
        </p:spPr>
        <p:txBody>
          <a:bodyPr/>
          <a:lstStyle>
            <a:lvl1pPr marL="0" indent="0" algn="l">
              <a:buNone/>
              <a:defRPr sz="1200" b="1" cap="none">
                <a:solidFill>
                  <a:srgbClr val="55565A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4" name="Picture 13" descr="A picture containing background pattern&#10;&#10;Description automatically generated">
            <a:extLst>
              <a:ext uri="{FF2B5EF4-FFF2-40B4-BE49-F238E27FC236}">
                <a16:creationId xmlns="" xmlns:a16="http://schemas.microsoft.com/office/drawing/2014/main" id="{A830D48F-3D6B-F943-8C2D-5AC21460D67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17029" y="2211610"/>
            <a:ext cx="6574971" cy="46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8650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ack page 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="" xmlns:a16="http://schemas.microsoft.com/office/drawing/2014/main" id="{60FD7644-97D3-3645-A128-4E7F88945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589" y="2883046"/>
            <a:ext cx="3284821" cy="109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59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="" xmlns:a16="http://schemas.microsoft.com/office/drawing/2014/main" id="{43C42D63-7EE6-7545-9FBA-E8794FA19F1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7299"/>
            <a:ext cx="4673600" cy="6039904"/>
          </a:xfrm>
        </p:spPr>
        <p:txBody>
          <a:bodyPr/>
          <a:lstStyle/>
          <a:p>
            <a:endParaRPr lang="x-none"/>
          </a:p>
        </p:txBody>
      </p:sp>
      <p:sp>
        <p:nvSpPr>
          <p:cNvPr id="35" name="Content Placeholder 34">
            <a:extLst>
              <a:ext uri="{FF2B5EF4-FFF2-40B4-BE49-F238E27FC236}">
                <a16:creationId xmlns="" xmlns:a16="http://schemas.microsoft.com/office/drawing/2014/main" id="{EC509CF3-2782-304D-BEE5-2210F46E0A1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081" y="2070100"/>
            <a:ext cx="4902200" cy="3977103"/>
          </a:xfr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x-none" dirty="0"/>
          </a:p>
        </p:txBody>
      </p:sp>
      <p:sp>
        <p:nvSpPr>
          <p:cNvPr id="38" name="Text Placeholder 37">
            <a:extLst>
              <a:ext uri="{FF2B5EF4-FFF2-40B4-BE49-F238E27FC236}">
                <a16:creationId xmlns="" xmlns:a16="http://schemas.microsoft.com/office/drawing/2014/main" id="{64AC2644-6BD0-DF49-A926-0B8A02605F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558800"/>
            <a:ext cx="4524375" cy="520700"/>
          </a:xfrm>
        </p:spPr>
        <p:txBody>
          <a:bodyPr/>
          <a:lstStyle>
            <a:lvl1pPr>
              <a:buNone/>
              <a:defRPr sz="2400">
                <a:solidFill>
                  <a:srgbClr val="0F3699"/>
                </a:solidFill>
              </a:defRPr>
            </a:lvl1pPr>
          </a:lstStyle>
          <a:p>
            <a:pPr lvl="0"/>
            <a:r>
              <a:rPr lang="en-US" dirty="0"/>
              <a:t>Page title (24pt)</a:t>
            </a:r>
          </a:p>
        </p:txBody>
      </p:sp>
      <p:sp>
        <p:nvSpPr>
          <p:cNvPr id="41" name="Text Placeholder 37">
            <a:extLst>
              <a:ext uri="{FF2B5EF4-FFF2-40B4-BE49-F238E27FC236}">
                <a16:creationId xmlns="" xmlns:a16="http://schemas.microsoft.com/office/drawing/2014/main" id="{4E5DDAD5-000D-F447-81EE-8B8063C923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081" y="1087404"/>
            <a:ext cx="4524375" cy="520700"/>
          </a:xfr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Page title (20pt)</a:t>
            </a:r>
          </a:p>
        </p:txBody>
      </p:sp>
    </p:spTree>
    <p:extLst>
      <p:ext uri="{BB962C8B-B14F-4D97-AF65-F5344CB8AC3E}">
        <p14:creationId xmlns:p14="http://schemas.microsoft.com/office/powerpoint/2010/main" val="3621444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Content Placeholder 34">
            <a:extLst>
              <a:ext uri="{FF2B5EF4-FFF2-40B4-BE49-F238E27FC236}">
                <a16:creationId xmlns="" xmlns:a16="http://schemas.microsoft.com/office/drawing/2014/main" id="{12ABB935-E755-F049-A789-3DC23C0713F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080" y="2070100"/>
            <a:ext cx="9897119" cy="3977103"/>
          </a:xfrm>
        </p:spPr>
        <p:txBody>
          <a:bodyPr/>
          <a:lstStyle>
            <a:lvl1pPr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x-none" dirty="0"/>
          </a:p>
        </p:txBody>
      </p:sp>
      <p:sp>
        <p:nvSpPr>
          <p:cNvPr id="19" name="Text Placeholder 37">
            <a:extLst>
              <a:ext uri="{FF2B5EF4-FFF2-40B4-BE49-F238E27FC236}">
                <a16:creationId xmlns="" xmlns:a16="http://schemas.microsoft.com/office/drawing/2014/main" id="{5B2F8463-D255-F344-A5C3-6CD6014AB9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3725" y="558800"/>
            <a:ext cx="4524375" cy="520700"/>
          </a:xfrm>
        </p:spPr>
        <p:txBody>
          <a:bodyPr/>
          <a:lstStyle>
            <a:lvl1pPr>
              <a:buNone/>
              <a:defRPr sz="2400">
                <a:solidFill>
                  <a:srgbClr val="0F3699"/>
                </a:solidFill>
              </a:defRPr>
            </a:lvl1pPr>
          </a:lstStyle>
          <a:p>
            <a:pPr lvl="0"/>
            <a:r>
              <a:rPr lang="en-US" dirty="0"/>
              <a:t>Page title (24pt)</a:t>
            </a:r>
          </a:p>
        </p:txBody>
      </p:sp>
      <p:sp>
        <p:nvSpPr>
          <p:cNvPr id="20" name="Text Placeholder 37">
            <a:extLst>
              <a:ext uri="{FF2B5EF4-FFF2-40B4-BE49-F238E27FC236}">
                <a16:creationId xmlns="" xmlns:a16="http://schemas.microsoft.com/office/drawing/2014/main" id="{FD0E11A2-1D78-484E-B06C-49087B8CD21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93081" y="1087404"/>
            <a:ext cx="4524375" cy="520700"/>
          </a:xfrm>
        </p:spPr>
        <p:txBody>
          <a:bodyPr/>
          <a:lstStyle>
            <a:lvl1pPr>
              <a:buNone/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Page title (20pt)</a:t>
            </a:r>
          </a:p>
        </p:txBody>
      </p:sp>
    </p:spTree>
    <p:extLst>
      <p:ext uri="{BB962C8B-B14F-4D97-AF65-F5344CB8AC3E}">
        <p14:creationId xmlns:p14="http://schemas.microsoft.com/office/powerpoint/2010/main" val="2430734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3080" y="274639"/>
            <a:ext cx="11018953" cy="824221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65196" y="1480499"/>
            <a:ext cx="3474720" cy="457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8137312" y="1480499"/>
            <a:ext cx="3474720" cy="457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593079" y="1480499"/>
            <a:ext cx="3474720" cy="4572000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8986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1" y="2137317"/>
            <a:ext cx="2372319" cy="3916010"/>
          </a:xfrm>
        </p:spPr>
        <p:txBody>
          <a:bodyPr/>
          <a:lstStyle>
            <a:lvl1pPr marL="111125" indent="-111125">
              <a:spcBef>
                <a:spcPts val="300"/>
              </a:spcBef>
              <a:buFont typeface="+mj-lt"/>
              <a:buAutoNum type="arabicPeriod"/>
              <a:defRPr sz="1000">
                <a:solidFill>
                  <a:schemeClr val="tx2"/>
                </a:solidFill>
              </a:defRPr>
            </a:lvl1pPr>
            <a:lvl2pPr marL="111125" indent="0">
              <a:spcBef>
                <a:spcPts val="300"/>
              </a:spcBef>
              <a:buNone/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2"/>
          </p:nvPr>
        </p:nvSpPr>
        <p:spPr>
          <a:xfrm>
            <a:off x="2989612" y="1480828"/>
            <a:ext cx="8624176" cy="4571806"/>
          </a:xfrm>
        </p:spPr>
        <p:txBody>
          <a:bodyPr/>
          <a:lstStyle>
            <a:lvl1pPr marL="0" indent="0">
              <a:buNone/>
              <a:defRPr sz="1000"/>
            </a:lvl1pPr>
          </a:lstStyle>
          <a:p>
            <a:r>
              <a:rPr lang="en-US"/>
              <a:t>Click icon to add table</a:t>
            </a:r>
          </a:p>
        </p:txBody>
      </p:sp>
    </p:spTree>
    <p:extLst>
      <p:ext uri="{BB962C8B-B14F-4D97-AF65-F5344CB8AC3E}">
        <p14:creationId xmlns:p14="http://schemas.microsoft.com/office/powerpoint/2010/main" val="839591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3585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7545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Agenda">
    <p:bg>
      <p:bgPr>
        <a:solidFill>
          <a:srgbClr val="5F646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3079" y="256033"/>
            <a:ext cx="11018955" cy="824221"/>
          </a:xfrm>
        </p:spPr>
        <p:txBody>
          <a:bodyPr/>
          <a:lstStyle>
            <a:lvl1pPr>
              <a:defRPr sz="3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80" y="1480499"/>
            <a:ext cx="11018953" cy="4566704"/>
          </a:xfrm>
        </p:spPr>
        <p:txBody>
          <a:bodyPr/>
          <a:lstStyle>
            <a:lvl1pPr marL="457200" indent="-457200">
              <a:spcBef>
                <a:spcPts val="1400"/>
              </a:spcBef>
              <a:buFont typeface="+mj-lt"/>
              <a:buAutoNum type="arabicPeriod"/>
              <a:defRPr sz="2000"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63735B4-8EFB-408D-8CDA-21E562010539}"/>
              </a:ext>
            </a:extLst>
          </p:cNvPr>
          <p:cNvSpPr txBox="1"/>
          <p:nvPr userDrawn="1"/>
        </p:nvSpPr>
        <p:spPr>
          <a:xfrm>
            <a:off x="0" y="6573530"/>
            <a:ext cx="117805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© Saudi Arabian Oil Company: Public, 2022</a:t>
            </a:r>
          </a:p>
        </p:txBody>
      </p:sp>
    </p:spTree>
    <p:extLst>
      <p:ext uri="{BB962C8B-B14F-4D97-AF65-F5344CB8AC3E}">
        <p14:creationId xmlns:p14="http://schemas.microsoft.com/office/powerpoint/2010/main" val="2363087747"/>
      </p:ext>
    </p:extLst>
  </p:cSld>
  <p:clrMapOvr>
    <a:masterClrMapping/>
  </p:clrMapOvr>
  <p:hf hdr="0" ft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Grey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9">
            <a:extLst>
              <a:ext uri="{FF2B5EF4-FFF2-40B4-BE49-F238E27FC236}">
                <a16:creationId xmlns="" xmlns:a16="http://schemas.microsoft.com/office/drawing/2014/main" id="{A9BB7AF4-46E4-7140-9B6B-4FABFD122D10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" y="3750388"/>
            <a:ext cx="12192000" cy="3107611"/>
          </a:xfrm>
        </p:spPr>
        <p:txBody>
          <a:bodyPr vert="horz" lIns="0" tIns="45720" rIns="0" bIns="45720" rtlCol="0" anchor="t">
            <a:noAutofit/>
          </a:bodyPr>
          <a:lstStyle>
            <a:lvl1pPr marL="0" indent="0" algn="r">
              <a:buNone/>
              <a:defRPr lang="en-US" sz="24500" b="0" cap="none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>
              <a:spcBef>
                <a:spcPct val="0"/>
              </a:spcBef>
            </a:pPr>
            <a:r>
              <a:rPr lang="en-US" dirty="0"/>
              <a:t>#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4370" y="254924"/>
            <a:ext cx="11017663" cy="683452"/>
          </a:xfrm>
        </p:spPr>
        <p:txBody>
          <a:bodyPr anchor="t"/>
          <a:lstStyle>
            <a:lvl1pPr algn="l">
              <a:defRPr sz="3800" b="0" cap="none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94370" y="965615"/>
            <a:ext cx="11017663" cy="684513"/>
          </a:xfrm>
        </p:spPr>
        <p:txBody>
          <a:bodyPr anchor="t"/>
          <a:lstStyle>
            <a:lvl1pPr marL="0" indent="0">
              <a:buNone/>
              <a:defRPr sz="3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59856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1158102" y="6269115"/>
            <a:ext cx="356840" cy="224588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defPPr>
              <a:defRPr lang="en-US"/>
            </a:defPPr>
            <a:lvl1pPr algn="r">
              <a:defRPr sz="800"/>
            </a:lvl1pPr>
          </a:lstStyle>
          <a:p>
            <a:pPr lvl="0" algn="r"/>
            <a:fld id="{965A9741-32FB-9942-AAE4-37C9D12D3D1F}" type="slidenum">
              <a:rPr lang="en-US" sz="1100" b="0" smtClean="0">
                <a:solidFill>
                  <a:schemeClr val="tx1"/>
                </a:solidFill>
              </a:rPr>
              <a:pPr lvl="0" algn="r"/>
              <a:t>‹#›</a:t>
            </a:fld>
            <a:endParaRPr lang="en-US" sz="1600" b="0" dirty="0">
              <a:solidFill>
                <a:schemeClr val="tx1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3080" y="274639"/>
            <a:ext cx="11018953" cy="824221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3080" y="1480499"/>
            <a:ext cx="11018953" cy="4566704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MSIPCMContentMarking" descr="{&quot;HashCode&quot;:1570744882,&quot;Placement&quot;:&quot;Footer&quot;}">
            <a:extLst>
              <a:ext uri="{FF2B5EF4-FFF2-40B4-BE49-F238E27FC236}">
                <a16:creationId xmlns="" xmlns:a16="http://schemas.microsoft.com/office/drawing/2014/main" id="{2A970AB5-01A1-46E2-9FE1-207D9CB5EFDA}"/>
              </a:ext>
            </a:extLst>
          </p:cNvPr>
          <p:cNvSpPr txBox="1"/>
          <p:nvPr userDrawn="1"/>
        </p:nvSpPr>
        <p:spPr>
          <a:xfrm>
            <a:off x="0" y="6656457"/>
            <a:ext cx="1511302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endParaRPr lang="en-US" sz="10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" name="MSIPCMContentMarking" descr="{&quot;HashCode&quot;:1570744882,&quot;Placement&quot;:&quot;Footer&quot;}">
            <a:extLst>
              <a:ext uri="{FF2B5EF4-FFF2-40B4-BE49-F238E27FC236}">
                <a16:creationId xmlns="" xmlns:a16="http://schemas.microsoft.com/office/drawing/2014/main" id="{7B6DBF90-C7E7-4A70-96E2-3D1A0DAB792A}"/>
              </a:ext>
            </a:extLst>
          </p:cNvPr>
          <p:cNvSpPr txBox="1"/>
          <p:nvPr userDrawn="1"/>
        </p:nvSpPr>
        <p:spPr>
          <a:xfrm>
            <a:off x="0" y="6656457"/>
            <a:ext cx="4124960" cy="153888"/>
          </a:xfrm>
          <a:prstGeom prst="rect">
            <a:avLst/>
          </a:prstGeom>
          <a:noFill/>
        </p:spPr>
        <p:txBody>
          <a:bodyPr vert="horz" wrap="square" lIns="0" tIns="0" rIns="0" bIns="0" rtlCol="0" anchor="ctr" anchorCtr="1">
            <a:spAutoFit/>
          </a:bodyPr>
          <a:lstStyle/>
          <a:p>
            <a:pPr algn="l">
              <a:spcBef>
                <a:spcPts val="0"/>
              </a:spcBef>
              <a:spcAft>
                <a:spcPts val="0"/>
              </a:spcAft>
            </a:pPr>
            <a:r>
              <a:rPr lang="en-US" sz="1000" dirty="0" smtClean="0">
                <a:solidFill>
                  <a:srgbClr val="000000"/>
                </a:solidFill>
                <a:latin typeface="Arial" panose="020B0604020202020204" pitchFamily="34" charset="0"/>
              </a:rPr>
              <a:t>© Saudi Arabian Oil Company: Public, 2022</a:t>
            </a:r>
          </a:p>
        </p:txBody>
      </p:sp>
    </p:spTree>
    <p:extLst>
      <p:ext uri="{BB962C8B-B14F-4D97-AF65-F5344CB8AC3E}">
        <p14:creationId xmlns:p14="http://schemas.microsoft.com/office/powerpoint/2010/main" val="362681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6" r:id="rId4"/>
    <p:sldLayoutId id="2147483667" r:id="rId5"/>
    <p:sldLayoutId id="2147483654" r:id="rId6"/>
    <p:sldLayoutId id="2147483655" r:id="rId7"/>
    <p:sldLayoutId id="2147483657" r:id="rId8"/>
    <p:sldLayoutId id="2147483666" r:id="rId9"/>
    <p:sldLayoutId id="2147483689" r:id="rId10"/>
    <p:sldLayoutId id="2147483660" r:id="rId11"/>
    <p:sldLayoutId id="2147483661" r:id="rId12"/>
    <p:sldLayoutId id="2147483674" r:id="rId13"/>
    <p:sldLayoutId id="2147483677" r:id="rId14"/>
    <p:sldLayoutId id="2147483678" r:id="rId15"/>
    <p:sldLayoutId id="2147483672" r:id="rId16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30188" indent="-230188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54025" indent="-223838" algn="l" defTabSz="457200" rtl="0" eaLnBrk="1" latinLnBrk="0" hangingPunct="1">
        <a:spcBef>
          <a:spcPts val="600"/>
        </a:spcBef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4213" indent="-230188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30188" algn="l" defTabSz="457200" rtl="0" eaLnBrk="1" latinLnBrk="0" hangingPunct="1">
        <a:spcBef>
          <a:spcPts val="600"/>
        </a:spcBef>
        <a:buFont typeface="Lucida Grande"/>
        <a:buChar char="-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4588" indent="-230188" algn="l" defTabSz="457200" rtl="0" eaLnBrk="1" latinLnBrk="0" hangingPunct="1">
        <a:spcBef>
          <a:spcPts val="6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="" xmlns:a16="http://schemas.microsoft.com/office/drawing/2014/main" id="{900365FE-4F55-1E46-8B12-DA975741B4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724" y="2697791"/>
            <a:ext cx="10479080" cy="1776301"/>
          </a:xfrm>
        </p:spPr>
        <p:txBody>
          <a:bodyPr/>
          <a:lstStyle/>
          <a:p>
            <a:r>
              <a:rPr lang="en-US" sz="4400" dirty="0"/>
              <a:t>Digital Rock Characterization of Glacial Deposits to Refine Pore Systems</a:t>
            </a:r>
          </a:p>
        </p:txBody>
      </p:sp>
      <p:sp>
        <p:nvSpPr>
          <p:cNvPr id="7" name="Subtitle 4">
            <a:extLst>
              <a:ext uri="{FF2B5EF4-FFF2-40B4-BE49-F238E27FC236}">
                <a16:creationId xmlns="" xmlns:a16="http://schemas.microsoft.com/office/drawing/2014/main" id="{B42A9F84-292D-4047-88C1-A59E171C78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725" y="4560981"/>
            <a:ext cx="5484283" cy="685277"/>
          </a:xfrm>
        </p:spPr>
        <p:txBody>
          <a:bodyPr/>
          <a:lstStyle/>
          <a:p>
            <a:r>
              <a:rPr lang="en-US" dirty="0"/>
              <a:t>Ivan S Deshenenkov*, Paul J Tarabbia &amp; Aqeel M Khalifa</a:t>
            </a:r>
          </a:p>
          <a:p>
            <a:r>
              <a:rPr lang="en-US" dirty="0"/>
              <a:t>Saudi Aramco, Dhahran, Saudi Arabia</a:t>
            </a:r>
          </a:p>
          <a:p>
            <a:endParaRPr lang="en-US" dirty="0"/>
          </a:p>
          <a:p>
            <a:r>
              <a:rPr lang="en-US" dirty="0" smtClean="0"/>
              <a:t>2 June 2022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DDFF46F-8CAC-4345-ACA5-F329EE90741B}"/>
              </a:ext>
            </a:extLst>
          </p:cNvPr>
          <p:cNvSpPr txBox="1"/>
          <p:nvPr/>
        </p:nvSpPr>
        <p:spPr>
          <a:xfrm>
            <a:off x="0" y="6573530"/>
            <a:ext cx="1178052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latin typeface="Trebuchet MS" panose="020B0603020202020204" pitchFamily="34" charset="0"/>
              </a:rPr>
              <a:t>© </a:t>
            </a:r>
            <a:r>
              <a:rPr lang="en-US" sz="1050" dirty="0"/>
              <a:t>Saudi Arabian Oil </a:t>
            </a:r>
            <a:r>
              <a:rPr lang="en-US" sz="1050" dirty="0" smtClean="0"/>
              <a:t>Company</a:t>
            </a:r>
            <a:r>
              <a:rPr lang="en-US" sz="1050" dirty="0" smtClean="0">
                <a:latin typeface="Trebuchet MS" panose="020B0603020202020204" pitchFamily="34" charset="0"/>
              </a:rPr>
              <a:t>: </a:t>
            </a:r>
            <a:r>
              <a:rPr lang="en-US" sz="1050" dirty="0">
                <a:latin typeface="Trebuchet MS" panose="020B0603020202020204" pitchFamily="34" charset="0"/>
              </a:rPr>
              <a:t>Public, 2022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е данные 1"/>
              <p14:cNvContentPartPr/>
              <p14:nvPr/>
            </p14:nvContentPartPr>
            <p14:xfrm>
              <a:off x="7124760" y="2660760"/>
              <a:ext cx="1784520" cy="1524240"/>
            </p14:xfrm>
          </p:contentPart>
        </mc:Choice>
        <mc:Fallback xmlns="">
          <p:pic>
            <p:nvPicPr>
              <p:cNvPr id="2" name="Рукописные данные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15400" y="2651400"/>
                <a:ext cx="1803240" cy="15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3140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72"/>
    </mc:Choice>
    <mc:Fallback xmlns="">
      <p:transition spd="slow" advTm="18772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9096375" cy="520700"/>
          </a:xfrm>
        </p:spPr>
        <p:txBody>
          <a:bodyPr/>
          <a:lstStyle/>
          <a:p>
            <a:pPr lvl="0"/>
            <a:r>
              <a:rPr lang="en-US" dirty="0" err="1"/>
              <a:t>Vugular</a:t>
            </a:r>
            <a:r>
              <a:rPr lang="en-US" dirty="0"/>
              <a:t> Porosity from Dissolved Clasts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="" xmlns:a16="http://schemas.microsoft.com/office/drawing/2014/main" id="{052C0F68-ED90-46DC-917A-3388FD8AE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081" y="863515"/>
            <a:ext cx="7123994" cy="520700"/>
          </a:xfrm>
        </p:spPr>
        <p:txBody>
          <a:bodyPr/>
          <a:lstStyle/>
          <a:p>
            <a:r>
              <a:rPr lang="en-US" dirty="0"/>
              <a:t>3D X-ray Microscopy Example, 20um voxel size</a:t>
            </a:r>
          </a:p>
        </p:txBody>
      </p:sp>
      <p:pic>
        <p:nvPicPr>
          <p:cNvPr id="7" name="Content Placeholder 5">
            <a:extLst>
              <a:ext uri="{FF2B5EF4-FFF2-40B4-BE49-F238E27FC236}">
                <a16:creationId xmlns="" xmlns:a16="http://schemas.microsoft.com/office/drawing/2014/main" id="{774EED47-93BE-4F2A-AB25-3BAD59D5A5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81" y="1528447"/>
            <a:ext cx="4537867" cy="45656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5AF61E4-B7CD-425A-9BF3-A4F6900F7CD7}"/>
              </a:ext>
            </a:extLst>
          </p:cNvPr>
          <p:cNvSpPr txBox="1"/>
          <p:nvPr/>
        </p:nvSpPr>
        <p:spPr>
          <a:xfrm>
            <a:off x="2446973" y="5063907"/>
            <a:ext cx="84350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3mm wide</a:t>
            </a:r>
          </a:p>
          <a:p>
            <a:r>
              <a:rPr lang="en-US" sz="1100" dirty="0">
                <a:solidFill>
                  <a:schemeClr val="bg1"/>
                </a:solidFill>
              </a:rPr>
              <a:t>7mm long </a:t>
            </a:r>
          </a:p>
        </p:txBody>
      </p:sp>
      <p:sp>
        <p:nvSpPr>
          <p:cNvPr id="10" name="Title 6">
            <a:extLst>
              <a:ext uri="{FF2B5EF4-FFF2-40B4-BE49-F238E27FC236}">
                <a16:creationId xmlns="" xmlns:a16="http://schemas.microsoft.com/office/drawing/2014/main" id="{CE9AEA32-7B7B-4B31-83B5-E3BF14A7B293}"/>
              </a:ext>
            </a:extLst>
          </p:cNvPr>
          <p:cNvSpPr txBox="1">
            <a:spLocks/>
          </p:cNvSpPr>
          <p:nvPr/>
        </p:nvSpPr>
        <p:spPr>
          <a:xfrm>
            <a:off x="5353735" y="1528447"/>
            <a:ext cx="2783295" cy="1051096"/>
          </a:xfrm>
          <a:prstGeom prst="rect">
            <a:avLst/>
          </a:prstGeom>
        </p:spPr>
        <p:txBody>
          <a:bodyPr vert="horz" lIns="0" tIns="45720" rIns="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500" dirty="0" err="1">
                <a:solidFill>
                  <a:srgbClr val="000000"/>
                </a:solidFill>
              </a:rPr>
              <a:t>Vugs</a:t>
            </a:r>
            <a:r>
              <a:rPr lang="en-US" sz="1500" dirty="0">
                <a:solidFill>
                  <a:srgbClr val="000000"/>
                </a:solidFill>
              </a:rPr>
              <a:t> were fairly common in the bulk of the plugs. A lot of them appear flattened or deformed but display well formed edges of the precursor clasts. This suggests induration of sediment before dissolution of clasts.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BC478061-A249-4A56-81DD-7AE40F5DE36D}"/>
              </a:ext>
            </a:extLst>
          </p:cNvPr>
          <p:cNvCxnSpPr>
            <a:cxnSpLocks/>
          </p:cNvCxnSpPr>
          <p:nvPr/>
        </p:nvCxnSpPr>
        <p:spPr>
          <a:xfrm flipH="1">
            <a:off x="3371850" y="4737259"/>
            <a:ext cx="99060" cy="723900"/>
          </a:xfrm>
          <a:prstGeom prst="straightConnector1">
            <a:avLst/>
          </a:prstGeom>
          <a:ln w="12700" cmpd="sng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110A84DA-E12E-460B-A74A-4E4ED4D034DD}"/>
              </a:ext>
            </a:extLst>
          </p:cNvPr>
          <p:cNvCxnSpPr>
            <a:cxnSpLocks/>
          </p:cNvCxnSpPr>
          <p:nvPr/>
        </p:nvCxnSpPr>
        <p:spPr>
          <a:xfrm flipH="1" flipV="1">
            <a:off x="3252079" y="5056347"/>
            <a:ext cx="345990" cy="72866"/>
          </a:xfrm>
          <a:prstGeom prst="straightConnector1">
            <a:avLst/>
          </a:prstGeom>
          <a:ln w="12700" cmpd="sng">
            <a:solidFill>
              <a:schemeClr val="bg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3D_visualization_movie">
            <a:hlinkClick r:id="" action="ppaction://media"/>
            <a:extLst>
              <a:ext uri="{FF2B5EF4-FFF2-40B4-BE49-F238E27FC236}">
                <a16:creationId xmlns="" xmlns:a16="http://schemas.microsoft.com/office/drawing/2014/main" id="{B1F0B56B-1ABC-40A9-BF21-4CDA83522F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30570" r="29249"/>
          <a:stretch/>
        </p:blipFill>
        <p:spPr>
          <a:xfrm>
            <a:off x="8229601" y="1059081"/>
            <a:ext cx="3596640" cy="5035016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FA7C04BD-33BD-46DE-A0D8-B8D79BC1D81C}"/>
              </a:ext>
            </a:extLst>
          </p:cNvPr>
          <p:cNvGrpSpPr/>
          <p:nvPr/>
        </p:nvGrpSpPr>
        <p:grpSpPr>
          <a:xfrm>
            <a:off x="6675120" y="5250362"/>
            <a:ext cx="1579099" cy="843735"/>
            <a:chOff x="5989320" y="4410163"/>
            <a:chExt cx="1579099" cy="843735"/>
          </a:xfrm>
        </p:grpSpPr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1C6B85A7-F697-4632-BC45-F8E2B368C114}"/>
                </a:ext>
              </a:extLst>
            </p:cNvPr>
            <p:cNvSpPr/>
            <p:nvPr/>
          </p:nvSpPr>
          <p:spPr>
            <a:xfrm>
              <a:off x="5989320" y="4737259"/>
              <a:ext cx="304800" cy="189547"/>
            </a:xfrm>
            <a:prstGeom prst="rect">
              <a:avLst/>
            </a:prstGeom>
            <a:solidFill>
              <a:srgbClr val="66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0EB60775-F0BD-41ED-80E0-DD8F2B3CC597}"/>
                </a:ext>
              </a:extLst>
            </p:cNvPr>
            <p:cNvSpPr txBox="1"/>
            <p:nvPr/>
          </p:nvSpPr>
          <p:spPr>
            <a:xfrm>
              <a:off x="6354625" y="4693532"/>
              <a:ext cx="121379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heavy minerals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99CE9B3-EF18-439A-A902-892AF69DE116}"/>
                </a:ext>
              </a:extLst>
            </p:cNvPr>
            <p:cNvSpPr/>
            <p:nvPr/>
          </p:nvSpPr>
          <p:spPr>
            <a:xfrm>
              <a:off x="5989320" y="5020626"/>
              <a:ext cx="304800" cy="18954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highlight>
                  <a:srgbClr val="FF0000"/>
                </a:highlight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C6AB64D5-5213-47DD-AE72-A1B7D2DEE2CC}"/>
                </a:ext>
              </a:extLst>
            </p:cNvPr>
            <p:cNvSpPr txBox="1"/>
            <p:nvPr/>
          </p:nvSpPr>
          <p:spPr>
            <a:xfrm>
              <a:off x="6354625" y="4976899"/>
              <a:ext cx="5581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pores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27A9E6DE-2919-483F-8A29-A6B7B6B5A14D}"/>
                </a:ext>
              </a:extLst>
            </p:cNvPr>
            <p:cNvSpPr/>
            <p:nvPr/>
          </p:nvSpPr>
          <p:spPr>
            <a:xfrm>
              <a:off x="5989320" y="4453890"/>
              <a:ext cx="304800" cy="18954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="" xmlns:a16="http://schemas.microsoft.com/office/drawing/2014/main" id="{A6EF88A7-7123-42D1-AF82-7CD641869A27}"/>
                </a:ext>
              </a:extLst>
            </p:cNvPr>
            <p:cNvSpPr txBox="1"/>
            <p:nvPr/>
          </p:nvSpPr>
          <p:spPr>
            <a:xfrm>
              <a:off x="6354625" y="4410163"/>
              <a:ext cx="10791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/>
                <a:t>quartz grains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869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5"/>
    </mc:Choice>
    <mc:Fallback xmlns="">
      <p:transition spd="slow" advTm="276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40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16" repeatCount="indefinite" fill="remove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10" grpId="0"/>
    </p:bldLst>
  </p:timing>
  <p:extLst mod="1">
    <p:ext uri="{E180D4A7-C9FB-4DFB-919C-405C955672EB}">
      <p14:showEvtLst xmlns:p14="http://schemas.microsoft.com/office/powerpoint/2010/main">
        <p14:playEvt time="506" objId="18"/>
        <p14:stopEvt time="27615" objId="18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8369300" cy="520700"/>
          </a:xfrm>
        </p:spPr>
        <p:txBody>
          <a:bodyPr/>
          <a:lstStyle/>
          <a:p>
            <a:pPr lvl="0"/>
            <a:r>
              <a:rPr lang="en-US" dirty="0" err="1"/>
              <a:t>Vugular</a:t>
            </a:r>
            <a:r>
              <a:rPr lang="en-US" dirty="0"/>
              <a:t> Porosity from Dissolved Clasts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="" xmlns:a16="http://schemas.microsoft.com/office/drawing/2014/main" id="{052C0F68-ED90-46DC-917A-3388FD8AE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081" y="863515"/>
            <a:ext cx="7123994" cy="520700"/>
          </a:xfrm>
        </p:spPr>
        <p:txBody>
          <a:bodyPr/>
          <a:lstStyle/>
          <a:p>
            <a:r>
              <a:rPr lang="en-US" dirty="0"/>
              <a:t>3D X-ray Microscopy Example, 20um voxel size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2CCC821C-80A8-4D7F-8587-39B0A7D56744}"/>
              </a:ext>
            </a:extLst>
          </p:cNvPr>
          <p:cNvSpPr/>
          <p:nvPr/>
        </p:nvSpPr>
        <p:spPr>
          <a:xfrm>
            <a:off x="1607583" y="5317406"/>
            <a:ext cx="5936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XRM horizontal slices of core plugs 3D X-ray tomograms. Note several large </a:t>
            </a:r>
            <a:r>
              <a:rPr lang="en-US" sz="1400" i="1" dirty="0" err="1">
                <a:latin typeface="Trebuchet MS" panose="020B0603020202020204" pitchFamily="34" charset="0"/>
                <a:ea typeface="Times New Roman" panose="02020603050405020304" pitchFamily="18" charset="0"/>
              </a:rPr>
              <a:t>vugs</a:t>
            </a:r>
            <a:r>
              <a:rPr lang="en-US" sz="1400" i="1" dirty="0">
                <a:latin typeface="Trebuchet MS" panose="020B0603020202020204" pitchFamily="34" charset="0"/>
                <a:ea typeface="Times New Roman" panose="02020603050405020304" pitchFamily="18" charset="0"/>
              </a:rPr>
              <a:t> on lower right edge of the plug that have a well-defined clast shape and the rim is made up of much smaller sized sand particles. White grains in these XRM images are heavy minerals.</a:t>
            </a:r>
            <a:endParaRPr lang="en-US" sz="1400" i="1" dirty="0"/>
          </a:p>
        </p:txBody>
      </p:sp>
      <p:sp>
        <p:nvSpPr>
          <p:cNvPr id="18" name="Content Placeholder 1">
            <a:extLst>
              <a:ext uri="{FF2B5EF4-FFF2-40B4-BE49-F238E27FC236}">
                <a16:creationId xmlns="" xmlns:a16="http://schemas.microsoft.com/office/drawing/2014/main" id="{69CF952F-FBDE-4093-9C8D-C7FB77651E61}"/>
              </a:ext>
            </a:extLst>
          </p:cNvPr>
          <p:cNvSpPr txBox="1">
            <a:spLocks/>
          </p:cNvSpPr>
          <p:nvPr/>
        </p:nvSpPr>
        <p:spPr>
          <a:xfrm>
            <a:off x="444809" y="1480499"/>
            <a:ext cx="4930579" cy="4566704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err="1"/>
              <a:t>Vugs</a:t>
            </a:r>
            <a:r>
              <a:rPr lang="en-US" sz="1800" dirty="0"/>
              <a:t> observed in the plugs have well defined clast shapes and range in size from 1 to 7 mm.</a:t>
            </a:r>
          </a:p>
          <a:p>
            <a:r>
              <a:rPr lang="en-US" sz="1800" dirty="0"/>
              <a:t>Coring induced fractures were observed.</a:t>
            </a:r>
          </a:p>
          <a:p>
            <a:r>
              <a:rPr lang="en-US" sz="1800" dirty="0"/>
              <a:t>Heavy mineral distribution (bright white patches on the images) is important due to REE’s found in their composition, including Gadolinium that is a neutron absorber.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9B8EF9D5-5776-427B-84CD-0450B395149A}"/>
              </a:ext>
            </a:extLst>
          </p:cNvPr>
          <p:cNvGrpSpPr/>
          <p:nvPr/>
        </p:nvGrpSpPr>
        <p:grpSpPr>
          <a:xfrm>
            <a:off x="5384914" y="1266824"/>
            <a:ext cx="6558480" cy="4979235"/>
            <a:chOff x="6738931" y="-1751458"/>
            <a:chExt cx="9825255" cy="7459389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17CBF5F-7788-411F-818C-AA7C277AAB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3978" y="689762"/>
              <a:ext cx="6590208" cy="5018169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B0144DC5-D9D6-4FE6-9D20-F77CCED33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8931" y="-1751458"/>
              <a:ext cx="6592824" cy="502016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213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23"/>
    </mc:Choice>
    <mc:Fallback xmlns="">
      <p:transition spd="slow" advTm="5242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Pore Size Distributions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="" xmlns:a16="http://schemas.microsoft.com/office/drawing/2014/main" id="{052C0F68-ED90-46DC-917A-3388FD8AE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081" y="863515"/>
            <a:ext cx="7123994" cy="520700"/>
          </a:xfrm>
        </p:spPr>
        <p:txBody>
          <a:bodyPr/>
          <a:lstStyle/>
          <a:p>
            <a:r>
              <a:rPr lang="en-US" dirty="0"/>
              <a:t>3D X-ray Microscopy and Nuclear Magnetic Resonance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46A5F825-B793-42F8-89EB-97DE098F167A}"/>
              </a:ext>
            </a:extLst>
          </p:cNvPr>
          <p:cNvGrpSpPr/>
          <p:nvPr/>
        </p:nvGrpSpPr>
        <p:grpSpPr>
          <a:xfrm>
            <a:off x="254999" y="1503650"/>
            <a:ext cx="7979589" cy="4665818"/>
            <a:chOff x="18911649" y="24345255"/>
            <a:chExt cx="8232058" cy="4813442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A9ED228E-BD72-4B15-858B-F8CC17B6528B}"/>
                </a:ext>
              </a:extLst>
            </p:cNvPr>
            <p:cNvSpPr txBox="1"/>
            <p:nvPr/>
          </p:nvSpPr>
          <p:spPr>
            <a:xfrm>
              <a:off x="22499731" y="28697032"/>
              <a:ext cx="120417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rebuchet MS" panose="020B0603020202020204" pitchFamily="34" charset="0"/>
                </a:rPr>
                <a:t>T2, </a:t>
              </a:r>
              <a:r>
                <a:rPr lang="en-US" sz="2400" dirty="0" err="1">
                  <a:latin typeface="Trebuchet MS" panose="020B0603020202020204" pitchFamily="34" charset="0"/>
                </a:rPr>
                <a:t>ms</a:t>
              </a:r>
              <a:r>
                <a:rPr lang="en-US" sz="2400" dirty="0">
                  <a:latin typeface="Trebuchet MS" panose="020B0603020202020204" pitchFamily="34" charset="0"/>
                </a:rPr>
                <a:t> 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C9D2DCC3-2640-4D4E-B93F-07E7641D4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7854" y="24495814"/>
              <a:ext cx="7247930" cy="3958089"/>
            </a:xfrm>
            <a:prstGeom prst="rect">
              <a:avLst/>
            </a:prstGeom>
            <a:ln w="28575">
              <a:solidFill>
                <a:schemeClr val="tx1"/>
              </a:solidFill>
            </a:ln>
          </p:spPr>
        </p:pic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858BA833-4D02-4A99-80B7-5B19F16A198E}"/>
                </a:ext>
              </a:extLst>
            </p:cNvPr>
            <p:cNvSpPr txBox="1"/>
            <p:nvPr/>
          </p:nvSpPr>
          <p:spPr>
            <a:xfrm rot="16200000">
              <a:off x="18109122" y="26198279"/>
              <a:ext cx="20667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rebuchet MS" panose="020B0603020202020204" pitchFamily="34" charset="0"/>
                </a:rPr>
                <a:t>Total porosity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ED52D594-0737-4A83-9486-98C62A9AD31B}"/>
                </a:ext>
              </a:extLst>
            </p:cNvPr>
            <p:cNvSpPr txBox="1"/>
            <p:nvPr/>
          </p:nvSpPr>
          <p:spPr>
            <a:xfrm>
              <a:off x="19234670" y="28434606"/>
              <a:ext cx="47481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0.1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925220AB-A2D9-4ED1-84D1-76FA608B5912}"/>
                </a:ext>
              </a:extLst>
            </p:cNvPr>
            <p:cNvSpPr txBox="1"/>
            <p:nvPr/>
          </p:nvSpPr>
          <p:spPr>
            <a:xfrm>
              <a:off x="20780133" y="28434606"/>
              <a:ext cx="2920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F20C990-6BA1-41AD-997B-8E169AC716B3}"/>
                </a:ext>
              </a:extLst>
            </p:cNvPr>
            <p:cNvSpPr txBox="1"/>
            <p:nvPr/>
          </p:nvSpPr>
          <p:spPr>
            <a:xfrm>
              <a:off x="22176393" y="28434606"/>
              <a:ext cx="39946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10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5DCDFC17-6AC9-4CEE-BC80-5BB6AE71CA3B}"/>
                </a:ext>
              </a:extLst>
            </p:cNvPr>
            <p:cNvSpPr txBox="1"/>
            <p:nvPr/>
          </p:nvSpPr>
          <p:spPr>
            <a:xfrm>
              <a:off x="23567043" y="28434606"/>
              <a:ext cx="5068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100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B5E409F0-EA6B-48EB-9C71-8EC5ED743CCB}"/>
                </a:ext>
              </a:extLst>
            </p:cNvPr>
            <p:cNvSpPr txBox="1"/>
            <p:nvPr/>
          </p:nvSpPr>
          <p:spPr>
            <a:xfrm>
              <a:off x="24929118" y="28434606"/>
              <a:ext cx="68961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1,000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8840E2C1-DC47-4533-B43C-80C3DE8C39C6}"/>
                </a:ext>
              </a:extLst>
            </p:cNvPr>
            <p:cNvSpPr txBox="1"/>
            <p:nvPr/>
          </p:nvSpPr>
          <p:spPr>
            <a:xfrm>
              <a:off x="26346694" y="28434606"/>
              <a:ext cx="7970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</a:rPr>
                <a:t>10,000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F346AC9E-B071-4AC9-B07E-9E1BA557F4E9}"/>
                </a:ext>
              </a:extLst>
            </p:cNvPr>
            <p:cNvSpPr txBox="1"/>
            <p:nvPr/>
          </p:nvSpPr>
          <p:spPr>
            <a:xfrm rot="16200000">
              <a:off x="17221436" y="26230387"/>
              <a:ext cx="41088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Trebuchet MS" panose="020B0603020202020204" pitchFamily="34" charset="0"/>
                  <a:sym typeface="Wingdings" panose="05000000000000000000" pitchFamily="2" charset="2"/>
                </a:rPr>
                <a:t>low                                             high</a:t>
              </a:r>
              <a:endParaRPr lang="en-US" sz="1600" dirty="0">
                <a:latin typeface="Trebuchet MS" panose="020B0603020202020204" pitchFamily="34" charset="0"/>
              </a:endParaRP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B3AF484A-5696-4529-9FFC-C1E938ABA3E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2870" y="449866"/>
            <a:ext cx="3897725" cy="532564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40C9AD6-3B83-400A-AA63-203A4C57CEBA}"/>
              </a:ext>
            </a:extLst>
          </p:cNvPr>
          <p:cNvSpPr/>
          <p:nvPr/>
        </p:nvSpPr>
        <p:spPr>
          <a:xfrm>
            <a:off x="1969223" y="6220475"/>
            <a:ext cx="437171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Nuclear Magnetic Resonance T2 Distribution (2MHz)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9C28D5C3-1D09-4DAC-A326-AC96EC2C4B92}"/>
              </a:ext>
            </a:extLst>
          </p:cNvPr>
          <p:cNvSpPr/>
          <p:nvPr/>
        </p:nvSpPr>
        <p:spPr>
          <a:xfrm>
            <a:off x="9069282" y="5646248"/>
            <a:ext cx="2113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400" i="1" dirty="0"/>
              <a:t>3D render of </a:t>
            </a:r>
            <a:r>
              <a:rPr lang="en-US" sz="1400" i="1" dirty="0" err="1"/>
              <a:t>vugs</a:t>
            </a:r>
            <a:r>
              <a:rPr lang="en-US" sz="1400" i="1" dirty="0"/>
              <a:t> from </a:t>
            </a:r>
            <a:br>
              <a:rPr lang="en-US" sz="1400" i="1" dirty="0"/>
            </a:br>
            <a:r>
              <a:rPr lang="en-US" sz="1400" i="1" dirty="0"/>
              <a:t>X-ray microscopy</a:t>
            </a:r>
          </a:p>
        </p:txBody>
      </p:sp>
    </p:spTree>
    <p:extLst>
      <p:ext uri="{BB962C8B-B14F-4D97-AF65-F5344CB8AC3E}">
        <p14:creationId xmlns:p14="http://schemas.microsoft.com/office/powerpoint/2010/main" val="238373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31"/>
    </mc:Choice>
    <mc:Fallback xmlns="">
      <p:transition spd="slow" advTm="86731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71543347-AAD0-4841-8A66-63A3AE6CDF6C}"/>
              </a:ext>
            </a:extLst>
          </p:cNvPr>
          <p:cNvGrpSpPr/>
          <p:nvPr/>
        </p:nvGrpSpPr>
        <p:grpSpPr>
          <a:xfrm>
            <a:off x="152511" y="1273922"/>
            <a:ext cx="9622972" cy="5403103"/>
            <a:chOff x="13921847" y="24969125"/>
            <a:chExt cx="16045438" cy="9009187"/>
          </a:xfrm>
        </p:grpSpPr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D068BB9F-888E-4645-BA48-E8C38ED8A5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921847" y="24969125"/>
              <a:ext cx="16045438" cy="9009187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A8346BBF-C496-4059-B5C5-814AAB1045D8}"/>
                </a:ext>
              </a:extLst>
            </p:cNvPr>
            <p:cNvSpPr/>
            <p:nvPr/>
          </p:nvSpPr>
          <p:spPr>
            <a:xfrm>
              <a:off x="24722527" y="25286143"/>
              <a:ext cx="2215987" cy="7460343"/>
            </a:xfrm>
            <a:prstGeom prst="rect">
              <a:avLst/>
            </a:prstGeom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rgbClr val="FFFF00">
                    <a:alpha val="60000"/>
                  </a:srgb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                   </a:t>
              </a:r>
              <a:r>
                <a:rPr lang="en-US" dirty="0" err="1">
                  <a:solidFill>
                    <a:schemeClr val="tx1"/>
                  </a:solidFill>
                </a:rPr>
                <a:t>Vugs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7A9CF03D-3E27-47A2-A59A-9BA5C9387694}"/>
                </a:ext>
              </a:extLst>
            </p:cNvPr>
            <p:cNvGrpSpPr/>
            <p:nvPr/>
          </p:nvGrpSpPr>
          <p:grpSpPr>
            <a:xfrm>
              <a:off x="18657343" y="25124994"/>
              <a:ext cx="8221308" cy="5059117"/>
              <a:chOff x="18657343" y="24019650"/>
              <a:chExt cx="8221308" cy="505911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="" xmlns:a16="http://schemas.microsoft.com/office/drawing/2014/main" id="{5799B75F-022B-4377-B383-B746D252C623}"/>
                  </a:ext>
                </a:extLst>
              </p:cNvPr>
              <p:cNvGrpSpPr/>
              <p:nvPr/>
            </p:nvGrpSpPr>
            <p:grpSpPr>
              <a:xfrm>
                <a:off x="18657343" y="24019650"/>
                <a:ext cx="8221308" cy="5059117"/>
                <a:chOff x="18863934" y="24131472"/>
                <a:chExt cx="8221308" cy="5059117"/>
              </a:xfrm>
            </p:grpSpPr>
            <p:sp>
              <p:nvSpPr>
                <p:cNvPr id="15" name="TextBox 14">
                  <a:extLst>
                    <a:ext uri="{FF2B5EF4-FFF2-40B4-BE49-F238E27FC236}">
                      <a16:creationId xmlns="" xmlns:a16="http://schemas.microsoft.com/office/drawing/2014/main" id="{57E643BA-B098-483E-A934-3F3AA2D9262E}"/>
                    </a:ext>
                  </a:extLst>
                </p:cNvPr>
                <p:cNvSpPr txBox="1"/>
                <p:nvPr/>
              </p:nvSpPr>
              <p:spPr>
                <a:xfrm>
                  <a:off x="22499731" y="28697032"/>
                  <a:ext cx="1260067" cy="4935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rebuchet MS" panose="020B0603020202020204" pitchFamily="34" charset="0"/>
                    </a:rPr>
                    <a:t>T2, </a:t>
                  </a:r>
                  <a:r>
                    <a:rPr lang="en-US" sz="1600" dirty="0" err="1">
                      <a:latin typeface="Trebuchet MS" panose="020B0603020202020204" pitchFamily="34" charset="0"/>
                    </a:rPr>
                    <a:t>ms</a:t>
                  </a:r>
                  <a:r>
                    <a:rPr lang="en-US" sz="1600" dirty="0">
                      <a:latin typeface="Trebuchet MS" panose="020B0603020202020204" pitchFamily="34" charset="0"/>
                    </a:rPr>
                    <a:t> </a:t>
                  </a:r>
                </a:p>
              </p:txBody>
            </p:sp>
            <p:pic>
              <p:nvPicPr>
                <p:cNvPr id="16" name="Picture 15">
                  <a:extLst>
                    <a:ext uri="{FF2B5EF4-FFF2-40B4-BE49-F238E27FC236}">
                      <a16:creationId xmlns="" xmlns:a16="http://schemas.microsoft.com/office/drawing/2014/main" id="{F27FCB40-3298-4887-9FAC-2385697EBED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9477854" y="24495814"/>
                  <a:ext cx="7247930" cy="3958089"/>
                </a:xfrm>
                <a:prstGeom prst="rect">
                  <a:avLst/>
                </a:prstGeom>
                <a:ln w="28575">
                  <a:solidFill>
                    <a:schemeClr val="tx1"/>
                  </a:solidFill>
                </a:ln>
              </p:spPr>
            </p:pic>
            <p:sp>
              <p:nvSpPr>
                <p:cNvPr id="18" name="TextBox 17">
                  <a:extLst>
                    <a:ext uri="{FF2B5EF4-FFF2-40B4-BE49-F238E27FC236}">
                      <a16:creationId xmlns="" xmlns:a16="http://schemas.microsoft.com/office/drawing/2014/main" id="{F36F92DD-5651-4AB6-8434-16D96AD36BBF}"/>
                    </a:ext>
                  </a:extLst>
                </p:cNvPr>
                <p:cNvSpPr txBox="1"/>
                <p:nvPr/>
              </p:nvSpPr>
              <p:spPr>
                <a:xfrm rot="16200000">
                  <a:off x="18059941" y="26293506"/>
                  <a:ext cx="2101544" cy="49355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>
                      <a:latin typeface="Trebuchet MS" panose="020B0603020202020204" pitchFamily="34" charset="0"/>
                    </a:rPr>
                    <a:t>Total porosity</a:t>
                  </a:r>
                </a:p>
              </p:txBody>
            </p:sp>
            <p:sp>
              <p:nvSpPr>
                <p:cNvPr id="19" name="TextBox 18">
                  <a:extLst>
                    <a:ext uri="{FF2B5EF4-FFF2-40B4-BE49-F238E27FC236}">
                      <a16:creationId xmlns="" xmlns:a16="http://schemas.microsoft.com/office/drawing/2014/main" id="{283F28F0-0831-47FA-88CF-F02BD7638B36}"/>
                    </a:ext>
                  </a:extLst>
                </p:cNvPr>
                <p:cNvSpPr txBox="1"/>
                <p:nvPr/>
              </p:nvSpPr>
              <p:spPr>
                <a:xfrm>
                  <a:off x="19234671" y="28434605"/>
                  <a:ext cx="558991" cy="381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</a:rPr>
                    <a:t>0.1</a:t>
                  </a: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="" xmlns:a16="http://schemas.microsoft.com/office/drawing/2014/main" id="{369F6A19-F5D0-47A7-AA5B-C24CC4AB27CF}"/>
                    </a:ext>
                  </a:extLst>
                </p:cNvPr>
                <p:cNvSpPr txBox="1"/>
                <p:nvPr/>
              </p:nvSpPr>
              <p:spPr>
                <a:xfrm>
                  <a:off x="20780132" y="28434605"/>
                  <a:ext cx="376711" cy="381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</a:rPr>
                    <a:t>1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="" xmlns:a16="http://schemas.microsoft.com/office/drawing/2014/main" id="{66B7D055-9212-498D-8FC7-6C527A4F7667}"/>
                    </a:ext>
                  </a:extLst>
                </p:cNvPr>
                <p:cNvSpPr txBox="1"/>
                <p:nvPr/>
              </p:nvSpPr>
              <p:spPr>
                <a:xfrm>
                  <a:off x="22176392" y="28434605"/>
                  <a:ext cx="484209" cy="381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</a:rPr>
                    <a:t>10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="" xmlns:a16="http://schemas.microsoft.com/office/drawing/2014/main" id="{320EC867-7253-40E2-99EB-27EA1D3218B8}"/>
                    </a:ext>
                  </a:extLst>
                </p:cNvPr>
                <p:cNvSpPr txBox="1"/>
                <p:nvPr/>
              </p:nvSpPr>
              <p:spPr>
                <a:xfrm>
                  <a:off x="23567042" y="28434605"/>
                  <a:ext cx="591707" cy="381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</a:rPr>
                    <a:t>100</a:t>
                  </a:r>
                </a:p>
              </p:txBody>
            </p:sp>
            <p:sp>
              <p:nvSpPr>
                <p:cNvPr id="25" name="TextBox 24">
                  <a:extLst>
                    <a:ext uri="{FF2B5EF4-FFF2-40B4-BE49-F238E27FC236}">
                      <a16:creationId xmlns="" xmlns:a16="http://schemas.microsoft.com/office/drawing/2014/main" id="{85CE74AC-7829-4788-B66D-D5B7EC5645B3}"/>
                    </a:ext>
                  </a:extLst>
                </p:cNvPr>
                <p:cNvSpPr txBox="1"/>
                <p:nvPr/>
              </p:nvSpPr>
              <p:spPr>
                <a:xfrm>
                  <a:off x="24929118" y="28434605"/>
                  <a:ext cx="773988" cy="381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</a:rPr>
                    <a:t>1,000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="" xmlns:a16="http://schemas.microsoft.com/office/drawing/2014/main" id="{B39A5EEB-9BD7-46F6-BF3A-A435E9D5664D}"/>
                    </a:ext>
                  </a:extLst>
                </p:cNvPr>
                <p:cNvSpPr txBox="1"/>
                <p:nvPr/>
              </p:nvSpPr>
              <p:spPr>
                <a:xfrm>
                  <a:off x="26203756" y="28434605"/>
                  <a:ext cx="881486" cy="38138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</a:rPr>
                    <a:t>10,000</a:t>
                  </a:r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="" xmlns:a16="http://schemas.microsoft.com/office/drawing/2014/main" id="{7958C148-3539-4814-AFE5-280DE9080815}"/>
                    </a:ext>
                  </a:extLst>
                </p:cNvPr>
                <p:cNvSpPr txBox="1"/>
                <p:nvPr/>
              </p:nvSpPr>
              <p:spPr>
                <a:xfrm rot="16200000">
                  <a:off x="17007654" y="26181558"/>
                  <a:ext cx="4536383" cy="43621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100" dirty="0">
                      <a:latin typeface="Trebuchet MS" panose="020B0603020202020204" pitchFamily="34" charset="0"/>
                      <a:sym typeface="Wingdings" panose="05000000000000000000" pitchFamily="2" charset="2"/>
                    </a:rPr>
                    <a:t>low                                       high</a:t>
                  </a:r>
                  <a:endParaRPr lang="en-US" sz="1100" dirty="0">
                    <a:latin typeface="Trebuchet MS" panose="020B0603020202020204" pitchFamily="34" charset="0"/>
                  </a:endParaRPr>
                </a:p>
              </p:txBody>
            </p:sp>
          </p:grpSp>
          <p:sp>
            <p:nvSpPr>
              <p:cNvPr id="12" name="Rectangle 11">
                <a:extLst>
                  <a:ext uri="{FF2B5EF4-FFF2-40B4-BE49-F238E27FC236}">
                    <a16:creationId xmlns="" xmlns:a16="http://schemas.microsoft.com/office/drawing/2014/main" id="{1343530F-0A2D-4E76-8976-BD53C56233C5}"/>
                  </a:ext>
                </a:extLst>
              </p:cNvPr>
              <p:cNvSpPr/>
              <p:nvPr/>
            </p:nvSpPr>
            <p:spPr>
              <a:xfrm>
                <a:off x="22166581" y="24364950"/>
                <a:ext cx="1049020" cy="3977131"/>
              </a:xfrm>
              <a:prstGeom prst="rect">
                <a:avLst/>
              </a:prstGeom>
              <a:solidFill>
                <a:schemeClr val="accent6">
                  <a:lumMod val="75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Glacial flour</a:t>
                </a: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="" xmlns:a16="http://schemas.microsoft.com/office/drawing/2014/main" id="{E9EB7D52-D93A-400F-9B28-2673BE277A27}"/>
                  </a:ext>
                </a:extLst>
              </p:cNvPr>
              <p:cNvSpPr/>
              <p:nvPr/>
            </p:nvSpPr>
            <p:spPr>
              <a:xfrm>
                <a:off x="21386800" y="24364950"/>
                <a:ext cx="785691" cy="39771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Grain fracturing</a:t>
                </a: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5B62A71E-A2A2-4ED9-9EE3-3095DAC43394}"/>
                  </a:ext>
                </a:extLst>
              </p:cNvPr>
              <p:cNvSpPr/>
              <p:nvPr/>
            </p:nvSpPr>
            <p:spPr>
              <a:xfrm>
                <a:off x="24282400" y="24364950"/>
                <a:ext cx="2236794" cy="3977131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rgbClr val="FFFF00">
                      <a:alpha val="61000"/>
                    </a:srgb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="vert270" rtlCol="0" anchor="ctr"/>
              <a:lstStyle/>
              <a:p>
                <a:pPr algn="ctr"/>
                <a:r>
                  <a:rPr lang="en-US" dirty="0" err="1">
                    <a:solidFill>
                      <a:schemeClr val="tx1"/>
                    </a:solidFill>
                  </a:rPr>
                  <a:t>Vugs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Pore Size Distributions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A0E5767-9617-4713-807E-0490FC3A911F}"/>
              </a:ext>
            </a:extLst>
          </p:cNvPr>
          <p:cNvSpPr/>
          <p:nvPr/>
        </p:nvSpPr>
        <p:spPr>
          <a:xfrm>
            <a:off x="8215766" y="4797242"/>
            <a:ext cx="35763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rebuchet MS" panose="020B0603020202020204" pitchFamily="34" charset="0"/>
              </a:rPr>
              <a:t>Pore size distribution and NMR T2 with the presence of silt-sized pores (10-100 µm) in addition to the </a:t>
            </a:r>
            <a:r>
              <a:rPr lang="en-US" dirty="0" err="1">
                <a:latin typeface="Trebuchet MS" panose="020B0603020202020204" pitchFamily="34" charset="0"/>
              </a:rPr>
              <a:t>vugs</a:t>
            </a:r>
            <a:r>
              <a:rPr lang="en-US" dirty="0">
                <a:latin typeface="Trebuchet MS" panose="020B0603020202020204" pitchFamily="34" charset="0"/>
              </a:rPr>
              <a:t> (&gt;1 mm). </a:t>
            </a:r>
            <a:endParaRPr lang="en-US" dirty="0"/>
          </a:p>
        </p:txBody>
      </p:sp>
      <p:sp>
        <p:nvSpPr>
          <p:cNvPr id="29" name="Text Placeholder 43">
            <a:extLst>
              <a:ext uri="{FF2B5EF4-FFF2-40B4-BE49-F238E27FC236}">
                <a16:creationId xmlns="" xmlns:a16="http://schemas.microsoft.com/office/drawing/2014/main" id="{052C0F68-ED90-46DC-917A-3388FD8AE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081" y="863515"/>
            <a:ext cx="7123994" cy="520700"/>
          </a:xfrm>
        </p:spPr>
        <p:txBody>
          <a:bodyPr/>
          <a:lstStyle/>
          <a:p>
            <a:r>
              <a:rPr lang="en-US" dirty="0"/>
              <a:t>X-ray Microscopy and Nuclear Magnetic Resonance</a:t>
            </a:r>
          </a:p>
        </p:txBody>
      </p:sp>
    </p:spTree>
    <p:extLst>
      <p:ext uri="{BB962C8B-B14F-4D97-AF65-F5344CB8AC3E}">
        <p14:creationId xmlns:p14="http://schemas.microsoft.com/office/powerpoint/2010/main" val="30312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451"/>
    </mc:Choice>
    <mc:Fallback xmlns="">
      <p:transition spd="slow" advTm="66451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21">
            <a:extLst>
              <a:ext uri="{FF2B5EF4-FFF2-40B4-BE49-F238E27FC236}">
                <a16:creationId xmlns="" xmlns:a16="http://schemas.microsoft.com/office/drawing/2014/main" id="{9815C491-1717-C543-A0CA-888C6425918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080" y="1440448"/>
            <a:ext cx="10577840" cy="3977103"/>
          </a:xfrm>
        </p:spPr>
        <p:txBody>
          <a:bodyPr/>
          <a:lstStyle/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study is able to confirm bi/tri-modal pore size distributions, showing how the stratigraphy could be resolved using XRM. It unlocks future efforts for basin-scale pore-size characterization and modeling.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 the glacial flour is made up of fine particles, these particles may be mobile when a well is put on production, which may reduce permeability and cause productivity issues.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Identification of the glacial flour helps to refine well testing and production mechanisms. </a:t>
            </a:r>
          </a:p>
          <a:p>
            <a:pPr marL="285750" indent="-28575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As yielded by digital rock physics, </a:t>
            </a:r>
            <a:r>
              <a:rPr lang="en-US" sz="2000" dirty="0" err="1"/>
              <a:t>vugs</a:t>
            </a:r>
            <a:r>
              <a:rPr lang="en-US" sz="2000" dirty="0"/>
              <a:t> associated with studied rocks may also be a way of distinguishing glacial sediments, and impact storage capacity of the formation.</a:t>
            </a:r>
            <a:endParaRPr lang="x-none" sz="2000" dirty="0"/>
          </a:p>
        </p:txBody>
      </p:sp>
      <p:sp>
        <p:nvSpPr>
          <p:cNvPr id="10" name="Text Placeholder 22">
            <a:extLst>
              <a:ext uri="{FF2B5EF4-FFF2-40B4-BE49-F238E27FC236}">
                <a16:creationId xmlns="" xmlns:a16="http://schemas.microsoft.com/office/drawing/2014/main" id="{AE01888C-7277-46C9-8791-A67A29D612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267663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51"/>
    </mc:Choice>
    <mc:Fallback xmlns="">
      <p:transition spd="slow" advTm="64351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14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3"/>
    </mc:Choice>
    <mc:Fallback xmlns="">
      <p:transition spd="slow" advTm="6113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6">
            <a:extLst>
              <a:ext uri="{FF2B5EF4-FFF2-40B4-BE49-F238E27FC236}">
                <a16:creationId xmlns="" xmlns:a16="http://schemas.microsoft.com/office/drawing/2014/main" id="{FCF5A26C-2146-404D-B0DE-49747108D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0299589"/>
              </p:ext>
            </p:extLst>
          </p:nvPr>
        </p:nvGraphicFramePr>
        <p:xfrm>
          <a:off x="593080" y="1909477"/>
          <a:ext cx="9102713" cy="274042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102713">
                  <a:extLst>
                    <a:ext uri="{9D8B030D-6E8A-4147-A177-3AD203B41FA5}">
                      <a16:colId xmlns="" xmlns:a16="http://schemas.microsoft.com/office/drawing/2014/main" val="1750661246"/>
                    </a:ext>
                  </a:extLst>
                </a:gridCol>
              </a:tblGrid>
              <a:tr h="562939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1.  Glacial Flour</a:t>
                      </a:r>
                      <a:endParaRPr kumimoji="0" lang="x-none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anchor="b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164491730"/>
                  </a:ext>
                </a:extLst>
              </a:tr>
              <a:tr h="5443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2.  Digital Rock Physics Technology</a:t>
                      </a:r>
                      <a:endParaRPr kumimoji="0" lang="x-none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752672018"/>
                  </a:ext>
                </a:extLst>
              </a:tr>
              <a:tr h="5443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3.  </a:t>
                      </a:r>
                      <a:r>
                        <a:rPr kumimoji="0" lang="en-US" sz="20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Vugular</a:t>
                      </a: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 Porosity from Dissolved Clasts</a:t>
                      </a:r>
                      <a:endParaRPr kumimoji="0" lang="x-none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6167713"/>
                  </a:ext>
                </a:extLst>
              </a:tr>
              <a:tr h="5443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4.  Pore Size Distributions</a:t>
                      </a:r>
                      <a:endParaRPr kumimoji="0" lang="x-none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70374518"/>
                  </a:ext>
                </a:extLst>
              </a:tr>
              <a:tr h="54437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Trebuchet MS"/>
                          <a:ea typeface="+mn-ea"/>
                          <a:cs typeface="+mn-cs"/>
                        </a:rPr>
                        <a:t>5.  Conclusions</a:t>
                      </a:r>
                      <a:endParaRPr kumimoji="0" lang="x-none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Trebuchet MS"/>
                        <a:ea typeface="+mn-ea"/>
                        <a:cs typeface="+mn-cs"/>
                      </a:endParaRPr>
                    </a:p>
                  </a:txBody>
                  <a:tcPr anchor="b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329036591"/>
                  </a:ext>
                </a:extLst>
              </a:tr>
            </a:tbl>
          </a:graphicData>
        </a:graphic>
      </p:graphicFrame>
      <p:sp>
        <p:nvSpPr>
          <p:cNvPr id="9" name="Text Placeholder 22">
            <a:extLst>
              <a:ext uri="{FF2B5EF4-FFF2-40B4-BE49-F238E27FC236}">
                <a16:creationId xmlns="" xmlns:a16="http://schemas.microsoft.com/office/drawing/2014/main" id="{A7EB86EC-9D8C-8E4A-A542-4ADABC234000}"/>
              </a:ext>
            </a:extLst>
          </p:cNvPr>
          <p:cNvSpPr txBox="1">
            <a:spLocks/>
          </p:cNvSpPr>
          <p:nvPr/>
        </p:nvSpPr>
        <p:spPr>
          <a:xfrm>
            <a:off x="593725" y="558800"/>
            <a:ext cx="5502275" cy="520700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None/>
              <a:defRPr sz="2400" kern="1200">
                <a:solidFill>
                  <a:srgbClr val="0F3699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800" b="1" dirty="0">
                <a:solidFill>
                  <a:schemeClr val="bg1"/>
                </a:solidFill>
              </a:rPr>
              <a:t>Agenda:</a:t>
            </a:r>
          </a:p>
        </p:txBody>
      </p:sp>
    </p:spTree>
    <p:extLst>
      <p:ext uri="{BB962C8B-B14F-4D97-AF65-F5344CB8AC3E}">
        <p14:creationId xmlns:p14="http://schemas.microsoft.com/office/powerpoint/2010/main" val="427843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66"/>
    </mc:Choice>
    <mc:Fallback xmlns="">
      <p:transition spd="slow" advTm="18366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lacial Till and Glacial Flour (U.S. National Park Service)">
            <a:extLst>
              <a:ext uri="{FF2B5EF4-FFF2-40B4-BE49-F238E27FC236}">
                <a16:creationId xmlns="" xmlns:a16="http://schemas.microsoft.com/office/drawing/2014/main" id="{BC23956F-ECBF-4C9C-9808-6F5DAA2D4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Glacial Rock Flour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A23BAEB2-C1D8-4488-8622-8C53D2C7F2BB}"/>
              </a:ext>
            </a:extLst>
          </p:cNvPr>
          <p:cNvSpPr txBox="1"/>
          <p:nvPr/>
        </p:nvSpPr>
        <p:spPr>
          <a:xfrm>
            <a:off x="7025566" y="5086484"/>
            <a:ext cx="22597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Grey wash rich in Glacial flour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="" xmlns:a16="http://schemas.microsoft.com/office/drawing/2014/main" id="{247348F2-E54C-4AAB-93BD-D26344D16836}"/>
              </a:ext>
            </a:extLst>
          </p:cNvPr>
          <p:cNvCxnSpPr>
            <a:cxnSpLocks/>
          </p:cNvCxnSpPr>
          <p:nvPr/>
        </p:nvCxnSpPr>
        <p:spPr>
          <a:xfrm flipH="1">
            <a:off x="5345126" y="5408385"/>
            <a:ext cx="1659378" cy="493280"/>
          </a:xfrm>
          <a:prstGeom prst="straightConnector1">
            <a:avLst/>
          </a:prstGeom>
          <a:ln w="28575" cmpd="sng">
            <a:solidFill>
              <a:schemeClr val="bg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FD299557-E7D7-449C-8257-F39E1A11F024}"/>
              </a:ext>
            </a:extLst>
          </p:cNvPr>
          <p:cNvSpPr txBox="1"/>
          <p:nvPr/>
        </p:nvSpPr>
        <p:spPr>
          <a:xfrm>
            <a:off x="9285320" y="6299199"/>
            <a:ext cx="2709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US National Park Service</a:t>
            </a:r>
          </a:p>
        </p:txBody>
      </p:sp>
    </p:spTree>
    <p:extLst>
      <p:ext uri="{BB962C8B-B14F-4D97-AF65-F5344CB8AC3E}">
        <p14:creationId xmlns:p14="http://schemas.microsoft.com/office/powerpoint/2010/main" val="3333271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77"/>
    </mc:Choice>
    <mc:Fallback xmlns="">
      <p:transition spd="slow" advTm="61577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Type Sample of Glacial Flour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A9196DAC-32AC-482B-B0B2-BFB5648E5E8F}"/>
              </a:ext>
            </a:extLst>
          </p:cNvPr>
          <p:cNvGrpSpPr/>
          <p:nvPr/>
        </p:nvGrpSpPr>
        <p:grpSpPr>
          <a:xfrm>
            <a:off x="449580" y="128405"/>
            <a:ext cx="11292840" cy="6352222"/>
            <a:chOff x="0" y="857250"/>
            <a:chExt cx="9144000" cy="5143500"/>
          </a:xfrm>
        </p:grpSpPr>
        <p:pic>
          <p:nvPicPr>
            <p:cNvPr id="9" name="Content Placeholder 3">
              <a:extLst>
                <a:ext uri="{FF2B5EF4-FFF2-40B4-BE49-F238E27FC236}">
                  <a16:creationId xmlns="" xmlns:a16="http://schemas.microsoft.com/office/drawing/2014/main" id="{8917A1F8-5FD3-45E1-96C8-8F0700D4C7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3034" y="857250"/>
              <a:ext cx="4160966" cy="326350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405823C-2CE8-4DC7-9664-54D5981EF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161969"/>
              <a:ext cx="4894446" cy="3838781"/>
            </a:xfrm>
            <a:prstGeom prst="rect">
              <a:avLst/>
            </a:prstGeom>
            <a:ln w="28575">
              <a:solidFill>
                <a:srgbClr val="FF0000"/>
              </a:solidFill>
            </a:ln>
          </p:spPr>
        </p:pic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4A741CAB-BFD5-4977-95A4-48F1FAAEAC5A}"/>
                </a:ext>
              </a:extLst>
            </p:cNvPr>
            <p:cNvSpPr/>
            <p:nvPr/>
          </p:nvSpPr>
          <p:spPr>
            <a:xfrm>
              <a:off x="7190071" y="1925655"/>
              <a:ext cx="1191127" cy="81574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="" xmlns:a16="http://schemas.microsoft.com/office/drawing/2014/main" id="{CA80DEEF-9857-4A59-9236-D1689D38F2BC}"/>
                </a:ext>
              </a:extLst>
            </p:cNvPr>
            <p:cNvCxnSpPr/>
            <p:nvPr/>
          </p:nvCxnSpPr>
          <p:spPr>
            <a:xfrm flipH="1">
              <a:off x="73891" y="1925655"/>
              <a:ext cx="7116180" cy="236314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="" xmlns:a16="http://schemas.microsoft.com/office/drawing/2014/main" id="{A6A0AB11-50DA-459B-A0B3-7DAA4E414BD0}"/>
                </a:ext>
              </a:extLst>
            </p:cNvPr>
            <p:cNvCxnSpPr/>
            <p:nvPr/>
          </p:nvCxnSpPr>
          <p:spPr>
            <a:xfrm flipH="1">
              <a:off x="4894446" y="2741396"/>
              <a:ext cx="3486753" cy="3259354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="" xmlns:a16="http://schemas.microsoft.com/office/drawing/2014/main" id="{473A3246-F390-46E0-9650-AC7E22142486}"/>
                </a:ext>
              </a:extLst>
            </p:cNvPr>
            <p:cNvCxnSpPr/>
            <p:nvPr/>
          </p:nvCxnSpPr>
          <p:spPr>
            <a:xfrm flipH="1">
              <a:off x="4894446" y="1925655"/>
              <a:ext cx="3486752" cy="236314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="" xmlns:a16="http://schemas.microsoft.com/office/drawing/2014/main" id="{F6164656-9C1A-43DE-AE40-DB9195E6D71B}"/>
                </a:ext>
              </a:extLst>
            </p:cNvPr>
            <p:cNvCxnSpPr>
              <a:endCxn id="11" idx="3"/>
            </p:cNvCxnSpPr>
            <p:nvPr/>
          </p:nvCxnSpPr>
          <p:spPr>
            <a:xfrm flipH="1">
              <a:off x="4894446" y="2741396"/>
              <a:ext cx="2295625" cy="1339964"/>
            </a:xfrm>
            <a:prstGeom prst="line">
              <a:avLst/>
            </a:prstGeom>
            <a:ln w="12700" cmpd="sng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Content Placeholder 41">
            <a:extLst>
              <a:ext uri="{FF2B5EF4-FFF2-40B4-BE49-F238E27FC236}">
                <a16:creationId xmlns="" xmlns:a16="http://schemas.microsoft.com/office/drawing/2014/main" id="{625061CF-708D-4746-9FC5-302C641D1ACA}"/>
              </a:ext>
            </a:extLst>
          </p:cNvPr>
          <p:cNvSpPr txBox="1">
            <a:spLocks/>
          </p:cNvSpPr>
          <p:nvPr/>
        </p:nvSpPr>
        <p:spPr>
          <a:xfrm>
            <a:off x="8682169" y="4158832"/>
            <a:ext cx="3060251" cy="426720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/>
            <a:r>
              <a:rPr lang="en-US" i="1" dirty="0"/>
              <a:t>Petrographic thin-sections illustrating possible glacial flour</a:t>
            </a:r>
            <a:endParaRPr lang="x-none" i="1" dirty="0"/>
          </a:p>
        </p:txBody>
      </p:sp>
    </p:spTree>
    <p:extLst>
      <p:ext uri="{BB962C8B-B14F-4D97-AF65-F5344CB8AC3E}">
        <p14:creationId xmlns:p14="http://schemas.microsoft.com/office/powerpoint/2010/main" val="411962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342"/>
    </mc:Choice>
    <mc:Fallback xmlns="">
      <p:transition spd="slow" advTm="35342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Petrographic Thin-Sections</a:t>
            </a:r>
          </a:p>
        </p:txBody>
      </p:sp>
      <p:sp>
        <p:nvSpPr>
          <p:cNvPr id="30" name="Content Placeholder 41">
            <a:extLst>
              <a:ext uri="{FF2B5EF4-FFF2-40B4-BE49-F238E27FC236}">
                <a16:creationId xmlns="" xmlns:a16="http://schemas.microsoft.com/office/drawing/2014/main" id="{5A34F389-EF05-4DE0-9EE3-66335217AD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93080" y="1262380"/>
            <a:ext cx="6943100" cy="3977103"/>
          </a:xfrm>
        </p:spPr>
        <p:txBody>
          <a:bodyPr/>
          <a:lstStyle/>
          <a:p>
            <a:pPr marL="0" indent="0"/>
            <a:r>
              <a:rPr lang="en-US" sz="2000" dirty="0"/>
              <a:t>Glacial grain crushing, abrasion and grain fracturing (</a:t>
            </a:r>
            <a:r>
              <a:rPr lang="en-US" sz="2000" dirty="0" err="1"/>
              <a:t>Haldorsen</a:t>
            </a:r>
            <a:r>
              <a:rPr lang="en-US" sz="2000" dirty="0"/>
              <a:t>, 1981):</a:t>
            </a:r>
          </a:p>
          <a:p>
            <a:pPr lvl="1"/>
            <a:r>
              <a:rPr lang="en-US" sz="2000" dirty="0"/>
              <a:t>Very high overburden and shear stresses in subglacial sediments &gt; brittle and ductile deformations </a:t>
            </a:r>
          </a:p>
          <a:p>
            <a:pPr lvl="1"/>
            <a:r>
              <a:rPr lang="en-US" sz="2000" dirty="0"/>
              <a:t>Hard to tell if grains fractured near the surface due to glaciation or with increased burial due to compaction effects.</a:t>
            </a:r>
          </a:p>
          <a:p>
            <a:endParaRPr lang="x-none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26223BFE-6B57-497B-82A3-D37CE075B5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1" y="3501691"/>
            <a:ext cx="3242936" cy="30213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3B0C15F7-4D99-4F5F-AB3B-ADAF5AFCDB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640" y="270843"/>
            <a:ext cx="3242936" cy="2980088"/>
          </a:xfrm>
          <a:prstGeom prst="rect">
            <a:avLst/>
          </a:prstGeom>
        </p:spPr>
      </p:pic>
      <p:sp>
        <p:nvSpPr>
          <p:cNvPr id="10" name="Content Placeholder 41">
            <a:extLst>
              <a:ext uri="{FF2B5EF4-FFF2-40B4-BE49-F238E27FC236}">
                <a16:creationId xmlns="" xmlns:a16="http://schemas.microsoft.com/office/drawing/2014/main" id="{1F9D9905-4932-4003-8C8E-823EBD26956F}"/>
              </a:ext>
            </a:extLst>
          </p:cNvPr>
          <p:cNvSpPr txBox="1">
            <a:spLocks/>
          </p:cNvSpPr>
          <p:nvPr/>
        </p:nvSpPr>
        <p:spPr>
          <a:xfrm>
            <a:off x="4601659" y="5949532"/>
            <a:ext cx="3060251" cy="426720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/>
            <a:r>
              <a:rPr lang="en-US" i="1" dirty="0"/>
              <a:t>Petrographic thin-sections illustrating grain fracturing</a:t>
            </a:r>
            <a:endParaRPr lang="x-none" i="1" dirty="0"/>
          </a:p>
        </p:txBody>
      </p:sp>
    </p:spTree>
    <p:extLst>
      <p:ext uri="{BB962C8B-B14F-4D97-AF65-F5344CB8AC3E}">
        <p14:creationId xmlns:p14="http://schemas.microsoft.com/office/powerpoint/2010/main" val="9001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52"/>
    </mc:Choice>
    <mc:Fallback xmlns="">
      <p:transition spd="slow" advTm="28352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image">
            <a:extLst>
              <a:ext uri="{FF2B5EF4-FFF2-40B4-BE49-F238E27FC236}">
                <a16:creationId xmlns="" xmlns:a16="http://schemas.microsoft.com/office/drawing/2014/main" id="{488FC4FA-F9BE-4651-8CAB-638BCB9DC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3749" y="1"/>
            <a:ext cx="83382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8756015" cy="520700"/>
          </a:xfrm>
        </p:spPr>
        <p:txBody>
          <a:bodyPr/>
          <a:lstStyle/>
          <a:p>
            <a:pPr lvl="0"/>
            <a:r>
              <a:rPr lang="en-US" dirty="0"/>
              <a:t>Grain Fracturing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="" xmlns:a16="http://schemas.microsoft.com/office/drawing/2014/main" id="{052C0F68-ED90-46DC-917A-3388FD8AE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081" y="863515"/>
            <a:ext cx="7123994" cy="520700"/>
          </a:xfrm>
        </p:spPr>
        <p:txBody>
          <a:bodyPr/>
          <a:lstStyle/>
          <a:p>
            <a:r>
              <a:rPr lang="en-US" dirty="0" err="1"/>
              <a:t>Geomechanical</a:t>
            </a:r>
            <a:r>
              <a:rPr lang="en-US" dirty="0"/>
              <a:t> Tests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1A8EEAC-C167-4A68-8E7C-E16C65221E50}"/>
              </a:ext>
            </a:extLst>
          </p:cNvPr>
          <p:cNvSpPr txBox="1"/>
          <p:nvPr/>
        </p:nvSpPr>
        <p:spPr>
          <a:xfrm>
            <a:off x="3933139" y="87237"/>
            <a:ext cx="234711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b="1" i="1" dirty="0">
                <a:solidFill>
                  <a:schemeClr val="bg1"/>
                </a:solidFill>
              </a:rPr>
              <a:t>After Ma &amp; </a:t>
            </a:r>
            <a:r>
              <a:rPr lang="en-US" sz="1350" b="1" i="1" dirty="0" err="1">
                <a:solidFill>
                  <a:schemeClr val="bg1"/>
                </a:solidFill>
              </a:rPr>
              <a:t>Haimson</a:t>
            </a:r>
            <a:r>
              <a:rPr lang="en-US" sz="1350" b="1" i="1" dirty="0">
                <a:solidFill>
                  <a:schemeClr val="bg1"/>
                </a:solidFill>
              </a:rPr>
              <a:t>, 2016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ADCB98C-3356-4B77-AC1F-F0BA5943AC72}"/>
              </a:ext>
            </a:extLst>
          </p:cNvPr>
          <p:cNvSpPr/>
          <p:nvPr/>
        </p:nvSpPr>
        <p:spPr>
          <a:xfrm>
            <a:off x="537396" y="1804738"/>
            <a:ext cx="2832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Note the coexistence of fractured grains near </a:t>
            </a:r>
            <a:br>
              <a:rPr lang="en-US" dirty="0"/>
            </a:br>
            <a:r>
              <a:rPr lang="en-US" dirty="0"/>
              <a:t>non-fractured grains. </a:t>
            </a:r>
          </a:p>
        </p:txBody>
      </p:sp>
      <p:sp>
        <p:nvSpPr>
          <p:cNvPr id="13" name="Content Placeholder 41">
            <a:extLst>
              <a:ext uri="{FF2B5EF4-FFF2-40B4-BE49-F238E27FC236}">
                <a16:creationId xmlns="" xmlns:a16="http://schemas.microsoft.com/office/drawing/2014/main" id="{4FCAD651-0562-46C5-9BBE-E7FF832C0A50}"/>
              </a:ext>
            </a:extLst>
          </p:cNvPr>
          <p:cNvSpPr txBox="1">
            <a:spLocks/>
          </p:cNvSpPr>
          <p:nvPr/>
        </p:nvSpPr>
        <p:spPr>
          <a:xfrm>
            <a:off x="1905001" y="6257837"/>
            <a:ext cx="1948748" cy="426720"/>
          </a:xfrm>
          <a:prstGeom prst="rect">
            <a:avLst/>
          </a:prstGeom>
          <a:noFill/>
        </p:spPr>
        <p:txBody>
          <a:bodyPr vert="horz" lIns="0" tIns="45720" rIns="0" bIns="45720" rtlCol="0">
            <a:noAutofit/>
          </a:bodyPr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/>
            <a:r>
              <a:rPr lang="en-US" i="1" dirty="0"/>
              <a:t>3D X-ray microscopy</a:t>
            </a:r>
            <a:endParaRPr lang="x-none" i="1" dirty="0"/>
          </a:p>
        </p:txBody>
      </p:sp>
    </p:spTree>
    <p:extLst>
      <p:ext uri="{BB962C8B-B14F-4D97-AF65-F5344CB8AC3E}">
        <p14:creationId xmlns:p14="http://schemas.microsoft.com/office/powerpoint/2010/main" val="5294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65"/>
    </mc:Choice>
    <mc:Fallback xmlns="">
      <p:transition spd="slow" advTm="38365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4524375" cy="520700"/>
          </a:xfrm>
        </p:spPr>
        <p:txBody>
          <a:bodyPr/>
          <a:lstStyle/>
          <a:p>
            <a:pPr lvl="0"/>
            <a:r>
              <a:rPr lang="en-US" dirty="0"/>
              <a:t>Workflow and Applications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B4D29D9D-04DF-439D-840D-22AD212A2220}"/>
              </a:ext>
            </a:extLst>
          </p:cNvPr>
          <p:cNvSpPr/>
          <p:nvPr/>
        </p:nvSpPr>
        <p:spPr>
          <a:xfrm>
            <a:off x="6841616" y="702922"/>
            <a:ext cx="4613503" cy="5452155"/>
          </a:xfrm>
          <a:prstGeom prst="rect">
            <a:avLst/>
          </a:prstGeom>
          <a:solidFill>
            <a:schemeClr val="bg1"/>
          </a:solidFill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9A561A46-8627-4E76-AFE3-69A9CBF16F99}"/>
              </a:ext>
            </a:extLst>
          </p:cNvPr>
          <p:cNvCxnSpPr/>
          <p:nvPr/>
        </p:nvCxnSpPr>
        <p:spPr>
          <a:xfrm>
            <a:off x="7880210" y="3932087"/>
            <a:ext cx="1727236" cy="7715"/>
          </a:xfrm>
          <a:prstGeom prst="line">
            <a:avLst/>
          </a:prstGeom>
          <a:ln w="19050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84812A9A-22C4-43F4-ABBE-A91AE94D0D5D}"/>
              </a:ext>
            </a:extLst>
          </p:cNvPr>
          <p:cNvCxnSpPr/>
          <p:nvPr/>
        </p:nvCxnSpPr>
        <p:spPr>
          <a:xfrm>
            <a:off x="7880210" y="5328800"/>
            <a:ext cx="1727236" cy="7715"/>
          </a:xfrm>
          <a:prstGeom prst="line">
            <a:avLst/>
          </a:prstGeom>
          <a:ln w="19050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A3698F66-E4D2-4430-92B7-C33346077AA8}"/>
              </a:ext>
            </a:extLst>
          </p:cNvPr>
          <p:cNvCxnSpPr/>
          <p:nvPr/>
        </p:nvCxnSpPr>
        <p:spPr>
          <a:xfrm>
            <a:off x="7880210" y="2707215"/>
            <a:ext cx="1727236" cy="7715"/>
          </a:xfrm>
          <a:prstGeom prst="line">
            <a:avLst/>
          </a:prstGeom>
          <a:ln w="19050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5C01793F-F6C1-4245-B790-E95300A3A412}"/>
              </a:ext>
            </a:extLst>
          </p:cNvPr>
          <p:cNvCxnSpPr/>
          <p:nvPr/>
        </p:nvCxnSpPr>
        <p:spPr>
          <a:xfrm>
            <a:off x="7880210" y="1311052"/>
            <a:ext cx="1727236" cy="7715"/>
          </a:xfrm>
          <a:prstGeom prst="line">
            <a:avLst/>
          </a:prstGeom>
          <a:ln w="19050" cmpd="sng">
            <a:solidFill>
              <a:srgbClr val="7F7F7F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7F1E954-1C7D-446D-8B80-C48C6053FD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55" y="1714588"/>
            <a:ext cx="465288" cy="15986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A8BE73A-43DC-4167-9A65-E6FC332EA1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7659316" y="3082006"/>
            <a:ext cx="993734" cy="177092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D888AA94-9F0F-41AA-BCF7-78E47C2861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90905" y="421038"/>
            <a:ext cx="885336" cy="18758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9BBCFAC-0EB6-440D-A26B-E93E0402D2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0718" y="1946416"/>
            <a:ext cx="1698694" cy="1348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B08C7E7C-8B3D-4415-8B4F-65F2E8A322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355" y="4384402"/>
            <a:ext cx="465288" cy="1598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E23E6EC9-761A-4030-BECE-688BFC2A51ED}"/>
              </a:ext>
            </a:extLst>
          </p:cNvPr>
          <p:cNvSpPr txBox="1"/>
          <p:nvPr/>
        </p:nvSpPr>
        <p:spPr>
          <a:xfrm>
            <a:off x="9552249" y="1004867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Select</a:t>
            </a:r>
            <a:r>
              <a:rPr lang="en-US" dirty="0"/>
              <a:t> the core </a:t>
            </a:r>
            <a:br>
              <a:rPr lang="en-US" dirty="0"/>
            </a:br>
            <a:r>
              <a:rPr lang="en-US" dirty="0"/>
              <a:t>sample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915D5BC0-DD35-4200-961A-4345ABFFB676}"/>
              </a:ext>
            </a:extLst>
          </p:cNvPr>
          <p:cNvSpPr txBox="1"/>
          <p:nvPr/>
        </p:nvSpPr>
        <p:spPr>
          <a:xfrm>
            <a:off x="9552249" y="2398499"/>
            <a:ext cx="1829460" cy="63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Image</a:t>
            </a:r>
            <a:r>
              <a:rPr lang="en-US" dirty="0"/>
              <a:t> the core plug with X-rays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500EB73-79D8-469B-8AF2-0EA08878369F}"/>
              </a:ext>
            </a:extLst>
          </p:cNvPr>
          <p:cNvSpPr txBox="1"/>
          <p:nvPr/>
        </p:nvSpPr>
        <p:spPr>
          <a:xfrm>
            <a:off x="9574941" y="3607749"/>
            <a:ext cx="1830173" cy="63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Evaluate</a:t>
            </a:r>
            <a:r>
              <a:rPr lang="en-US" dirty="0"/>
              <a:t> rock structure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481F4A28-39E0-4490-A86B-57855912C77C}"/>
              </a:ext>
            </a:extLst>
          </p:cNvPr>
          <p:cNvSpPr txBox="1"/>
          <p:nvPr/>
        </p:nvSpPr>
        <p:spPr>
          <a:xfrm>
            <a:off x="9552248" y="5023081"/>
            <a:ext cx="1829460" cy="63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Model</a:t>
            </a:r>
            <a:r>
              <a:rPr lang="en-US" dirty="0"/>
              <a:t> reservoir</a:t>
            </a:r>
          </a:p>
          <a:p>
            <a:r>
              <a:rPr lang="en-US" dirty="0"/>
              <a:t>quality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60F53C14-04F8-4C3C-BDD3-37B05B434DEA}"/>
              </a:ext>
            </a:extLst>
          </p:cNvPr>
          <p:cNvSpPr txBox="1"/>
          <p:nvPr/>
        </p:nvSpPr>
        <p:spPr>
          <a:xfrm>
            <a:off x="6841616" y="457297"/>
            <a:ext cx="4613503" cy="361635"/>
          </a:xfrm>
          <a:prstGeom prst="rect">
            <a:avLst/>
          </a:prstGeom>
          <a:solidFill>
            <a:srgbClr val="00A3E0"/>
          </a:solidFill>
          <a:ln w="3810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spc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WORKFLOW</a:t>
            </a:r>
          </a:p>
        </p:txBody>
      </p:sp>
      <p:sp>
        <p:nvSpPr>
          <p:cNvPr id="25" name="Content Placeholder 1">
            <a:extLst>
              <a:ext uri="{FF2B5EF4-FFF2-40B4-BE49-F238E27FC236}">
                <a16:creationId xmlns="" xmlns:a16="http://schemas.microsoft.com/office/drawing/2014/main" id="{546E5A51-CD7B-405D-8877-17C7AFCD5B72}"/>
              </a:ext>
            </a:extLst>
          </p:cNvPr>
          <p:cNvSpPr txBox="1">
            <a:spLocks/>
          </p:cNvSpPr>
          <p:nvPr/>
        </p:nvSpPr>
        <p:spPr>
          <a:xfrm>
            <a:off x="593081" y="938900"/>
            <a:ext cx="5967790" cy="1964798"/>
          </a:xfrm>
          <a:prstGeom prst="rect">
            <a:avLst/>
          </a:prstGeom>
        </p:spPr>
        <p:txBody>
          <a:bodyPr/>
          <a:lstStyle>
            <a:lvl1pPr marL="2301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4025" indent="-22383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4213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30188" algn="l" defTabSz="457200" rtl="0" eaLnBrk="1" latinLnBrk="0" hangingPunct="1">
              <a:spcBef>
                <a:spcPts val="600"/>
              </a:spcBef>
              <a:buFont typeface="Lucida Grande"/>
              <a:buChar char="-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4588" indent="-230188" algn="l" defTabSz="457200" rtl="0" eaLnBrk="1" latinLnBrk="0" hangingPunct="1">
              <a:spcBef>
                <a:spcPts val="600"/>
              </a:spcBef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2000"/>
              <a:t>Advanced analytical lab analysis of rock material to support Exploration drilling campaign</a:t>
            </a:r>
          </a:p>
          <a:p>
            <a:pPr>
              <a:spcAft>
                <a:spcPts val="300"/>
              </a:spcAft>
            </a:pPr>
            <a:r>
              <a:rPr lang="en-US" sz="2000"/>
              <a:t>Non-destructive technique to examine 3D rock fabric and properties at micron scale </a:t>
            </a:r>
          </a:p>
          <a:p>
            <a:pPr>
              <a:spcAft>
                <a:spcPts val="300"/>
              </a:spcAft>
            </a:pPr>
            <a:r>
              <a:rPr lang="en-US" sz="2000"/>
              <a:t>Using X-rays to evaluate reservoir quality</a:t>
            </a:r>
          </a:p>
          <a:p>
            <a:pPr>
              <a:spcAft>
                <a:spcPts val="300"/>
              </a:spcAft>
            </a:pPr>
            <a:r>
              <a:rPr lang="en-US" sz="2000"/>
              <a:t>Generate fundamental Rock Physics data</a:t>
            </a:r>
          </a:p>
          <a:p>
            <a:pPr>
              <a:spcAft>
                <a:spcPts val="300"/>
              </a:spcAft>
            </a:pPr>
            <a:r>
              <a:rPr lang="en-US" sz="2000"/>
              <a:t>Reduce budget &amp; turn-around time of obtaining petrophysical information</a:t>
            </a:r>
            <a:endParaRPr lang="en-US" sz="2000" dirty="0"/>
          </a:p>
        </p:txBody>
      </p:sp>
      <p:sp>
        <p:nvSpPr>
          <p:cNvPr id="26" name="Isosceles Triangle 25">
            <a:extLst>
              <a:ext uri="{FF2B5EF4-FFF2-40B4-BE49-F238E27FC236}">
                <a16:creationId xmlns="" xmlns:a16="http://schemas.microsoft.com/office/drawing/2014/main" id="{B23EDD94-202B-4BD0-B535-7A760D175236}"/>
              </a:ext>
            </a:extLst>
          </p:cNvPr>
          <p:cNvSpPr/>
          <p:nvPr/>
        </p:nvSpPr>
        <p:spPr>
          <a:xfrm rot="10800000">
            <a:off x="8000838" y="1827167"/>
            <a:ext cx="458246" cy="246748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Isosceles Triangle 26">
            <a:extLst>
              <a:ext uri="{FF2B5EF4-FFF2-40B4-BE49-F238E27FC236}">
                <a16:creationId xmlns="" xmlns:a16="http://schemas.microsoft.com/office/drawing/2014/main" id="{0B72E7C2-A7A9-4C0F-AACF-8841F43A6C2F}"/>
              </a:ext>
            </a:extLst>
          </p:cNvPr>
          <p:cNvSpPr/>
          <p:nvPr/>
        </p:nvSpPr>
        <p:spPr>
          <a:xfrm flipV="1">
            <a:off x="7927059" y="3261185"/>
            <a:ext cx="458246" cy="246748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841271"/>
              <a:satOff val="0"/>
              <a:lumOff val="7171"/>
              <a:alphaOff val="0"/>
            </a:schemeClr>
          </a:fillRef>
          <a:effectRef idx="0">
            <a:schemeClr val="accent3">
              <a:hueOff val="-841271"/>
              <a:satOff val="0"/>
              <a:lumOff val="7171"/>
              <a:alphaOff val="0"/>
            </a:schemeClr>
          </a:effectRef>
          <a:fontRef idx="minor">
            <a:schemeClr val="lt1"/>
          </a:fontRef>
        </p:style>
      </p:sp>
      <p:sp>
        <p:nvSpPr>
          <p:cNvPr id="28" name="Isosceles Triangle 27">
            <a:extLst>
              <a:ext uri="{FF2B5EF4-FFF2-40B4-BE49-F238E27FC236}">
                <a16:creationId xmlns="" xmlns:a16="http://schemas.microsoft.com/office/drawing/2014/main" id="{DC74AF46-6235-49E0-9A51-7A38B85F27E3}"/>
              </a:ext>
            </a:extLst>
          </p:cNvPr>
          <p:cNvSpPr/>
          <p:nvPr/>
        </p:nvSpPr>
        <p:spPr>
          <a:xfrm rot="10800000">
            <a:off x="7927059" y="4407220"/>
            <a:ext cx="458246" cy="246748"/>
          </a:xfrm>
          <a:prstGeom prst="triangle">
            <a:avLst/>
          </a:prstGeom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-1472225"/>
              <a:satOff val="0"/>
              <a:lumOff val="12549"/>
              <a:alphaOff val="0"/>
            </a:schemeClr>
          </a:fillRef>
          <a:effectRef idx="0">
            <a:schemeClr val="accent3">
              <a:hueOff val="-1472225"/>
              <a:satOff val="0"/>
              <a:lumOff val="12549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49276A83-CE9E-47DF-BF06-BE2A24BA94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006" y="4776738"/>
            <a:ext cx="1967641" cy="128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55"/>
    </mc:Choice>
    <mc:Fallback xmlns="">
      <p:transition spd="slow" advTm="3445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70E65744-66C4-4370-ACB0-2793D269A47C}"/>
              </a:ext>
            </a:extLst>
          </p:cNvPr>
          <p:cNvGrpSpPr/>
          <p:nvPr/>
        </p:nvGrpSpPr>
        <p:grpSpPr>
          <a:xfrm>
            <a:off x="4504373" y="1057499"/>
            <a:ext cx="2865976" cy="3985617"/>
            <a:chOff x="4504373" y="1222932"/>
            <a:chExt cx="2865976" cy="3985617"/>
          </a:xfrm>
        </p:grpSpPr>
        <p:pic>
          <p:nvPicPr>
            <p:cNvPr id="2" name="Picture 1">
              <a:extLst>
                <a:ext uri="{FF2B5EF4-FFF2-40B4-BE49-F238E27FC236}">
                  <a16:creationId xmlns="" xmlns:a16="http://schemas.microsoft.com/office/drawing/2014/main" id="{9AA4D52F-9782-457E-A84A-ED7C1E9C0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9400" y="1222932"/>
              <a:ext cx="2599418" cy="363918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CD17B20F-C941-4B13-BB3B-BCDFE8920283}"/>
                </a:ext>
              </a:extLst>
            </p:cNvPr>
            <p:cNvSpPr/>
            <p:nvPr/>
          </p:nvSpPr>
          <p:spPr>
            <a:xfrm>
              <a:off x="4504373" y="4746884"/>
              <a:ext cx="286597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914400"/>
              <a:r>
                <a:rPr lang="en-US" sz="1400" b="1" kern="0" dirty="0">
                  <a:latin typeface="Calibri"/>
                </a:rPr>
                <a:t>3D XRM render</a:t>
              </a:r>
              <a:br>
                <a:rPr lang="en-US" sz="1400" b="1" kern="0" dirty="0">
                  <a:latin typeface="Calibri"/>
                </a:rPr>
              </a:br>
              <a:r>
                <a:rPr lang="en-US" sz="1000" b="1" kern="0" dirty="0">
                  <a:latin typeface="Calibri"/>
                </a:rPr>
                <a:t>Voxel size 20</a:t>
              </a:r>
              <a:r>
                <a:rPr lang="el-GR" sz="1000" b="1" kern="0" dirty="0">
                  <a:latin typeface="Calibri"/>
                </a:rPr>
                <a:t>μ</a:t>
              </a:r>
              <a:r>
                <a:rPr lang="en-AU" sz="1000" b="1" kern="0" dirty="0">
                  <a:latin typeface="Calibri"/>
                </a:rPr>
                <a:t>m</a:t>
              </a:r>
              <a:endParaRPr lang="en-US" sz="1050" kern="0" dirty="0">
                <a:latin typeface="Arial" charset="0"/>
              </a:endParaRPr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7940675" cy="520700"/>
          </a:xfrm>
        </p:spPr>
        <p:txBody>
          <a:bodyPr/>
          <a:lstStyle/>
          <a:p>
            <a:pPr lvl="0"/>
            <a:r>
              <a:rPr lang="en-US" dirty="0"/>
              <a:t>Digital Rock Physics Technology Outline</a:t>
            </a:r>
          </a:p>
        </p:txBody>
      </p:sp>
      <p:sp>
        <p:nvSpPr>
          <p:cNvPr id="29" name="Text Placeholder 43">
            <a:extLst>
              <a:ext uri="{FF2B5EF4-FFF2-40B4-BE49-F238E27FC236}">
                <a16:creationId xmlns="" xmlns:a16="http://schemas.microsoft.com/office/drawing/2014/main" id="{052C0F68-ED90-46DC-917A-3388FD8AE3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93081" y="863515"/>
            <a:ext cx="7123994" cy="520700"/>
          </a:xfrm>
        </p:spPr>
        <p:txBody>
          <a:bodyPr/>
          <a:lstStyle/>
          <a:p>
            <a:r>
              <a:rPr lang="en-US" dirty="0"/>
              <a:t>X-ray machine and imaging physics </a:t>
            </a:r>
          </a:p>
        </p:txBody>
      </p:sp>
      <p:sp>
        <p:nvSpPr>
          <p:cNvPr id="10" name="Line 11">
            <a:extLst>
              <a:ext uri="{FF2B5EF4-FFF2-40B4-BE49-F238E27FC236}">
                <a16:creationId xmlns="" xmlns:a16="http://schemas.microsoft.com/office/drawing/2014/main" id="{A8AD9182-0F74-4B6A-8817-9853B89325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7756" y="1604711"/>
            <a:ext cx="3610740" cy="2891194"/>
          </a:xfrm>
          <a:prstGeom prst="line">
            <a:avLst/>
          </a:prstGeom>
          <a:noFill/>
          <a:ln w="22225">
            <a:solidFill>
              <a:srgbClr val="FFC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1" name="Line 16">
            <a:extLst>
              <a:ext uri="{FF2B5EF4-FFF2-40B4-BE49-F238E27FC236}">
                <a16:creationId xmlns="" xmlns:a16="http://schemas.microsoft.com/office/drawing/2014/main" id="{8F87AEFF-4DC5-4225-8291-1C37C2EAB99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4735" y="4200994"/>
            <a:ext cx="3523005" cy="397374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2" name="Line 26">
            <a:extLst>
              <a:ext uri="{FF2B5EF4-FFF2-40B4-BE49-F238E27FC236}">
                <a16:creationId xmlns="" xmlns:a16="http://schemas.microsoft.com/office/drawing/2014/main" id="{FAF78ACA-439A-42ED-AE8D-037B6F849B2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334735" y="2839402"/>
            <a:ext cx="3523005" cy="1637757"/>
          </a:xfrm>
          <a:prstGeom prst="line">
            <a:avLst/>
          </a:prstGeom>
          <a:noFill/>
          <a:ln w="22225">
            <a:solidFill>
              <a:srgbClr val="FFC000"/>
            </a:solidFill>
            <a:round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3" name="Line 25">
            <a:extLst>
              <a:ext uri="{FF2B5EF4-FFF2-40B4-BE49-F238E27FC236}">
                <a16:creationId xmlns="" xmlns:a16="http://schemas.microsoft.com/office/drawing/2014/main" id="{D8D34A20-B349-4A87-9227-B2F36A77396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217756" y="3418323"/>
            <a:ext cx="3628287" cy="1132598"/>
          </a:xfrm>
          <a:prstGeom prst="line">
            <a:avLst/>
          </a:prstGeom>
          <a:noFill/>
          <a:ln w="19050">
            <a:solidFill>
              <a:srgbClr val="FFC000"/>
            </a:solidFill>
            <a:round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sp>
        <p:nvSpPr>
          <p:cNvPr id="14" name="Rectangle 27">
            <a:extLst>
              <a:ext uri="{FF2B5EF4-FFF2-40B4-BE49-F238E27FC236}">
                <a16:creationId xmlns="" xmlns:a16="http://schemas.microsoft.com/office/drawing/2014/main" id="{BE4867D3-8F45-47A6-8C72-4BF5F6B0D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9661" y="4477161"/>
            <a:ext cx="152662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itchFamily="34" charset="0"/>
              </a:rPr>
              <a:t>sample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latin typeface="Arial" pitchFamily="34" charset="0"/>
              </a:rPr>
              <a:t>rotates</a:t>
            </a:r>
          </a:p>
        </p:txBody>
      </p:sp>
      <p:pic>
        <p:nvPicPr>
          <p:cNvPr id="15" name="Picture 9" descr="Y:\GLTSD_PROJECTS\GLTSD-Projects-2014\GLTSD-2014-50 Micro CT Scan\MCT_sampling\Sample_pictures\SHYB_356_4510.8.jpg">
            <a:extLst>
              <a:ext uri="{FF2B5EF4-FFF2-40B4-BE49-F238E27FC236}">
                <a16:creationId xmlns="" xmlns:a16="http://schemas.microsoft.com/office/drawing/2014/main" id="{6121E395-693B-4CA5-A56C-609B8473635B}"/>
              </a:ext>
            </a:extLst>
          </p:cNvPr>
          <p:cNvPicPr>
            <a:picLocks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513800" y="2881065"/>
            <a:ext cx="1535813" cy="177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AutoShape 13">
            <a:extLst>
              <a:ext uri="{FF2B5EF4-FFF2-40B4-BE49-F238E27FC236}">
                <a16:creationId xmlns="" xmlns:a16="http://schemas.microsoft.com/office/drawing/2014/main" id="{7B8A21A7-88BE-45F2-98B2-BF6D417252DA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36068" y="2424093"/>
            <a:ext cx="545638" cy="922171"/>
          </a:xfrm>
          <a:prstGeom prst="curvedLeftArrow">
            <a:avLst>
              <a:gd name="adj1" fmla="val 20000"/>
              <a:gd name="adj2" fmla="val 40000"/>
              <a:gd name="adj3" fmla="val 36111"/>
            </a:avLst>
          </a:prstGeom>
          <a:solidFill>
            <a:srgbClr val="FFCC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B9B67287-D19D-4285-B2DB-2C87BE89B082}"/>
              </a:ext>
            </a:extLst>
          </p:cNvPr>
          <p:cNvGrpSpPr/>
          <p:nvPr/>
        </p:nvGrpSpPr>
        <p:grpSpPr>
          <a:xfrm>
            <a:off x="749984" y="4444671"/>
            <a:ext cx="851515" cy="625494"/>
            <a:chOff x="749984" y="4953731"/>
            <a:chExt cx="851515" cy="625494"/>
          </a:xfrm>
        </p:grpSpPr>
        <p:sp>
          <p:nvSpPr>
            <p:cNvPr id="18" name="Rectangle 24">
              <a:extLst>
                <a:ext uri="{FF2B5EF4-FFF2-40B4-BE49-F238E27FC236}">
                  <a16:creationId xmlns="" xmlns:a16="http://schemas.microsoft.com/office/drawing/2014/main" id="{F2D92D75-62F1-4222-9CC5-5196549F83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9984" y="5209893"/>
              <a:ext cx="851515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latin typeface="Arial" pitchFamily="34" charset="0"/>
                </a:rPr>
                <a:t>X-rays</a:t>
              </a:r>
            </a:p>
          </p:txBody>
        </p:sp>
        <p:sp>
          <p:nvSpPr>
            <p:cNvPr id="19" name="AutoShape 17">
              <a:extLst>
                <a:ext uri="{FF2B5EF4-FFF2-40B4-BE49-F238E27FC236}">
                  <a16:creationId xmlns="" xmlns:a16="http://schemas.microsoft.com/office/drawing/2014/main" id="{C498EB29-40E9-490A-BDA0-3363204CA6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778" y="4953731"/>
              <a:ext cx="292447" cy="256160"/>
            </a:xfrm>
            <a:prstGeom prst="star32">
              <a:avLst>
                <a:gd name="adj" fmla="val 37500"/>
              </a:avLst>
            </a:prstGeom>
            <a:solidFill>
              <a:srgbClr val="FFCC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 sz="1100">
                <a:latin typeface="Arial" pitchFamily="34" charset="0"/>
              </a:endParaRPr>
            </a:p>
          </p:txBody>
        </p:sp>
      </p:grpSp>
      <p:sp>
        <p:nvSpPr>
          <p:cNvPr id="20" name="AutoShape 13">
            <a:extLst>
              <a:ext uri="{FF2B5EF4-FFF2-40B4-BE49-F238E27FC236}">
                <a16:creationId xmlns="" xmlns:a16="http://schemas.microsoft.com/office/drawing/2014/main" id="{30A5C10F-5D2F-48BA-B1F4-724DB7F600E8}"/>
              </a:ext>
            </a:extLst>
          </p:cNvPr>
          <p:cNvSpPr>
            <a:spLocks noChangeArrowheads="1"/>
          </p:cNvSpPr>
          <p:nvPr/>
        </p:nvSpPr>
        <p:spPr bwMode="auto">
          <a:xfrm rot="10800000" flipH="1">
            <a:off x="3314736" y="2380907"/>
            <a:ext cx="545638" cy="922171"/>
          </a:xfrm>
          <a:prstGeom prst="curvedLeftArrow">
            <a:avLst>
              <a:gd name="adj1" fmla="val 20000"/>
              <a:gd name="adj2" fmla="val 40000"/>
              <a:gd name="adj3" fmla="val 36111"/>
            </a:avLst>
          </a:prstGeom>
          <a:solidFill>
            <a:srgbClr val="FFCC00"/>
          </a:solidFill>
          <a:ln w="9525">
            <a:solidFill>
              <a:sysClr val="windowText" lastClr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03E73284-424E-487A-B170-9B89E7BBA1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5548" y="379095"/>
            <a:ext cx="4286485" cy="23892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994A240-2AE7-469D-BD75-02464D2AC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9549" y="2883301"/>
            <a:ext cx="4282484" cy="3253755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F8C97A5-AD75-4487-BFC7-65DA0EC77216}"/>
              </a:ext>
            </a:extLst>
          </p:cNvPr>
          <p:cNvSpPr txBox="1"/>
          <p:nvPr/>
        </p:nvSpPr>
        <p:spPr>
          <a:xfrm>
            <a:off x="593080" y="5239048"/>
            <a:ext cx="64630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smtClean="0"/>
              <a:t>High-resolution </a:t>
            </a:r>
            <a:r>
              <a:rPr lang="en-US" sz="1400" dirty="0" smtClean="0"/>
              <a:t>3D </a:t>
            </a:r>
            <a:r>
              <a:rPr lang="en-US" sz="1400" dirty="0"/>
              <a:t>X-ray Microscope was used to generate digital </a:t>
            </a:r>
            <a:r>
              <a:rPr lang="en-US" sz="1400" dirty="0" err="1"/>
              <a:t>tomographies</a:t>
            </a:r>
            <a:r>
              <a:rPr lang="en-US" sz="1400" dirty="0"/>
              <a:t> of the target samples with macro and 0.4x magnification (5-20 microns resolution) for the standard 1.5” plugs and 4x and 20x magnification (0.1-5 microns resolution) for the smaller sub-samples.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1371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28"/>
    </mc:Choice>
    <mc:Fallback xmlns="">
      <p:transition spd="slow" advTm="550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1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repeatCount="1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/>
      <p:bldP spid="16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22">
            <a:extLst>
              <a:ext uri="{FF2B5EF4-FFF2-40B4-BE49-F238E27FC236}">
                <a16:creationId xmlns="" xmlns:a16="http://schemas.microsoft.com/office/drawing/2014/main" id="{B59FD43C-5BE3-0146-B236-82C46AB5B1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93725" y="334911"/>
            <a:ext cx="8143875" cy="520700"/>
          </a:xfrm>
        </p:spPr>
        <p:txBody>
          <a:bodyPr/>
          <a:lstStyle/>
          <a:p>
            <a:pPr lvl="0"/>
            <a:r>
              <a:rPr lang="en-US" dirty="0"/>
              <a:t>Digital Imaging Rock Morphology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FF2549B-68C8-46CD-9428-72DCF8CBC1AA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13" y="4642306"/>
            <a:ext cx="1371600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D17F960-D200-4740-9435-601F240F417F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925" y="4642306"/>
            <a:ext cx="1371600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2974C3D1-04AB-4D35-9BE4-4C69A2024B9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8925" y="1394149"/>
            <a:ext cx="1371600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18BDCD4-05B3-43AC-B8C6-3B926AB7EDD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3913" y="1394149"/>
            <a:ext cx="1371600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3806D1EA-0FD7-49B7-9D99-96FE7C066443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913" y="3018162"/>
            <a:ext cx="1371600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2BAFF8F3-1EEE-452D-BFD2-D711FA57C29E}"/>
              </a:ext>
            </a:extLst>
          </p:cNvPr>
          <p:cNvPicPr preferRelativeResize="0"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925" y="3018292"/>
            <a:ext cx="1371600" cy="137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66266ACA-13D5-466E-AEF4-8D6C10A21EA9}"/>
              </a:ext>
            </a:extLst>
          </p:cNvPr>
          <p:cNvSpPr/>
          <p:nvPr/>
        </p:nvSpPr>
        <p:spPr>
          <a:xfrm>
            <a:off x="3128521" y="1394149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Macroporous</a:t>
            </a:r>
            <a:r>
              <a:rPr lang="en-US" dirty="0"/>
              <a:t> sandstone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2519599-F6B7-492B-A28A-81E1273A45AA}"/>
              </a:ext>
            </a:extLst>
          </p:cNvPr>
          <p:cNvSpPr/>
          <p:nvPr/>
        </p:nvSpPr>
        <p:spPr>
          <a:xfrm>
            <a:off x="3128521" y="3018162"/>
            <a:ext cx="25250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Microporous sandstone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1FE50B94-B4DD-4638-AA46-86CC05DB3E70}"/>
              </a:ext>
            </a:extLst>
          </p:cNvPr>
          <p:cNvSpPr/>
          <p:nvPr/>
        </p:nvSpPr>
        <p:spPr>
          <a:xfrm>
            <a:off x="3128521" y="4642175"/>
            <a:ext cx="2601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Fractured microporous </a:t>
            </a:r>
            <a:br>
              <a:rPr lang="en-US" dirty="0"/>
            </a:br>
            <a:r>
              <a:rPr lang="en-US" dirty="0"/>
              <a:t>sandstone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15054C05-85EA-4902-BC3A-AD5E43CF4AF8}"/>
              </a:ext>
            </a:extLst>
          </p:cNvPr>
          <p:cNvSpPr/>
          <p:nvPr/>
        </p:nvSpPr>
        <p:spPr>
          <a:xfrm>
            <a:off x="8062906" y="1394149"/>
            <a:ext cx="18229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Fractured tight </a:t>
            </a:r>
            <a:br>
              <a:rPr lang="en-US" dirty="0"/>
            </a:br>
            <a:r>
              <a:rPr lang="en-US" dirty="0"/>
              <a:t>sandstone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7BB025BB-F9E8-4F92-A10A-63E5B8523AF5}"/>
              </a:ext>
            </a:extLst>
          </p:cNvPr>
          <p:cNvSpPr/>
          <p:nvPr/>
        </p:nvSpPr>
        <p:spPr>
          <a:xfrm>
            <a:off x="8062906" y="3018162"/>
            <a:ext cx="194046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Vugular</a:t>
            </a:r>
            <a:r>
              <a:rPr lang="en-US" b="1" dirty="0">
                <a:solidFill>
                  <a:srgbClr val="FF0000"/>
                </a:solidFill>
              </a:rPr>
              <a:t> porosity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sandstone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61A81DAC-8E7F-4C9F-BE29-7ADC81F3D810}"/>
              </a:ext>
            </a:extLst>
          </p:cNvPr>
          <p:cNvSpPr/>
          <p:nvPr/>
        </p:nvSpPr>
        <p:spPr>
          <a:xfrm>
            <a:off x="8062906" y="4642175"/>
            <a:ext cx="1757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Multi-rock type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628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81"/>
    </mc:Choice>
    <mc:Fallback xmlns="">
      <p:transition spd="slow" advTm="32181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.3|17.2|16"/>
</p:tagLst>
</file>

<file path=ppt/theme/theme1.xml><?xml version="1.0" encoding="utf-8"?>
<a:theme xmlns:a="http://schemas.openxmlformats.org/drawingml/2006/main" name="saudi aramco_template">
  <a:themeElements>
    <a:clrScheme name="saudi aramco">
      <a:dk1>
        <a:srgbClr val="676A6E"/>
      </a:dk1>
      <a:lt1>
        <a:sysClr val="window" lastClr="FFFFFF"/>
      </a:lt1>
      <a:dk2>
        <a:srgbClr val="00A3E0"/>
      </a:dk2>
      <a:lt2>
        <a:srgbClr val="84BD00"/>
      </a:lt2>
      <a:accent1>
        <a:srgbClr val="84BD00"/>
      </a:accent1>
      <a:accent2>
        <a:srgbClr val="00843D"/>
      </a:accent2>
      <a:accent3>
        <a:srgbClr val="0033A0"/>
      </a:accent3>
      <a:accent4>
        <a:srgbClr val="00A3E0"/>
      </a:accent4>
      <a:accent5>
        <a:srgbClr val="676A6E"/>
      </a:accent5>
      <a:accent6>
        <a:srgbClr val="808080"/>
      </a:accent6>
      <a:hlink>
        <a:srgbClr val="00A3E0"/>
      </a:hlink>
      <a:folHlink>
        <a:srgbClr val="0033A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 cmpd="sng">
          <a:solidFill>
            <a:schemeClr val="accent6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4154F1B81A06A468534CA2529D1ED78" ma:contentTypeVersion="1" ma:contentTypeDescription="Create a new document." ma:contentTypeScope="" ma:versionID="88e9b14f134c1bcadb4b48e7a3029db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08814646-3EEF-4AB0-B281-34DE12DFC8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8A467AD-BF31-427E-BDDA-AFD06A20D2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55B484F-AC50-4BB4-BD5C-C0E86FA28E63}">
  <ds:schemaRefs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saudi aramco_template</Template>
  <TotalTime>20617</TotalTime>
  <Words>690</Words>
  <Application>Microsoft Office PowerPoint</Application>
  <PresentationFormat>Произвольный</PresentationFormat>
  <Paragraphs>102</Paragraphs>
  <Slides>15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saudi aramco_template</vt:lpstr>
      <vt:lpstr>Digital Rock Characterization of Glacial Deposits to Refine Pore Systems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project title (50pt) lorem ipsom</dc:title>
  <dc:creator>huda Alessi</dc:creator>
  <cp:lastModifiedBy>Ivan Deshenenkov</cp:lastModifiedBy>
  <cp:revision>97</cp:revision>
  <dcterms:created xsi:type="dcterms:W3CDTF">2020-10-14T04:37:03Z</dcterms:created>
  <dcterms:modified xsi:type="dcterms:W3CDTF">2022-05-14T16:58:54Z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0x010100A4154F1B81A06A468534CA2529D1ED78</vt:lpwstr>
  </property>
  <property fmtid="{D5CDD505-2E9C-101B-9397-08002B2CF9AE}" pid="3" name="TemplateUrl">
    <vt:lpwstr/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MSIP_Label_37815aaf-7408-4215-9024-78fd196cf630_Enabled">
    <vt:lpwstr>True</vt:lpwstr>
  </property>
  <property fmtid="{D5CDD505-2E9C-101B-9397-08002B2CF9AE}" pid="7" name="MSIP_Label_37815aaf-7408-4215-9024-78fd196cf630_SiteId">
    <vt:lpwstr>5a1e0c10-68b1-4667-974b-f394ba989c51</vt:lpwstr>
  </property>
  <property fmtid="{D5CDD505-2E9C-101B-9397-08002B2CF9AE}" pid="8" name="MSIP_Label_37815aaf-7408-4215-9024-78fd196cf630_Owner">
    <vt:lpwstr>deshenix@aramco.com</vt:lpwstr>
  </property>
  <property fmtid="{D5CDD505-2E9C-101B-9397-08002B2CF9AE}" pid="9" name="MSIP_Label_37815aaf-7408-4215-9024-78fd196cf630_SetDate">
    <vt:lpwstr>2022-04-17T05:10:47.4206979Z</vt:lpwstr>
  </property>
  <property fmtid="{D5CDD505-2E9C-101B-9397-08002B2CF9AE}" pid="10" name="MSIP_Label_37815aaf-7408-4215-9024-78fd196cf630_Name">
    <vt:lpwstr>Public</vt:lpwstr>
  </property>
  <property fmtid="{D5CDD505-2E9C-101B-9397-08002B2CF9AE}" pid="11" name="MSIP_Label_37815aaf-7408-4215-9024-78fd196cf630_Application">
    <vt:lpwstr>Microsoft Azure Information Protection</vt:lpwstr>
  </property>
  <property fmtid="{D5CDD505-2E9C-101B-9397-08002B2CF9AE}" pid="12" name="MSIP_Label_37815aaf-7408-4215-9024-78fd196cf630_ActionId">
    <vt:lpwstr>0429ee84-acfa-4d4a-988e-7411883091ca</vt:lpwstr>
  </property>
  <property fmtid="{D5CDD505-2E9C-101B-9397-08002B2CF9AE}" pid="13" name="MSIP_Label_37815aaf-7408-4215-9024-78fd196cf630_Extended_MSFT_Method">
    <vt:lpwstr>Manual</vt:lpwstr>
  </property>
  <property fmtid="{D5CDD505-2E9C-101B-9397-08002B2CF9AE}" pid="14" name="Sensitivity">
    <vt:lpwstr>Public</vt:lpwstr>
  </property>
</Properties>
</file>