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77" r:id="rId3"/>
    <p:sldId id="278" r:id="rId4"/>
    <p:sldId id="279" r:id="rId5"/>
    <p:sldId id="280" r:id="rId6"/>
    <p:sldId id="281" r:id="rId7"/>
    <p:sldId id="284" r:id="rId8"/>
    <p:sldId id="288" r:id="rId9"/>
    <p:sldId id="283" r:id="rId10"/>
    <p:sldId id="286" r:id="rId11"/>
    <p:sldId id="285" r:id="rId12"/>
    <p:sldId id="287" r:id="rId13"/>
    <p:sldId id="276" r:id="rId14"/>
  </p:sldIdLst>
  <p:sldSz cx="12192000" cy="6858000"/>
  <p:notesSz cx="6858000" cy="9144000"/>
  <p:defaultTextStyle>
    <a:defPPr>
      <a:defRPr lang="en-NL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ANI" initials="M" lastIdx="6" clrIdx="0">
    <p:extLst>
      <p:ext uri="{19B8F6BF-5375-455C-9EA6-DF929625EA0E}">
        <p15:presenceInfo xmlns:p15="http://schemas.microsoft.com/office/powerpoint/2012/main" userId="MAH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B73"/>
    <a:srgbClr val="5E7594"/>
    <a:srgbClr val="070179"/>
    <a:srgbClr val="881C43"/>
    <a:srgbClr val="E95317"/>
    <a:srgbClr val="8E8AA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1" autoAdjust="0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7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Single-Phase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HS: 40,000 ppm &amp; LS: 2,000 ppm + 200 HPAM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8-4E46-887A-4350B73674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Two-Phase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HS: 40,000 ppm &amp; LS: 2,000 ppm + 200 HPAM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1.3100000000000001E-2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38-4E46-887A-4350B7367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489720"/>
        <c:axId val="659486440"/>
      </c:barChart>
      <c:catAx>
        <c:axId val="659489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9486440"/>
        <c:crosses val="autoZero"/>
        <c:auto val="1"/>
        <c:lblAlgn val="ctr"/>
        <c:lblOffset val="100"/>
        <c:noMultiLvlLbl val="0"/>
      </c:catAx>
      <c:valAx>
        <c:axId val="659486440"/>
        <c:scaling>
          <c:orientation val="minMax"/>
          <c:max val="1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dirty="0" smtClean="0">
                    <a:solidFill>
                      <a:schemeClr val="tx1"/>
                    </a:solidFill>
                  </a:rPr>
                  <a:t>Dispersivity (</a:t>
                </a:r>
                <a:r>
                  <a:rPr lang="en-US" sz="2200" b="1" dirty="0" err="1" smtClean="0">
                    <a:solidFill>
                      <a:schemeClr val="tx1"/>
                    </a:solidFill>
                  </a:rPr>
                  <a:t>ft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)</a:t>
                </a:r>
                <a:endParaRPr lang="en-US" sz="22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489720"/>
        <c:crosses val="autoZero"/>
        <c:crossBetween val="between"/>
        <c:majorUnit val="5.000000000000001E-3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Single-Phase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HS: 40,000 ppm &amp; LS: 2,000 ppm + 200 HPAM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B-43BF-A236-FC88D9DDB5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Two-Phase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HS: 40,000 ppm &amp; LS: 2,000 ppm + 200 HPAM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B-43BF-A236-FC88D9DDB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9489720"/>
        <c:axId val="659486440"/>
      </c:barChart>
      <c:catAx>
        <c:axId val="659489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9486440"/>
        <c:crosses val="autoZero"/>
        <c:auto val="1"/>
        <c:lblAlgn val="ctr"/>
        <c:lblOffset val="100"/>
        <c:noMultiLvlLbl val="0"/>
      </c:catAx>
      <c:valAx>
        <c:axId val="659486440"/>
        <c:scaling>
          <c:orientation val="minMax"/>
          <c:max val="1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dirty="0" smtClean="0">
                    <a:solidFill>
                      <a:schemeClr val="tx1"/>
                    </a:solidFill>
                  </a:rPr>
                  <a:t>Dispersivity (</a:t>
                </a:r>
                <a:r>
                  <a:rPr lang="en-US" sz="2200" b="1" dirty="0" err="1" smtClean="0">
                    <a:solidFill>
                      <a:schemeClr val="tx1"/>
                    </a:solidFill>
                  </a:rPr>
                  <a:t>ft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)</a:t>
                </a:r>
                <a:endParaRPr lang="en-US" sz="22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489720"/>
        <c:crosses val="autoZero"/>
        <c:crossBetween val="between"/>
        <c:majorUnit val="5.000000000000001E-3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50357909806729"/>
          <c:y val="0.2037791774731382"/>
          <c:w val="0.7942135926191044"/>
          <c:h val="0.590021092676494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HS=100,000 &amp; LS=2,000</c:v>
                </c:pt>
              </c:strCache>
            </c:strRef>
          </c:tx>
          <c:spPr>
            <a:ln w="317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18">
                <a:solidFill>
                  <a:srgbClr val="FF0000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1000</c:v>
                </c:pt>
                <c:pt idx="4">
                  <c:v>1500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6.8999999999999999E-3</c:v>
                </c:pt>
                <c:pt idx="1">
                  <c:v>4.1999999999999997E-3</c:v>
                </c:pt>
                <c:pt idx="2">
                  <c:v>1.8E-3</c:v>
                </c:pt>
                <c:pt idx="3">
                  <c:v>8.0000000000000004E-4</c:v>
                </c:pt>
                <c:pt idx="4">
                  <c:v>5.9999999999999995E-4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7D-4181-98D3-1ADB5C3C78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HS=40,000 &amp; LS=6,000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2060"/>
              </a:solidFill>
              <a:ln w="9518">
                <a:solidFill>
                  <a:srgbClr val="002060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1000</c:v>
                </c:pt>
                <c:pt idx="4">
                  <c:v>1500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5.0000000000000001E-3</c:v>
                </c:pt>
                <c:pt idx="1">
                  <c:v>2.3999999999999998E-3</c:v>
                </c:pt>
                <c:pt idx="2">
                  <c:v>8.0000000000000004E-4</c:v>
                </c:pt>
                <c:pt idx="3">
                  <c:v>6.9999999999999999E-4</c:v>
                </c:pt>
                <c:pt idx="4">
                  <c:v>5.0000000000000001E-4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7D-4181-98D3-1ADB5C3C7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0401392"/>
        <c:axId val="1"/>
      </c:scatterChart>
      <c:valAx>
        <c:axId val="105040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99" b="0" i="0" u="none" strike="noStrike" baseline="0">
                    <a:solidFill>
                      <a:srgbClr val="000000"/>
                    </a:solidFill>
                    <a:latin typeface="B Lotus"/>
                    <a:ea typeface="B Lotus"/>
                    <a:cs typeface="B Lotus"/>
                  </a:defRPr>
                </a:pPr>
                <a:r>
                  <a:rPr lang="en-US" b="1" dirty="0" smtClean="0">
                    <a:latin typeface="+mn-lt"/>
                  </a:rPr>
                  <a:t>HPAM Concentration (ppm)</a:t>
                </a:r>
                <a:endParaRPr lang="fa-IR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18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0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399" b="0" i="0" u="none" strike="noStrike" baseline="0">
                    <a:solidFill>
                      <a:srgbClr val="000000"/>
                    </a:solidFill>
                    <a:latin typeface="B Lotus"/>
                    <a:ea typeface="B Lotus"/>
                    <a:cs typeface="B Lotus"/>
                  </a:defRPr>
                </a:pPr>
                <a:r>
                  <a:rPr lang="en-US" b="1" dirty="0" smtClean="0">
                    <a:latin typeface="+mn-lt"/>
                  </a:rPr>
                  <a:t>Dispersion (ft.)</a:t>
                </a:r>
                <a:endParaRPr lang="fa-IR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0"/>
        <c:majorTickMark val="none"/>
        <c:minorTickMark val="none"/>
        <c:tickLblPos val="nextTo"/>
        <c:spPr>
          <a:noFill/>
          <a:ln w="9518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9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50401392"/>
        <c:crosses val="autoZero"/>
        <c:crossBetween val="midCat"/>
        <c:majorUnit val="2.0000000000000005E-3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4.3652043494563177E-2"/>
          <c:y val="3.146564623347315E-2"/>
          <c:w val="0.9210869587247541"/>
          <c:h val="0.145850320111855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732681142129961"/>
          <c:y val="0.2037791774731382"/>
          <c:w val="0.80936510777061954"/>
          <c:h val="0.590021092676494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HS=100,000 &amp; LS=2,000</c:v>
                </c:pt>
              </c:strCache>
            </c:strRef>
          </c:tx>
          <c:spPr>
            <a:ln w="317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4">
                <a:solidFill>
                  <a:srgbClr val="FF0000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1000</c:v>
                </c:pt>
              </c:numCache>
            </c:numRef>
          </c:xVal>
          <c:yVal>
            <c:numRef>
              <c:f>Sheet1!$B$2:$B$5</c:f>
              <c:numCache>
                <c:formatCode>0.0000</c:formatCode>
                <c:ptCount val="4"/>
                <c:pt idx="0">
                  <c:v>1.3100000000000001E-2</c:v>
                </c:pt>
                <c:pt idx="1">
                  <c:v>8.6E-3</c:v>
                </c:pt>
                <c:pt idx="2">
                  <c:v>5.7000000000000002E-3</c:v>
                </c:pt>
                <c:pt idx="3">
                  <c:v>5.0000000000000001E-3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94-4D97-A755-4C9109EBDB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HS=40,000 &amp; LS=6,000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002060"/>
              </a:solidFill>
              <a:ln w="9524">
                <a:solidFill>
                  <a:srgbClr val="002060"/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1000</c:v>
                </c:pt>
              </c:numCache>
            </c:numRef>
          </c:xVal>
          <c:yVal>
            <c:numRef>
              <c:f>Sheet1!$C$2:$C$5</c:f>
              <c:numCache>
                <c:formatCode>0.0000</c:formatCode>
                <c:ptCount val="4"/>
                <c:pt idx="0">
                  <c:v>0.01</c:v>
                </c:pt>
                <c:pt idx="1">
                  <c:v>6.7999999999999996E-3</c:v>
                </c:pt>
                <c:pt idx="2">
                  <c:v>3.8999999999999998E-3</c:v>
                </c:pt>
                <c:pt idx="3" formatCode="General">
                  <c:v>3.5000000000000001E-3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94-4D97-A755-4C9109EBD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719296"/>
        <c:axId val="1"/>
      </c:scatterChart>
      <c:valAx>
        <c:axId val="1055719296"/>
        <c:scaling>
          <c:orientation val="minMax"/>
          <c:max val="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 Lotus"/>
                    <a:ea typeface="B Lotus"/>
                    <a:cs typeface="B Lotus"/>
                  </a:defRPr>
                </a:pPr>
                <a:r>
                  <a:rPr lang="en-US" b="1" dirty="0" smtClean="0">
                    <a:latin typeface="+mn-lt"/>
                  </a:rPr>
                  <a:t>HPAM Concentration (ppm)</a:t>
                </a:r>
                <a:endParaRPr lang="fa-IR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4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1.5000000000000003E-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B Lotus"/>
                    <a:ea typeface="B Lotus"/>
                    <a:cs typeface="B Lotus"/>
                  </a:defRPr>
                </a:pPr>
                <a:r>
                  <a:rPr lang="en-US" b="1" dirty="0" smtClean="0">
                    <a:latin typeface="+mn-lt"/>
                  </a:rPr>
                  <a:t>Dispersivity (</a:t>
                </a:r>
                <a:r>
                  <a:rPr lang="en-US" b="1" dirty="0" err="1" smtClean="0">
                    <a:latin typeface="+mn-lt"/>
                  </a:rPr>
                  <a:t>ft</a:t>
                </a:r>
                <a:r>
                  <a:rPr lang="en-US" b="1" dirty="0" smtClean="0">
                    <a:latin typeface="+mn-lt"/>
                  </a:rPr>
                  <a:t>)</a:t>
                </a:r>
                <a:endParaRPr lang="fa-IR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0"/>
        <c:majorTickMark val="none"/>
        <c:minorTickMark val="none"/>
        <c:tickLblPos val="nextTo"/>
        <c:spPr>
          <a:noFill/>
          <a:ln w="952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055719296"/>
        <c:crosses val="autoZero"/>
        <c:crossBetween val="midCat"/>
        <c:majorUnit val="5.000000000000001E-3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4.3652043494563177E-2"/>
          <c:y val="3.146564623347315E-2"/>
          <c:w val="0.9210869587247541"/>
          <c:h val="0.1458503201118551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A6C9C-9275-46DD-96C7-6E0D79C2C5A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96F45-CCE7-4722-912F-6404F5762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6F45-CCE7-4722-912F-6404F5762F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7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96F45-CCE7-4722-912F-6404F5762F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1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8911-6E57-488D-852A-662A9CC25972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DD7D-97BD-468E-ADD9-EB27C1245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454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763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8911-6E57-488D-852A-662A9CC25972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DD7D-97BD-468E-ADD9-EB27C1245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238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9867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280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070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50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913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804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C61A2-6DCB-6C47-B053-50772D652F01}" type="datetimeFigureOut">
              <a:rPr lang="en-NL" smtClean="0"/>
              <a:t>05/28/2022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E783-90D0-2149-99E1-9B6E00BBA3C8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295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96733"/>
            <a:ext cx="12192000" cy="615553"/>
          </a:xfrm>
          <a:prstGeom prst="rect">
            <a:avLst/>
          </a:prstGeom>
          <a:solidFill>
            <a:srgbClr val="002060">
              <a:alpha val="28000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buAutoNum type="alphaLcParenBoth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Petroleum Engineering, University of Tehran, Iran.</a:t>
            </a:r>
          </a:p>
          <a:p>
            <a:pPr marL="342900" indent="-342900" algn="ctr">
              <a:buAutoNum type="alphaLcParenBoth"/>
            </a:pPr>
            <a:endParaRPr lang="en-US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50838"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Department of Chemical &amp; Petroleum Engineering, Sharif University of Technology, Iran.</a:t>
            </a:r>
            <a:endParaRPr lang="en-NL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B34D7-7D6D-C447-A392-B57E14275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08088"/>
            <a:ext cx="12192000" cy="1853814"/>
          </a:xfrm>
          <a:solidFill>
            <a:srgbClr val="C00000">
              <a:alpha val="77000"/>
            </a:srgbClr>
          </a:solidFill>
        </p:spPr>
        <p:txBody>
          <a:bodyPr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does the presence of an oil phase influence the non-Fickian salt transport during low salinity waterflooding EOR?</a:t>
            </a:r>
            <a:endParaRPr lang="en-NL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F4BCA-A2BA-9E41-BFB7-5785A2E1A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22269"/>
            <a:ext cx="12192000" cy="499581"/>
          </a:xfrm>
          <a:solidFill>
            <a:srgbClr val="FF0066">
              <a:alpha val="26000"/>
            </a:srgbClr>
          </a:solidFill>
        </p:spPr>
        <p:txBody>
          <a:bodyPr anchor="ctr"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Arman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Darvish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Sarvestani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Behzad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Rostami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Hassan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Mahani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46911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highlight>
                  <a:srgbClr val="8E8AA1"/>
                </a:highlight>
              </a:rPr>
              <a:t>arman7d@gmail.com, brostami@ut.ac.ir, hmahani@sharif.edu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58061" y="4880196"/>
            <a:ext cx="1422377" cy="1941021"/>
            <a:chOff x="182218" y="4880196"/>
            <a:chExt cx="1422377" cy="19410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80" y="4880196"/>
              <a:ext cx="1308652" cy="13086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82218" y="6182260"/>
              <a:ext cx="1422377" cy="638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dirty="0" smtClean="0">
                  <a:solidFill>
                    <a:schemeClr val="bg1"/>
                  </a:solidFill>
                </a:rPr>
                <a:t>University of 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sz="2400" spc="180" dirty="0" smtClean="0">
                  <a:solidFill>
                    <a:schemeClr val="bg1"/>
                  </a:solidFill>
                </a:rPr>
                <a:t>TEHRAN</a:t>
              </a:r>
              <a:endParaRPr lang="en-US" sz="2400" spc="18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099023"/>
      </p:ext>
    </p:extLst>
  </p:cSld>
  <p:clrMapOvr>
    <a:masterClrMapping/>
  </p:clrMapOvr>
  <p:transition spd="med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0280" y="365125"/>
            <a:ext cx="96012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HS: 40,000 ppm </a:t>
            </a:r>
            <a:br>
              <a:rPr lang="en-US" dirty="0" smtClean="0"/>
            </a:br>
            <a:r>
              <a:rPr lang="en-US" dirty="0" smtClean="0"/>
              <a:t>PELS: 6,000 ppm NaCl + 200 ppm HPAM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7580" y="6107749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10</a:t>
            </a:r>
            <a:endParaRPr lang="en-US" sz="2200" b="1" dirty="0">
              <a:solidFill>
                <a:srgbClr val="881C43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852576172"/>
              </p:ext>
            </p:extLst>
          </p:nvPr>
        </p:nvGraphicFramePr>
        <p:xfrm>
          <a:off x="3461730" y="2104540"/>
          <a:ext cx="7158299" cy="421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6842760" y="3889772"/>
            <a:ext cx="1569720" cy="1335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5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0280" y="365125"/>
            <a:ext cx="9113520" cy="1325563"/>
          </a:xfrm>
        </p:spPr>
        <p:txBody>
          <a:bodyPr/>
          <a:lstStyle/>
          <a:p>
            <a:r>
              <a:rPr lang="en-US" dirty="0" smtClean="0"/>
              <a:t>Results &amp; Discussion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260290"/>
            <a:ext cx="5242560" cy="116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4602624"/>
            <a:ext cx="5242560" cy="115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094018"/>
            <a:ext cx="5242560" cy="10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123881" y="2139743"/>
            <a:ext cx="1097280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ppm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3882" y="3382614"/>
            <a:ext cx="1097280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200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ppm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3881" y="4633104"/>
            <a:ext cx="1097280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1,000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ppm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46818" y="2121646"/>
            <a:ext cx="1677142" cy="1002752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99218" y="3382614"/>
            <a:ext cx="1326622" cy="1002752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99218" y="4678094"/>
            <a:ext cx="762742" cy="1002752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8055" y="6107749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11</a:t>
            </a:r>
            <a:endParaRPr lang="en-US" sz="2200" b="1" dirty="0">
              <a:solidFill>
                <a:srgbClr val="881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0280" y="365125"/>
            <a:ext cx="911352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003132"/>
              </p:ext>
            </p:extLst>
          </p:nvPr>
        </p:nvGraphicFramePr>
        <p:xfrm>
          <a:off x="2240278" y="1671601"/>
          <a:ext cx="5029200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586828"/>
              </p:ext>
            </p:extLst>
          </p:nvPr>
        </p:nvGraphicFramePr>
        <p:xfrm>
          <a:off x="7163749" y="3522980"/>
          <a:ext cx="5029200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98" y="2419109"/>
            <a:ext cx="343768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Single-Phase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0406" y="5233683"/>
            <a:ext cx="3437681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Two-Phase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236527" y="5233682"/>
            <a:ext cx="407815" cy="646331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0800000">
            <a:off x="7493544" y="2419109"/>
            <a:ext cx="407815" cy="646331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10800000">
            <a:off x="7763911" y="2419109"/>
            <a:ext cx="407815" cy="646331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502017" y="5233683"/>
            <a:ext cx="407815" cy="646331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22320" y="3378629"/>
            <a:ext cx="220980" cy="86825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403080" y="5011762"/>
            <a:ext cx="220980" cy="868251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43300" y="3065440"/>
            <a:ext cx="886460" cy="313189"/>
          </a:xfrm>
          <a:prstGeom prst="rect">
            <a:avLst/>
          </a:prstGeom>
          <a:solidFill>
            <a:srgbClr val="881C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</a:rPr>
              <a:t>200 ppm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9662" y="5553967"/>
            <a:ext cx="886460" cy="313189"/>
          </a:xfrm>
          <a:prstGeom prst="rect">
            <a:avLst/>
          </a:prstGeom>
          <a:solidFill>
            <a:srgbClr val="881C4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400 ppm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8055" y="6107749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12</a:t>
            </a:r>
            <a:endParaRPr lang="en-US" sz="2200" b="1" dirty="0">
              <a:solidFill>
                <a:srgbClr val="881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55519" y="116114"/>
            <a:ext cx="9777029" cy="6619965"/>
          </a:xfr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anchor="ctr">
            <a:noAutofit/>
          </a:bodyPr>
          <a:lstStyle/>
          <a:p>
            <a:pPr marL="0" lvl="1" indent="0" algn="ctr">
              <a:buNone/>
            </a:pPr>
            <a:r>
              <a:rPr lang="en-US" sz="9600" b="1" dirty="0"/>
              <a:t>Thanks for your kind attention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8055" y="6107749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13</a:t>
            </a:r>
            <a:endParaRPr lang="en-US" sz="2200" b="1" dirty="0">
              <a:solidFill>
                <a:srgbClr val="881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3380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0B2B-42B3-CB68-D3F1-3E402EF8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880" y="365125"/>
            <a:ext cx="910192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A4FD-4312-6D84-D549-7F4B03689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825625"/>
            <a:ext cx="910191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US" dirty="0"/>
              <a:t>Research Method</a:t>
            </a:r>
          </a:p>
          <a:p>
            <a:pPr>
              <a:lnSpc>
                <a:spcPct val="150000"/>
              </a:lnSpc>
            </a:pPr>
            <a:r>
              <a:rPr lang="en-US" dirty="0"/>
              <a:t>Results &amp; Discussion</a:t>
            </a:r>
          </a:p>
          <a:p>
            <a:pPr>
              <a:lnSpc>
                <a:spcPct val="150000"/>
              </a:lnSpc>
            </a:pPr>
            <a:r>
              <a:rPr lang="en-US" dirty="0"/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9175" y="61077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2</a:t>
            </a:r>
            <a:endParaRPr lang="en-US" sz="2200" b="1" dirty="0">
              <a:solidFill>
                <a:srgbClr val="881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1188" y="365125"/>
            <a:ext cx="8842612" cy="1325563"/>
          </a:xfrm>
        </p:spPr>
        <p:txBody>
          <a:bodyPr/>
          <a:lstStyle/>
          <a:p>
            <a:r>
              <a:rPr lang="en-US" dirty="0" smtClean="0"/>
              <a:t>Low Salinity Waterflooding (LSWF)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52" y="1832166"/>
            <a:ext cx="7193344" cy="3663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858223" y="1832166"/>
            <a:ext cx="32004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High-Salinity Waterflooding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8223" y="3663855"/>
            <a:ext cx="32004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Low Salinity Waterflooding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97419" y="5724344"/>
            <a:ext cx="6922008" cy="532364"/>
            <a:chOff x="3997419" y="5724344"/>
            <a:chExt cx="6922008" cy="532364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997419" y="5724344"/>
              <a:ext cx="6922008" cy="9144"/>
            </a:xfrm>
            <a:prstGeom prst="straightConnector1">
              <a:avLst/>
            </a:prstGeom>
            <a:ln w="4762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996597" y="5733488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Time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88486" y="6416642"/>
            <a:ext cx="258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Reference: [</a:t>
            </a:r>
            <a:r>
              <a:rPr lang="en-US" sz="1400" b="1" dirty="0" err="1" smtClean="0"/>
              <a:t>Mahani</a:t>
            </a:r>
            <a:r>
              <a:rPr lang="en-US" sz="1400" b="1" dirty="0" smtClean="0"/>
              <a:t> et al (2015)]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9175" y="61077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3</a:t>
            </a:r>
            <a:endParaRPr lang="en-US" sz="2200" b="1" dirty="0">
              <a:solidFill>
                <a:srgbClr val="881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48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1490" y="365125"/>
            <a:ext cx="8882309" cy="1325563"/>
          </a:xfrm>
        </p:spPr>
        <p:txBody>
          <a:bodyPr/>
          <a:lstStyle/>
          <a:p>
            <a:r>
              <a:rPr lang="en-US" dirty="0" smtClean="0"/>
              <a:t>Physical Dispersion/Mixing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051759" y="3966852"/>
            <a:ext cx="508448" cy="533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358013" y="2660324"/>
            <a:ext cx="3012151" cy="3078756"/>
          </a:xfrm>
          <a:custGeom>
            <a:avLst/>
            <a:gdLst>
              <a:gd name="connsiteX0" fmla="*/ 0 w 4622242"/>
              <a:gd name="connsiteY0" fmla="*/ 0 h 3969099"/>
              <a:gd name="connsiteX1" fmla="*/ 1266092 w 4622242"/>
              <a:gd name="connsiteY1" fmla="*/ 703384 h 3969099"/>
              <a:gd name="connsiteX2" fmla="*/ 1939332 w 4622242"/>
              <a:gd name="connsiteY2" fmla="*/ 2230734 h 3969099"/>
              <a:gd name="connsiteX3" fmla="*/ 2863780 w 4622242"/>
              <a:gd name="connsiteY3" fmla="*/ 3627455 h 3969099"/>
              <a:gd name="connsiteX4" fmla="*/ 4622242 w 4622242"/>
              <a:gd name="connsiteY4" fmla="*/ 3969099 h 3969099"/>
              <a:gd name="connsiteX0" fmla="*/ 0 w 5287844"/>
              <a:gd name="connsiteY0" fmla="*/ 0 h 3918857"/>
              <a:gd name="connsiteX1" fmla="*/ 1931694 w 5287844"/>
              <a:gd name="connsiteY1" fmla="*/ 653142 h 3918857"/>
              <a:gd name="connsiteX2" fmla="*/ 2604934 w 5287844"/>
              <a:gd name="connsiteY2" fmla="*/ 2180492 h 3918857"/>
              <a:gd name="connsiteX3" fmla="*/ 3529382 w 5287844"/>
              <a:gd name="connsiteY3" fmla="*/ 3577213 h 3918857"/>
              <a:gd name="connsiteX4" fmla="*/ 5287844 w 5287844"/>
              <a:gd name="connsiteY4" fmla="*/ 3918857 h 3918857"/>
              <a:gd name="connsiteX0" fmla="*/ 0 w 5287844"/>
              <a:gd name="connsiteY0" fmla="*/ 0 h 3918857"/>
              <a:gd name="connsiteX1" fmla="*/ 1931694 w 5287844"/>
              <a:gd name="connsiteY1" fmla="*/ 653142 h 3918857"/>
              <a:gd name="connsiteX2" fmla="*/ 2604934 w 5287844"/>
              <a:gd name="connsiteY2" fmla="*/ 2180492 h 3918857"/>
              <a:gd name="connsiteX3" fmla="*/ 3529382 w 5287844"/>
              <a:gd name="connsiteY3" fmla="*/ 3577213 h 3918857"/>
              <a:gd name="connsiteX4" fmla="*/ 5287844 w 5287844"/>
              <a:gd name="connsiteY4" fmla="*/ 3918857 h 3918857"/>
              <a:gd name="connsiteX0" fmla="*/ 0 w 5287844"/>
              <a:gd name="connsiteY0" fmla="*/ 0 h 3918857"/>
              <a:gd name="connsiteX1" fmla="*/ 1931694 w 5287844"/>
              <a:gd name="connsiteY1" fmla="*/ 653142 h 3918857"/>
              <a:gd name="connsiteX2" fmla="*/ 2604934 w 5287844"/>
              <a:gd name="connsiteY2" fmla="*/ 2180492 h 3918857"/>
              <a:gd name="connsiteX3" fmla="*/ 3362981 w 5287844"/>
              <a:gd name="connsiteY3" fmla="*/ 3506875 h 3918857"/>
              <a:gd name="connsiteX4" fmla="*/ 5287844 w 5287844"/>
              <a:gd name="connsiteY4" fmla="*/ 3918857 h 3918857"/>
              <a:gd name="connsiteX0" fmla="*/ 0 w 5287844"/>
              <a:gd name="connsiteY0" fmla="*/ 0 h 3918857"/>
              <a:gd name="connsiteX1" fmla="*/ 1931694 w 5287844"/>
              <a:gd name="connsiteY1" fmla="*/ 653142 h 3918857"/>
              <a:gd name="connsiteX2" fmla="*/ 2604934 w 5287844"/>
              <a:gd name="connsiteY2" fmla="*/ 2180492 h 3918857"/>
              <a:gd name="connsiteX3" fmla="*/ 3362981 w 5287844"/>
              <a:gd name="connsiteY3" fmla="*/ 3506875 h 3918857"/>
              <a:gd name="connsiteX4" fmla="*/ 5287844 w 5287844"/>
              <a:gd name="connsiteY4" fmla="*/ 3918857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844" h="3918857">
                <a:moveTo>
                  <a:pt x="0" y="0"/>
                </a:moveTo>
                <a:cubicBezTo>
                  <a:pt x="693303" y="15071"/>
                  <a:pt x="1497538" y="289727"/>
                  <a:pt x="1931694" y="653142"/>
                </a:cubicBezTo>
                <a:cubicBezTo>
                  <a:pt x="2365850" y="1016557"/>
                  <a:pt x="2440340" y="1684773"/>
                  <a:pt x="2604934" y="2180492"/>
                </a:cubicBezTo>
                <a:cubicBezTo>
                  <a:pt x="2769528" y="2676211"/>
                  <a:pt x="2915829" y="3217148"/>
                  <a:pt x="3362981" y="3506875"/>
                </a:cubicBezTo>
                <a:cubicBezTo>
                  <a:pt x="3810133" y="3796603"/>
                  <a:pt x="4632189" y="3892899"/>
                  <a:pt x="5287844" y="3918857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82716" y="2660324"/>
            <a:ext cx="1462945" cy="3084613"/>
            <a:chOff x="-1517301" y="2595429"/>
            <a:chExt cx="3607357" cy="3755129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61256" y="6350558"/>
              <a:ext cx="18288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-1517301" y="2602559"/>
              <a:ext cx="18288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91402" y="2595429"/>
              <a:ext cx="20097" cy="375512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>
            <a:off x="2955076" y="5992589"/>
            <a:ext cx="88534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82716" y="1823731"/>
            <a:ext cx="0" cy="42940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938132" y="2666181"/>
            <a:ext cx="1507469" cy="3078756"/>
          </a:xfrm>
          <a:custGeom>
            <a:avLst/>
            <a:gdLst>
              <a:gd name="connsiteX0" fmla="*/ 0 w 4622242"/>
              <a:gd name="connsiteY0" fmla="*/ 0 h 3969099"/>
              <a:gd name="connsiteX1" fmla="*/ 1266092 w 4622242"/>
              <a:gd name="connsiteY1" fmla="*/ 703384 h 3969099"/>
              <a:gd name="connsiteX2" fmla="*/ 1939332 w 4622242"/>
              <a:gd name="connsiteY2" fmla="*/ 2230734 h 3969099"/>
              <a:gd name="connsiteX3" fmla="*/ 2863780 w 4622242"/>
              <a:gd name="connsiteY3" fmla="*/ 3627455 h 3969099"/>
              <a:gd name="connsiteX4" fmla="*/ 4622242 w 4622242"/>
              <a:gd name="connsiteY4" fmla="*/ 3969099 h 3969099"/>
              <a:gd name="connsiteX0" fmla="*/ 0 w 5287844"/>
              <a:gd name="connsiteY0" fmla="*/ 0 h 3918857"/>
              <a:gd name="connsiteX1" fmla="*/ 1931694 w 5287844"/>
              <a:gd name="connsiteY1" fmla="*/ 653142 h 3918857"/>
              <a:gd name="connsiteX2" fmla="*/ 2604934 w 5287844"/>
              <a:gd name="connsiteY2" fmla="*/ 2180492 h 3918857"/>
              <a:gd name="connsiteX3" fmla="*/ 3529382 w 5287844"/>
              <a:gd name="connsiteY3" fmla="*/ 3577213 h 3918857"/>
              <a:gd name="connsiteX4" fmla="*/ 5287844 w 5287844"/>
              <a:gd name="connsiteY4" fmla="*/ 3918857 h 3918857"/>
              <a:gd name="connsiteX0" fmla="*/ 0 w 5287844"/>
              <a:gd name="connsiteY0" fmla="*/ 0 h 3918857"/>
              <a:gd name="connsiteX1" fmla="*/ 1931694 w 5287844"/>
              <a:gd name="connsiteY1" fmla="*/ 653142 h 3918857"/>
              <a:gd name="connsiteX2" fmla="*/ 2604934 w 5287844"/>
              <a:gd name="connsiteY2" fmla="*/ 2180492 h 3918857"/>
              <a:gd name="connsiteX3" fmla="*/ 3529382 w 5287844"/>
              <a:gd name="connsiteY3" fmla="*/ 3577213 h 3918857"/>
              <a:gd name="connsiteX4" fmla="*/ 5287844 w 5287844"/>
              <a:gd name="connsiteY4" fmla="*/ 3918857 h 3918857"/>
              <a:gd name="connsiteX0" fmla="*/ 0 w 5287844"/>
              <a:gd name="connsiteY0" fmla="*/ 0 h 3918857"/>
              <a:gd name="connsiteX1" fmla="*/ 1931694 w 5287844"/>
              <a:gd name="connsiteY1" fmla="*/ 653142 h 3918857"/>
              <a:gd name="connsiteX2" fmla="*/ 2604934 w 5287844"/>
              <a:gd name="connsiteY2" fmla="*/ 2180492 h 3918857"/>
              <a:gd name="connsiteX3" fmla="*/ 3362981 w 5287844"/>
              <a:gd name="connsiteY3" fmla="*/ 3506875 h 3918857"/>
              <a:gd name="connsiteX4" fmla="*/ 5287844 w 5287844"/>
              <a:gd name="connsiteY4" fmla="*/ 3918857 h 3918857"/>
              <a:gd name="connsiteX0" fmla="*/ 0 w 5287844"/>
              <a:gd name="connsiteY0" fmla="*/ 0 h 3918857"/>
              <a:gd name="connsiteX1" fmla="*/ 1931694 w 5287844"/>
              <a:gd name="connsiteY1" fmla="*/ 653142 h 3918857"/>
              <a:gd name="connsiteX2" fmla="*/ 2604934 w 5287844"/>
              <a:gd name="connsiteY2" fmla="*/ 2180492 h 3918857"/>
              <a:gd name="connsiteX3" fmla="*/ 3362981 w 5287844"/>
              <a:gd name="connsiteY3" fmla="*/ 3506875 h 3918857"/>
              <a:gd name="connsiteX4" fmla="*/ 5287844 w 5287844"/>
              <a:gd name="connsiteY4" fmla="*/ 3918857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7844" h="3918857">
                <a:moveTo>
                  <a:pt x="0" y="0"/>
                </a:moveTo>
                <a:cubicBezTo>
                  <a:pt x="693303" y="15071"/>
                  <a:pt x="1497538" y="289727"/>
                  <a:pt x="1931694" y="653142"/>
                </a:cubicBezTo>
                <a:cubicBezTo>
                  <a:pt x="2365850" y="1016557"/>
                  <a:pt x="2440340" y="1684773"/>
                  <a:pt x="2604934" y="2180492"/>
                </a:cubicBezTo>
                <a:cubicBezTo>
                  <a:pt x="2769528" y="2676211"/>
                  <a:pt x="2915829" y="3217148"/>
                  <a:pt x="3362981" y="3506875"/>
                </a:cubicBezTo>
                <a:cubicBezTo>
                  <a:pt x="3810133" y="3796603"/>
                  <a:pt x="4632189" y="3892899"/>
                  <a:pt x="5287844" y="3918857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673962" y="3966852"/>
            <a:ext cx="483285" cy="5332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40978" y="6013420"/>
            <a:ext cx="773585" cy="429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Time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749400" y="3593776"/>
            <a:ext cx="1559109" cy="799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Normalized</a:t>
            </a:r>
            <a:br>
              <a:rPr lang="en-US" sz="2800" b="1" dirty="0" smtClean="0"/>
            </a:br>
            <a:r>
              <a:rPr lang="en-US" sz="2800" b="1" dirty="0" smtClean="0"/>
              <a:t>Salinity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29941" y="3993323"/>
            <a:ext cx="389410" cy="546795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t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1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5239" y="3993323"/>
            <a:ext cx="389410" cy="546795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t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2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93018" y="3993323"/>
            <a:ext cx="389410" cy="546795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t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3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06151" y="6443214"/>
            <a:ext cx="2898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Reference: [Green &amp; </a:t>
            </a:r>
            <a:r>
              <a:rPr lang="en-US" sz="1400" b="1" dirty="0" err="1" smtClean="0"/>
              <a:t>Willhite</a:t>
            </a:r>
            <a:r>
              <a:rPr lang="en-US" sz="1400" b="1" dirty="0" smtClean="0"/>
              <a:t> (1998)]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119175" y="61077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4</a:t>
            </a:r>
            <a:endParaRPr lang="en-US" sz="2200" b="1" dirty="0">
              <a:solidFill>
                <a:srgbClr val="881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9254" y="365125"/>
            <a:ext cx="9389346" cy="1325563"/>
          </a:xfrm>
        </p:spPr>
        <p:txBody>
          <a:bodyPr>
            <a:normAutofit fontScale="90000"/>
          </a:bodyPr>
          <a:lstStyle/>
          <a:p>
            <a:r>
              <a:rPr lang="en-US" sz="4300" dirty="0" smtClean="0"/>
              <a:t>Polymer-Enhanced Low Salinity Waterflooding</a:t>
            </a:r>
            <a:br>
              <a:rPr lang="en-US" sz="4300" dirty="0" smtClean="0"/>
            </a:br>
            <a:r>
              <a:rPr lang="en-US" sz="4300" dirty="0" smtClean="0"/>
              <a:t>(PELS)</a:t>
            </a:r>
            <a:endParaRPr lang="en-US" sz="4300" dirty="0"/>
          </a:p>
        </p:txBody>
      </p:sp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1743" y="2936484"/>
            <a:ext cx="3338042" cy="88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1108" y="4416773"/>
            <a:ext cx="3338042" cy="84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3327" y="2943206"/>
            <a:ext cx="3338042" cy="84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2917" y="4419410"/>
            <a:ext cx="3338042" cy="849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6308228" y="5571901"/>
            <a:ext cx="740375" cy="0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44644" y="5643473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Flow Direction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1541" y="2936484"/>
            <a:ext cx="2350008" cy="83099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LS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(0 ppm HPAM)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0215" y="4431401"/>
            <a:ext cx="2350008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PELS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(200 ppm HPAM)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851120" y="5560471"/>
            <a:ext cx="740375" cy="0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52917" y="5629097"/>
            <a:ext cx="34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Flow Direction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91742" y="2128920"/>
            <a:ext cx="333740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After 0.14 PV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52917" y="2128920"/>
            <a:ext cx="3338042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After 0.72 PV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01674" y="2982681"/>
            <a:ext cx="366818" cy="742271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37370" y="4460585"/>
            <a:ext cx="242099" cy="742271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633778" y="2965668"/>
            <a:ext cx="811323" cy="742271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591495" y="4460585"/>
            <a:ext cx="363159" cy="742271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729843" y="6323192"/>
            <a:ext cx="2580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Reference: [Darvish et al (2021)]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19175" y="61077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5</a:t>
            </a:r>
            <a:endParaRPr lang="en-US" sz="2200" b="1" dirty="0">
              <a:solidFill>
                <a:srgbClr val="881C4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21541" y="3765295"/>
            <a:ext cx="2350008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Dispersivity = 0.0069 </a:t>
            </a:r>
            <a:r>
              <a:rPr lang="en-US" sz="1600" b="1" dirty="0" err="1" smtClean="0">
                <a:solidFill>
                  <a:schemeClr val="bg1"/>
                </a:solidFill>
              </a:rPr>
              <a:t>ft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0215" y="5262398"/>
            <a:ext cx="2350008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Dispersivity = 0.0018 </a:t>
            </a:r>
            <a:r>
              <a:rPr lang="en-US" sz="1600" b="1" dirty="0" err="1" smtClean="0">
                <a:solidFill>
                  <a:schemeClr val="bg1"/>
                </a:solidFill>
              </a:rPr>
              <a:t>ft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3000" fill="remove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2" grpId="0"/>
      <p:bldP spid="15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54826" y="365125"/>
            <a:ext cx="9098973" cy="1325563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4826" y="1690688"/>
            <a:ext cx="5424056" cy="855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Previous studies showed that: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8092" y="4082489"/>
            <a:ext cx="9449770" cy="21236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</a:rPr>
              <a:t>How does the presence of the second phase (such as oil) impact the salt dispersion during PELS?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4977" y="2323753"/>
            <a:ext cx="6096000" cy="1384995"/>
          </a:xfrm>
          <a:prstGeom prst="rect">
            <a:avLst/>
          </a:prstGeom>
          <a:solidFill>
            <a:srgbClr val="881C43"/>
          </a:solidFill>
        </p:spPr>
        <p:txBody>
          <a:bodyPr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salt transport through porous media is affected by </a:t>
            </a:r>
            <a:r>
              <a:rPr lang="en-US" sz="2800" dirty="0" smtClean="0">
                <a:solidFill>
                  <a:srgbClr val="FFFF00"/>
                </a:solidFill>
              </a:rPr>
              <a:t>HPAM concentration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injection rate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salinity difference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9175" y="61077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6</a:t>
            </a:r>
            <a:endParaRPr lang="en-US" sz="2200" b="1" dirty="0">
              <a:solidFill>
                <a:srgbClr val="881C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773151" y="2276375"/>
            <a:ext cx="8839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cm</a:t>
            </a:r>
            <a:endParaRPr lang="en-US" dirty="0"/>
          </a:p>
        </p:txBody>
      </p:sp>
      <p:sp>
        <p:nvSpPr>
          <p:cNvPr id="9" name="Can 8"/>
          <p:cNvSpPr/>
          <p:nvPr/>
        </p:nvSpPr>
        <p:spPr>
          <a:xfrm rot="5400000">
            <a:off x="4671588" y="93045"/>
            <a:ext cx="906177" cy="4707480"/>
          </a:xfrm>
          <a:prstGeom prst="can">
            <a:avLst>
              <a:gd name="adj" fmla="val 3661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9320" y="365125"/>
            <a:ext cx="9174480" cy="1325563"/>
          </a:xfrm>
        </p:spPr>
        <p:txBody>
          <a:bodyPr/>
          <a:lstStyle/>
          <a:p>
            <a:r>
              <a:rPr lang="en-US" dirty="0" smtClean="0"/>
              <a:t>Research Method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70936" y="3402790"/>
            <a:ext cx="470748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7054" y="3504109"/>
            <a:ext cx="1463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 cm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891369" y="1985473"/>
            <a:ext cx="0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9175" y="61077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881C43"/>
                </a:solidFill>
              </a:rPr>
              <a:t>7</a:t>
            </a:r>
            <a:endParaRPr lang="en-US" sz="2200" b="1" dirty="0">
              <a:solidFill>
                <a:srgbClr val="881C43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 rot="5400000">
            <a:off x="4682399" y="101285"/>
            <a:ext cx="906177" cy="4707480"/>
          </a:xfrm>
          <a:prstGeom prst="can">
            <a:avLst>
              <a:gd name="adj" fmla="val 36617"/>
            </a:avLst>
          </a:prstGeom>
          <a:solidFill>
            <a:srgbClr val="D8D5C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4682399" y="101285"/>
            <a:ext cx="906177" cy="4707480"/>
          </a:xfrm>
          <a:prstGeom prst="can">
            <a:avLst>
              <a:gd name="adj" fmla="val 36617"/>
            </a:avLst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5400000">
            <a:off x="4682399" y="101286"/>
            <a:ext cx="906176" cy="4707479"/>
          </a:xfrm>
          <a:prstGeom prst="can">
            <a:avLst>
              <a:gd name="adj" fmla="val 36617"/>
            </a:avLst>
          </a:prstGeom>
          <a:solidFill>
            <a:srgbClr val="0070C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29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02" y="3865812"/>
            <a:ext cx="6767876" cy="2839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291082" y="1406973"/>
            <a:ext cx="3413028" cy="2196849"/>
            <a:chOff x="8291082" y="1406973"/>
            <a:chExt cx="3413028" cy="2196849"/>
          </a:xfrm>
        </p:grpSpPr>
        <p:sp>
          <p:nvSpPr>
            <p:cNvPr id="20" name="Freeform 19"/>
            <p:cNvSpPr/>
            <p:nvPr/>
          </p:nvSpPr>
          <p:spPr>
            <a:xfrm>
              <a:off x="8983192" y="1770872"/>
              <a:ext cx="1937964" cy="1422473"/>
            </a:xfrm>
            <a:custGeom>
              <a:avLst/>
              <a:gdLst>
                <a:gd name="connsiteX0" fmla="*/ 0 w 1517650"/>
                <a:gd name="connsiteY0" fmla="*/ 33606 h 821468"/>
                <a:gd name="connsiteX1" fmla="*/ 495300 w 1517650"/>
                <a:gd name="connsiteY1" fmla="*/ 33606 h 821468"/>
                <a:gd name="connsiteX2" fmla="*/ 742950 w 1517650"/>
                <a:gd name="connsiteY2" fmla="*/ 382856 h 821468"/>
                <a:gd name="connsiteX3" fmla="*/ 895350 w 1517650"/>
                <a:gd name="connsiteY3" fmla="*/ 751156 h 821468"/>
                <a:gd name="connsiteX4" fmla="*/ 1517650 w 1517650"/>
                <a:gd name="connsiteY4" fmla="*/ 821006 h 821468"/>
                <a:gd name="connsiteX0" fmla="*/ 0 w 1517650"/>
                <a:gd name="connsiteY0" fmla="*/ 24756 h 812618"/>
                <a:gd name="connsiteX1" fmla="*/ 495300 w 1517650"/>
                <a:gd name="connsiteY1" fmla="*/ 24756 h 812618"/>
                <a:gd name="connsiteX2" fmla="*/ 742950 w 1517650"/>
                <a:gd name="connsiteY2" fmla="*/ 374006 h 812618"/>
                <a:gd name="connsiteX3" fmla="*/ 895350 w 1517650"/>
                <a:gd name="connsiteY3" fmla="*/ 742306 h 812618"/>
                <a:gd name="connsiteX4" fmla="*/ 1517650 w 1517650"/>
                <a:gd name="connsiteY4" fmla="*/ 812156 h 812618"/>
                <a:gd name="connsiteX0" fmla="*/ 0 w 1517650"/>
                <a:gd name="connsiteY0" fmla="*/ 2138 h 790000"/>
                <a:gd name="connsiteX1" fmla="*/ 495300 w 1517650"/>
                <a:gd name="connsiteY1" fmla="*/ 2138 h 790000"/>
                <a:gd name="connsiteX2" fmla="*/ 742950 w 1517650"/>
                <a:gd name="connsiteY2" fmla="*/ 351388 h 790000"/>
                <a:gd name="connsiteX3" fmla="*/ 895350 w 1517650"/>
                <a:gd name="connsiteY3" fmla="*/ 719688 h 790000"/>
                <a:gd name="connsiteX4" fmla="*/ 1517650 w 1517650"/>
                <a:gd name="connsiteY4" fmla="*/ 789538 h 790000"/>
                <a:gd name="connsiteX0" fmla="*/ 0 w 1517650"/>
                <a:gd name="connsiteY0" fmla="*/ 2138 h 790000"/>
                <a:gd name="connsiteX1" fmla="*/ 495300 w 1517650"/>
                <a:gd name="connsiteY1" fmla="*/ 2138 h 790000"/>
                <a:gd name="connsiteX2" fmla="*/ 742950 w 1517650"/>
                <a:gd name="connsiteY2" fmla="*/ 351388 h 790000"/>
                <a:gd name="connsiteX3" fmla="*/ 895350 w 1517650"/>
                <a:gd name="connsiteY3" fmla="*/ 719688 h 790000"/>
                <a:gd name="connsiteX4" fmla="*/ 1517650 w 1517650"/>
                <a:gd name="connsiteY4" fmla="*/ 789538 h 790000"/>
                <a:gd name="connsiteX0" fmla="*/ 0 w 1502410"/>
                <a:gd name="connsiteY0" fmla="*/ 2138 h 810597"/>
                <a:gd name="connsiteX1" fmla="*/ 495300 w 1502410"/>
                <a:gd name="connsiteY1" fmla="*/ 2138 h 810597"/>
                <a:gd name="connsiteX2" fmla="*/ 742950 w 1502410"/>
                <a:gd name="connsiteY2" fmla="*/ 351388 h 810597"/>
                <a:gd name="connsiteX3" fmla="*/ 895350 w 1502410"/>
                <a:gd name="connsiteY3" fmla="*/ 719688 h 810597"/>
                <a:gd name="connsiteX4" fmla="*/ 1502410 w 1502410"/>
                <a:gd name="connsiteY4" fmla="*/ 810493 h 810597"/>
                <a:gd name="connsiteX0" fmla="*/ 0 w 1271905"/>
                <a:gd name="connsiteY0" fmla="*/ 2138 h 808701"/>
                <a:gd name="connsiteX1" fmla="*/ 495300 w 1271905"/>
                <a:gd name="connsiteY1" fmla="*/ 2138 h 808701"/>
                <a:gd name="connsiteX2" fmla="*/ 742950 w 1271905"/>
                <a:gd name="connsiteY2" fmla="*/ 351388 h 808701"/>
                <a:gd name="connsiteX3" fmla="*/ 895350 w 1271905"/>
                <a:gd name="connsiteY3" fmla="*/ 719688 h 808701"/>
                <a:gd name="connsiteX4" fmla="*/ 1271905 w 1271905"/>
                <a:gd name="connsiteY4" fmla="*/ 808588 h 808701"/>
                <a:gd name="connsiteX0" fmla="*/ 0 w 1271905"/>
                <a:gd name="connsiteY0" fmla="*/ 30252 h 836768"/>
                <a:gd name="connsiteX1" fmla="*/ 495300 w 1271905"/>
                <a:gd name="connsiteY1" fmla="*/ 30252 h 836768"/>
                <a:gd name="connsiteX2" fmla="*/ 765810 w 1271905"/>
                <a:gd name="connsiteY2" fmla="*/ 453797 h 836768"/>
                <a:gd name="connsiteX3" fmla="*/ 895350 w 1271905"/>
                <a:gd name="connsiteY3" fmla="*/ 747802 h 836768"/>
                <a:gd name="connsiteX4" fmla="*/ 1271905 w 1271905"/>
                <a:gd name="connsiteY4" fmla="*/ 836702 h 836768"/>
                <a:gd name="connsiteX0" fmla="*/ 0 w 1271905"/>
                <a:gd name="connsiteY0" fmla="*/ 25884 h 832433"/>
                <a:gd name="connsiteX1" fmla="*/ 495300 w 1271905"/>
                <a:gd name="connsiteY1" fmla="*/ 25884 h 832433"/>
                <a:gd name="connsiteX2" fmla="*/ 763905 w 1271905"/>
                <a:gd name="connsiteY2" fmla="*/ 390374 h 832433"/>
                <a:gd name="connsiteX3" fmla="*/ 895350 w 1271905"/>
                <a:gd name="connsiteY3" fmla="*/ 743434 h 832433"/>
                <a:gd name="connsiteX4" fmla="*/ 1271905 w 1271905"/>
                <a:gd name="connsiteY4" fmla="*/ 832334 h 832433"/>
                <a:gd name="connsiteX0" fmla="*/ 0 w 1271905"/>
                <a:gd name="connsiteY0" fmla="*/ 894 h 807443"/>
                <a:gd name="connsiteX1" fmla="*/ 495300 w 1271905"/>
                <a:gd name="connsiteY1" fmla="*/ 894 h 807443"/>
                <a:gd name="connsiteX2" fmla="*/ 763905 w 1271905"/>
                <a:gd name="connsiteY2" fmla="*/ 365384 h 807443"/>
                <a:gd name="connsiteX3" fmla="*/ 895350 w 1271905"/>
                <a:gd name="connsiteY3" fmla="*/ 718444 h 807443"/>
                <a:gd name="connsiteX4" fmla="*/ 1271905 w 1271905"/>
                <a:gd name="connsiteY4" fmla="*/ 807344 h 80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1905" h="807443">
                  <a:moveTo>
                    <a:pt x="0" y="894"/>
                  </a:moveTo>
                  <a:cubicBezTo>
                    <a:pt x="488632" y="6080"/>
                    <a:pt x="333692" y="-2704"/>
                    <a:pt x="495300" y="894"/>
                  </a:cubicBezTo>
                  <a:cubicBezTo>
                    <a:pt x="656908" y="4492"/>
                    <a:pt x="723900" y="217217"/>
                    <a:pt x="763905" y="365384"/>
                  </a:cubicBezTo>
                  <a:cubicBezTo>
                    <a:pt x="803910" y="513551"/>
                    <a:pt x="810683" y="644784"/>
                    <a:pt x="895350" y="718444"/>
                  </a:cubicBezTo>
                  <a:cubicBezTo>
                    <a:pt x="980017" y="792104"/>
                    <a:pt x="1025313" y="808931"/>
                    <a:pt x="1271905" y="80734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91082" y="1406973"/>
              <a:ext cx="7152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>
                  <a:cs typeface="B Nazanin" panose="00000400000000000000" pitchFamily="2" charset="-78"/>
                </a:rPr>
                <a:t>Salinity</a:t>
              </a:r>
              <a:endParaRPr lang="en-US" sz="1400" dirty="0">
                <a:cs typeface="B Nazanin" panose="000004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82155" y="3296045"/>
              <a:ext cx="152195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rtl="1"/>
              <a:r>
                <a:rPr lang="en-US" sz="1400" dirty="0" smtClean="0">
                  <a:cs typeface="B Nazanin" panose="00000400000000000000" pitchFamily="2" charset="-78"/>
                </a:rPr>
                <a:t>Time (Injected PV)</a:t>
              </a:r>
              <a:endParaRPr lang="en-US" sz="1400" dirty="0">
                <a:cs typeface="B Nazanin" panose="00000400000000000000" pitchFamily="2" charset="-78"/>
              </a:endParaRPr>
            </a:p>
          </p:txBody>
        </p:sp>
        <p:sp>
          <p:nvSpPr>
            <p:cNvPr id="23" name="Cross 22"/>
            <p:cNvSpPr/>
            <p:nvPr/>
          </p:nvSpPr>
          <p:spPr>
            <a:xfrm rot="2700000">
              <a:off x="9103332" y="1724949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ross 23"/>
            <p:cNvSpPr/>
            <p:nvPr/>
          </p:nvSpPr>
          <p:spPr>
            <a:xfrm rot="2700000">
              <a:off x="9327036" y="1724947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ross 24"/>
            <p:cNvSpPr/>
            <p:nvPr/>
          </p:nvSpPr>
          <p:spPr>
            <a:xfrm rot="2700000">
              <a:off x="9550738" y="1724947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ross 25"/>
            <p:cNvSpPr/>
            <p:nvPr/>
          </p:nvSpPr>
          <p:spPr>
            <a:xfrm rot="2700000">
              <a:off x="9839824" y="1784224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ross 26"/>
            <p:cNvSpPr/>
            <p:nvPr/>
          </p:nvSpPr>
          <p:spPr>
            <a:xfrm rot="2700000">
              <a:off x="10070100" y="2279085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ross 27"/>
            <p:cNvSpPr/>
            <p:nvPr/>
          </p:nvSpPr>
          <p:spPr>
            <a:xfrm rot="2700000">
              <a:off x="10170311" y="2680404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ross 28"/>
            <p:cNvSpPr/>
            <p:nvPr/>
          </p:nvSpPr>
          <p:spPr>
            <a:xfrm rot="2700000">
              <a:off x="10288531" y="3008087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ross 29"/>
            <p:cNvSpPr/>
            <p:nvPr/>
          </p:nvSpPr>
          <p:spPr>
            <a:xfrm rot="2700000">
              <a:off x="10551125" y="3144777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ross 30"/>
            <p:cNvSpPr/>
            <p:nvPr/>
          </p:nvSpPr>
          <p:spPr>
            <a:xfrm rot="2700000">
              <a:off x="10748544" y="3148798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ross 31"/>
            <p:cNvSpPr/>
            <p:nvPr/>
          </p:nvSpPr>
          <p:spPr>
            <a:xfrm rot="2700000">
              <a:off x="10919201" y="3148799"/>
              <a:ext cx="96654" cy="83595"/>
            </a:xfrm>
            <a:prstGeom prst="plus">
              <a:avLst>
                <a:gd name="adj" fmla="val 385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6200000">
              <a:off x="8101069" y="2359412"/>
              <a:ext cx="177198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8954167" y="3193170"/>
              <a:ext cx="26471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3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5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9320" y="365125"/>
            <a:ext cx="9174480" cy="1325563"/>
          </a:xfrm>
        </p:spPr>
        <p:txBody>
          <a:bodyPr/>
          <a:lstStyle/>
          <a:p>
            <a:r>
              <a:rPr lang="en-US" dirty="0" smtClean="0"/>
              <a:t>Mobile-Immobile Model (MIM)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9175" y="61077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881C43"/>
                </a:solidFill>
              </a:rPr>
              <a:t>8</a:t>
            </a:r>
            <a:endParaRPr lang="en-US" sz="2200" b="1" dirty="0">
              <a:solidFill>
                <a:srgbClr val="881C4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535974"/>
            <a:ext cx="5076824" cy="58246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Non-</a:t>
            </a:r>
            <a:r>
              <a:rPr lang="en-US" sz="2600" dirty="0" err="1" smtClean="0"/>
              <a:t>Fickian</a:t>
            </a:r>
            <a:r>
              <a:rPr lang="en-US" sz="2600" dirty="0" smtClean="0"/>
              <a:t> Dispersion</a:t>
            </a: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354184" y="1470251"/>
                <a:ext cx="271253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θ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D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∂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∂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v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∂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184" y="1470251"/>
                <a:ext cx="2712537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/>
          <p:cNvSpPr txBox="1">
            <a:spLocks/>
          </p:cNvSpPr>
          <p:nvPr/>
        </p:nvSpPr>
        <p:spPr>
          <a:xfrm>
            <a:off x="2150745" y="2291206"/>
            <a:ext cx="5395686" cy="47529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Mobile-Immobile Model (MIM)</a:t>
            </a:r>
            <a:endParaRPr lang="en-US" sz="2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546431" y="2291206"/>
            <a:ext cx="4540794" cy="1388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Assumptions:</a:t>
            </a:r>
          </a:p>
          <a:p>
            <a:r>
              <a:rPr lang="en-US" sz="1700" dirty="0" smtClean="0"/>
              <a:t>Negligible adsorption</a:t>
            </a:r>
          </a:p>
          <a:p>
            <a:r>
              <a:rPr lang="en-US" sz="1700" dirty="0" smtClean="0"/>
              <a:t>Dispersion occurs only through aqueous phase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BF61AD-D0EA-4171-9F46-EA2766FFB4BA}"/>
                  </a:ext>
                </a:extLst>
              </p:cNvPr>
              <p:cNvSpPr txBox="1"/>
              <p:nvPr/>
            </p:nvSpPr>
            <p:spPr>
              <a:xfrm>
                <a:off x="2150746" y="2766498"/>
                <a:ext cx="5395685" cy="65517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𝒊𝒎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𝒊𝒎</m:t>
                              </m:r>
                            </m:sub>
                          </m:sSub>
                        </m:num>
                        <m:den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𝛛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BF61AD-D0EA-4171-9F46-EA2766FFB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746" y="2766498"/>
                <a:ext cx="5395685" cy="655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3EE1F4-BD8C-48A3-9208-9715D3C479C9}"/>
                  </a:ext>
                </a:extLst>
              </p:cNvPr>
              <p:cNvSpPr txBox="1"/>
              <p:nvPr/>
            </p:nvSpPr>
            <p:spPr>
              <a:xfrm>
                <a:off x="2161434" y="4377212"/>
                <a:ext cx="1213473" cy="526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03EE1F4-BD8C-48A3-9208-9715D3C47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34" y="4377212"/>
                <a:ext cx="1213473" cy="5261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DBDD69-8810-4623-9F8D-54BE60167EB7}"/>
                  </a:ext>
                </a:extLst>
              </p:cNvPr>
              <p:cNvSpPr txBox="1"/>
              <p:nvPr/>
            </p:nvSpPr>
            <p:spPr>
              <a:xfrm>
                <a:off x="2161434" y="5104214"/>
                <a:ext cx="1731243" cy="5743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DBDD69-8810-4623-9F8D-54BE60167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34" y="5104214"/>
                <a:ext cx="1731243" cy="5743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1D5199-AB53-4924-B4F3-C359ACBA531A}"/>
                  </a:ext>
                </a:extLst>
              </p:cNvPr>
              <p:cNvSpPr txBox="1"/>
              <p:nvPr/>
            </p:nvSpPr>
            <p:spPr>
              <a:xfrm>
                <a:off x="2161434" y="3605897"/>
                <a:ext cx="1380121" cy="5728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1D5199-AB53-4924-B4F3-C359ACBA5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34" y="3605897"/>
                <a:ext cx="1380121" cy="5728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Notched Right 14">
            <a:extLst>
              <a:ext uri="{FF2B5EF4-FFF2-40B4-BE49-F238E27FC236}">
                <a16:creationId xmlns:a16="http://schemas.microsoft.com/office/drawing/2014/main" id="{4EC842ED-AA97-4512-9B81-C5D8D136DA87}"/>
              </a:ext>
            </a:extLst>
          </p:cNvPr>
          <p:cNvSpPr/>
          <p:nvPr/>
        </p:nvSpPr>
        <p:spPr>
          <a:xfrm>
            <a:off x="4307958" y="4492570"/>
            <a:ext cx="3473967" cy="1004888"/>
          </a:xfrm>
          <a:prstGeom prst="notchedRightArrow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Negligible Adsorption (k ≈ 0)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FB39B28C-432A-44FC-9864-C612EE02DA98}"/>
              </a:ext>
            </a:extLst>
          </p:cNvPr>
          <p:cNvSpPr/>
          <p:nvPr/>
        </p:nvSpPr>
        <p:spPr>
          <a:xfrm>
            <a:off x="3892677" y="3547692"/>
            <a:ext cx="356673" cy="2891208"/>
          </a:xfrm>
          <a:prstGeom prst="rightBrace">
            <a:avLst>
              <a:gd name="adj1" fmla="val 49198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0F2D62-57F4-485E-A697-3529CC1D2AE7}"/>
                  </a:ext>
                </a:extLst>
              </p:cNvPr>
              <p:cNvSpPr txBox="1"/>
              <p:nvPr/>
            </p:nvSpPr>
            <p:spPr>
              <a:xfrm>
                <a:off x="4225039" y="5820936"/>
                <a:ext cx="664278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dirty="0"/>
                  <a:t>:	Retardation Factor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:	Dimensionless rate </a:t>
                </a:r>
                <a:r>
                  <a:rPr lang="en-US" dirty="0" smtClean="0"/>
                  <a:t>constant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dirty="0"/>
                  <a:t>: 	Dimensionless ratio of mobile fraction to total </a:t>
                </a:r>
                <a:r>
                  <a:rPr lang="en-US" dirty="0" smtClean="0"/>
                  <a:t>volume</a:t>
                </a:r>
                <a:endParaRPr 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0F2D62-57F4-485E-A697-3529CC1D2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039" y="5820936"/>
                <a:ext cx="6642784" cy="923330"/>
              </a:xfrm>
              <a:prstGeom prst="rect">
                <a:avLst/>
              </a:prstGeom>
              <a:blipFill>
                <a:blip r:embed="rId8"/>
                <a:stretch>
                  <a:fillRect l="-73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ontent Placeholder 2"/>
          <p:cNvSpPr txBox="1">
            <a:spLocks/>
          </p:cNvSpPr>
          <p:nvPr/>
        </p:nvSpPr>
        <p:spPr>
          <a:xfrm>
            <a:off x="4767120" y="3661215"/>
            <a:ext cx="5943703" cy="475291"/>
          </a:xfrm>
          <a:prstGeom prst="rect">
            <a:avLst/>
          </a:prstGeom>
          <a:solidFill>
            <a:srgbClr val="07017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STANMOD is used for dispersivity analysis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66C60B-70BE-44B7-B175-EA737DD7BC0B}"/>
              </a:ext>
            </a:extLst>
          </p:cNvPr>
          <p:cNvSpPr txBox="1"/>
          <p:nvPr/>
        </p:nvSpPr>
        <p:spPr>
          <a:xfrm>
            <a:off x="7840533" y="4899264"/>
            <a:ext cx="4097718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Dispersivity only depends on Peclet number (</a:t>
            </a:r>
            <a:r>
              <a:rPr lang="en-US" sz="2800" dirty="0" err="1" smtClean="0">
                <a:solidFill>
                  <a:schemeClr val="bg1"/>
                </a:solidFill>
              </a:rPr>
              <a:t>N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Pe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66C60B-70BE-44B7-B175-EA737DD7BC0B}"/>
                  </a:ext>
                </a:extLst>
              </p:cNvPr>
              <p:cNvSpPr txBox="1"/>
              <p:nvPr/>
            </p:nvSpPr>
            <p:spPr>
              <a:xfrm>
                <a:off x="7840533" y="4376044"/>
                <a:ext cx="4097718" cy="523220"/>
              </a:xfrm>
              <a:prstGeom prst="rect">
                <a:avLst/>
              </a:prstGeom>
              <a:solidFill>
                <a:srgbClr val="495B73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66C60B-70BE-44B7-B175-EA737DD7B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533" y="4376044"/>
                <a:ext cx="409771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2112253" y="5953860"/>
                <a:ext cx="1344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𝑷𝒆</m:t>
                          </m:r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53" y="5953860"/>
                <a:ext cx="1344727" cy="369332"/>
              </a:xfrm>
              <a:prstGeom prst="rect">
                <a:avLst/>
              </a:prstGeom>
              <a:blipFill>
                <a:blip r:embed="rId10"/>
                <a:stretch>
                  <a:fillRect t="-118333" r="-33484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35" grpId="0" animBg="1"/>
      <p:bldP spid="36" grpId="0"/>
      <p:bldP spid="37" grpId="0" animBg="1"/>
      <p:bldP spid="38" grpId="0"/>
      <p:bldP spid="39" grpId="0"/>
      <p:bldP spid="40" grpId="0"/>
      <p:bldP spid="41" grpId="0" animBg="1"/>
      <p:bldP spid="42" grpId="0" animBg="1"/>
      <p:bldP spid="44" grpId="0"/>
      <p:bldP spid="45" grpId="0" animBg="1"/>
      <p:bldP spid="46" grpId="0" animBg="1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0280" y="365125"/>
            <a:ext cx="954024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HS: 100,000 ppm </a:t>
            </a:r>
            <a:br>
              <a:rPr lang="en-US" dirty="0" smtClean="0"/>
            </a:br>
            <a:r>
              <a:rPr lang="en-US" dirty="0" smtClean="0"/>
              <a:t>PELS: 2,000 ppm NaCl + 200 ppm HPAM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9175" y="6107749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881C43"/>
                </a:solidFill>
              </a:rPr>
              <a:t>9</a:t>
            </a:r>
            <a:endParaRPr lang="en-US" sz="2200" b="1" dirty="0">
              <a:solidFill>
                <a:srgbClr val="881C4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8579" y="3215640"/>
            <a:ext cx="262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Presence of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phase</a:t>
            </a:r>
            <a:endParaRPr lang="en-US" b="1" dirty="0"/>
          </a:p>
        </p:txBody>
      </p:sp>
      <p:sp>
        <p:nvSpPr>
          <p:cNvPr id="20" name="Down Arrow 19"/>
          <p:cNvSpPr/>
          <p:nvPr/>
        </p:nvSpPr>
        <p:spPr>
          <a:xfrm>
            <a:off x="10287000" y="3793408"/>
            <a:ext cx="838200" cy="89916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98579" y="4920864"/>
            <a:ext cx="2603661" cy="40011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Higher salt dispersivity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377939325"/>
              </p:ext>
            </p:extLst>
          </p:nvPr>
        </p:nvGraphicFramePr>
        <p:xfrm>
          <a:off x="2240280" y="2260444"/>
          <a:ext cx="7158299" cy="421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5609645" y="3470009"/>
            <a:ext cx="1569720" cy="1335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4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</TotalTime>
  <Words>352</Words>
  <Application>Microsoft Office PowerPoint</Application>
  <PresentationFormat>Widescreen</PresentationFormat>
  <Paragraphs>97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 Lotus</vt:lpstr>
      <vt:lpstr>B Nazanin</vt:lpstr>
      <vt:lpstr>Calibri</vt:lpstr>
      <vt:lpstr>Calibri Light</vt:lpstr>
      <vt:lpstr>Cambria Math</vt:lpstr>
      <vt:lpstr>Office Theme</vt:lpstr>
      <vt:lpstr>How does the presence of an oil phase influence the non-Fickian salt transport during low salinity waterflooding EOR?</vt:lpstr>
      <vt:lpstr>Outline</vt:lpstr>
      <vt:lpstr>Low Salinity Waterflooding (LSWF)</vt:lpstr>
      <vt:lpstr>Physical Dispersion/Mixing</vt:lpstr>
      <vt:lpstr>Polymer-Enhanced Low Salinity Waterflooding (PELS)</vt:lpstr>
      <vt:lpstr>Problem Statement</vt:lpstr>
      <vt:lpstr>Research Method</vt:lpstr>
      <vt:lpstr>Mobile-Immobile Model (MIM)</vt:lpstr>
      <vt:lpstr>HS: 100,000 ppm  PELS: 2,000 ppm NaCl + 200 ppm HPAM</vt:lpstr>
      <vt:lpstr>HS: 40,000 ppm  PELS: 6,000 ppm NaCl + 200 ppm HPAM</vt:lpstr>
      <vt:lpstr>Results &amp; Discussion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 Darvish Sarvestani</dc:creator>
  <cp:lastModifiedBy>Darvish Arman</cp:lastModifiedBy>
  <cp:revision>315</cp:revision>
  <dcterms:created xsi:type="dcterms:W3CDTF">2020-10-01T12:54:21Z</dcterms:created>
  <dcterms:modified xsi:type="dcterms:W3CDTF">2022-05-28T09:16:01Z</dcterms:modified>
</cp:coreProperties>
</file>