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27" r:id="rId2"/>
    <p:sldId id="628" r:id="rId3"/>
    <p:sldId id="629" r:id="rId4"/>
    <p:sldId id="630" r:id="rId5"/>
    <p:sldId id="632" r:id="rId6"/>
    <p:sldId id="633" r:id="rId7"/>
    <p:sldId id="634" r:id="rId8"/>
    <p:sldId id="635" r:id="rId9"/>
    <p:sldId id="636" r:id="rId10"/>
    <p:sldId id="63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07" autoAdjust="0"/>
    <p:restoredTop sz="93851" autoAdjust="0"/>
  </p:normalViewPr>
  <p:slideViewPr>
    <p:cSldViewPr>
      <p:cViewPr varScale="1">
        <p:scale>
          <a:sx n="107" d="100"/>
          <a:sy n="107" d="100"/>
        </p:scale>
        <p:origin x="168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66"/>
    </p:cViewPr>
  </p:sorterViewPr>
  <p:notesViewPr>
    <p:cSldViewPr>
      <p:cViewPr varScale="1">
        <p:scale>
          <a:sx n="126" d="100"/>
          <a:sy n="126" d="100"/>
        </p:scale>
        <p:origin x="3558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E6014-FCEB-4914-9258-D7D6B9E44062}" type="datetimeFigureOut">
              <a:rPr lang="en-US" smtClean="0"/>
              <a:t>5/21/22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70FA-74AB-41E6-A87F-C9298D0D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7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0DA13-CB8B-4786-99A3-F26E434E284F}" type="datetimeFigureOut">
              <a:rPr lang="en-US" smtClean="0"/>
              <a:t>5/21/22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5B84A-D1DA-45E6-BE84-60503CAE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5B84A-D1DA-45E6-BE84-60503CAEED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01E-F8E5-41C2-B745-B2F4D78CB12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F4E-5FF9-43B1-9BE8-B7E70575C4F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533400" y="3352800"/>
            <a:ext cx="8077200" cy="152400"/>
            <a:chOff x="280" y="1580"/>
            <a:chExt cx="5088" cy="96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0" y="1580"/>
              <a:ext cx="5088" cy="47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80" y="1652"/>
              <a:ext cx="5088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12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" y="0"/>
            <a:ext cx="5867400" cy="6096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9786"/>
            <a:ext cx="8229600" cy="5286378"/>
          </a:xfrm>
        </p:spPr>
        <p:txBody>
          <a:bodyPr/>
          <a:lstStyle>
            <a:lvl1pPr marL="342900" indent="-228600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884251"/>
              </a:buClr>
              <a:buSzPct val="75000"/>
              <a:buFontTx/>
              <a:buChar char="►"/>
              <a:defRPr sz="2000"/>
            </a:lvl2pPr>
            <a:lvl3pPr>
              <a:buClr>
                <a:schemeClr val="accent1">
                  <a:lumMod val="75000"/>
                </a:schemeClr>
              </a:buClr>
              <a:buSzPct val="120000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01E-F8E5-41C2-B745-B2F4D78CB12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F4E-5FF9-43B1-9BE8-B7E70575C4F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533400" y="609600"/>
            <a:ext cx="8077200" cy="152400"/>
            <a:chOff x="280" y="1580"/>
            <a:chExt cx="5088" cy="96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0" y="1580"/>
              <a:ext cx="5088" cy="47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80" y="1652"/>
              <a:ext cx="5088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9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01E-F8E5-41C2-B745-B2F4D78CB12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F4E-5FF9-43B1-9BE8-B7E70575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01E-F8E5-41C2-B745-B2F4D78CB12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F4E-5FF9-43B1-9BE8-B7E70575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01E-F8E5-41C2-B745-B2F4D78CB12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F4E-5FF9-43B1-9BE8-B7E70575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01E-F8E5-41C2-B745-B2F4D78CB12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F4E-5FF9-43B1-9BE8-B7E70575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F01E-F8E5-41C2-B745-B2F4D78CB12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F4E-5FF9-43B1-9BE8-B7E70575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7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F01E-F8E5-41C2-B745-B2F4D78CB12E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6F4E-5FF9-43B1-9BE8-B7E70575C4F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97464" y="0"/>
            <a:ext cx="3846536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273026"/>
            <a:ext cx="2248133" cy="5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bhuvankar@lbl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458200" cy="14700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Simulating Supercritical-Liquid-Gas-Solid Phase Changes in CO2 during GCS Leakage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15000" y="3635376"/>
            <a:ext cx="2895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Pramod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Bhuvankar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Abdullah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Cihan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Jens T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Birkholzer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7FC6F-31DB-534D-A673-F73B71C52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5880" r="4357" b="5256"/>
          <a:stretch/>
        </p:blipFill>
        <p:spPr>
          <a:xfrm>
            <a:off x="152400" y="152401"/>
            <a:ext cx="1676400" cy="1416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60343-712E-7B48-92CB-84B3FBB06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2262" r="7589" b="28572"/>
          <a:stretch/>
        </p:blipFill>
        <p:spPr>
          <a:xfrm>
            <a:off x="5715000" y="5791200"/>
            <a:ext cx="3210127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761419-33D6-0D44-B432-47901DEAA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1200"/>
            <a:ext cx="174345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6E4D-A0BD-5B4B-934A-A013729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5B8C0-9BCD-0F45-9CB4-B57E6A5D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Garamond" panose="02020404030301010803" pitchFamily="18" charset="0"/>
              </a:rPr>
              <a:t>The proposed method is effective in predicting choked leakage of CO</a:t>
            </a:r>
            <a:r>
              <a:rPr lang="en-US" sz="1800" baseline="-25000" dirty="0">
                <a:latin typeface="Garamond" panose="02020404030301010803" pitchFamily="18" charset="0"/>
              </a:rPr>
              <a:t>2</a:t>
            </a:r>
            <a:r>
              <a:rPr lang="en-US" sz="1800" dirty="0">
                <a:latin typeface="Garamond" panose="02020404030301010803" pitchFamily="18" charset="0"/>
              </a:rPr>
              <a:t> with phase transitions.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Modeling heat transfer in the surrounding conduit is important.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Well blowout simulations indicate leakage rate of CO</a:t>
            </a:r>
            <a:r>
              <a:rPr lang="en-US" sz="1800" baseline="-25000" dirty="0">
                <a:latin typeface="Garamond" panose="02020404030301010803" pitchFamily="18" charset="0"/>
              </a:rPr>
              <a:t>2</a:t>
            </a:r>
            <a:r>
              <a:rPr lang="en-US" sz="1800" dirty="0">
                <a:latin typeface="Garamond" panose="02020404030301010803" pitchFamily="18" charset="0"/>
              </a:rPr>
              <a:t> is on average 210 kg/s.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Intermittent ejection of dry-ice into the atmosphere observed for reservoir temperatures below </a:t>
            </a:r>
            <a:r>
              <a:rPr lang="en-US" sz="1800" i="1" dirty="0">
                <a:latin typeface="Garamond" panose="02020404030301010803" pitchFamily="18" charset="0"/>
              </a:rPr>
              <a:t>40</a:t>
            </a:r>
            <a:r>
              <a:rPr lang="en-US" sz="1800" i="1" baseline="30000" dirty="0">
                <a:latin typeface="Garamond" panose="02020404030301010803" pitchFamily="18" charset="0"/>
              </a:rPr>
              <a:t>o</a:t>
            </a:r>
            <a:r>
              <a:rPr lang="en-US" sz="1800" dirty="0">
                <a:latin typeface="Garamond" panose="02020404030301010803" pitchFamily="18" charset="0"/>
              </a:rPr>
              <a:t> C.</a:t>
            </a:r>
          </a:p>
          <a:p>
            <a:pPr marL="114300" indent="0"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1800" dirty="0">
                <a:latin typeface="Garamond" panose="02020404030301010803" pitchFamily="18" charset="0"/>
              </a:rPr>
              <a:t>Future work: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Garamond" panose="02020404030301010803" pitchFamily="18" charset="0"/>
              </a:rPr>
              <a:t>Study the effect of reservoir permeability on leak rate.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Garamond" panose="02020404030301010803" pitchFamily="18" charset="0"/>
              </a:rPr>
              <a:t>Incorporate hydrate formation models into current code.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Garamond" panose="02020404030301010803" pitchFamily="18" charset="0"/>
            </a:endParaRPr>
          </a:p>
          <a:p>
            <a:pPr marL="114300" indent="0">
              <a:buNone/>
            </a:pPr>
            <a:r>
              <a:rPr lang="en-US" sz="1800" dirty="0">
                <a:latin typeface="Garamond" panose="02020404030301010803" pitchFamily="18" charset="0"/>
              </a:rPr>
              <a:t>Contact info: </a:t>
            </a:r>
            <a:r>
              <a:rPr lang="en-US" sz="1800" dirty="0">
                <a:latin typeface="Garamond" panose="02020404030301010803" pitchFamily="18" charset="0"/>
                <a:hlinkClick r:id="rId2"/>
              </a:rPr>
              <a:t>pbhuvankar@lbl.gov</a:t>
            </a:r>
            <a:endParaRPr lang="en-US" sz="1800" dirty="0">
              <a:latin typeface="Garamond" panose="02020404030301010803" pitchFamily="18" charset="0"/>
            </a:endParaRPr>
          </a:p>
          <a:p>
            <a:pPr marL="114300" indent="0"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114300" indent="0">
              <a:buNone/>
            </a:pPr>
            <a:endParaRPr lang="en-US" sz="18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B3DC6-EA99-F849-BA9A-41F0D86C0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5880" r="4357" b="5256"/>
          <a:stretch/>
        </p:blipFill>
        <p:spPr>
          <a:xfrm>
            <a:off x="7315200" y="5310083"/>
            <a:ext cx="1676400" cy="1416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B36F3-2432-9645-BF85-9D9EA0F1C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18150"/>
            <a:ext cx="1743456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25B94-5CC4-4A47-B12A-D34D5708A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2262" r="7589" b="28572"/>
          <a:stretch/>
        </p:blipFill>
        <p:spPr>
          <a:xfrm>
            <a:off x="3305264" y="5518150"/>
            <a:ext cx="321012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C0AE-DEEB-064C-AE81-FEA54CFE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0" y="0"/>
            <a:ext cx="7577920" cy="609600"/>
          </a:xfrm>
        </p:spPr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Background: Need to model well blowouts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DB57-3BFD-4A4B-B3FF-3BA274657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latin typeface="Garamond" panose="02020404030301010803" pitchFamily="18" charset="0"/>
              </a:rPr>
              <a:t>Motivation</a:t>
            </a:r>
            <a:r>
              <a:rPr lang="en-US" dirty="0">
                <a:latin typeface="Garamond" panose="02020404030301010803" pitchFamily="18" charset="0"/>
              </a:rPr>
              <a:t>:</a:t>
            </a:r>
          </a:p>
          <a:p>
            <a:r>
              <a:rPr lang="en-US" dirty="0">
                <a:latin typeface="Garamond" panose="02020404030301010803" pitchFamily="18" charset="0"/>
              </a:rPr>
              <a:t>CO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well blowouts can be </a:t>
            </a:r>
            <a:r>
              <a:rPr lang="en-US" b="1" i="1" dirty="0">
                <a:latin typeface="Garamond" panose="02020404030301010803" pitchFamily="18" charset="0"/>
              </a:rPr>
              <a:t>hazardous</a:t>
            </a:r>
            <a:r>
              <a:rPr lang="en-US" dirty="0">
                <a:latin typeface="Garamond" panose="02020404030301010803" pitchFamily="18" charset="0"/>
              </a:rPr>
              <a:t> with tremendous expansion of the released CO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 (Skinner 2003).</a:t>
            </a:r>
          </a:p>
          <a:p>
            <a:r>
              <a:rPr lang="en-US" dirty="0">
                <a:latin typeface="Garamond" panose="02020404030301010803" pitchFamily="18" charset="0"/>
              </a:rPr>
              <a:t>The expansion may lead to </a:t>
            </a:r>
            <a:r>
              <a:rPr lang="en-US" b="1" i="1" dirty="0">
                <a:latin typeface="Garamond" panose="02020404030301010803" pitchFamily="18" charset="0"/>
              </a:rPr>
              <a:t>rapid cooling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near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i="1" dirty="0">
                <a:latin typeface="Garamond" panose="02020404030301010803" pitchFamily="18" charset="0"/>
              </a:rPr>
              <a:t>CO</a:t>
            </a:r>
            <a:r>
              <a:rPr lang="en-US" b="1" i="1" baseline="-25000" dirty="0">
                <a:latin typeface="Garamond" panose="02020404030301010803" pitchFamily="18" charset="0"/>
              </a:rPr>
              <a:t>2</a:t>
            </a:r>
            <a:r>
              <a:rPr lang="en-US" b="1" i="1" dirty="0">
                <a:latin typeface="Garamond" panose="02020404030301010803" pitchFamily="18" charset="0"/>
              </a:rPr>
              <a:t>’s triple-point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and the formation of </a:t>
            </a:r>
            <a:r>
              <a:rPr lang="en-US" b="1" i="1" dirty="0">
                <a:latin typeface="Garamond" panose="02020404030301010803" pitchFamily="18" charset="0"/>
              </a:rPr>
              <a:t>dry-ice crystals</a:t>
            </a:r>
            <a:r>
              <a:rPr lang="en-US" dirty="0">
                <a:latin typeface="Garamond" panose="02020404030301010803" pitchFamily="18" charset="0"/>
              </a:rPr>
              <a:t>. </a:t>
            </a:r>
          </a:p>
          <a:p>
            <a:r>
              <a:rPr lang="en-US" b="1" i="1" dirty="0">
                <a:latin typeface="Garamond" panose="02020404030301010803" pitchFamily="18" charset="0"/>
              </a:rPr>
              <a:t>Sheep mountain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blowout (1981), ~ </a:t>
            </a:r>
            <a:r>
              <a:rPr lang="en-US" b="1" i="1" dirty="0">
                <a:latin typeface="Garamond" panose="02020404030301010803" pitchFamily="18" charset="0"/>
              </a:rPr>
              <a:t>13,200 tons CO</a:t>
            </a:r>
            <a:r>
              <a:rPr lang="en-US" b="1" i="1" baseline="-25000" dirty="0">
                <a:latin typeface="Garamond" panose="02020404030301010803" pitchFamily="18" charset="0"/>
              </a:rPr>
              <a:t>2</a:t>
            </a:r>
            <a:r>
              <a:rPr lang="en-US" b="1" i="1" dirty="0">
                <a:latin typeface="Garamond" panose="02020404030301010803" pitchFamily="18" charset="0"/>
              </a:rPr>
              <a:t>/day </a:t>
            </a:r>
            <a:r>
              <a:rPr lang="en-US" dirty="0">
                <a:latin typeface="Garamond" panose="02020404030301010803" pitchFamily="18" charset="0"/>
              </a:rPr>
              <a:t>with chunks of dry ice hundreds of feet into the air.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u="sng" dirty="0">
                <a:latin typeface="Garamond" panose="02020404030301010803" pitchFamily="18" charset="0"/>
              </a:rPr>
              <a:t>Objectives</a:t>
            </a:r>
            <a:r>
              <a:rPr lang="en-US" dirty="0">
                <a:latin typeface="Garamond" panose="02020404030301010803" pitchFamily="18" charset="0"/>
              </a:rPr>
              <a:t>:</a:t>
            </a:r>
          </a:p>
          <a:p>
            <a:r>
              <a:rPr lang="en-US" dirty="0">
                <a:latin typeface="Garamond" panose="02020404030301010803" pitchFamily="18" charset="0"/>
              </a:rPr>
              <a:t>To model </a:t>
            </a:r>
            <a:r>
              <a:rPr lang="en-US" i="1" dirty="0">
                <a:latin typeface="Garamond" panose="02020404030301010803" pitchFamily="18" charset="0"/>
              </a:rPr>
              <a:t>compressible flow</a:t>
            </a:r>
            <a:r>
              <a:rPr lang="en-US" dirty="0">
                <a:latin typeface="Garamond" panose="02020404030301010803" pitchFamily="18" charset="0"/>
              </a:rPr>
              <a:t> &amp; </a:t>
            </a:r>
            <a:r>
              <a:rPr lang="en-US" i="1" dirty="0">
                <a:latin typeface="Garamond" panose="02020404030301010803" pitchFamily="18" charset="0"/>
              </a:rPr>
              <a:t>phase transitions </a:t>
            </a:r>
            <a:r>
              <a:rPr lang="en-US" dirty="0">
                <a:latin typeface="Garamond" panose="02020404030301010803" pitchFamily="18" charset="0"/>
              </a:rPr>
              <a:t>(supercritical-gas-liquid-solid) of CO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 inside wellbore.</a:t>
            </a:r>
          </a:p>
          <a:p>
            <a:r>
              <a:rPr lang="en-US" dirty="0">
                <a:latin typeface="Garamond" panose="02020404030301010803" pitchFamily="18" charset="0"/>
              </a:rPr>
              <a:t>To study the impact of well parameters like depth, casing, &amp; cement on the CO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 leakage rate.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9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0E44-2339-C144-9AAB-A1B7006B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0" y="0"/>
            <a:ext cx="8187520" cy="609600"/>
          </a:xfrm>
        </p:spPr>
        <p:txBody>
          <a:bodyPr/>
          <a:lstStyle/>
          <a:p>
            <a:r>
              <a:rPr lang="en-US" sz="2400" dirty="0">
                <a:latin typeface="Garamond" panose="02020404030301010803" pitchFamily="18" charset="0"/>
              </a:rPr>
              <a:t>Methodology: CFD + Homogeneous Equilibrium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0DD2-0AD5-AA44-96CF-1BA5FED6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6"/>
            <a:ext cx="3581400" cy="528637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For flow inside circular cross-section conduits 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pPr marL="114300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Homogeneous Equilibrium Model</a:t>
            </a:r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C9F4A-56C4-A845-868A-0F427BF7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889500"/>
            <a:ext cx="2184400" cy="88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E6D94-FF54-8E4D-AE78-2103D1F67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29" y="3623385"/>
            <a:ext cx="14224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0C84F6-E185-AD42-B6E2-F265B2E69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3" y="2935396"/>
            <a:ext cx="29972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C40F3-2B06-0D41-9CD2-06812B35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43" y="2308746"/>
            <a:ext cx="32258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F9E23-15F9-FB4C-8CA8-8BB66EECA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43" y="1672644"/>
            <a:ext cx="1943100" cy="6223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4C0179A-E764-1C4B-8EE4-D62A6D6ACBF7}"/>
              </a:ext>
            </a:extLst>
          </p:cNvPr>
          <p:cNvSpPr txBox="1">
            <a:spLocks/>
          </p:cNvSpPr>
          <p:nvPr/>
        </p:nvSpPr>
        <p:spPr>
          <a:xfrm>
            <a:off x="4055903" y="4326402"/>
            <a:ext cx="3568834" cy="4479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3838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1</a:t>
            </a:r>
            <a:r>
              <a:rPr lang="en-US" sz="2000" b="0" baseline="30000" dirty="0"/>
              <a:t>st</a:t>
            </a:r>
            <a:r>
              <a:rPr lang="en-US" sz="2000" b="0" dirty="0"/>
              <a:t> order </a:t>
            </a:r>
            <a:r>
              <a:rPr lang="en-US" sz="2000" dirty="0"/>
              <a:t>Godunov</a:t>
            </a:r>
            <a:r>
              <a:rPr lang="en-US" sz="2000" b="0" dirty="0"/>
              <a:t> Riemann-solver based </a:t>
            </a:r>
            <a:r>
              <a:rPr lang="en-US" sz="2000" dirty="0"/>
              <a:t>shock-capturing</a:t>
            </a:r>
            <a:r>
              <a:rPr lang="en-US" sz="2000" b="0" dirty="0"/>
              <a:t> scheme (Toro 1994)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E0749-8F50-424A-B93D-FCE4623F4C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218"/>
          <a:stretch/>
        </p:blipFill>
        <p:spPr>
          <a:xfrm>
            <a:off x="4589614" y="999269"/>
            <a:ext cx="4142863" cy="143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C38DD8-C644-054C-A87F-874D4153C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429" y="2453270"/>
            <a:ext cx="2370297" cy="1777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E6526-F57A-FB49-A659-FC36F8B8F7BE}"/>
              </a:ext>
            </a:extLst>
          </p:cNvPr>
          <p:cNvSpPr txBox="1"/>
          <p:nvPr/>
        </p:nvSpPr>
        <p:spPr>
          <a:xfrm>
            <a:off x="5666036" y="727456"/>
            <a:ext cx="2780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Fang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et al.,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Ind. &amp; Eng. Chem. Res. (2018)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65A6E-06C3-F64A-8572-53228729884E}"/>
              </a:ext>
            </a:extLst>
          </p:cNvPr>
          <p:cNvSpPr txBox="1"/>
          <p:nvPr/>
        </p:nvSpPr>
        <p:spPr>
          <a:xfrm>
            <a:off x="7604865" y="2581796"/>
            <a:ext cx="1356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Garamond" panose="02020404030301010803" pitchFamily="18" charset="0"/>
              </a:rPr>
              <a:t>E = e + 506.79 kJ/kg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8C5AF2E-B648-254C-84EF-4D24CB6C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99" y="5708592"/>
            <a:ext cx="2540874" cy="7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7CDD39-803D-C343-83CF-9137D45F1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1312" y="5265424"/>
            <a:ext cx="1401575" cy="3477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C8891B-E379-AB40-B018-C350136ADB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6485" y="5229140"/>
            <a:ext cx="1950704" cy="3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CF0B-F0B0-7A47-9FCF-A92A5CB5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0" y="0"/>
            <a:ext cx="8873320" cy="609600"/>
          </a:xfrm>
        </p:spPr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Testing the Code: Comparison with Experiment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C37C-F6DB-D548-A485-ECF49A7D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 Case 1: Brown </a:t>
            </a:r>
            <a:r>
              <a:rPr lang="en-US" sz="2000" i="1" dirty="0">
                <a:latin typeface="Garamond" panose="02020404030301010803" pitchFamily="18" charset="0"/>
              </a:rPr>
              <a:t>et al.</a:t>
            </a:r>
            <a:r>
              <a:rPr lang="en-US" sz="2000" dirty="0">
                <a:latin typeface="Garamond" panose="02020404030301010803" pitchFamily="18" charset="0"/>
              </a:rPr>
              <a:t> (2014)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L = 256 m, d = 233 mm.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Choked flow outflow boundary condition.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Ambient temperature of 298 K.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Insulated pipe.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8C8C12-46A4-474A-B333-0CAE14EB7BCA}"/>
              </a:ext>
            </a:extLst>
          </p:cNvPr>
          <p:cNvSpPr/>
          <p:nvPr/>
        </p:nvSpPr>
        <p:spPr>
          <a:xfrm>
            <a:off x="4953000" y="886394"/>
            <a:ext cx="3344779" cy="495450"/>
          </a:xfrm>
          <a:prstGeom prst="rect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P</a:t>
            </a:r>
            <a:r>
              <a:rPr lang="en-US" i="1" baseline="-25000" dirty="0"/>
              <a:t>0 </a:t>
            </a:r>
            <a:r>
              <a:rPr lang="en-US" i="1" dirty="0"/>
              <a:t>= 36 bar, T</a:t>
            </a:r>
            <a:r>
              <a:rPr lang="en-US" i="1" baseline="-25000" dirty="0"/>
              <a:t>0 </a:t>
            </a:r>
            <a:r>
              <a:rPr lang="en-US" i="1" dirty="0"/>
              <a:t>= 273 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2EE734-473D-BE4D-B611-8757507E7E8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8297779" y="1134119"/>
            <a:ext cx="453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37BACD5-C96E-6F4A-A96E-57262A1FD5FF}"/>
              </a:ext>
            </a:extLst>
          </p:cNvPr>
          <p:cNvGrpSpPr/>
          <p:nvPr/>
        </p:nvGrpSpPr>
        <p:grpSpPr>
          <a:xfrm>
            <a:off x="4808619" y="1028020"/>
            <a:ext cx="144381" cy="308960"/>
            <a:chOff x="6340641" y="1544980"/>
            <a:chExt cx="144381" cy="3089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915490-54D1-A947-9AA4-44046C12AFAE}"/>
                </a:ext>
              </a:extLst>
            </p:cNvPr>
            <p:cNvCxnSpPr/>
            <p:nvPr/>
          </p:nvCxnSpPr>
          <p:spPr>
            <a:xfrm flipV="1">
              <a:off x="6340643" y="1544980"/>
              <a:ext cx="144379" cy="101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F41E33-7233-6A40-A076-701F36D94754}"/>
                </a:ext>
              </a:extLst>
            </p:cNvPr>
            <p:cNvCxnSpPr/>
            <p:nvPr/>
          </p:nvCxnSpPr>
          <p:spPr>
            <a:xfrm flipV="1">
              <a:off x="6340642" y="1648325"/>
              <a:ext cx="144379" cy="101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05545FD-C93C-9C44-9F52-0DFB9432C77B}"/>
                </a:ext>
              </a:extLst>
            </p:cNvPr>
            <p:cNvCxnSpPr/>
            <p:nvPr/>
          </p:nvCxnSpPr>
          <p:spPr>
            <a:xfrm flipV="1">
              <a:off x="6340641" y="1752749"/>
              <a:ext cx="144379" cy="101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5F8377-1E67-F049-8537-8CC99328E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99"/>
          <a:stretch/>
        </p:blipFill>
        <p:spPr>
          <a:xfrm>
            <a:off x="5298125" y="1461109"/>
            <a:ext cx="2654528" cy="172294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913C6F4-0BFF-EE4D-ABEC-CCD3A8F2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5" y="3026537"/>
            <a:ext cx="3971262" cy="32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9F8406CC-E808-544D-8F1D-9F1783D4B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18" y="3592392"/>
            <a:ext cx="3892742" cy="30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BF8817-EB0F-D24E-8E56-0F90C4F03E54}"/>
              </a:ext>
            </a:extLst>
          </p:cNvPr>
          <p:cNvSpPr txBox="1"/>
          <p:nvPr/>
        </p:nvSpPr>
        <p:spPr>
          <a:xfrm>
            <a:off x="1917592" y="2754981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Garamond" panose="02020404030301010803" pitchFamily="18" charset="0"/>
              </a:rPr>
              <a:t>x = 6.4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2E0A4-11D7-4B4F-AF42-2E7111339C01}"/>
              </a:ext>
            </a:extLst>
          </p:cNvPr>
          <p:cNvSpPr txBox="1"/>
          <p:nvPr/>
        </p:nvSpPr>
        <p:spPr>
          <a:xfrm>
            <a:off x="6178845" y="3337164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Garamond" panose="02020404030301010803" pitchFamily="18" charset="0"/>
              </a:rPr>
              <a:t>x = 6.4 m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CD770E2E-B25B-614F-B0B7-BB138F1A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3" y="3066245"/>
            <a:ext cx="4070066" cy="327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10E1CC01-D9AC-7A47-9032-58FB6DEF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40" y="3614163"/>
            <a:ext cx="3924575" cy="3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2A7E104-05A2-3E4E-8D52-C969897DDC8E}"/>
              </a:ext>
            </a:extLst>
          </p:cNvPr>
          <p:cNvSpPr txBox="1"/>
          <p:nvPr/>
        </p:nvSpPr>
        <p:spPr>
          <a:xfrm>
            <a:off x="2811534" y="2769392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Garamond" panose="02020404030301010803" pitchFamily="18" charset="0"/>
              </a:rPr>
              <a:t>x = 139 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9819A9-B713-8D4A-8919-AFC4B9062B4F}"/>
              </a:ext>
            </a:extLst>
          </p:cNvPr>
          <p:cNvSpPr txBox="1"/>
          <p:nvPr/>
        </p:nvSpPr>
        <p:spPr>
          <a:xfrm>
            <a:off x="7321851" y="3344475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Garamond" panose="02020404030301010803" pitchFamily="18" charset="0"/>
              </a:rPr>
              <a:t>x = 18.3 m</a:t>
            </a:r>
          </a:p>
        </p:txBody>
      </p:sp>
    </p:spTree>
    <p:extLst>
      <p:ext uri="{BB962C8B-B14F-4D97-AF65-F5344CB8AC3E}">
        <p14:creationId xmlns:p14="http://schemas.microsoft.com/office/powerpoint/2010/main" val="9609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5" grpId="0"/>
      <p:bldP spid="25" grpId="1"/>
      <p:bldP spid="26" grpId="0"/>
      <p:bldP spid="26" grpId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281A-E7D1-234A-A242-84D3DB8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0" y="0"/>
            <a:ext cx="8035120" cy="609600"/>
          </a:xfrm>
        </p:spPr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Testing the Code: Comparison with Experiment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9609B-47DC-8840-AF34-B575F8A3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Garamond" panose="02020404030301010803" pitchFamily="18" charset="0"/>
              </a:rPr>
              <a:t> Case 2: </a:t>
            </a:r>
            <a:r>
              <a:rPr lang="en-US" sz="1800" dirty="0" err="1">
                <a:latin typeface="Garamond" panose="02020404030301010803" pitchFamily="18" charset="0"/>
              </a:rPr>
              <a:t>Munkejord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i="1" dirty="0">
                <a:latin typeface="Garamond" panose="02020404030301010803" pitchFamily="18" charset="0"/>
              </a:rPr>
              <a:t>et al.</a:t>
            </a:r>
            <a:r>
              <a:rPr lang="en-US" sz="1800" dirty="0">
                <a:latin typeface="Garamond" panose="02020404030301010803" pitchFamily="18" charset="0"/>
              </a:rPr>
              <a:t> (2020)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L = 61.67 m, d</a:t>
            </a:r>
            <a:r>
              <a:rPr lang="en-US" sz="1800" i="1" baseline="-25000" dirty="0">
                <a:latin typeface="Garamond" panose="02020404030301010803" pitchFamily="18" charset="0"/>
              </a:rPr>
              <a:t>i</a:t>
            </a:r>
            <a:r>
              <a:rPr lang="en-US" sz="1800" dirty="0">
                <a:latin typeface="Garamond" panose="02020404030301010803" pitchFamily="18" charset="0"/>
              </a:rPr>
              <a:t> = 40.8 mm.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Choked flow outflow boundary condition.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Ambient temperature of 9</a:t>
            </a:r>
            <a:r>
              <a:rPr lang="en-US" sz="1800" baseline="30000" dirty="0">
                <a:latin typeface="Garamond" panose="02020404030301010803" pitchFamily="18" charset="0"/>
              </a:rPr>
              <a:t>o</a:t>
            </a:r>
            <a:r>
              <a:rPr lang="en-US" sz="1800" dirty="0">
                <a:latin typeface="Garamond" panose="02020404030301010803" pitchFamily="18" charset="0"/>
              </a:rPr>
              <a:t>C.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Steel pipe (heat transfer modeled).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BB531-DA58-174A-A2DE-37E1FF690B11}"/>
              </a:ext>
            </a:extLst>
          </p:cNvPr>
          <p:cNvSpPr/>
          <p:nvPr/>
        </p:nvSpPr>
        <p:spPr>
          <a:xfrm>
            <a:off x="5219750" y="908857"/>
            <a:ext cx="3344779" cy="495450"/>
          </a:xfrm>
          <a:prstGeom prst="rect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P</a:t>
            </a:r>
            <a:r>
              <a:rPr lang="en-US" i="1" baseline="-25000" dirty="0"/>
              <a:t>0 </a:t>
            </a:r>
            <a:r>
              <a:rPr lang="en-US" i="1" dirty="0"/>
              <a:t>= 12.2 MPa, T</a:t>
            </a:r>
            <a:r>
              <a:rPr lang="en-US" i="1" baseline="-25000" dirty="0"/>
              <a:t>0 </a:t>
            </a:r>
            <a:r>
              <a:rPr lang="en-US" i="1" dirty="0"/>
              <a:t>= 24.6</a:t>
            </a:r>
            <a:r>
              <a:rPr lang="en-US" i="1" baseline="30000" dirty="0"/>
              <a:t>o</a:t>
            </a:r>
            <a:r>
              <a:rPr lang="en-US" i="1" dirty="0"/>
              <a:t>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C80E78-E68C-1E48-B53F-4110EA3DECE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8564529" y="1156582"/>
            <a:ext cx="453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6665C-1E2D-204F-AE9F-A47BF53A2577}"/>
              </a:ext>
            </a:extLst>
          </p:cNvPr>
          <p:cNvGrpSpPr/>
          <p:nvPr/>
        </p:nvGrpSpPr>
        <p:grpSpPr>
          <a:xfrm>
            <a:off x="5049526" y="1002102"/>
            <a:ext cx="144381" cy="308960"/>
            <a:chOff x="6340641" y="1544980"/>
            <a:chExt cx="144381" cy="3089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9C5FAB0-68EE-8945-A9E6-9AB3D2E46640}"/>
                </a:ext>
              </a:extLst>
            </p:cNvPr>
            <p:cNvCxnSpPr/>
            <p:nvPr/>
          </p:nvCxnSpPr>
          <p:spPr>
            <a:xfrm flipV="1">
              <a:off x="6340643" y="1544980"/>
              <a:ext cx="144379" cy="101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7D7739-D124-F544-BA04-CF30109999C7}"/>
                </a:ext>
              </a:extLst>
            </p:cNvPr>
            <p:cNvCxnSpPr/>
            <p:nvPr/>
          </p:nvCxnSpPr>
          <p:spPr>
            <a:xfrm flipV="1">
              <a:off x="6340642" y="1648325"/>
              <a:ext cx="144379" cy="101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643436-553F-8545-9626-456C43714484}"/>
                </a:ext>
              </a:extLst>
            </p:cNvPr>
            <p:cNvCxnSpPr/>
            <p:nvPr/>
          </p:nvCxnSpPr>
          <p:spPr>
            <a:xfrm flipV="1">
              <a:off x="6340641" y="1752749"/>
              <a:ext cx="144379" cy="1011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241A5E-DA0F-8749-AA4A-0B5A9B756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80"/>
          <a:stretch/>
        </p:blipFill>
        <p:spPr>
          <a:xfrm>
            <a:off x="6004814" y="1508100"/>
            <a:ext cx="1467043" cy="1667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2E34EA-B004-D14D-B677-C23AE7E5D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" y="2879866"/>
            <a:ext cx="4328397" cy="3246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8E1940-DE04-6E48-9CAD-CD9C9FFAA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987" y="3461709"/>
            <a:ext cx="4046051" cy="30345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7E1F75-F504-0C4B-BFA4-1AADED6FC601}"/>
              </a:ext>
            </a:extLst>
          </p:cNvPr>
          <p:cNvSpPr txBox="1"/>
          <p:nvPr/>
        </p:nvSpPr>
        <p:spPr>
          <a:xfrm>
            <a:off x="1672143" y="2710589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aramond" panose="02020404030301010803" pitchFamily="18" charset="0"/>
              </a:rPr>
              <a:t>x = 0.08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4A8B2-3675-BD40-84A8-B5B73C4C0AC6}"/>
              </a:ext>
            </a:extLst>
          </p:cNvPr>
          <p:cNvSpPr txBox="1"/>
          <p:nvPr/>
        </p:nvSpPr>
        <p:spPr>
          <a:xfrm>
            <a:off x="6189784" y="3259723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Garamond" panose="02020404030301010803" pitchFamily="18" charset="0"/>
              </a:rPr>
              <a:t>x = 61.3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9E5E24-1114-7746-B67F-EF6E744E45FF}"/>
              </a:ext>
            </a:extLst>
          </p:cNvPr>
          <p:cNvSpPr txBox="1"/>
          <p:nvPr/>
        </p:nvSpPr>
        <p:spPr>
          <a:xfrm>
            <a:off x="5677804" y="3211625"/>
            <a:ext cx="200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Pressure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i="1" dirty="0">
                <a:latin typeface="Garamond" panose="02020404030301010803" pitchFamily="18" charset="0"/>
              </a:rPr>
              <a:t>at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i="1" dirty="0">
                <a:latin typeface="Garamond" panose="02020404030301010803" pitchFamily="18" charset="0"/>
              </a:rPr>
              <a:t>initial times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E134CC0B-A42D-F846-90CD-D4064A1A1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986" y="3528738"/>
            <a:ext cx="4182925" cy="31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4" grpId="0"/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375A-436F-BB47-B53C-488FA1BC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Problem Setup: Well Blowout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9713-C431-C84B-A9A1-033095D7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Garamond" panose="02020404030301010803" pitchFamily="18" charset="0"/>
              </a:rPr>
              <a:t>To simulate a CO2 blowout in a </a:t>
            </a:r>
            <a:r>
              <a:rPr lang="en-US" sz="2400" i="1" dirty="0">
                <a:latin typeface="Garamond" panose="02020404030301010803" pitchFamily="18" charset="0"/>
              </a:rPr>
              <a:t>plugged well</a:t>
            </a:r>
            <a:r>
              <a:rPr lang="en-US" sz="2400" dirty="0">
                <a:latin typeface="Garamond" panose="02020404030301010803" pitchFamily="18" charset="0"/>
              </a:rPr>
              <a:t>. 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Inner diameter = </a:t>
            </a:r>
            <a:r>
              <a:rPr lang="en-US" sz="2400" i="1" dirty="0">
                <a:latin typeface="Garamond" panose="02020404030301010803" pitchFamily="18" charset="0"/>
              </a:rPr>
              <a:t>0.18m</a:t>
            </a:r>
            <a:r>
              <a:rPr lang="en-US" sz="2400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8907D-2A9F-3046-9305-E408F02F0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6" t="3968" r="13483" b="5324"/>
          <a:stretch/>
        </p:blipFill>
        <p:spPr>
          <a:xfrm>
            <a:off x="3520167" y="1752600"/>
            <a:ext cx="5540625" cy="49395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357748-8356-614A-8CC7-4FFA8E44FCEC}"/>
              </a:ext>
            </a:extLst>
          </p:cNvPr>
          <p:cNvGrpSpPr/>
          <p:nvPr/>
        </p:nvGrpSpPr>
        <p:grpSpPr>
          <a:xfrm>
            <a:off x="4476760" y="5588013"/>
            <a:ext cx="1070811" cy="390828"/>
            <a:chOff x="6485021" y="5041232"/>
            <a:chExt cx="1070811" cy="3908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C0BECFE-81C0-2C4C-9B0F-F246100282F4}"/>
                </a:ext>
              </a:extLst>
            </p:cNvPr>
            <p:cNvCxnSpPr/>
            <p:nvPr/>
          </p:nvCxnSpPr>
          <p:spPr>
            <a:xfrm>
              <a:off x="6485021" y="5041232"/>
              <a:ext cx="1070811" cy="39082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D30835-B221-7445-B808-C83843CB61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5021" y="5041232"/>
              <a:ext cx="1070811" cy="3452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C6646-2867-E94E-A9D0-81393CB8EEB8}"/>
              </a:ext>
            </a:extLst>
          </p:cNvPr>
          <p:cNvGrpSpPr/>
          <p:nvPr/>
        </p:nvGrpSpPr>
        <p:grpSpPr>
          <a:xfrm>
            <a:off x="5649921" y="5311443"/>
            <a:ext cx="475167" cy="449179"/>
            <a:chOff x="10311061" y="493295"/>
            <a:chExt cx="475167" cy="44917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DA00457-8FB7-2B42-BC45-49ADC5C6CBFF}"/>
                </a:ext>
              </a:extLst>
            </p:cNvPr>
            <p:cNvCxnSpPr/>
            <p:nvPr/>
          </p:nvCxnSpPr>
          <p:spPr>
            <a:xfrm>
              <a:off x="10311063" y="493295"/>
              <a:ext cx="4751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C07E790-A021-6343-88E6-3F4D8AD293B8}"/>
                </a:ext>
              </a:extLst>
            </p:cNvPr>
            <p:cNvCxnSpPr/>
            <p:nvPr/>
          </p:nvCxnSpPr>
          <p:spPr>
            <a:xfrm>
              <a:off x="10311062" y="713373"/>
              <a:ext cx="4751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51DD914-25B6-6E40-8ADB-6BE7A519DF23}"/>
                </a:ext>
              </a:extLst>
            </p:cNvPr>
            <p:cNvCxnSpPr/>
            <p:nvPr/>
          </p:nvCxnSpPr>
          <p:spPr>
            <a:xfrm>
              <a:off x="10311061" y="942474"/>
              <a:ext cx="4751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0A347C-9B6A-E340-96D6-F29D3EDE08A9}"/>
              </a:ext>
            </a:extLst>
          </p:cNvPr>
          <p:cNvGrpSpPr/>
          <p:nvPr/>
        </p:nvGrpSpPr>
        <p:grpSpPr>
          <a:xfrm>
            <a:off x="5649921" y="2640119"/>
            <a:ext cx="475167" cy="449179"/>
            <a:chOff x="10311061" y="493295"/>
            <a:chExt cx="475167" cy="44917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CE31D0-A7B5-FD40-9D54-226CEF66846F}"/>
                </a:ext>
              </a:extLst>
            </p:cNvPr>
            <p:cNvCxnSpPr/>
            <p:nvPr/>
          </p:nvCxnSpPr>
          <p:spPr>
            <a:xfrm>
              <a:off x="10311063" y="493295"/>
              <a:ext cx="4751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5032E8-038F-7245-AAE6-08BD31ECA653}"/>
                </a:ext>
              </a:extLst>
            </p:cNvPr>
            <p:cNvCxnSpPr/>
            <p:nvPr/>
          </p:nvCxnSpPr>
          <p:spPr>
            <a:xfrm>
              <a:off x="10311062" y="713373"/>
              <a:ext cx="4751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90F6A26-B815-1043-9699-78AF020CDA9E}"/>
                </a:ext>
              </a:extLst>
            </p:cNvPr>
            <p:cNvCxnSpPr/>
            <p:nvPr/>
          </p:nvCxnSpPr>
          <p:spPr>
            <a:xfrm>
              <a:off x="10311061" y="942474"/>
              <a:ext cx="4751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485CAA8-FCC9-8840-B941-F28F4CC7DBAB}"/>
              </a:ext>
            </a:extLst>
          </p:cNvPr>
          <p:cNvSpPr txBox="1"/>
          <p:nvPr/>
        </p:nvSpPr>
        <p:spPr>
          <a:xfrm>
            <a:off x="6255475" y="5391290"/>
            <a:ext cx="2702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Casing to Cement: Conduction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EF35BC-66C7-C44C-B92B-47E6CDB165F2}"/>
              </a:ext>
            </a:extLst>
          </p:cNvPr>
          <p:cNvGrpSpPr/>
          <p:nvPr/>
        </p:nvGrpSpPr>
        <p:grpSpPr>
          <a:xfrm>
            <a:off x="6290479" y="3975781"/>
            <a:ext cx="893867" cy="718188"/>
            <a:chOff x="8298740" y="3429000"/>
            <a:chExt cx="893867" cy="71818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6D5BFF4-E7FD-5B40-95A5-1DEBA453EE56}"/>
                </a:ext>
              </a:extLst>
            </p:cNvPr>
            <p:cNvCxnSpPr>
              <a:cxnSpLocks/>
            </p:cNvCxnSpPr>
            <p:nvPr/>
          </p:nvCxnSpPr>
          <p:spPr>
            <a:xfrm>
              <a:off x="8298740" y="3429000"/>
              <a:ext cx="8813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256F25-7D38-1644-B856-2087C098DC58}"/>
                </a:ext>
              </a:extLst>
            </p:cNvPr>
            <p:cNvCxnSpPr>
              <a:cxnSpLocks/>
            </p:cNvCxnSpPr>
            <p:nvPr/>
          </p:nvCxnSpPr>
          <p:spPr>
            <a:xfrm>
              <a:off x="8298740" y="3589577"/>
              <a:ext cx="8813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E230F3-5511-A049-871B-F6D5EDF877CA}"/>
                </a:ext>
              </a:extLst>
            </p:cNvPr>
            <p:cNvCxnSpPr>
              <a:cxnSpLocks/>
            </p:cNvCxnSpPr>
            <p:nvPr/>
          </p:nvCxnSpPr>
          <p:spPr>
            <a:xfrm>
              <a:off x="8311252" y="3785937"/>
              <a:ext cx="8813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C97CEC-94AF-E84A-B245-ED4AEA9DB145}"/>
                </a:ext>
              </a:extLst>
            </p:cNvPr>
            <p:cNvCxnSpPr>
              <a:cxnSpLocks/>
            </p:cNvCxnSpPr>
            <p:nvPr/>
          </p:nvCxnSpPr>
          <p:spPr>
            <a:xfrm>
              <a:off x="8311251" y="3970577"/>
              <a:ext cx="8813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BBFFC7E-7607-D14B-922C-D63290C0A0FD}"/>
                </a:ext>
              </a:extLst>
            </p:cNvPr>
            <p:cNvCxnSpPr>
              <a:cxnSpLocks/>
            </p:cNvCxnSpPr>
            <p:nvPr/>
          </p:nvCxnSpPr>
          <p:spPr>
            <a:xfrm>
              <a:off x="8311251" y="4147188"/>
              <a:ext cx="8813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00F6073-A6B8-6444-A393-48124B78304F}"/>
              </a:ext>
            </a:extLst>
          </p:cNvPr>
          <p:cNvSpPr txBox="1"/>
          <p:nvPr/>
        </p:nvSpPr>
        <p:spPr>
          <a:xfrm>
            <a:off x="6388381" y="3254372"/>
            <a:ext cx="2266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aramond" panose="02020404030301010803" pitchFamily="18" charset="0"/>
              </a:rPr>
              <a:t>Cement to Rock: Conduction</a:t>
            </a:r>
          </a:p>
          <a:p>
            <a:r>
              <a:rPr lang="en-US" sz="1400" i="1" dirty="0">
                <a:latin typeface="Garamond" panose="02020404030301010803" pitchFamily="18" charset="0"/>
              </a:rPr>
              <a:t>h = 4 W/m-K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C72D3B0-7E1F-514C-AC13-E54F8DBBB6B2}"/>
              </a:ext>
            </a:extLst>
          </p:cNvPr>
          <p:cNvCxnSpPr>
            <a:cxnSpLocks/>
          </p:cNvCxnSpPr>
          <p:nvPr/>
        </p:nvCxnSpPr>
        <p:spPr>
          <a:xfrm flipH="1">
            <a:off x="2229064" y="2905255"/>
            <a:ext cx="3272712" cy="872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D90B57A-69C4-A743-9746-072574C71DB6}"/>
              </a:ext>
            </a:extLst>
          </p:cNvPr>
          <p:cNvSpPr txBox="1"/>
          <p:nvPr/>
        </p:nvSpPr>
        <p:spPr>
          <a:xfrm>
            <a:off x="457200" y="6356350"/>
            <a:ext cx="341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Garamond" panose="02020404030301010803" pitchFamily="18" charset="0"/>
              </a:rPr>
              <a:t>Long term integrity of CO2 storage- well abandonment (2009)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12D1ADA-2C18-D540-8F59-EFD3E027E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2" y="4452799"/>
            <a:ext cx="2571504" cy="48448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45B8343-E851-6044-A2CE-680472484BD5}"/>
              </a:ext>
            </a:extLst>
          </p:cNvPr>
          <p:cNvSpPr txBox="1"/>
          <p:nvPr/>
        </p:nvSpPr>
        <p:spPr>
          <a:xfrm>
            <a:off x="204779" y="3791115"/>
            <a:ext cx="327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CO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  <a:r>
              <a:rPr lang="en-US" dirty="0">
                <a:latin typeface="Garamond" panose="02020404030301010803" pitchFamily="18" charset="0"/>
              </a:rPr>
              <a:t> to Casing: Turbulent internal convection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310837-F503-A341-A94F-AD64053D505D}"/>
              </a:ext>
            </a:extLst>
          </p:cNvPr>
          <p:cNvSpPr txBox="1"/>
          <p:nvPr/>
        </p:nvSpPr>
        <p:spPr>
          <a:xfrm>
            <a:off x="703096" y="5433238"/>
            <a:ext cx="293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At t = 0: Cement plug rupture</a:t>
            </a:r>
          </a:p>
        </p:txBody>
      </p:sp>
      <p:sp>
        <p:nvSpPr>
          <p:cNvPr id="50" name="Bent-Up Arrow 49">
            <a:extLst>
              <a:ext uri="{FF2B5EF4-FFF2-40B4-BE49-F238E27FC236}">
                <a16:creationId xmlns:a16="http://schemas.microsoft.com/office/drawing/2014/main" id="{EB026B88-9FB9-F54B-8696-14B80A9A155B}"/>
              </a:ext>
            </a:extLst>
          </p:cNvPr>
          <p:cNvSpPr/>
          <p:nvPr/>
        </p:nvSpPr>
        <p:spPr>
          <a:xfrm flipH="1">
            <a:off x="4957680" y="2323888"/>
            <a:ext cx="782051" cy="3802276"/>
          </a:xfrm>
          <a:prstGeom prst="bentUpArrow">
            <a:avLst>
              <a:gd name="adj1" fmla="val 2586"/>
              <a:gd name="adj2" fmla="val 8436"/>
              <a:gd name="adj3" fmla="val 20769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48" grpId="0"/>
      <p:bldP spid="49" grpId="0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2A36-36D9-7847-AD5A-09FC58D1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Key Results 1: H = 1160 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A855FEF-4EAF-224C-874A-413D11A4B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9" r="5994" b="-1"/>
          <a:stretch/>
        </p:blipFill>
        <p:spPr>
          <a:xfrm>
            <a:off x="183257" y="1794019"/>
            <a:ext cx="3807578" cy="2919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9E665-4A48-5F42-9F38-964C6D74AD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r="7431" b="-1"/>
          <a:stretch/>
        </p:blipFill>
        <p:spPr>
          <a:xfrm>
            <a:off x="4456705" y="1812393"/>
            <a:ext cx="3749394" cy="2919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BEF52-611B-FC42-B249-D65E584543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r="7431" b="-1"/>
          <a:stretch/>
        </p:blipFill>
        <p:spPr>
          <a:xfrm>
            <a:off x="4336303" y="1729390"/>
            <a:ext cx="4163314" cy="32422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06FE6-A232-BB4F-AF7E-D778DBA9BAEB}"/>
                  </a:ext>
                </a:extLst>
              </p:cNvPr>
              <p:cNvSpPr txBox="1"/>
              <p:nvPr/>
            </p:nvSpPr>
            <p:spPr>
              <a:xfrm>
                <a:off x="514339" y="4943036"/>
                <a:ext cx="3145413" cy="10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=19,872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𝑡𝑜𝑛𝑛𝑒𝑠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</m:t>
                          </m:r>
                        </m:den>
                      </m:f>
                    </m:oMath>
                  </m:oMathPara>
                </a14:m>
                <a:endParaRPr lang="en-US" sz="1600" b="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Garamond" panose="02020404030301010803" pitchFamily="18" charset="0"/>
                </a:endParaRPr>
              </a:p>
              <a:p>
                <a:endParaRPr lang="en-US" sz="16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06FE6-A232-BB4F-AF7E-D778DBA9B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39" y="4943036"/>
                <a:ext cx="3145413" cy="1071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10742B-4145-6E48-BCF8-6F5F11E1AA0F}"/>
              </a:ext>
            </a:extLst>
          </p:cNvPr>
          <p:cNvCxnSpPr/>
          <p:nvPr/>
        </p:nvCxnSpPr>
        <p:spPr>
          <a:xfrm flipH="1">
            <a:off x="5377467" y="1891427"/>
            <a:ext cx="216568" cy="3339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57FC28-CCEC-A343-BC3A-DD198732E139}"/>
                  </a:ext>
                </a:extLst>
              </p:cNvPr>
              <p:cNvSpPr txBox="1"/>
              <p:nvPr/>
            </p:nvSpPr>
            <p:spPr>
              <a:xfrm>
                <a:off x="4870283" y="5403981"/>
                <a:ext cx="1420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≈−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57FC28-CCEC-A343-BC3A-DD198732E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283" y="5403981"/>
                <a:ext cx="142019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9DA3F6-1AD8-9944-8D68-CDF59969B1AB}"/>
                  </a:ext>
                </a:extLst>
              </p:cNvPr>
              <p:cNvSpPr txBox="1"/>
              <p:nvPr/>
            </p:nvSpPr>
            <p:spPr>
              <a:xfrm>
                <a:off x="6514797" y="5201867"/>
                <a:ext cx="25386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𝑠𝑜𝑢𝑛𝑑</m:t>
                      </m:r>
                    </m:oMath>
                  </m:oMathPara>
                </a14:m>
                <a:endParaRPr lang="en-US" b="0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=&gt; Choked flow!!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9DA3F6-1AD8-9944-8D68-CDF59969B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97" y="5201867"/>
                <a:ext cx="2538644" cy="646331"/>
              </a:xfrm>
              <a:prstGeom prst="rect">
                <a:avLst/>
              </a:prstGeom>
              <a:blipFill>
                <a:blip r:embed="rId7"/>
                <a:stretch>
                  <a:fillRect l="-2500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21675A-F60E-5243-BCA7-EE9441AC5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86"/>
            <a:ext cx="8229600" cy="5286378"/>
          </a:xfrm>
        </p:spPr>
        <p:txBody>
          <a:bodyPr/>
          <a:lstStyle/>
          <a:p>
            <a:r>
              <a:rPr lang="en-US" sz="2400" dirty="0">
                <a:latin typeface="Garamond" panose="02020404030301010803" pitchFamily="18" charset="0"/>
              </a:rPr>
              <a:t>Reservoir temperature </a:t>
            </a:r>
            <a:r>
              <a:rPr lang="en-US" sz="2400" i="1" dirty="0">
                <a:latin typeface="Garamond" panose="02020404030301010803" pitchFamily="18" charset="0"/>
              </a:rPr>
              <a:t>=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i="1" dirty="0">
                <a:latin typeface="Garamond" panose="02020404030301010803" pitchFamily="18" charset="0"/>
              </a:rPr>
              <a:t>54</a:t>
            </a:r>
            <a:r>
              <a:rPr lang="en-US" sz="2400" i="1" baseline="30000" dirty="0">
                <a:latin typeface="Garamond" panose="02020404030301010803" pitchFamily="18" charset="0"/>
              </a:rPr>
              <a:t>o</a:t>
            </a:r>
            <a:r>
              <a:rPr lang="en-US" sz="2400" dirty="0">
                <a:latin typeface="Garamond" panose="02020404030301010803" pitchFamily="18" charset="0"/>
              </a:rPr>
              <a:t> C (Geothermal gradient)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Reservoir pressure </a:t>
            </a:r>
            <a:r>
              <a:rPr lang="en-US" sz="2400" i="1" dirty="0">
                <a:latin typeface="Garamond" panose="02020404030301010803" pitchFamily="18" charset="0"/>
              </a:rPr>
              <a:t>=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i="1" dirty="0">
                <a:latin typeface="Garamond" panose="02020404030301010803" pitchFamily="18" charset="0"/>
              </a:rPr>
              <a:t>11.46</a:t>
            </a:r>
            <a:r>
              <a:rPr lang="en-US" sz="2400" dirty="0">
                <a:latin typeface="Garamond" panose="02020404030301010803" pitchFamily="18" charset="0"/>
              </a:rPr>
              <a:t> MPa,  </a:t>
            </a:r>
            <a:r>
              <a:rPr lang="en-US" sz="2400" dirty="0" err="1">
                <a:latin typeface="Garamond" panose="02020404030301010803" pitchFamily="18" charset="0"/>
              </a:rPr>
              <a:t>k</a:t>
            </a:r>
            <a:r>
              <a:rPr lang="en-US" sz="2400" baseline="-25000" dirty="0" err="1">
                <a:latin typeface="Garamond" panose="02020404030301010803" pitchFamily="18" charset="0"/>
              </a:rPr>
              <a:t>R</a:t>
            </a:r>
            <a:r>
              <a:rPr lang="en-US" sz="2400" dirty="0">
                <a:latin typeface="Garamond" panose="02020404030301010803" pitchFamily="18" charset="0"/>
              </a:rPr>
              <a:t> = </a:t>
            </a:r>
            <a:r>
              <a:rPr lang="en-US" sz="2400" i="1" dirty="0">
                <a:latin typeface="Garamond" panose="02020404030301010803" pitchFamily="18" charset="0"/>
              </a:rPr>
              <a:t>1000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mD.</a:t>
            </a: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Garamond" panose="02020404030301010803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4F5DB1-1DED-A14B-A401-AA33E3E09E3A}"/>
              </a:ext>
            </a:extLst>
          </p:cNvPr>
          <p:cNvCxnSpPr/>
          <p:nvPr/>
        </p:nvCxnSpPr>
        <p:spPr>
          <a:xfrm flipH="1">
            <a:off x="8177108" y="1888764"/>
            <a:ext cx="216568" cy="3339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327C-4AD1-E64D-B6ED-334B9D04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Key Results: Effect of Well Height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5AFCF-4EC0-CD43-9F16-0F8F05DDD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6"/>
          <a:stretch/>
        </p:blipFill>
        <p:spPr>
          <a:xfrm>
            <a:off x="4538331" y="1447800"/>
            <a:ext cx="4461526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2CD988-CE23-E547-9196-45EE2995A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2"/>
          <a:stretch/>
        </p:blipFill>
        <p:spPr>
          <a:xfrm>
            <a:off x="271129" y="1447800"/>
            <a:ext cx="4267201" cy="3069131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498B4F8F-B040-DD49-A34F-F65ADCC77AB8}"/>
              </a:ext>
            </a:extLst>
          </p:cNvPr>
          <p:cNvSpPr/>
          <p:nvPr/>
        </p:nvSpPr>
        <p:spPr>
          <a:xfrm rot="19475130">
            <a:off x="7349272" y="1471304"/>
            <a:ext cx="986590" cy="3104147"/>
          </a:xfrm>
          <a:prstGeom prst="donut">
            <a:avLst>
              <a:gd name="adj" fmla="val 71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13C88-4D2E-4A43-BBB9-A3D58F6570B1}"/>
              </a:ext>
            </a:extLst>
          </p:cNvPr>
          <p:cNvSpPr txBox="1"/>
          <p:nvPr/>
        </p:nvSpPr>
        <p:spPr>
          <a:xfrm>
            <a:off x="4693283" y="5200726"/>
            <a:ext cx="423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Temperatures &gt; geothermal temperature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E480A4-6AFA-9043-B94D-31D7C5ED398B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7467600" y="4288288"/>
            <a:ext cx="1274374" cy="912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32C603-754A-0D4F-A91C-2DC92915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44" y="2133600"/>
            <a:ext cx="4165600" cy="312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C1975-5CEA-2047-8A1E-5D916783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aramond" panose="02020404030301010803" pitchFamily="18" charset="0"/>
              </a:rPr>
              <a:t>Cases with dry ice 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86C38-C929-AE45-BF40-1836992A076F}"/>
              </a:ext>
            </a:extLst>
          </p:cNvPr>
          <p:cNvSpPr txBox="1"/>
          <p:nvPr/>
        </p:nvSpPr>
        <p:spPr>
          <a:xfrm>
            <a:off x="444344" y="914400"/>
            <a:ext cx="8166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Garamond" panose="02020404030301010803" pitchFamily="18" charset="0"/>
              </a:rPr>
              <a:t>Reservoir temperature </a:t>
            </a:r>
            <a:r>
              <a:rPr lang="en-US" sz="2400" i="1" dirty="0">
                <a:latin typeface="Garamond" panose="02020404030301010803" pitchFamily="18" charset="0"/>
              </a:rPr>
              <a:t>=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i="1" dirty="0">
                <a:latin typeface="Garamond" panose="02020404030301010803" pitchFamily="18" charset="0"/>
              </a:rPr>
              <a:t>35</a:t>
            </a:r>
            <a:r>
              <a:rPr lang="en-US" sz="2400" i="1" baseline="30000" dirty="0">
                <a:latin typeface="Garamond" panose="02020404030301010803" pitchFamily="18" charset="0"/>
              </a:rPr>
              <a:t>o</a:t>
            </a:r>
            <a:r>
              <a:rPr lang="en-US" sz="2400" dirty="0">
                <a:latin typeface="Garamond" panose="02020404030301010803" pitchFamily="18" charset="0"/>
              </a:rPr>
              <a:t> C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Garamond" panose="02020404030301010803" pitchFamily="18" charset="0"/>
              </a:rPr>
              <a:t>Reservoir pressure </a:t>
            </a:r>
            <a:r>
              <a:rPr lang="en-US" sz="2400" i="1" dirty="0">
                <a:latin typeface="Garamond" panose="02020404030301010803" pitchFamily="18" charset="0"/>
              </a:rPr>
              <a:t>=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i="1" dirty="0">
                <a:latin typeface="Garamond" panose="02020404030301010803" pitchFamily="18" charset="0"/>
              </a:rPr>
              <a:t>9.9</a:t>
            </a:r>
            <a:r>
              <a:rPr lang="en-US" sz="2400" dirty="0">
                <a:latin typeface="Garamond" panose="02020404030301010803" pitchFamily="18" charset="0"/>
              </a:rPr>
              <a:t> MPa,  </a:t>
            </a:r>
            <a:r>
              <a:rPr lang="en-US" sz="2400" i="1" dirty="0" err="1">
                <a:latin typeface="Garamond" panose="02020404030301010803" pitchFamily="18" charset="0"/>
              </a:rPr>
              <a:t>k</a:t>
            </a:r>
            <a:r>
              <a:rPr lang="en-US" sz="2400" i="1" baseline="-25000" dirty="0" err="1">
                <a:latin typeface="Garamond" panose="02020404030301010803" pitchFamily="18" charset="0"/>
              </a:rPr>
              <a:t>R</a:t>
            </a:r>
            <a:r>
              <a:rPr lang="en-US" sz="2400" dirty="0">
                <a:latin typeface="Garamond" panose="02020404030301010803" pitchFamily="18" charset="0"/>
              </a:rPr>
              <a:t> = </a:t>
            </a:r>
            <a:r>
              <a:rPr lang="en-US" sz="2400" i="1" dirty="0">
                <a:latin typeface="Garamond" panose="02020404030301010803" pitchFamily="18" charset="0"/>
              </a:rPr>
              <a:t>100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mD.</a:t>
            </a: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Garamond" panose="02020404030301010803" pitchFamily="18" charset="0"/>
              </a:rPr>
              <a:t>Depth: </a:t>
            </a:r>
            <a:r>
              <a:rPr lang="en-US" sz="2400" i="1" dirty="0">
                <a:latin typeface="Garamond" panose="02020404030301010803" pitchFamily="18" charset="0"/>
              </a:rPr>
              <a:t>H</a:t>
            </a:r>
            <a:r>
              <a:rPr lang="en-US" sz="2400" dirty="0">
                <a:latin typeface="Garamond" panose="02020404030301010803" pitchFamily="18" charset="0"/>
              </a:rPr>
              <a:t> = </a:t>
            </a:r>
            <a:r>
              <a:rPr lang="en-US" sz="2400" i="1" dirty="0">
                <a:latin typeface="Garamond" panose="02020404030301010803" pitchFamily="18" charset="0"/>
              </a:rPr>
              <a:t>1000</a:t>
            </a:r>
            <a:r>
              <a:rPr lang="en-US" sz="2400" dirty="0">
                <a:latin typeface="Garamond" panose="02020404030301010803" pitchFamily="18" charset="0"/>
              </a:rPr>
              <a:t> m. </a:t>
            </a:r>
            <a:r>
              <a:rPr lang="en-US" sz="2400" i="1" dirty="0">
                <a:latin typeface="Garamond" panose="02020404030301010803" pitchFamily="18" charset="0"/>
              </a:rPr>
              <a:t>L</a:t>
            </a:r>
            <a:r>
              <a:rPr lang="en-US" sz="2400" i="1" baseline="-25000" dirty="0">
                <a:latin typeface="Garamond" panose="02020404030301010803" pitchFamily="18" charset="0"/>
              </a:rPr>
              <a:t>R</a:t>
            </a:r>
            <a:r>
              <a:rPr lang="en-US" sz="2400" dirty="0">
                <a:latin typeface="Garamond" panose="02020404030301010803" pitchFamily="18" charset="0"/>
              </a:rPr>
              <a:t> = </a:t>
            </a:r>
            <a:r>
              <a:rPr lang="en-US" sz="2400" i="1" dirty="0">
                <a:latin typeface="Garamond" panose="02020404030301010803" pitchFamily="18" charset="0"/>
              </a:rPr>
              <a:t>15</a:t>
            </a:r>
            <a:r>
              <a:rPr lang="en-US" sz="2400" dirty="0">
                <a:latin typeface="Garamond" panose="02020404030301010803" pitchFamily="18" charset="0"/>
              </a:rPr>
              <a:t> m.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EF0A1-FC46-854A-BBC6-79D77F3D1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2" y="2133600"/>
            <a:ext cx="4165600" cy="3124200"/>
          </a:xfrm>
          <a:prstGeom prst="rect">
            <a:avLst/>
          </a:prstGeom>
        </p:spPr>
      </p:pic>
      <p:sp>
        <p:nvSpPr>
          <p:cNvPr id="14" name="Donut 13">
            <a:extLst>
              <a:ext uri="{FF2B5EF4-FFF2-40B4-BE49-F238E27FC236}">
                <a16:creationId xmlns:a16="http://schemas.microsoft.com/office/drawing/2014/main" id="{D5DD3519-DFDA-8B4D-8C38-FD373347A4F6}"/>
              </a:ext>
            </a:extLst>
          </p:cNvPr>
          <p:cNvSpPr/>
          <p:nvPr/>
        </p:nvSpPr>
        <p:spPr>
          <a:xfrm>
            <a:off x="5486400" y="4355275"/>
            <a:ext cx="533400" cy="914400"/>
          </a:xfrm>
          <a:prstGeom prst="donu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9DDAC6-B2D4-C94D-A8BA-BFF76F65A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71" y="2278825"/>
            <a:ext cx="5537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38045</TotalTime>
  <Words>553</Words>
  <Application>Microsoft Macintosh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Garamond</vt:lpstr>
      <vt:lpstr>Wingdings</vt:lpstr>
      <vt:lpstr>Office Theme</vt:lpstr>
      <vt:lpstr>Simulating Supercritical-Liquid-Gas-Solid Phase Changes in CO2 during GCS Leakage</vt:lpstr>
      <vt:lpstr>Background: Need to model well blowouts </vt:lpstr>
      <vt:lpstr>Methodology: CFD + Homogeneous Equilibrium Model</vt:lpstr>
      <vt:lpstr>Testing the Code: Comparison with Experiment 1</vt:lpstr>
      <vt:lpstr>Testing the Code: Comparison with Experiment 2</vt:lpstr>
      <vt:lpstr>Problem Setup: Well Blowout </vt:lpstr>
      <vt:lpstr>Key Results 1: H = 1160 m</vt:lpstr>
      <vt:lpstr>Key Results: Effect of Well Height</vt:lpstr>
      <vt:lpstr>Cases with dry ice formation</vt:lpstr>
      <vt:lpstr>Conclusions and Future work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Sadegh</dc:creator>
  <cp:lastModifiedBy>Microsoft Office User</cp:lastModifiedBy>
  <cp:revision>957</cp:revision>
  <dcterms:created xsi:type="dcterms:W3CDTF">2011-04-13T14:21:12Z</dcterms:created>
  <dcterms:modified xsi:type="dcterms:W3CDTF">2022-05-22T03:09:43Z</dcterms:modified>
</cp:coreProperties>
</file>