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 id="2147483708" r:id="rId2"/>
    <p:sldMasterId id="2147483723" r:id="rId3"/>
  </p:sldMasterIdLst>
  <p:notesMasterIdLst>
    <p:notesMasterId r:id="rId18"/>
  </p:notesMasterIdLst>
  <p:handoutMasterIdLst>
    <p:handoutMasterId r:id="rId19"/>
  </p:handoutMasterIdLst>
  <p:sldIdLst>
    <p:sldId id="328" r:id="rId4"/>
    <p:sldId id="323" r:id="rId5"/>
    <p:sldId id="324" r:id="rId6"/>
    <p:sldId id="335" r:id="rId7"/>
    <p:sldId id="325" r:id="rId8"/>
    <p:sldId id="370" r:id="rId9"/>
    <p:sldId id="333" r:id="rId10"/>
    <p:sldId id="382" r:id="rId11"/>
    <p:sldId id="374" r:id="rId12"/>
    <p:sldId id="355" r:id="rId13"/>
    <p:sldId id="376" r:id="rId14"/>
    <p:sldId id="354" r:id="rId15"/>
    <p:sldId id="367" r:id="rId16"/>
    <p:sldId id="379" r:id="rId17"/>
  </p:sldIdLst>
  <p:sldSz cx="12192000" cy="6858000"/>
  <p:notesSz cx="6858000" cy="9144000"/>
  <p:defaultTextStyle>
    <a:defPPr>
      <a:defRPr lang="en-US"/>
    </a:defPPr>
    <a:lvl1pPr marL="0" algn="l" defTabSz="855878" rtl="0" eaLnBrk="1" latinLnBrk="0" hangingPunct="1">
      <a:defRPr sz="1700" kern="1200">
        <a:solidFill>
          <a:schemeClr val="tx1"/>
        </a:solidFill>
        <a:latin typeface="+mn-lt"/>
        <a:ea typeface="+mn-ea"/>
        <a:cs typeface="+mn-cs"/>
      </a:defRPr>
    </a:lvl1pPr>
    <a:lvl2pPr marL="427939" algn="l" defTabSz="855878" rtl="0" eaLnBrk="1" latinLnBrk="0" hangingPunct="1">
      <a:defRPr sz="1700" kern="1200">
        <a:solidFill>
          <a:schemeClr val="tx1"/>
        </a:solidFill>
        <a:latin typeface="+mn-lt"/>
        <a:ea typeface="+mn-ea"/>
        <a:cs typeface="+mn-cs"/>
      </a:defRPr>
    </a:lvl2pPr>
    <a:lvl3pPr marL="855878" algn="l" defTabSz="855878" rtl="0" eaLnBrk="1" latinLnBrk="0" hangingPunct="1">
      <a:defRPr sz="1700" kern="1200">
        <a:solidFill>
          <a:schemeClr val="tx1"/>
        </a:solidFill>
        <a:latin typeface="+mn-lt"/>
        <a:ea typeface="+mn-ea"/>
        <a:cs typeface="+mn-cs"/>
      </a:defRPr>
    </a:lvl3pPr>
    <a:lvl4pPr marL="1283818" algn="l" defTabSz="855878" rtl="0" eaLnBrk="1" latinLnBrk="0" hangingPunct="1">
      <a:defRPr sz="1700" kern="1200">
        <a:solidFill>
          <a:schemeClr val="tx1"/>
        </a:solidFill>
        <a:latin typeface="+mn-lt"/>
        <a:ea typeface="+mn-ea"/>
        <a:cs typeface="+mn-cs"/>
      </a:defRPr>
    </a:lvl4pPr>
    <a:lvl5pPr marL="1711757" algn="l" defTabSz="855878" rtl="0" eaLnBrk="1" latinLnBrk="0" hangingPunct="1">
      <a:defRPr sz="1700" kern="1200">
        <a:solidFill>
          <a:schemeClr val="tx1"/>
        </a:solidFill>
        <a:latin typeface="+mn-lt"/>
        <a:ea typeface="+mn-ea"/>
        <a:cs typeface="+mn-cs"/>
      </a:defRPr>
    </a:lvl5pPr>
    <a:lvl6pPr marL="2139696" algn="l" defTabSz="855878" rtl="0" eaLnBrk="1" latinLnBrk="0" hangingPunct="1">
      <a:defRPr sz="1700" kern="1200">
        <a:solidFill>
          <a:schemeClr val="tx1"/>
        </a:solidFill>
        <a:latin typeface="+mn-lt"/>
        <a:ea typeface="+mn-ea"/>
        <a:cs typeface="+mn-cs"/>
      </a:defRPr>
    </a:lvl6pPr>
    <a:lvl7pPr marL="2567635" algn="l" defTabSz="855878" rtl="0" eaLnBrk="1" latinLnBrk="0" hangingPunct="1">
      <a:defRPr sz="1700" kern="1200">
        <a:solidFill>
          <a:schemeClr val="tx1"/>
        </a:solidFill>
        <a:latin typeface="+mn-lt"/>
        <a:ea typeface="+mn-ea"/>
        <a:cs typeface="+mn-cs"/>
      </a:defRPr>
    </a:lvl7pPr>
    <a:lvl8pPr marL="2995574" algn="l" defTabSz="855878" rtl="0" eaLnBrk="1" latinLnBrk="0" hangingPunct="1">
      <a:defRPr sz="1700" kern="1200">
        <a:solidFill>
          <a:schemeClr val="tx1"/>
        </a:solidFill>
        <a:latin typeface="+mn-lt"/>
        <a:ea typeface="+mn-ea"/>
        <a:cs typeface="+mn-cs"/>
      </a:defRPr>
    </a:lvl8pPr>
    <a:lvl9pPr marL="3423514" algn="l" defTabSz="855878"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1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4" autoAdjust="0"/>
    <p:restoredTop sz="74930" autoAdjust="0"/>
  </p:normalViewPr>
  <p:slideViewPr>
    <p:cSldViewPr snapToGrid="0">
      <p:cViewPr>
        <p:scale>
          <a:sx n="109" d="100"/>
          <a:sy n="109" d="100"/>
        </p:scale>
        <p:origin x="-520" y="-72"/>
      </p:cViewPr>
      <p:guideLst>
        <p:guide orient="horz" pos="2183"/>
        <p:guide pos="3840"/>
      </p:guideLst>
    </p:cSldViewPr>
  </p:slideViewPr>
  <p:outlineViewPr>
    <p:cViewPr>
      <p:scale>
        <a:sx n="100" d="100"/>
        <a:sy n="100" d="100"/>
      </p:scale>
      <p:origin x="0" y="-32984"/>
    </p:cViewPr>
  </p:outlineViewPr>
  <p:notesTextViewPr>
    <p:cViewPr>
      <p:scale>
        <a:sx n="150" d="100"/>
        <a:sy n="150" d="100"/>
      </p:scale>
      <p:origin x="0" y="0"/>
    </p:cViewPr>
  </p:notesTextViewPr>
  <p:sorterViewPr>
    <p:cViewPr>
      <p:scale>
        <a:sx n="100" d="100"/>
        <a:sy n="100" d="100"/>
      </p:scale>
      <p:origin x="0" y="0"/>
    </p:cViewPr>
  </p:sorterViewPr>
  <p:notesViewPr>
    <p:cSldViewPr snapToGrid="0" showGuides="1">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68313" y="243069"/>
            <a:ext cx="5903912" cy="458788"/>
          </a:xfrm>
          <a:prstGeom prst="rect">
            <a:avLst/>
          </a:prstGeom>
        </p:spPr>
        <p:txBody>
          <a:bodyPr vert="horz" lIns="0" tIns="0" rIns="0" bIns="0" rtlCol="0"/>
          <a:lstStyle>
            <a:lvl1pPr algn="l">
              <a:defRPr sz="1200"/>
            </a:lvl1pPr>
          </a:lstStyle>
          <a:p>
            <a:r>
              <a:rPr lang="en-US" b="1"/>
              <a:t>Titel der Präsentation</a:t>
            </a:r>
          </a:p>
        </p:txBody>
      </p:sp>
      <p:sp>
        <p:nvSpPr>
          <p:cNvPr id="3" name="Datumsplatzhalter 2"/>
          <p:cNvSpPr>
            <a:spLocks noGrp="1"/>
          </p:cNvSpPr>
          <p:nvPr>
            <p:ph type="dt" sz="quarter" idx="1"/>
          </p:nvPr>
        </p:nvSpPr>
        <p:spPr>
          <a:xfrm>
            <a:off x="5483506" y="8777812"/>
            <a:ext cx="648000" cy="144000"/>
          </a:xfrm>
          <a:prstGeom prst="rect">
            <a:avLst/>
          </a:prstGeom>
        </p:spPr>
        <p:txBody>
          <a:bodyPr vert="horz" lIns="0" tIns="0" rIns="0" bIns="0" rtlCol="0" anchor="t"/>
          <a:lstStyle>
            <a:lvl1pPr algn="r">
              <a:defRPr sz="1200"/>
            </a:lvl1pPr>
          </a:lstStyle>
          <a:p>
            <a:pPr algn="l"/>
            <a:fld id="{7EC4818D-D0D8-4DB8-B842-5FF8E61F3EF0}" type="datetime1">
              <a:rPr lang="de-DE" sz="800" smtClean="0"/>
              <a:t>21.05.22</a:t>
            </a:fld>
            <a:endParaRPr lang="en-US" sz="800"/>
          </a:p>
        </p:txBody>
      </p:sp>
      <p:sp>
        <p:nvSpPr>
          <p:cNvPr id="4" name="Fußzeilenplatzhalter 3"/>
          <p:cNvSpPr>
            <a:spLocks noGrp="1"/>
          </p:cNvSpPr>
          <p:nvPr>
            <p:ph type="ftr" sz="quarter" idx="2"/>
          </p:nvPr>
        </p:nvSpPr>
        <p:spPr>
          <a:xfrm>
            <a:off x="468313" y="8777813"/>
            <a:ext cx="4500000" cy="144000"/>
          </a:xfrm>
          <a:prstGeom prst="rect">
            <a:avLst/>
          </a:prstGeom>
        </p:spPr>
        <p:txBody>
          <a:bodyPr vert="horz" lIns="0" tIns="0" rIns="0" bIns="0" rtlCol="0" anchor="t"/>
          <a:lstStyle>
            <a:lvl1pPr algn="l">
              <a:defRPr sz="1200"/>
            </a:lvl1pPr>
          </a:lstStyle>
          <a:p>
            <a:r>
              <a:rPr lang="en-US" sz="800"/>
              <a:t>Universität Stuttgart</a:t>
            </a:r>
          </a:p>
        </p:txBody>
      </p:sp>
      <p:sp>
        <p:nvSpPr>
          <p:cNvPr id="5" name="Foliennummernplatzhalter 4"/>
          <p:cNvSpPr>
            <a:spLocks noGrp="1"/>
          </p:cNvSpPr>
          <p:nvPr>
            <p:ph type="sldNum" sz="quarter" idx="3"/>
          </p:nvPr>
        </p:nvSpPr>
        <p:spPr>
          <a:xfrm>
            <a:off x="6270195" y="8777813"/>
            <a:ext cx="360000" cy="144000"/>
          </a:xfrm>
          <a:prstGeom prst="rect">
            <a:avLst/>
          </a:prstGeom>
        </p:spPr>
        <p:txBody>
          <a:bodyPr vert="horz" lIns="0" tIns="0" rIns="0" bIns="0" rtlCol="0" anchor="t"/>
          <a:lstStyle>
            <a:lvl1pPr algn="r">
              <a:defRPr sz="1200"/>
            </a:lvl1pPr>
          </a:lstStyle>
          <a:p>
            <a:pPr algn="l"/>
            <a:fld id="{EE9A79A6-2547-4C8F-B0ED-316280A1A122}" type="slidenum">
              <a:rPr lang="en-US" sz="800" smtClean="0"/>
              <a:pPr algn="l"/>
              <a:t>‹Nr.›</a:t>
            </a:fld>
            <a:endParaRPr lang="en-US" sz="800"/>
          </a:p>
        </p:txBody>
      </p:sp>
    </p:spTree>
    <p:extLst>
      <p:ext uri="{BB962C8B-B14F-4D97-AF65-F5344CB8AC3E}">
        <p14:creationId xmlns:p14="http://schemas.microsoft.com/office/powerpoint/2010/main" val="2561533372"/>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95" userDrawn="1">
          <p15:clr>
            <a:srgbClr val="F26B43"/>
          </p15:clr>
        </p15:guide>
        <p15:guide id="3" pos="401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68000" y="244800"/>
            <a:ext cx="5904000" cy="458788"/>
          </a:xfrm>
          <a:prstGeom prst="rect">
            <a:avLst/>
          </a:prstGeom>
        </p:spPr>
        <p:txBody>
          <a:bodyPr vert="horz" lIns="0" tIns="0" rIns="0" bIns="0" rtlCol="0"/>
          <a:lstStyle>
            <a:lvl1pPr algn="l">
              <a:defRPr sz="1200" b="1"/>
            </a:lvl1pPr>
          </a:lstStyle>
          <a:p>
            <a:r>
              <a:rPr lang="en-US" dirty="0" err="1"/>
              <a:t>Titel</a:t>
            </a:r>
            <a:r>
              <a:rPr lang="en-US" dirty="0"/>
              <a:t> der </a:t>
            </a:r>
            <a:r>
              <a:rPr lang="en-US" dirty="0" err="1"/>
              <a:t>Präsentation</a:t>
            </a:r>
            <a:endParaRPr lang="en-US" dirty="0"/>
          </a:p>
        </p:txBody>
      </p:sp>
      <p:sp>
        <p:nvSpPr>
          <p:cNvPr id="3" name="Datumsplatzhalter 2"/>
          <p:cNvSpPr>
            <a:spLocks noGrp="1"/>
          </p:cNvSpPr>
          <p:nvPr>
            <p:ph type="dt" idx="1"/>
          </p:nvPr>
        </p:nvSpPr>
        <p:spPr>
          <a:xfrm>
            <a:off x="5482800" y="8776800"/>
            <a:ext cx="648000" cy="144000"/>
          </a:xfrm>
          <a:prstGeom prst="rect">
            <a:avLst/>
          </a:prstGeom>
        </p:spPr>
        <p:txBody>
          <a:bodyPr vert="horz" lIns="0" tIns="0" rIns="0" bIns="0" rtlCol="0" anchor="t"/>
          <a:lstStyle>
            <a:lvl1pPr algn="l">
              <a:defRPr sz="800"/>
            </a:lvl1pPr>
          </a:lstStyle>
          <a:p>
            <a:fld id="{C1828C22-A442-4510-879B-E14940CE14C4}" type="datetime1">
              <a:rPr lang="de-DE" smtClean="0"/>
              <a:t>21.05.22</a:t>
            </a:fld>
            <a:endParaRPr lang="en-US"/>
          </a:p>
        </p:txBody>
      </p:sp>
      <p:sp>
        <p:nvSpPr>
          <p:cNvPr id="4" name="Folienbildplatzhalter 3"/>
          <p:cNvSpPr>
            <a:spLocks noGrp="1" noRot="1" noChangeAspect="1"/>
          </p:cNvSpPr>
          <p:nvPr>
            <p:ph type="sldImg" idx="2"/>
          </p:nvPr>
        </p:nvSpPr>
        <p:spPr>
          <a:xfrm>
            <a:off x="-217488" y="1009650"/>
            <a:ext cx="5486401" cy="3086100"/>
          </a:xfrm>
          <a:prstGeom prst="rect">
            <a:avLst/>
          </a:prstGeom>
          <a:noFill/>
          <a:ln w="6350">
            <a:solidFill>
              <a:schemeClr val="tx1"/>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468313" y="4400550"/>
            <a:ext cx="5903912" cy="360045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468000" y="8776800"/>
            <a:ext cx="4500000" cy="144000"/>
          </a:xfrm>
          <a:prstGeom prst="rect">
            <a:avLst/>
          </a:prstGeom>
        </p:spPr>
        <p:txBody>
          <a:bodyPr vert="horz" lIns="0" tIns="0" rIns="0" bIns="0" rtlCol="0" anchor="t"/>
          <a:lstStyle>
            <a:lvl1pPr algn="l">
              <a:defRPr sz="800"/>
            </a:lvl1pPr>
          </a:lstStyle>
          <a:p>
            <a:r>
              <a:rPr lang="en-US" dirty="0" err="1"/>
              <a:t>Universität</a:t>
            </a:r>
            <a:r>
              <a:rPr lang="en-US" dirty="0"/>
              <a:t> Stuttgart</a:t>
            </a:r>
          </a:p>
        </p:txBody>
      </p:sp>
      <p:sp>
        <p:nvSpPr>
          <p:cNvPr id="7" name="Foliennummernplatzhalter 6"/>
          <p:cNvSpPr>
            <a:spLocks noGrp="1"/>
          </p:cNvSpPr>
          <p:nvPr>
            <p:ph type="sldNum" sz="quarter" idx="5"/>
          </p:nvPr>
        </p:nvSpPr>
        <p:spPr>
          <a:xfrm>
            <a:off x="6271200" y="8776800"/>
            <a:ext cx="360000" cy="144000"/>
          </a:xfrm>
          <a:prstGeom prst="rect">
            <a:avLst/>
          </a:prstGeom>
        </p:spPr>
        <p:txBody>
          <a:bodyPr vert="horz" lIns="0" tIns="0" rIns="0" bIns="0" rtlCol="0" anchor="t"/>
          <a:lstStyle>
            <a:lvl1pPr algn="l">
              <a:defRPr sz="800"/>
            </a:lvl1pPr>
          </a:lstStyle>
          <a:p>
            <a:fld id="{05DD1DF0-DD4E-4B0C-B0FD-D16D9D2A9750}" type="slidenum">
              <a:rPr lang="en-US" smtClean="0"/>
              <a:pPr/>
              <a:t>‹Nr.›</a:t>
            </a:fld>
            <a:endParaRPr lang="en-US"/>
          </a:p>
        </p:txBody>
      </p:sp>
    </p:spTree>
    <p:extLst>
      <p:ext uri="{BB962C8B-B14F-4D97-AF65-F5344CB8AC3E}">
        <p14:creationId xmlns:p14="http://schemas.microsoft.com/office/powerpoint/2010/main" val="3888985705"/>
      </p:ext>
    </p:extLst>
  </p:cSld>
  <p:clrMap bg1="lt1" tx1="dk1" bg2="lt2" tx2="dk2" accent1="accent1" accent2="accent2" accent3="accent3" accent4="accent4" accent5="accent5" accent6="accent6" hlink="hlink" folHlink="folHlink"/>
  <p:hf/>
  <p:notesStyle>
    <a:lvl1pPr marL="217170" indent="-217170" algn="l" defTabSz="855878" rtl="0" eaLnBrk="1" latinLnBrk="0" hangingPunct="1">
      <a:lnSpc>
        <a:spcPct val="120000"/>
      </a:lnSpc>
      <a:buClr>
        <a:schemeClr val="accent1"/>
      </a:buClr>
      <a:buFont typeface="Arial" panose="020B0604020202020204" pitchFamily="34" charset="0"/>
      <a:buChar char="•"/>
      <a:defRPr sz="1200" kern="1200">
        <a:solidFill>
          <a:schemeClr val="tx1"/>
        </a:solidFill>
        <a:latin typeface="+mn-lt"/>
        <a:ea typeface="+mn-ea"/>
        <a:cs typeface="+mn-cs"/>
      </a:defRPr>
    </a:lvl1pPr>
    <a:lvl2pPr marL="430530" indent="-213360" algn="l" defTabSz="855878" rtl="0" eaLnBrk="1" latinLnBrk="0" hangingPunct="1">
      <a:lnSpc>
        <a:spcPct val="120000"/>
      </a:lnSpc>
      <a:buFont typeface="Arial" panose="020B0604020202020204" pitchFamily="34" charset="0"/>
      <a:buChar char="•"/>
      <a:defRPr sz="1200" kern="1200">
        <a:solidFill>
          <a:schemeClr val="tx1"/>
        </a:solidFill>
        <a:latin typeface="+mn-lt"/>
        <a:ea typeface="+mn-ea"/>
        <a:cs typeface="+mn-cs"/>
      </a:defRPr>
    </a:lvl2pPr>
    <a:lvl3pPr marL="645796" indent="-215266" algn="l" defTabSz="855878" rtl="0" eaLnBrk="1" latinLnBrk="0" hangingPunct="1">
      <a:lnSpc>
        <a:spcPct val="120000"/>
      </a:lnSpc>
      <a:buFont typeface="Arial" panose="020B0604020202020204" pitchFamily="34" charset="0"/>
      <a:buChar char="•"/>
      <a:defRPr sz="1200" kern="1200">
        <a:solidFill>
          <a:schemeClr val="tx1"/>
        </a:solidFill>
        <a:latin typeface="+mn-lt"/>
        <a:ea typeface="+mn-ea"/>
        <a:cs typeface="+mn-cs"/>
      </a:defRPr>
    </a:lvl3pPr>
    <a:lvl4pPr marL="862966" indent="-217170" algn="l" defTabSz="855878" rtl="0" eaLnBrk="1" latinLnBrk="0" hangingPunct="1">
      <a:lnSpc>
        <a:spcPct val="120000"/>
      </a:lnSpc>
      <a:buFont typeface="Arial" panose="020B0604020202020204" pitchFamily="34" charset="0"/>
      <a:buChar char="•"/>
      <a:defRPr sz="1200" kern="1200">
        <a:solidFill>
          <a:schemeClr val="tx1"/>
        </a:solidFill>
        <a:latin typeface="+mn-lt"/>
        <a:ea typeface="+mn-ea"/>
        <a:cs typeface="+mn-cs"/>
      </a:defRPr>
    </a:lvl4pPr>
    <a:lvl5pPr marL="1076326" indent="-213360" algn="l" defTabSz="855878" rtl="0" eaLnBrk="1" latinLnBrk="0" hangingPunct="1">
      <a:lnSpc>
        <a:spcPct val="120000"/>
      </a:lnSpc>
      <a:buFont typeface="Arial" panose="020B0604020202020204" pitchFamily="34" charset="0"/>
      <a:buChar char="•"/>
      <a:defRPr sz="1200" kern="1200">
        <a:solidFill>
          <a:schemeClr val="tx1"/>
        </a:solidFill>
        <a:latin typeface="+mn-lt"/>
        <a:ea typeface="+mn-ea"/>
        <a:cs typeface="+mn-cs"/>
      </a:defRPr>
    </a:lvl5pPr>
    <a:lvl6pPr marL="2139696" algn="l" defTabSz="855878" rtl="0" eaLnBrk="1" latinLnBrk="0" hangingPunct="1">
      <a:defRPr sz="1100" kern="1200">
        <a:solidFill>
          <a:schemeClr val="tx1"/>
        </a:solidFill>
        <a:latin typeface="+mn-lt"/>
        <a:ea typeface="+mn-ea"/>
        <a:cs typeface="+mn-cs"/>
      </a:defRPr>
    </a:lvl6pPr>
    <a:lvl7pPr marL="2567635" algn="l" defTabSz="855878" rtl="0" eaLnBrk="1" latinLnBrk="0" hangingPunct="1">
      <a:defRPr sz="1100" kern="1200">
        <a:solidFill>
          <a:schemeClr val="tx1"/>
        </a:solidFill>
        <a:latin typeface="+mn-lt"/>
        <a:ea typeface="+mn-ea"/>
        <a:cs typeface="+mn-cs"/>
      </a:defRPr>
    </a:lvl7pPr>
    <a:lvl8pPr marL="2995574" algn="l" defTabSz="855878" rtl="0" eaLnBrk="1" latinLnBrk="0" hangingPunct="1">
      <a:defRPr sz="1100" kern="1200">
        <a:solidFill>
          <a:schemeClr val="tx1"/>
        </a:solidFill>
        <a:latin typeface="+mn-lt"/>
        <a:ea typeface="+mn-ea"/>
        <a:cs typeface="+mn-cs"/>
      </a:defRPr>
    </a:lvl8pPr>
    <a:lvl9pPr marL="3423514" algn="l" defTabSz="855878" rtl="0" eaLnBrk="1" latinLnBrk="0" hangingPunct="1">
      <a:defRPr sz="11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95" userDrawn="1">
          <p15:clr>
            <a:srgbClr val="F26B43"/>
          </p15:clr>
        </p15:guide>
        <p15:guide id="3" pos="401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Hello my name is Lukas Maier and I am from the Institute of Chemical Engineering at the University of Stuttgart. Today I want to talk about modeling multiphase flow in porous with a phase field method.  Why is this important to calculate multiphase flows in porous media?</a:t>
            </a:r>
          </a:p>
        </p:txBody>
      </p:sp>
      <p:sp>
        <p:nvSpPr>
          <p:cNvPr id="4" name="Kopfzeilenplatzhalter 3"/>
          <p:cNvSpPr>
            <a:spLocks noGrp="1"/>
          </p:cNvSpPr>
          <p:nvPr>
            <p:ph type="hdr" sz="quarter"/>
          </p:nvPr>
        </p:nvSpPr>
        <p:spPr/>
        <p:txBody>
          <a:bodyPr/>
          <a:lstStyle/>
          <a:p>
            <a:r>
              <a:rPr lang="en-US" dirty="0" err="1"/>
              <a:t>Titel</a:t>
            </a:r>
            <a:r>
              <a:rPr lang="en-US"/>
              <a:t> der Präsentation</a:t>
            </a:r>
            <a:endParaRPr lang="en-US" dirty="0"/>
          </a:p>
        </p:txBody>
      </p:sp>
      <p:sp>
        <p:nvSpPr>
          <p:cNvPr id="5" name="Datumsplatzhalter 4"/>
          <p:cNvSpPr>
            <a:spLocks noGrp="1"/>
          </p:cNvSpPr>
          <p:nvPr>
            <p:ph type="dt" idx="1"/>
          </p:nvPr>
        </p:nvSpPr>
        <p:spPr/>
        <p:txBody>
          <a:bodyPr/>
          <a:lstStyle/>
          <a:p>
            <a:fld id="{802308D2-A99A-491B-9E06-AE220BF941DE}"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1</a:t>
            </a:fld>
            <a:endParaRPr lang="en-US"/>
          </a:p>
        </p:txBody>
      </p:sp>
    </p:spTree>
    <p:extLst>
      <p:ext uri="{BB962C8B-B14F-4D97-AF65-F5344CB8AC3E}">
        <p14:creationId xmlns:p14="http://schemas.microsoft.com/office/powerpoint/2010/main" val="408207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Now we want to compare our simulation with an experiment. For this we use an experiment that was conducted at the University of Utrecht. It is a micromodel made of PDMS initially filled with </a:t>
            </a:r>
            <a:r>
              <a:rPr lang="en-US" dirty="0" err="1"/>
              <a:t>fluorinert</a:t>
            </a:r>
            <a:r>
              <a:rPr lang="en-US" dirty="0"/>
              <a:t>. By applying a constant pressure, water is forced  into the model. </a:t>
            </a:r>
          </a:p>
          <a:p>
            <a:r>
              <a:rPr lang="en-US" dirty="0"/>
              <a:t>In order to simulate the experiment in 2D, the friction at the lid and at the bottom must be taken into account, and this is taken into account with the following friction term. </a:t>
            </a:r>
          </a:p>
          <a:p>
            <a:r>
              <a:rPr lang="en-US" dirty="0"/>
              <a:t>In addition, the curvature in the 3rd dimension must be taken into account. For this purpose, the contribution of the capillary pressure is calculated from the 3rd dimension and subtracted from the inlet. A constant contact angle of 45 degrees is assumed.</a:t>
            </a:r>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10</a:t>
            </a:fld>
            <a:endParaRPr lang="en-US"/>
          </a:p>
        </p:txBody>
      </p:sp>
    </p:spTree>
    <p:extLst>
      <p:ext uri="{BB962C8B-B14F-4D97-AF65-F5344CB8AC3E}">
        <p14:creationId xmlns:p14="http://schemas.microsoft.com/office/powerpoint/2010/main" val="3359682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we simulate the drainage we can observe capillary finger very nicely.</a:t>
            </a:r>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11</a:t>
            </a:fld>
            <a:endParaRPr lang="en-US"/>
          </a:p>
        </p:txBody>
      </p:sp>
    </p:spTree>
    <p:extLst>
      <p:ext uri="{BB962C8B-B14F-4D97-AF65-F5344CB8AC3E}">
        <p14:creationId xmlns:p14="http://schemas.microsoft.com/office/powerpoint/2010/main" val="28709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you compare the experiment on the left side, you can see a good match in the flow pattern. Only in the last image you can see a small deviation. The dynamics, on the other hand, unfortunately do not fit. This may be due to the roughness of the micromodel or to the so-called stick slip behavior.</a:t>
            </a:r>
          </a:p>
          <a:p>
            <a:endParaRPr lang="en-US" dirty="0"/>
          </a:p>
          <a:p>
            <a:r>
              <a:rPr lang="en-US" dirty="0"/>
              <a:t>In summary, one can say that the characteristic behavior of multiphase flows in porous media can be simulated very well with the phase field method.</a:t>
            </a:r>
          </a:p>
        </p:txBody>
      </p:sp>
      <p:sp>
        <p:nvSpPr>
          <p:cNvPr id="4" name="Kopfzeilenplatzhalter 3"/>
          <p:cNvSpPr>
            <a:spLocks noGrp="1"/>
          </p:cNvSpPr>
          <p:nvPr>
            <p:ph type="hdr" sz="quarter"/>
          </p:nvPr>
        </p:nvSpPr>
        <p:spPr/>
        <p:txBody>
          <a:bodyPr/>
          <a:lstStyle/>
          <a:p>
            <a:r>
              <a:rPr lang="de-DE" noProof="0"/>
              <a:t>Titel der Präsentation</a:t>
            </a:r>
          </a:p>
        </p:txBody>
      </p:sp>
      <p:sp>
        <p:nvSpPr>
          <p:cNvPr id="5" name="Datumsplatzhalter 4"/>
          <p:cNvSpPr>
            <a:spLocks noGrp="1"/>
          </p:cNvSpPr>
          <p:nvPr>
            <p:ph type="dt" idx="1"/>
          </p:nvPr>
        </p:nvSpPr>
        <p:spPr/>
        <p:txBody>
          <a:bodyPr/>
          <a:lstStyle/>
          <a:p>
            <a:fld id="{E315CC7A-26CC-448E-B4AC-29C0DA99AB5E}"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p>
        </p:txBody>
      </p:sp>
      <p:sp>
        <p:nvSpPr>
          <p:cNvPr id="7" name="Foliennummernplatzhalter 6"/>
          <p:cNvSpPr>
            <a:spLocks noGrp="1"/>
          </p:cNvSpPr>
          <p:nvPr>
            <p:ph type="sldNum" sz="quarter" idx="5"/>
          </p:nvPr>
        </p:nvSpPr>
        <p:spPr/>
        <p:txBody>
          <a:bodyPr/>
          <a:lstStyle/>
          <a:p>
            <a:fld id="{05DD1DF0-DD4E-4B0C-B0FD-D16D9D2A9750}" type="slidenum">
              <a:rPr lang="en-US" smtClean="0"/>
              <a:pPr/>
              <a:t>12</a:t>
            </a:fld>
            <a:endParaRPr lang="en-US"/>
          </a:p>
        </p:txBody>
      </p:sp>
    </p:spTree>
    <p:extLst>
      <p:ext uri="{BB962C8B-B14F-4D97-AF65-F5344CB8AC3E}">
        <p14:creationId xmlns:p14="http://schemas.microsoft.com/office/powerpoint/2010/main" val="3193571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 </a:t>
            </a:r>
            <a:r>
              <a:rPr lang="de-DE" dirty="0" err="1"/>
              <a:t>would</a:t>
            </a:r>
            <a:r>
              <a:rPr lang="de-DE" dirty="0"/>
              <a:t> like </a:t>
            </a:r>
            <a:r>
              <a:rPr lang="de-DE" dirty="0" err="1"/>
              <a:t>to</a:t>
            </a:r>
            <a:r>
              <a:rPr lang="de-DE" dirty="0"/>
              <a:t> end </a:t>
            </a:r>
            <a:r>
              <a:rPr lang="de-DE" dirty="0" err="1"/>
              <a:t>my</a:t>
            </a:r>
            <a:r>
              <a:rPr lang="de-DE" dirty="0"/>
              <a:t> </a:t>
            </a:r>
            <a:r>
              <a:rPr lang="de-DE" dirty="0" err="1"/>
              <a:t>presentation</a:t>
            </a:r>
            <a:r>
              <a:rPr lang="de-DE" dirty="0"/>
              <a:t> </a:t>
            </a:r>
            <a:r>
              <a:rPr lang="de-DE" dirty="0" err="1"/>
              <a:t>with</a:t>
            </a:r>
            <a:r>
              <a:rPr lang="de-DE" dirty="0"/>
              <a:t> an </a:t>
            </a:r>
            <a:r>
              <a:rPr lang="de-DE" dirty="0" err="1"/>
              <a:t>outlook</a:t>
            </a:r>
            <a:r>
              <a:rPr lang="de-DE" dirty="0"/>
              <a:t>. At </a:t>
            </a:r>
            <a:r>
              <a:rPr lang="de-DE" dirty="0" err="1"/>
              <a:t>the</a:t>
            </a:r>
            <a:r>
              <a:rPr lang="de-DE" dirty="0"/>
              <a:t> </a:t>
            </a:r>
            <a:r>
              <a:rPr lang="de-DE" dirty="0" err="1"/>
              <a:t>moment</a:t>
            </a:r>
            <a:r>
              <a:rPr lang="de-DE" dirty="0"/>
              <a:t> </a:t>
            </a:r>
            <a:r>
              <a:rPr lang="de-DE" dirty="0" err="1"/>
              <a:t>we</a:t>
            </a:r>
            <a:r>
              <a:rPr lang="de-DE" dirty="0"/>
              <a:t> </a:t>
            </a:r>
            <a:r>
              <a:rPr lang="de-DE" dirty="0" err="1"/>
              <a:t>are</a:t>
            </a:r>
            <a:r>
              <a:rPr lang="de-DE" dirty="0"/>
              <a:t> </a:t>
            </a:r>
            <a:r>
              <a:rPr lang="de-DE" dirty="0" err="1"/>
              <a:t>working</a:t>
            </a:r>
            <a:r>
              <a:rPr lang="de-DE" dirty="0"/>
              <a:t> on </a:t>
            </a:r>
            <a:r>
              <a:rPr lang="de-DE" dirty="0" err="1"/>
              <a:t>the</a:t>
            </a:r>
            <a:r>
              <a:rPr lang="de-DE" dirty="0"/>
              <a:t> </a:t>
            </a:r>
            <a:r>
              <a:rPr lang="de-DE" dirty="0" err="1"/>
              <a:t>calculation</a:t>
            </a:r>
            <a:r>
              <a:rPr lang="de-DE" dirty="0"/>
              <a:t> </a:t>
            </a:r>
            <a:r>
              <a:rPr lang="de-DE" dirty="0" err="1"/>
              <a:t>of</a:t>
            </a:r>
            <a:r>
              <a:rPr lang="de-DE" dirty="0"/>
              <a:t> </a:t>
            </a:r>
            <a:r>
              <a:rPr lang="de-DE" dirty="0" err="1"/>
              <a:t>evaporation</a:t>
            </a:r>
            <a:r>
              <a:rPr lang="de-DE" dirty="0"/>
              <a:t> </a:t>
            </a:r>
            <a:r>
              <a:rPr lang="de-DE" dirty="0" err="1"/>
              <a:t>processes</a:t>
            </a:r>
            <a:r>
              <a:rPr lang="de-DE" dirty="0"/>
              <a:t> in </a:t>
            </a:r>
            <a:r>
              <a:rPr lang="de-DE" dirty="0" err="1"/>
              <a:t>yarns</a:t>
            </a:r>
            <a:r>
              <a:rPr lang="de-DE" dirty="0"/>
              <a:t> </a:t>
            </a:r>
            <a:r>
              <a:rPr lang="de-DE" dirty="0" err="1"/>
              <a:t>with</a:t>
            </a:r>
            <a:r>
              <a:rPr lang="de-DE" dirty="0"/>
              <a:t> </a:t>
            </a:r>
            <a:r>
              <a:rPr lang="de-DE" dirty="0" err="1"/>
              <a:t>the</a:t>
            </a:r>
            <a:r>
              <a:rPr lang="de-DE" dirty="0"/>
              <a:t> </a:t>
            </a:r>
            <a:r>
              <a:rPr lang="de-DE" dirty="0" err="1"/>
              <a:t>phase</a:t>
            </a:r>
            <a:r>
              <a:rPr lang="de-DE" dirty="0"/>
              <a:t> </a:t>
            </a:r>
            <a:r>
              <a:rPr lang="de-DE" dirty="0" err="1"/>
              <a:t>field</a:t>
            </a:r>
            <a:r>
              <a:rPr lang="de-DE" dirty="0"/>
              <a:t> </a:t>
            </a:r>
            <a:r>
              <a:rPr lang="de-DE" dirty="0" err="1"/>
              <a:t>method</a:t>
            </a:r>
            <a:r>
              <a:rPr lang="de-DE" dirty="0"/>
              <a:t>. </a:t>
            </a:r>
            <a:r>
              <a:rPr lang="de-DE" dirty="0" err="1"/>
              <a:t>Our</a:t>
            </a:r>
            <a:r>
              <a:rPr lang="de-DE" dirty="0"/>
              <a:t> </a:t>
            </a:r>
            <a:r>
              <a:rPr lang="de-DE" dirty="0" err="1"/>
              <a:t>goal</a:t>
            </a:r>
            <a:r>
              <a:rPr lang="de-DE" dirty="0"/>
              <a:t> </a:t>
            </a:r>
            <a:r>
              <a:rPr lang="de-DE" dirty="0" err="1"/>
              <a:t>is</a:t>
            </a:r>
            <a:r>
              <a:rPr lang="de-DE" dirty="0"/>
              <a:t> </a:t>
            </a:r>
            <a:r>
              <a:rPr lang="de-DE" dirty="0" err="1"/>
              <a:t>to</a:t>
            </a:r>
            <a:r>
              <a:rPr lang="de-DE" dirty="0"/>
              <a:t> find out </a:t>
            </a:r>
            <a:r>
              <a:rPr lang="de-DE" dirty="0" err="1"/>
              <a:t>which</a:t>
            </a:r>
            <a:r>
              <a:rPr lang="de-DE" dirty="0"/>
              <a:t> </a:t>
            </a:r>
            <a:r>
              <a:rPr lang="de-DE" dirty="0" err="1"/>
              <a:t>structure</a:t>
            </a:r>
            <a:r>
              <a:rPr lang="de-DE" dirty="0"/>
              <a:t> </a:t>
            </a:r>
            <a:r>
              <a:rPr lang="de-DE" dirty="0" err="1"/>
              <a:t>parameters</a:t>
            </a:r>
            <a:endParaRPr lang="de-DE" dirty="0"/>
          </a:p>
          <a:p>
            <a:endParaRPr lang="de-DE" dirty="0"/>
          </a:p>
          <a:p>
            <a:endParaRPr lang="de-DE" dirty="0"/>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13</a:t>
            </a:fld>
            <a:endParaRPr lang="en-US"/>
          </a:p>
        </p:txBody>
      </p:sp>
    </p:spTree>
    <p:extLst>
      <p:ext uri="{BB962C8B-B14F-4D97-AF65-F5344CB8AC3E}">
        <p14:creationId xmlns:p14="http://schemas.microsoft.com/office/powerpoint/2010/main" val="2561415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A5CA7BE6-D8C2-4E37-92BC-E832C561DB77}"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14</a:t>
            </a:fld>
            <a:endParaRPr lang="en-US"/>
          </a:p>
        </p:txBody>
      </p:sp>
    </p:spTree>
    <p:extLst>
      <p:ext uri="{BB962C8B-B14F-4D97-AF65-F5344CB8AC3E}">
        <p14:creationId xmlns:p14="http://schemas.microsoft.com/office/powerpoint/2010/main" val="243662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Most likely, you already came into contact with multiphase flows in porous media this morning when you used a towel to dry off after showering. </a:t>
            </a:r>
          </a:p>
          <a:p>
            <a:endParaRPr lang="en-US" dirty="0"/>
          </a:p>
          <a:p>
            <a:r>
              <a:rPr lang="en-US" dirty="0"/>
              <a:t>Or you have already walked over a PVC floor today. The chlorine in the PVC was most likely obtained by electrolysis. In this process, gas and liquid are in contact in a porous electrode.</a:t>
            </a:r>
          </a:p>
          <a:p>
            <a:endParaRPr lang="en-US" dirty="0"/>
          </a:p>
          <a:p>
            <a:r>
              <a:rPr lang="en-US" dirty="0"/>
              <a:t>Numerical simulations can be very helpful in understanding these mechanisms better and thus improving the processes and materials for the respective application.</a:t>
            </a:r>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78010E85-D2D1-4480-AEF8-5561DC566A87}"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2</a:t>
            </a:fld>
            <a:endParaRPr lang="en-US"/>
          </a:p>
        </p:txBody>
      </p:sp>
    </p:spTree>
    <p:extLst>
      <p:ext uri="{BB962C8B-B14F-4D97-AF65-F5344CB8AC3E}">
        <p14:creationId xmlns:p14="http://schemas.microsoft.com/office/powerpoint/2010/main" val="16131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 would like to continuo my talk with an introduction to the theory of the phase field method, then I would like to go into the modeling and at the same time show examples for validation. I would like to end  my presentation with an outlook.</a:t>
            </a:r>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3</a:t>
            </a:fld>
            <a:endParaRPr lang="en-US"/>
          </a:p>
        </p:txBody>
      </p:sp>
    </p:spTree>
    <p:extLst>
      <p:ext uri="{BB962C8B-B14F-4D97-AF65-F5344CB8AC3E}">
        <p14:creationId xmlns:p14="http://schemas.microsoft.com/office/powerpoint/2010/main" val="254197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t>
            </a:r>
            <a:r>
              <a:rPr lang="de-DE" dirty="0" err="1"/>
              <a:t>the</a:t>
            </a:r>
            <a:r>
              <a:rPr lang="de-DE" dirty="0"/>
              <a:t> </a:t>
            </a:r>
            <a:r>
              <a:rPr lang="de-DE" dirty="0" err="1"/>
              <a:t>beginning</a:t>
            </a:r>
            <a:r>
              <a:rPr lang="de-DE" dirty="0"/>
              <a:t> I </a:t>
            </a:r>
            <a:r>
              <a:rPr lang="de-DE" dirty="0" err="1"/>
              <a:t>would</a:t>
            </a:r>
            <a:r>
              <a:rPr lang="de-DE" dirty="0"/>
              <a:t> like </a:t>
            </a:r>
            <a:r>
              <a:rPr lang="de-DE" dirty="0" err="1"/>
              <a:t>to</a:t>
            </a:r>
            <a:r>
              <a:rPr lang="de-DE" dirty="0"/>
              <a:t> </a:t>
            </a:r>
            <a:r>
              <a:rPr lang="de-DE" dirty="0" err="1"/>
              <a:t>introduce</a:t>
            </a:r>
            <a:r>
              <a:rPr lang="de-DE" dirty="0"/>
              <a:t> </a:t>
            </a:r>
            <a:r>
              <a:rPr lang="de-DE" dirty="0" err="1"/>
              <a:t>the</a:t>
            </a:r>
            <a:r>
              <a:rPr lang="de-DE" dirty="0"/>
              <a:t> </a:t>
            </a:r>
            <a:r>
              <a:rPr lang="de-DE" dirty="0" err="1"/>
              <a:t>term</a:t>
            </a:r>
            <a:r>
              <a:rPr lang="de-DE" dirty="0"/>
              <a:t> diffuse interface, </a:t>
            </a:r>
            <a:r>
              <a:rPr lang="de-DE" dirty="0" err="1"/>
              <a:t>since</a:t>
            </a:r>
            <a:r>
              <a:rPr lang="de-DE" dirty="0"/>
              <a:t> </a:t>
            </a:r>
            <a:r>
              <a:rPr lang="de-DE" dirty="0" err="1"/>
              <a:t>this</a:t>
            </a:r>
            <a:r>
              <a:rPr lang="de-DE" dirty="0"/>
              <a:t> </a:t>
            </a:r>
            <a:r>
              <a:rPr lang="de-DE" dirty="0" err="1"/>
              <a:t>is</a:t>
            </a:r>
            <a:r>
              <a:rPr lang="de-DE" dirty="0"/>
              <a:t> </a:t>
            </a:r>
            <a:r>
              <a:rPr lang="de-DE" dirty="0" err="1"/>
              <a:t>very</a:t>
            </a:r>
            <a:r>
              <a:rPr lang="de-DE" dirty="0"/>
              <a:t> </a:t>
            </a:r>
            <a:r>
              <a:rPr lang="de-DE" dirty="0" err="1"/>
              <a:t>central</a:t>
            </a:r>
            <a:r>
              <a:rPr lang="de-DE" dirty="0"/>
              <a:t> in </a:t>
            </a:r>
            <a:r>
              <a:rPr lang="de-DE" dirty="0" err="1"/>
              <a:t>the</a:t>
            </a:r>
            <a:r>
              <a:rPr lang="de-DE" dirty="0"/>
              <a:t> </a:t>
            </a:r>
            <a:r>
              <a:rPr lang="de-DE" dirty="0" err="1"/>
              <a:t>phase</a:t>
            </a:r>
            <a:r>
              <a:rPr lang="de-DE" dirty="0"/>
              <a:t> </a:t>
            </a:r>
            <a:r>
              <a:rPr lang="de-DE" dirty="0" err="1"/>
              <a:t>field</a:t>
            </a:r>
            <a:r>
              <a:rPr lang="de-DE" dirty="0"/>
              <a:t> </a:t>
            </a:r>
            <a:r>
              <a:rPr lang="de-DE" dirty="0" err="1"/>
              <a:t>method</a:t>
            </a:r>
            <a:r>
              <a:rPr lang="de-DE" dirty="0"/>
              <a:t>. </a:t>
            </a:r>
            <a:r>
              <a:rPr lang="de-DE" dirty="0" err="1"/>
              <a:t>For</a:t>
            </a:r>
            <a:r>
              <a:rPr lang="de-DE" dirty="0"/>
              <a:t> </a:t>
            </a:r>
            <a:r>
              <a:rPr lang="de-DE" dirty="0" err="1"/>
              <a:t>this</a:t>
            </a:r>
            <a:r>
              <a:rPr lang="de-DE" dirty="0"/>
              <a:t>, I </a:t>
            </a:r>
            <a:r>
              <a:rPr lang="de-DE" dirty="0" err="1"/>
              <a:t>would</a:t>
            </a:r>
            <a:r>
              <a:rPr lang="de-DE" dirty="0"/>
              <a:t> like </a:t>
            </a:r>
            <a:r>
              <a:rPr lang="de-DE" dirty="0" err="1"/>
              <a:t>to</a:t>
            </a:r>
            <a:r>
              <a:rPr lang="de-DE" dirty="0"/>
              <a:t> </a:t>
            </a:r>
            <a:r>
              <a:rPr lang="de-DE" dirty="0" err="1"/>
              <a:t>look</a:t>
            </a:r>
            <a:r>
              <a:rPr lang="de-DE" dirty="0"/>
              <a:t> at </a:t>
            </a:r>
            <a:r>
              <a:rPr lang="de-DE" dirty="0" err="1"/>
              <a:t>the</a:t>
            </a:r>
            <a:r>
              <a:rPr lang="de-DE" dirty="0"/>
              <a:t> </a:t>
            </a:r>
            <a:r>
              <a:rPr lang="de-DE" dirty="0" err="1"/>
              <a:t>simplest</a:t>
            </a:r>
            <a:r>
              <a:rPr lang="de-DE" dirty="0"/>
              <a:t> </a:t>
            </a:r>
            <a:r>
              <a:rPr lang="de-DE" dirty="0" err="1"/>
              <a:t>case</a:t>
            </a:r>
            <a:r>
              <a:rPr lang="de-DE" dirty="0"/>
              <a:t> </a:t>
            </a:r>
            <a:r>
              <a:rPr lang="de-DE" dirty="0" err="1"/>
              <a:t>of</a:t>
            </a:r>
            <a:r>
              <a:rPr lang="de-DE" dirty="0"/>
              <a:t> </a:t>
            </a:r>
            <a:r>
              <a:rPr lang="de-DE" dirty="0" err="1"/>
              <a:t>multiphase</a:t>
            </a:r>
            <a:r>
              <a:rPr lang="de-DE" dirty="0"/>
              <a:t> </a:t>
            </a:r>
            <a:r>
              <a:rPr lang="de-DE" dirty="0" err="1"/>
              <a:t>flow</a:t>
            </a:r>
            <a:r>
              <a:rPr lang="de-DE" dirty="0"/>
              <a:t> in </a:t>
            </a:r>
            <a:r>
              <a:rPr lang="de-DE" dirty="0" err="1"/>
              <a:t>porous</a:t>
            </a:r>
            <a:r>
              <a:rPr lang="de-DE" dirty="0"/>
              <a:t> </a:t>
            </a:r>
            <a:r>
              <a:rPr lang="de-DE" dirty="0" err="1"/>
              <a:t>media</a:t>
            </a:r>
            <a:r>
              <a:rPr lang="de-DE" dirty="0"/>
              <a:t>. A </a:t>
            </a:r>
            <a:r>
              <a:rPr lang="de-DE" dirty="0" err="1"/>
              <a:t>capillary</a:t>
            </a:r>
            <a:r>
              <a:rPr lang="de-DE" dirty="0"/>
              <a:t> </a:t>
            </a:r>
            <a:r>
              <a:rPr lang="de-DE" dirty="0" err="1"/>
              <a:t>filled</a:t>
            </a:r>
            <a:r>
              <a:rPr lang="de-DE" dirty="0"/>
              <a:t> </a:t>
            </a:r>
            <a:r>
              <a:rPr lang="de-DE" dirty="0" err="1"/>
              <a:t>with</a:t>
            </a:r>
            <a:r>
              <a:rPr lang="de-DE" dirty="0"/>
              <a:t> a non-</a:t>
            </a:r>
            <a:r>
              <a:rPr lang="de-DE" dirty="0" err="1"/>
              <a:t>wetting</a:t>
            </a:r>
            <a:r>
              <a:rPr lang="de-DE" dirty="0"/>
              <a:t> fluid and a </a:t>
            </a:r>
            <a:r>
              <a:rPr lang="de-DE" dirty="0" err="1"/>
              <a:t>wetting</a:t>
            </a:r>
            <a:r>
              <a:rPr lang="de-DE" dirty="0"/>
              <a:t> fluid.</a:t>
            </a:r>
          </a:p>
          <a:p>
            <a:endParaRPr lang="de-DE" dirty="0"/>
          </a:p>
          <a:p>
            <a:r>
              <a:rPr lang="de-DE" dirty="0" err="1"/>
              <a:t>If</a:t>
            </a:r>
            <a:r>
              <a:rPr lang="de-DE" dirty="0"/>
              <a:t> </a:t>
            </a:r>
            <a:r>
              <a:rPr lang="de-DE" dirty="0" err="1"/>
              <a:t>we</a:t>
            </a:r>
            <a:r>
              <a:rPr lang="de-DE" dirty="0"/>
              <a:t> </a:t>
            </a:r>
            <a:r>
              <a:rPr lang="de-DE" dirty="0" err="1"/>
              <a:t>plot</a:t>
            </a:r>
            <a:r>
              <a:rPr lang="de-DE" dirty="0"/>
              <a:t> a </a:t>
            </a:r>
            <a:r>
              <a:rPr lang="de-DE" dirty="0" err="1"/>
              <a:t>density</a:t>
            </a:r>
            <a:r>
              <a:rPr lang="de-DE" dirty="0"/>
              <a:t> </a:t>
            </a:r>
            <a:r>
              <a:rPr lang="de-DE" dirty="0" err="1"/>
              <a:t>profile</a:t>
            </a:r>
            <a:r>
              <a:rPr lang="de-DE" dirty="0"/>
              <a:t> </a:t>
            </a:r>
            <a:r>
              <a:rPr lang="de-DE" dirty="0" err="1"/>
              <a:t>along</a:t>
            </a:r>
            <a:r>
              <a:rPr lang="de-DE" dirty="0"/>
              <a:t> </a:t>
            </a:r>
            <a:r>
              <a:rPr lang="de-DE" dirty="0" err="1"/>
              <a:t>the</a:t>
            </a:r>
            <a:r>
              <a:rPr lang="de-DE" dirty="0"/>
              <a:t> </a:t>
            </a:r>
            <a:r>
              <a:rPr lang="de-DE" dirty="0" err="1"/>
              <a:t>axis</a:t>
            </a:r>
            <a:r>
              <a:rPr lang="de-DE" dirty="0"/>
              <a:t>, </a:t>
            </a:r>
            <a:r>
              <a:rPr lang="de-DE" dirty="0" err="1"/>
              <a:t>we</a:t>
            </a:r>
            <a:r>
              <a:rPr lang="de-DE" dirty="0"/>
              <a:t> </a:t>
            </a:r>
            <a:r>
              <a:rPr lang="de-DE" dirty="0" err="1"/>
              <a:t>clearly</a:t>
            </a:r>
            <a:r>
              <a:rPr lang="de-DE" dirty="0"/>
              <a:t> </a:t>
            </a:r>
            <a:r>
              <a:rPr lang="de-DE" dirty="0" err="1"/>
              <a:t>see</a:t>
            </a:r>
            <a:r>
              <a:rPr lang="de-DE" dirty="0"/>
              <a:t> a sharp jump in </a:t>
            </a:r>
            <a:r>
              <a:rPr lang="de-DE" dirty="0" err="1"/>
              <a:t>density</a:t>
            </a:r>
            <a:r>
              <a:rPr lang="de-DE" dirty="0"/>
              <a:t> at </a:t>
            </a:r>
            <a:r>
              <a:rPr lang="de-DE" dirty="0" err="1"/>
              <a:t>the</a:t>
            </a:r>
            <a:r>
              <a:rPr lang="de-DE" dirty="0"/>
              <a:t> interface. </a:t>
            </a:r>
            <a:r>
              <a:rPr lang="de-DE" dirty="0" err="1"/>
              <a:t>That</a:t>
            </a:r>
            <a:r>
              <a:rPr lang="de-DE" dirty="0"/>
              <a:t> </a:t>
            </a:r>
            <a:r>
              <a:rPr lang="de-DE" dirty="0" err="1"/>
              <a:t>is</a:t>
            </a:r>
            <a:r>
              <a:rPr lang="de-DE" dirty="0"/>
              <a:t>, on </a:t>
            </a:r>
            <a:r>
              <a:rPr lang="de-DE" dirty="0" err="1"/>
              <a:t>the</a:t>
            </a:r>
            <a:r>
              <a:rPr lang="de-DE" dirty="0"/>
              <a:t> </a:t>
            </a:r>
            <a:r>
              <a:rPr lang="de-DE" dirty="0" err="1"/>
              <a:t>macroscopic</a:t>
            </a:r>
            <a:r>
              <a:rPr lang="de-DE" dirty="0"/>
              <a:t> </a:t>
            </a:r>
            <a:r>
              <a:rPr lang="de-DE" dirty="0" err="1"/>
              <a:t>scale</a:t>
            </a:r>
            <a:r>
              <a:rPr lang="de-DE" dirty="0"/>
              <a:t>, </a:t>
            </a:r>
            <a:r>
              <a:rPr lang="de-DE" dirty="0" err="1"/>
              <a:t>we</a:t>
            </a:r>
            <a:r>
              <a:rPr lang="de-DE" dirty="0"/>
              <a:t> </a:t>
            </a:r>
            <a:r>
              <a:rPr lang="de-DE" dirty="0" err="1"/>
              <a:t>have</a:t>
            </a:r>
            <a:r>
              <a:rPr lang="de-DE" dirty="0"/>
              <a:t> a sharp interface. </a:t>
            </a:r>
            <a:r>
              <a:rPr lang="de-DE" dirty="0" err="1"/>
              <a:t>If</a:t>
            </a:r>
            <a:r>
              <a:rPr lang="de-DE" dirty="0"/>
              <a:t> </a:t>
            </a:r>
            <a:r>
              <a:rPr lang="de-DE" dirty="0" err="1"/>
              <a:t>we</a:t>
            </a:r>
            <a:r>
              <a:rPr lang="de-DE" dirty="0"/>
              <a:t> zoom in and </a:t>
            </a:r>
            <a:r>
              <a:rPr lang="de-DE" dirty="0" err="1"/>
              <a:t>look</a:t>
            </a:r>
            <a:r>
              <a:rPr lang="de-DE" dirty="0"/>
              <a:t> at </a:t>
            </a:r>
            <a:r>
              <a:rPr lang="de-DE" dirty="0" err="1"/>
              <a:t>the</a:t>
            </a:r>
            <a:r>
              <a:rPr lang="de-DE" dirty="0"/>
              <a:t> </a:t>
            </a:r>
            <a:r>
              <a:rPr lang="de-DE" dirty="0" err="1"/>
              <a:t>density</a:t>
            </a:r>
            <a:r>
              <a:rPr lang="de-DE" dirty="0"/>
              <a:t> </a:t>
            </a:r>
            <a:r>
              <a:rPr lang="de-DE" dirty="0" err="1"/>
              <a:t>profile</a:t>
            </a:r>
            <a:r>
              <a:rPr lang="de-DE" dirty="0"/>
              <a:t> on </a:t>
            </a:r>
            <a:r>
              <a:rPr lang="de-DE" dirty="0" err="1"/>
              <a:t>the</a:t>
            </a:r>
            <a:r>
              <a:rPr lang="de-DE" dirty="0"/>
              <a:t> </a:t>
            </a:r>
            <a:r>
              <a:rPr lang="de-DE" dirty="0" err="1"/>
              <a:t>microscale</a:t>
            </a:r>
            <a:r>
              <a:rPr lang="de-DE" dirty="0"/>
              <a:t>, </a:t>
            </a:r>
            <a:r>
              <a:rPr lang="de-DE" dirty="0" err="1"/>
              <a:t>we</a:t>
            </a:r>
            <a:r>
              <a:rPr lang="de-DE" dirty="0"/>
              <a:t> </a:t>
            </a:r>
            <a:r>
              <a:rPr lang="de-DE" dirty="0" err="1"/>
              <a:t>see</a:t>
            </a:r>
            <a:r>
              <a:rPr lang="de-DE" dirty="0"/>
              <a:t> a </a:t>
            </a:r>
            <a:r>
              <a:rPr lang="de-DE" dirty="0" err="1"/>
              <a:t>tangens</a:t>
            </a:r>
            <a:r>
              <a:rPr lang="de-DE" dirty="0"/>
              <a:t> </a:t>
            </a:r>
            <a:r>
              <a:rPr lang="de-DE" dirty="0" err="1"/>
              <a:t>hyperbolicus</a:t>
            </a:r>
            <a:r>
              <a:rPr lang="de-DE" dirty="0"/>
              <a:t> </a:t>
            </a:r>
            <a:r>
              <a:rPr lang="de-DE" dirty="0" err="1"/>
              <a:t>profile</a:t>
            </a:r>
            <a:r>
              <a:rPr lang="de-DE" dirty="0"/>
              <a:t> </a:t>
            </a:r>
            <a:r>
              <a:rPr lang="de-DE" dirty="0" err="1"/>
              <a:t>of</a:t>
            </a:r>
            <a:r>
              <a:rPr lang="de-DE" dirty="0"/>
              <a:t> </a:t>
            </a:r>
            <a:r>
              <a:rPr lang="de-DE" dirty="0" err="1"/>
              <a:t>the</a:t>
            </a:r>
            <a:r>
              <a:rPr lang="de-DE" dirty="0"/>
              <a:t> </a:t>
            </a:r>
            <a:r>
              <a:rPr lang="de-DE" dirty="0" err="1"/>
              <a:t>density</a:t>
            </a:r>
            <a:r>
              <a:rPr lang="de-DE" dirty="0"/>
              <a:t>. </a:t>
            </a:r>
            <a:r>
              <a:rPr lang="de-DE" dirty="0" err="1"/>
              <a:t>we</a:t>
            </a:r>
            <a:r>
              <a:rPr lang="de-DE" dirty="0"/>
              <a:t> </a:t>
            </a:r>
            <a:r>
              <a:rPr lang="de-DE" dirty="0" err="1"/>
              <a:t>have</a:t>
            </a:r>
            <a:r>
              <a:rPr lang="de-DE" dirty="0"/>
              <a:t> a smooth </a:t>
            </a:r>
            <a:r>
              <a:rPr lang="de-DE" dirty="0" err="1"/>
              <a:t>transition</a:t>
            </a:r>
            <a:r>
              <a:rPr lang="de-DE" dirty="0"/>
              <a:t> </a:t>
            </a:r>
            <a:r>
              <a:rPr lang="de-DE" dirty="0" err="1"/>
              <a:t>of</a:t>
            </a:r>
            <a:r>
              <a:rPr lang="de-DE" dirty="0"/>
              <a:t> </a:t>
            </a:r>
            <a:r>
              <a:rPr lang="de-DE" dirty="0" err="1"/>
              <a:t>the</a:t>
            </a:r>
            <a:r>
              <a:rPr lang="de-DE" dirty="0"/>
              <a:t> </a:t>
            </a:r>
            <a:r>
              <a:rPr lang="de-DE" dirty="0" err="1"/>
              <a:t>density</a:t>
            </a:r>
            <a:r>
              <a:rPr lang="de-DE" dirty="0"/>
              <a:t> </a:t>
            </a:r>
            <a:r>
              <a:rPr lang="de-DE" dirty="0" err="1"/>
              <a:t>across</a:t>
            </a:r>
            <a:r>
              <a:rPr lang="de-DE" dirty="0"/>
              <a:t> </a:t>
            </a:r>
            <a:r>
              <a:rPr lang="de-DE" dirty="0" err="1"/>
              <a:t>the</a:t>
            </a:r>
            <a:r>
              <a:rPr lang="de-DE" dirty="0"/>
              <a:t> interface . </a:t>
            </a:r>
            <a:r>
              <a:rPr lang="de-DE" dirty="0" err="1"/>
              <a:t>this</a:t>
            </a:r>
            <a:r>
              <a:rPr lang="de-DE" dirty="0"/>
              <a:t> </a:t>
            </a:r>
            <a:r>
              <a:rPr lang="de-DE" dirty="0" err="1"/>
              <a:t>is</a:t>
            </a:r>
            <a:r>
              <a:rPr lang="de-DE" dirty="0"/>
              <a:t> </a:t>
            </a:r>
            <a:r>
              <a:rPr lang="de-DE" dirty="0" err="1"/>
              <a:t>called</a:t>
            </a:r>
            <a:r>
              <a:rPr lang="de-DE" dirty="0"/>
              <a:t> a diffusive interface. </a:t>
            </a:r>
          </a:p>
          <a:p>
            <a:endParaRPr lang="de-DE" dirty="0"/>
          </a:p>
          <a:p>
            <a:r>
              <a:rPr lang="de-DE" dirty="0" err="1"/>
              <a:t>What</a:t>
            </a:r>
            <a:r>
              <a:rPr lang="de-DE" dirty="0"/>
              <a:t> </a:t>
            </a:r>
            <a:r>
              <a:rPr lang="de-DE" dirty="0" err="1"/>
              <a:t>one</a:t>
            </a:r>
            <a:r>
              <a:rPr lang="de-DE" dirty="0"/>
              <a:t> </a:t>
            </a:r>
            <a:r>
              <a:rPr lang="de-DE" dirty="0" err="1"/>
              <a:t>does</a:t>
            </a:r>
            <a:r>
              <a:rPr lang="de-DE" dirty="0"/>
              <a:t> </a:t>
            </a:r>
            <a:r>
              <a:rPr lang="de-DE" dirty="0" err="1"/>
              <a:t>with</a:t>
            </a:r>
            <a:r>
              <a:rPr lang="de-DE" dirty="0"/>
              <a:t> </a:t>
            </a:r>
            <a:r>
              <a:rPr lang="de-DE" dirty="0" err="1"/>
              <a:t>the</a:t>
            </a:r>
            <a:r>
              <a:rPr lang="de-DE" dirty="0"/>
              <a:t> </a:t>
            </a:r>
            <a:r>
              <a:rPr lang="de-DE" dirty="0" err="1"/>
              <a:t>phase</a:t>
            </a:r>
            <a:r>
              <a:rPr lang="de-DE" dirty="0"/>
              <a:t> </a:t>
            </a:r>
            <a:r>
              <a:rPr lang="de-DE" dirty="0" err="1"/>
              <a:t>field</a:t>
            </a:r>
            <a:r>
              <a:rPr lang="de-DE" dirty="0"/>
              <a:t> </a:t>
            </a:r>
            <a:r>
              <a:rPr lang="de-DE" dirty="0" err="1"/>
              <a:t>method</a:t>
            </a:r>
            <a:r>
              <a:rPr lang="de-DE" dirty="0"/>
              <a:t> </a:t>
            </a:r>
            <a:r>
              <a:rPr lang="de-DE" dirty="0" err="1"/>
              <a:t>is</a:t>
            </a:r>
            <a:r>
              <a:rPr lang="de-DE" dirty="0"/>
              <a:t> </a:t>
            </a:r>
            <a:r>
              <a:rPr lang="de-DE" dirty="0" err="1"/>
              <a:t>we</a:t>
            </a:r>
            <a:r>
              <a:rPr lang="de-DE" dirty="0"/>
              <a:t> </a:t>
            </a:r>
            <a:r>
              <a:rPr lang="de-DE" dirty="0" err="1"/>
              <a:t>map</a:t>
            </a:r>
            <a:r>
              <a:rPr lang="de-DE" dirty="0"/>
              <a:t> </a:t>
            </a:r>
            <a:r>
              <a:rPr lang="de-DE" dirty="0" err="1"/>
              <a:t>the</a:t>
            </a:r>
            <a:r>
              <a:rPr lang="de-DE" dirty="0"/>
              <a:t> diffusive interface </a:t>
            </a:r>
            <a:r>
              <a:rPr lang="de-DE" dirty="0" err="1"/>
              <a:t>to</a:t>
            </a:r>
            <a:r>
              <a:rPr lang="de-DE" dirty="0"/>
              <a:t> </a:t>
            </a:r>
            <a:r>
              <a:rPr lang="de-DE" dirty="0" err="1"/>
              <a:t>the</a:t>
            </a:r>
            <a:r>
              <a:rPr lang="de-DE" dirty="0"/>
              <a:t> </a:t>
            </a:r>
            <a:r>
              <a:rPr lang="de-DE" dirty="0" err="1"/>
              <a:t>macroscale</a:t>
            </a:r>
            <a:r>
              <a:rPr lang="de-DE" dirty="0"/>
              <a:t>. </a:t>
            </a:r>
            <a:r>
              <a:rPr lang="de-DE" dirty="0" err="1"/>
              <a:t>One</a:t>
            </a:r>
            <a:r>
              <a:rPr lang="de-DE" dirty="0"/>
              <a:t> </a:t>
            </a:r>
            <a:r>
              <a:rPr lang="de-DE" dirty="0" err="1"/>
              <a:t>widens</a:t>
            </a:r>
            <a:r>
              <a:rPr lang="de-DE" dirty="0"/>
              <a:t> </a:t>
            </a:r>
            <a:r>
              <a:rPr lang="de-DE" dirty="0" err="1"/>
              <a:t>artificially</a:t>
            </a:r>
            <a:r>
              <a:rPr lang="de-DE" dirty="0"/>
              <a:t> </a:t>
            </a:r>
            <a:r>
              <a:rPr lang="de-DE" dirty="0" err="1"/>
              <a:t>the</a:t>
            </a:r>
            <a:r>
              <a:rPr lang="de-DE" dirty="0"/>
              <a:t> interface. </a:t>
            </a:r>
            <a:r>
              <a:rPr lang="de-DE" dirty="0" err="1"/>
              <a:t>Thereby</a:t>
            </a:r>
            <a:r>
              <a:rPr lang="de-DE" dirty="0"/>
              <a:t>, </a:t>
            </a:r>
            <a:r>
              <a:rPr lang="de-DE" dirty="0" err="1"/>
              <a:t>we</a:t>
            </a:r>
            <a:r>
              <a:rPr lang="de-DE" dirty="0"/>
              <a:t> </a:t>
            </a:r>
            <a:r>
              <a:rPr lang="de-DE" dirty="0" err="1"/>
              <a:t>obtains</a:t>
            </a:r>
            <a:r>
              <a:rPr lang="de-DE" dirty="0"/>
              <a:t> a smooth </a:t>
            </a:r>
            <a:r>
              <a:rPr lang="de-DE" dirty="0" err="1"/>
              <a:t>transition</a:t>
            </a:r>
            <a:r>
              <a:rPr lang="de-DE" dirty="0"/>
              <a:t> in </a:t>
            </a:r>
            <a:r>
              <a:rPr lang="de-DE" dirty="0" err="1"/>
              <a:t>the</a:t>
            </a:r>
            <a:r>
              <a:rPr lang="de-DE" dirty="0"/>
              <a:t> </a:t>
            </a:r>
            <a:r>
              <a:rPr lang="de-DE" dirty="0" err="1"/>
              <a:t>physical</a:t>
            </a:r>
            <a:r>
              <a:rPr lang="de-DE" dirty="0"/>
              <a:t> </a:t>
            </a:r>
            <a:r>
              <a:rPr lang="de-DE" dirty="0" err="1"/>
              <a:t>properties</a:t>
            </a:r>
            <a:r>
              <a:rPr lang="de-DE" dirty="0"/>
              <a:t> </a:t>
            </a:r>
            <a:r>
              <a:rPr lang="de-DE" dirty="0" err="1"/>
              <a:t>of</a:t>
            </a:r>
            <a:r>
              <a:rPr lang="de-DE" dirty="0"/>
              <a:t> </a:t>
            </a:r>
            <a:r>
              <a:rPr lang="de-DE" dirty="0" err="1"/>
              <a:t>the</a:t>
            </a:r>
            <a:r>
              <a:rPr lang="de-DE" dirty="0"/>
              <a:t>. </a:t>
            </a:r>
          </a:p>
          <a:p>
            <a:endParaRPr lang="de-DE" dirty="0"/>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4</a:t>
            </a:fld>
            <a:endParaRPr lang="en-US"/>
          </a:p>
        </p:txBody>
      </p:sp>
    </p:spTree>
    <p:extLst>
      <p:ext uri="{BB962C8B-B14F-4D97-AF65-F5344CB8AC3E}">
        <p14:creationId xmlns:p14="http://schemas.microsoft.com/office/powerpoint/2010/main" val="2133211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pioneers of the phase field theory started with the free energy, because this determines the thermodynamic state of a system. Because a system always strives to the state where the free energy is lowest. For a two phase system, which is not miscible, the following form of the density of the free energy can be postulated. </a:t>
            </a:r>
          </a:p>
          <a:p>
            <a:r>
              <a:rPr lang="en-US" dirty="0"/>
              <a:t>This is composed of a local and a non-local part. The local part has a minimum when the so-called phase field </a:t>
            </a:r>
            <a:r>
              <a:rPr lang="en-US" dirty="0" err="1"/>
              <a:t>varibal</a:t>
            </a:r>
            <a:r>
              <a:rPr lang="en-US" dirty="0"/>
              <a:t> is 1 or -1. This means that the density is replaced by a so-called phase field variable which indicates where the </a:t>
            </a:r>
            <a:r>
              <a:rPr lang="en-US" dirty="0" err="1"/>
              <a:t>pphase</a:t>
            </a:r>
            <a:r>
              <a:rPr lang="en-US" dirty="0"/>
              <a:t> is located.  The influence of the interface, i.e. the non-local term, is taken into account by the second derivative of the phase field variable. </a:t>
            </a:r>
          </a:p>
          <a:p>
            <a:r>
              <a:rPr lang="en-US" dirty="0"/>
              <a:t>If we integrate the density of the free energy over the domain we get the free energy.</a:t>
            </a:r>
          </a:p>
          <a:p>
            <a:r>
              <a:rPr lang="en-US" dirty="0"/>
              <a:t>By forming the functional derivative to phi we get the chemical potential of the system. </a:t>
            </a:r>
          </a:p>
          <a:p>
            <a:endParaRPr lang="en-US" dirty="0"/>
          </a:p>
          <a:p>
            <a:r>
              <a:rPr lang="en-US" dirty="0"/>
              <a:t>Cahn Hilliard put this chemical potential into a convection diffusion equation and were able to determine the phase distribution. </a:t>
            </a:r>
          </a:p>
          <a:p>
            <a:endParaRPr lang="en-US" dirty="0"/>
          </a:p>
          <a:p>
            <a:r>
              <a:rPr lang="en-US" dirty="0"/>
              <a:t>If the </a:t>
            </a:r>
            <a:r>
              <a:rPr lang="en-US" dirty="0" err="1"/>
              <a:t>cahn</a:t>
            </a:r>
            <a:r>
              <a:rPr lang="en-US" dirty="0"/>
              <a:t> </a:t>
            </a:r>
            <a:r>
              <a:rPr lang="en-US" dirty="0" err="1"/>
              <a:t>hilliard</a:t>
            </a:r>
            <a:r>
              <a:rPr lang="en-US" dirty="0"/>
              <a:t> equation is solved in 1 d, a tangent hyperbolic profile is obtained, as in the previous slide, where the thickness of the interface can be adjusted by choosing epsilon. </a:t>
            </a:r>
          </a:p>
          <a:p>
            <a:r>
              <a:rPr lang="en-US" dirty="0"/>
              <a:t>The ratio of lambda and epsilon takes into account the influence of the surface tension on the free energy of the system. Therefore, with knowledge of the surface tension and the following relationship, lambda can be determined.</a:t>
            </a:r>
          </a:p>
          <a:p>
            <a:endParaRPr lang="en-US" dirty="0"/>
          </a:p>
          <a:p>
            <a:endParaRPr lang="en-US" dirty="0"/>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5</a:t>
            </a:fld>
            <a:endParaRPr lang="en-US"/>
          </a:p>
        </p:txBody>
      </p:sp>
    </p:spTree>
    <p:extLst>
      <p:ext uri="{BB962C8B-B14F-4D97-AF65-F5344CB8AC3E}">
        <p14:creationId xmlns:p14="http://schemas.microsoft.com/office/powerpoint/2010/main" val="378668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we turn again to our example of the capillary and want to describe the rise of the wetting fluid, we need a momentum balance. Therefore we solve the Navier Stokes equation. By arithmetic interpolation of the density and viscosity with the phase field variable we can couple the equations. As it is obvious, there is a curvature of the interface resulting in a surface force. The surface tension force is modeled in the potential form according to </a:t>
            </a:r>
            <a:r>
              <a:rPr lang="en-US" dirty="0" err="1"/>
              <a:t>jaquim</a:t>
            </a:r>
            <a:r>
              <a:rPr lang="en-US" dirty="0"/>
              <a:t>. It is remarkable that the curvature does not have to be calculated explicitly, but only the chemical potential and the gradient of phi. This set of equations is now implemented in a FEM framework. To check the implementation a very simple case is simulated. A drop of fluorine inert with 500mu in water. This material system will be used in all further examples. If we simulate the case we can see the phase distribution and the diffuse interface. Then we can see the pressure jump, which fits perfectly to the analytical solution. What is remarkable is the velocity field. Since we are in equilibrium, no velocity should be visible. This is SC, due to poor discretization of the SF. But these are very small compared to other methods.</a:t>
            </a:r>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6</a:t>
            </a:fld>
            <a:endParaRPr lang="en-US"/>
          </a:p>
        </p:txBody>
      </p:sp>
    </p:spTree>
    <p:extLst>
      <p:ext uri="{BB962C8B-B14F-4D97-AF65-F5344CB8AC3E}">
        <p14:creationId xmlns:p14="http://schemas.microsoft.com/office/powerpoint/2010/main" val="4015936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Another</a:t>
            </a:r>
            <a:r>
              <a:rPr lang="de-DE" dirty="0"/>
              <a:t> </a:t>
            </a:r>
            <a:r>
              <a:rPr lang="de-DE" dirty="0" err="1"/>
              <a:t>important</a:t>
            </a:r>
            <a:r>
              <a:rPr lang="de-DE" dirty="0"/>
              <a:t> </a:t>
            </a:r>
            <a:r>
              <a:rPr lang="de-DE" dirty="0" err="1"/>
              <a:t>point</a:t>
            </a:r>
            <a:r>
              <a:rPr lang="de-DE" dirty="0"/>
              <a:t> in </a:t>
            </a:r>
            <a:r>
              <a:rPr lang="de-DE" dirty="0" err="1"/>
              <a:t>the</a:t>
            </a:r>
            <a:r>
              <a:rPr lang="de-DE" dirty="0"/>
              <a:t> </a:t>
            </a:r>
            <a:r>
              <a:rPr lang="de-DE" dirty="0" err="1"/>
              <a:t>modeling</a:t>
            </a:r>
            <a:r>
              <a:rPr lang="de-DE" dirty="0"/>
              <a:t> </a:t>
            </a:r>
            <a:r>
              <a:rPr lang="de-DE" dirty="0" err="1"/>
              <a:t>of</a:t>
            </a:r>
            <a:r>
              <a:rPr lang="de-DE" dirty="0"/>
              <a:t> </a:t>
            </a:r>
            <a:r>
              <a:rPr lang="de-DE" dirty="0" err="1"/>
              <a:t>multiphase</a:t>
            </a:r>
            <a:r>
              <a:rPr lang="de-DE" dirty="0"/>
              <a:t> </a:t>
            </a:r>
            <a:r>
              <a:rPr lang="de-DE" dirty="0" err="1"/>
              <a:t>flows</a:t>
            </a:r>
            <a:r>
              <a:rPr lang="de-DE" dirty="0"/>
              <a:t> </a:t>
            </a:r>
            <a:r>
              <a:rPr lang="de-DE" dirty="0" err="1"/>
              <a:t>is</a:t>
            </a:r>
            <a:r>
              <a:rPr lang="de-DE" dirty="0"/>
              <a:t> </a:t>
            </a:r>
            <a:r>
              <a:rPr lang="de-DE" dirty="0" err="1"/>
              <a:t>the</a:t>
            </a:r>
            <a:r>
              <a:rPr lang="de-DE" dirty="0"/>
              <a:t> </a:t>
            </a:r>
            <a:r>
              <a:rPr lang="de-DE" dirty="0" err="1"/>
              <a:t>contact</a:t>
            </a:r>
            <a:r>
              <a:rPr lang="de-DE" dirty="0"/>
              <a:t> angle , i.e. </a:t>
            </a:r>
            <a:r>
              <a:rPr lang="de-DE" dirty="0" err="1"/>
              <a:t>the</a:t>
            </a:r>
            <a:r>
              <a:rPr lang="de-DE" dirty="0"/>
              <a:t> </a:t>
            </a:r>
            <a:r>
              <a:rPr lang="de-DE" dirty="0" err="1"/>
              <a:t>contact</a:t>
            </a:r>
            <a:r>
              <a:rPr lang="de-DE" dirty="0"/>
              <a:t> angle </a:t>
            </a:r>
            <a:r>
              <a:rPr lang="de-DE" dirty="0" err="1"/>
              <a:t>that</a:t>
            </a:r>
            <a:r>
              <a:rPr lang="de-DE" dirty="0"/>
              <a:t> </a:t>
            </a:r>
            <a:r>
              <a:rPr lang="de-DE" dirty="0" err="1"/>
              <a:t>occurs</a:t>
            </a:r>
            <a:r>
              <a:rPr lang="de-DE" dirty="0"/>
              <a:t> at </a:t>
            </a:r>
            <a:r>
              <a:rPr lang="de-DE" dirty="0" err="1"/>
              <a:t>the</a:t>
            </a:r>
            <a:r>
              <a:rPr lang="de-DE" dirty="0"/>
              <a:t> </a:t>
            </a:r>
            <a:r>
              <a:rPr lang="de-DE" dirty="0" err="1"/>
              <a:t>three</a:t>
            </a:r>
            <a:r>
              <a:rPr lang="de-DE" dirty="0"/>
              <a:t>-phase </a:t>
            </a:r>
            <a:r>
              <a:rPr lang="de-DE" dirty="0" err="1"/>
              <a:t>boundary</a:t>
            </a:r>
            <a:r>
              <a:rPr lang="de-DE" dirty="0"/>
              <a:t>. This </a:t>
            </a:r>
            <a:r>
              <a:rPr lang="de-DE" dirty="0" err="1"/>
              <a:t>is</a:t>
            </a:r>
            <a:r>
              <a:rPr lang="de-DE" dirty="0"/>
              <a:t> </a:t>
            </a:r>
            <a:r>
              <a:rPr lang="de-DE" dirty="0" err="1"/>
              <a:t>implemented</a:t>
            </a:r>
            <a:r>
              <a:rPr lang="de-DE" dirty="0"/>
              <a:t> </a:t>
            </a:r>
            <a:r>
              <a:rPr lang="de-DE" dirty="0" err="1"/>
              <a:t>with</a:t>
            </a:r>
            <a:r>
              <a:rPr lang="de-DE" dirty="0"/>
              <a:t> </a:t>
            </a:r>
            <a:r>
              <a:rPr lang="de-DE" dirty="0" err="1"/>
              <a:t>the</a:t>
            </a:r>
            <a:r>
              <a:rPr lang="de-DE" dirty="0"/>
              <a:t> </a:t>
            </a:r>
            <a:r>
              <a:rPr lang="de-DE" dirty="0" err="1"/>
              <a:t>following</a:t>
            </a:r>
            <a:r>
              <a:rPr lang="de-DE" dirty="0"/>
              <a:t> </a:t>
            </a:r>
            <a:r>
              <a:rPr lang="de-DE" dirty="0" err="1"/>
              <a:t>boundary</a:t>
            </a:r>
            <a:r>
              <a:rPr lang="de-DE" dirty="0"/>
              <a:t> </a:t>
            </a:r>
            <a:r>
              <a:rPr lang="de-DE" dirty="0" err="1"/>
              <a:t>condition</a:t>
            </a:r>
            <a:r>
              <a:rPr lang="de-DE" dirty="0"/>
              <a:t>, </a:t>
            </a:r>
            <a:r>
              <a:rPr lang="de-DE" dirty="0" err="1"/>
              <a:t>derived</a:t>
            </a:r>
            <a:r>
              <a:rPr lang="de-DE" dirty="0"/>
              <a:t> </a:t>
            </a:r>
            <a:r>
              <a:rPr lang="de-DE" dirty="0" err="1"/>
              <a:t>from</a:t>
            </a:r>
            <a:r>
              <a:rPr lang="de-DE" dirty="0"/>
              <a:t> </a:t>
            </a:r>
            <a:r>
              <a:rPr lang="de-DE" dirty="0" err="1"/>
              <a:t>the</a:t>
            </a:r>
            <a:r>
              <a:rPr lang="de-DE" dirty="0"/>
              <a:t> </a:t>
            </a:r>
            <a:r>
              <a:rPr lang="de-DE" dirty="0" err="1"/>
              <a:t>free</a:t>
            </a:r>
            <a:r>
              <a:rPr lang="de-DE" dirty="0"/>
              <a:t> </a:t>
            </a:r>
            <a:r>
              <a:rPr lang="de-DE" dirty="0" err="1"/>
              <a:t>energy</a:t>
            </a:r>
            <a:r>
              <a:rPr lang="de-DE" dirty="0"/>
              <a:t> </a:t>
            </a:r>
            <a:r>
              <a:rPr lang="de-DE" dirty="0" err="1"/>
              <a:t>of</a:t>
            </a:r>
            <a:r>
              <a:rPr lang="de-DE" dirty="0"/>
              <a:t> </a:t>
            </a:r>
            <a:r>
              <a:rPr lang="de-DE" dirty="0" err="1"/>
              <a:t>the</a:t>
            </a:r>
            <a:r>
              <a:rPr lang="de-DE" dirty="0"/>
              <a:t> wall. </a:t>
            </a:r>
          </a:p>
          <a:p>
            <a:r>
              <a:rPr lang="de-DE" dirty="0" err="1"/>
              <a:t>Again</a:t>
            </a:r>
            <a:r>
              <a:rPr lang="de-DE" dirty="0"/>
              <a:t> </a:t>
            </a:r>
            <a:r>
              <a:rPr lang="de-DE" dirty="0" err="1"/>
              <a:t>we</a:t>
            </a:r>
            <a:r>
              <a:rPr lang="de-DE" dirty="0"/>
              <a:t> </a:t>
            </a:r>
            <a:r>
              <a:rPr lang="de-DE" dirty="0" err="1"/>
              <a:t>want</a:t>
            </a:r>
            <a:r>
              <a:rPr lang="de-DE" dirty="0"/>
              <a:t> </a:t>
            </a:r>
            <a:r>
              <a:rPr lang="de-DE" dirty="0" err="1"/>
              <a:t>to</a:t>
            </a:r>
            <a:r>
              <a:rPr lang="de-DE" dirty="0"/>
              <a:t>  simple </a:t>
            </a:r>
            <a:r>
              <a:rPr lang="de-DE" dirty="0" err="1"/>
              <a:t>one</a:t>
            </a:r>
            <a:r>
              <a:rPr lang="de-DE" dirty="0"/>
              <a:t> </a:t>
            </a:r>
            <a:r>
              <a:rPr lang="de-DE" dirty="0" err="1"/>
              <a:t>droplet</a:t>
            </a:r>
            <a:r>
              <a:rPr lang="de-DE" dirty="0"/>
              <a:t> </a:t>
            </a:r>
            <a:r>
              <a:rPr lang="de-DE" dirty="0" err="1"/>
              <a:t>propagation</a:t>
            </a:r>
            <a:r>
              <a:rPr lang="de-DE" dirty="0"/>
              <a:t>. </a:t>
            </a:r>
            <a:r>
              <a:rPr lang="de-DE" dirty="0" err="1"/>
              <a:t>It</a:t>
            </a:r>
            <a:r>
              <a:rPr lang="de-DE" dirty="0"/>
              <a:t> </a:t>
            </a:r>
            <a:r>
              <a:rPr lang="de-DE" dirty="0" err="1"/>
              <a:t>is</a:t>
            </a:r>
            <a:r>
              <a:rPr lang="de-DE" dirty="0"/>
              <a:t> </a:t>
            </a:r>
            <a:r>
              <a:rPr lang="de-DE" dirty="0" err="1"/>
              <a:t>again</a:t>
            </a:r>
            <a:r>
              <a:rPr lang="de-DE" dirty="0"/>
              <a:t> a </a:t>
            </a:r>
            <a:r>
              <a:rPr lang="de-DE" dirty="0" err="1"/>
              <a:t>droplet</a:t>
            </a:r>
            <a:r>
              <a:rPr lang="de-DE" dirty="0"/>
              <a:t> fluorinert </a:t>
            </a:r>
            <a:r>
              <a:rPr lang="de-DE" dirty="0" err="1"/>
              <a:t>with</a:t>
            </a:r>
            <a:r>
              <a:rPr lang="de-DE" dirty="0"/>
              <a:t> a </a:t>
            </a:r>
            <a:r>
              <a:rPr lang="de-DE" dirty="0" err="1"/>
              <a:t>radius</a:t>
            </a:r>
            <a:r>
              <a:rPr lang="de-DE" dirty="0"/>
              <a:t> </a:t>
            </a:r>
            <a:r>
              <a:rPr lang="de-DE" dirty="0" err="1"/>
              <a:t>of</a:t>
            </a:r>
            <a:r>
              <a:rPr lang="de-DE" dirty="0"/>
              <a:t> 250 </a:t>
            </a:r>
            <a:r>
              <a:rPr lang="de-DE" dirty="0" err="1"/>
              <a:t>micrometers</a:t>
            </a:r>
            <a:r>
              <a:rPr lang="de-DE" dirty="0"/>
              <a:t>. The </a:t>
            </a:r>
            <a:r>
              <a:rPr lang="de-DE" dirty="0" err="1"/>
              <a:t>contact</a:t>
            </a:r>
            <a:r>
              <a:rPr lang="de-DE" dirty="0"/>
              <a:t> angle </a:t>
            </a:r>
            <a:r>
              <a:rPr lang="de-DE" dirty="0" err="1"/>
              <a:t>is</a:t>
            </a:r>
            <a:r>
              <a:rPr lang="de-DE" dirty="0"/>
              <a:t> 45 </a:t>
            </a:r>
            <a:r>
              <a:rPr lang="de-DE" dirty="0" err="1"/>
              <a:t>degrees</a:t>
            </a:r>
            <a:r>
              <a:rPr lang="de-DE" dirty="0"/>
              <a:t>. </a:t>
            </a:r>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7</a:t>
            </a:fld>
            <a:endParaRPr lang="en-US"/>
          </a:p>
        </p:txBody>
      </p:sp>
    </p:spTree>
    <p:extLst>
      <p:ext uri="{BB962C8B-B14F-4D97-AF65-F5344CB8AC3E}">
        <p14:creationId xmlns:p14="http://schemas.microsoft.com/office/powerpoint/2010/main" val="325066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If</a:t>
            </a:r>
            <a:r>
              <a:rPr lang="de-DE" dirty="0"/>
              <a:t> </a:t>
            </a:r>
            <a:r>
              <a:rPr lang="de-DE" dirty="0" err="1"/>
              <a:t>we</a:t>
            </a:r>
            <a:r>
              <a:rPr lang="de-DE" dirty="0"/>
              <a:t> </a:t>
            </a:r>
            <a:r>
              <a:rPr lang="de-DE" dirty="0" err="1"/>
              <a:t>simulate</a:t>
            </a:r>
            <a:r>
              <a:rPr lang="de-DE" dirty="0"/>
              <a:t> </a:t>
            </a:r>
            <a:r>
              <a:rPr lang="de-DE" dirty="0" err="1"/>
              <a:t>the</a:t>
            </a:r>
            <a:r>
              <a:rPr lang="de-DE" dirty="0"/>
              <a:t> </a:t>
            </a:r>
            <a:r>
              <a:rPr lang="de-DE" dirty="0" err="1"/>
              <a:t>droplet</a:t>
            </a:r>
            <a:r>
              <a:rPr lang="de-DE" dirty="0"/>
              <a:t> </a:t>
            </a:r>
            <a:r>
              <a:rPr lang="de-DE" dirty="0" err="1"/>
              <a:t>spreading</a:t>
            </a:r>
            <a:r>
              <a:rPr lang="de-DE" dirty="0"/>
              <a:t>, </a:t>
            </a:r>
            <a:r>
              <a:rPr lang="de-DE" dirty="0" err="1"/>
              <a:t>we</a:t>
            </a:r>
            <a:r>
              <a:rPr lang="de-DE" dirty="0"/>
              <a:t> </a:t>
            </a:r>
            <a:r>
              <a:rPr lang="de-DE" dirty="0" err="1"/>
              <a:t>get</a:t>
            </a:r>
            <a:r>
              <a:rPr lang="de-DE" dirty="0"/>
              <a:t> </a:t>
            </a:r>
            <a:r>
              <a:rPr lang="de-DE" dirty="0" err="1"/>
              <a:t>the</a:t>
            </a:r>
            <a:r>
              <a:rPr lang="de-DE" dirty="0"/>
              <a:t> </a:t>
            </a:r>
            <a:r>
              <a:rPr lang="de-DE" dirty="0" err="1"/>
              <a:t>following</a:t>
            </a:r>
            <a:r>
              <a:rPr lang="de-DE" dirty="0"/>
              <a:t> </a:t>
            </a:r>
            <a:r>
              <a:rPr lang="de-DE" dirty="0" err="1"/>
              <a:t>picture</a:t>
            </a:r>
            <a:r>
              <a:rPr lang="de-DE" dirty="0"/>
              <a:t>: The </a:t>
            </a:r>
            <a:r>
              <a:rPr lang="de-DE" dirty="0" err="1"/>
              <a:t>curvature</a:t>
            </a:r>
            <a:r>
              <a:rPr lang="de-DE" dirty="0"/>
              <a:t> </a:t>
            </a:r>
            <a:r>
              <a:rPr lang="de-DE" dirty="0" err="1"/>
              <a:t>decreases</a:t>
            </a:r>
            <a:r>
              <a:rPr lang="de-DE" dirty="0"/>
              <a:t> and </a:t>
            </a:r>
            <a:r>
              <a:rPr lang="de-DE" dirty="0" err="1"/>
              <a:t>therefore</a:t>
            </a:r>
            <a:r>
              <a:rPr lang="de-DE" dirty="0"/>
              <a:t> </a:t>
            </a:r>
            <a:r>
              <a:rPr lang="de-DE" dirty="0" err="1"/>
              <a:t>the</a:t>
            </a:r>
            <a:r>
              <a:rPr lang="de-DE" dirty="0"/>
              <a:t> Laplace </a:t>
            </a:r>
            <a:r>
              <a:rPr lang="de-DE" dirty="0" err="1"/>
              <a:t>pressure</a:t>
            </a:r>
            <a:r>
              <a:rPr lang="de-DE" dirty="0"/>
              <a:t> jump. </a:t>
            </a:r>
            <a:r>
              <a:rPr lang="de-DE" dirty="0" err="1"/>
              <a:t>For</a:t>
            </a:r>
            <a:r>
              <a:rPr lang="de-DE" dirty="0"/>
              <a:t> </a:t>
            </a:r>
            <a:r>
              <a:rPr lang="de-DE" dirty="0" err="1"/>
              <a:t>this</a:t>
            </a:r>
            <a:r>
              <a:rPr lang="de-DE" dirty="0"/>
              <a:t> </a:t>
            </a:r>
            <a:r>
              <a:rPr lang="de-DE" dirty="0" err="1"/>
              <a:t>case</a:t>
            </a:r>
            <a:r>
              <a:rPr lang="de-DE" dirty="0"/>
              <a:t> </a:t>
            </a:r>
            <a:r>
              <a:rPr lang="de-DE" dirty="0" err="1"/>
              <a:t>there</a:t>
            </a:r>
            <a:r>
              <a:rPr lang="de-DE" dirty="0"/>
              <a:t> </a:t>
            </a:r>
            <a:r>
              <a:rPr lang="de-DE" dirty="0" err="1"/>
              <a:t>is</a:t>
            </a:r>
            <a:r>
              <a:rPr lang="de-DE" dirty="0"/>
              <a:t> also an </a:t>
            </a:r>
            <a:r>
              <a:rPr lang="de-DE" dirty="0" err="1"/>
              <a:t>analytical</a:t>
            </a:r>
            <a:r>
              <a:rPr lang="de-DE" dirty="0"/>
              <a:t> </a:t>
            </a:r>
            <a:r>
              <a:rPr lang="de-DE" dirty="0" err="1"/>
              <a:t>solution</a:t>
            </a:r>
            <a:r>
              <a:rPr lang="de-DE" dirty="0"/>
              <a:t>.</a:t>
            </a:r>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8</a:t>
            </a:fld>
            <a:endParaRPr lang="en-US"/>
          </a:p>
        </p:txBody>
      </p:sp>
    </p:spTree>
    <p:extLst>
      <p:ext uri="{BB962C8B-B14F-4D97-AF65-F5344CB8AC3E}">
        <p14:creationId xmlns:p14="http://schemas.microsoft.com/office/powerpoint/2010/main" val="26237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line</a:t>
            </a:r>
            <a:r>
              <a:rPr lang="de-DE" dirty="0"/>
              <a:t> </a:t>
            </a:r>
            <a:r>
              <a:rPr lang="de-DE" dirty="0" err="1"/>
              <a:t>represents</a:t>
            </a:r>
            <a:r>
              <a:rPr lang="de-DE" dirty="0"/>
              <a:t> </a:t>
            </a:r>
            <a:r>
              <a:rPr lang="de-DE" dirty="0" err="1"/>
              <a:t>the</a:t>
            </a:r>
            <a:r>
              <a:rPr lang="de-DE" dirty="0"/>
              <a:t> </a:t>
            </a:r>
            <a:r>
              <a:rPr lang="de-DE" dirty="0" err="1"/>
              <a:t>analytical</a:t>
            </a:r>
            <a:r>
              <a:rPr lang="de-DE" dirty="0"/>
              <a:t> </a:t>
            </a:r>
            <a:r>
              <a:rPr lang="de-DE" dirty="0" err="1"/>
              <a:t>solution</a:t>
            </a:r>
            <a:r>
              <a:rPr lang="de-DE" dirty="0"/>
              <a:t> </a:t>
            </a:r>
            <a:r>
              <a:rPr lang="de-DE" dirty="0" err="1"/>
              <a:t>for</a:t>
            </a:r>
            <a:r>
              <a:rPr lang="de-DE" dirty="0"/>
              <a:t> </a:t>
            </a:r>
            <a:r>
              <a:rPr lang="de-DE" dirty="0" err="1"/>
              <a:t>the</a:t>
            </a:r>
            <a:r>
              <a:rPr lang="de-DE" dirty="0"/>
              <a:t> </a:t>
            </a:r>
            <a:r>
              <a:rPr lang="de-DE" dirty="0" err="1"/>
              <a:t>propagation</a:t>
            </a:r>
            <a:r>
              <a:rPr lang="de-DE" dirty="0"/>
              <a:t> </a:t>
            </a:r>
            <a:r>
              <a:rPr lang="de-DE" dirty="0" err="1"/>
              <a:t>length</a:t>
            </a:r>
            <a:r>
              <a:rPr lang="de-DE" dirty="0"/>
              <a:t> </a:t>
            </a:r>
            <a:r>
              <a:rPr lang="de-DE" dirty="0" err="1"/>
              <a:t>of</a:t>
            </a:r>
            <a:r>
              <a:rPr lang="de-DE" dirty="0"/>
              <a:t> </a:t>
            </a:r>
            <a:r>
              <a:rPr lang="de-DE" dirty="0" err="1"/>
              <a:t>the</a:t>
            </a:r>
            <a:r>
              <a:rPr lang="de-DE" dirty="0"/>
              <a:t> </a:t>
            </a:r>
            <a:r>
              <a:rPr lang="de-DE" dirty="0" err="1"/>
              <a:t>droplet</a:t>
            </a:r>
            <a:r>
              <a:rPr lang="de-DE" dirty="0"/>
              <a:t>, </a:t>
            </a:r>
            <a:r>
              <a:rPr lang="de-DE" dirty="0" err="1"/>
              <a:t>this</a:t>
            </a:r>
            <a:r>
              <a:rPr lang="de-DE" dirty="0"/>
              <a:t> </a:t>
            </a:r>
            <a:r>
              <a:rPr lang="de-DE" dirty="0" err="1"/>
              <a:t>for</a:t>
            </a:r>
            <a:r>
              <a:rPr lang="de-DE" dirty="0"/>
              <a:t> </a:t>
            </a:r>
            <a:r>
              <a:rPr lang="de-DE" dirty="0" err="1"/>
              <a:t>the</a:t>
            </a:r>
            <a:r>
              <a:rPr lang="de-DE" dirty="0"/>
              <a:t> </a:t>
            </a:r>
            <a:r>
              <a:rPr lang="de-DE" dirty="0" err="1"/>
              <a:t>height</a:t>
            </a:r>
            <a:r>
              <a:rPr lang="de-DE" dirty="0"/>
              <a:t> in </a:t>
            </a:r>
            <a:r>
              <a:rPr lang="de-DE" dirty="0" err="1"/>
              <a:t>the</a:t>
            </a:r>
            <a:r>
              <a:rPr lang="de-DE" dirty="0"/>
              <a:t> relaxed </a:t>
            </a:r>
            <a:r>
              <a:rPr lang="de-DE" dirty="0" err="1"/>
              <a:t>state</a:t>
            </a:r>
            <a:r>
              <a:rPr lang="de-DE" dirty="0"/>
              <a:t>. The </a:t>
            </a:r>
            <a:r>
              <a:rPr lang="de-DE" dirty="0" err="1"/>
              <a:t>circles</a:t>
            </a:r>
            <a:r>
              <a:rPr lang="de-DE" dirty="0"/>
              <a:t> and </a:t>
            </a:r>
            <a:r>
              <a:rPr lang="de-DE" dirty="0" err="1"/>
              <a:t>prisms</a:t>
            </a:r>
            <a:r>
              <a:rPr lang="de-DE" dirty="0"/>
              <a:t> </a:t>
            </a:r>
            <a:r>
              <a:rPr lang="de-DE" dirty="0" err="1"/>
              <a:t>represent</a:t>
            </a:r>
            <a:r>
              <a:rPr lang="de-DE" dirty="0"/>
              <a:t> </a:t>
            </a:r>
            <a:r>
              <a:rPr lang="de-DE" dirty="0" err="1"/>
              <a:t>the</a:t>
            </a:r>
            <a:r>
              <a:rPr lang="de-DE" dirty="0"/>
              <a:t> simulative </a:t>
            </a:r>
            <a:r>
              <a:rPr lang="de-DE" dirty="0" err="1"/>
              <a:t>solution</a:t>
            </a:r>
            <a:r>
              <a:rPr lang="de-DE" dirty="0"/>
              <a:t>. </a:t>
            </a:r>
            <a:r>
              <a:rPr lang="de-DE" dirty="0" err="1"/>
              <a:t>We</a:t>
            </a:r>
            <a:r>
              <a:rPr lang="de-DE" dirty="0"/>
              <a:t> </a:t>
            </a:r>
            <a:r>
              <a:rPr lang="de-DE" dirty="0" err="1"/>
              <a:t>see</a:t>
            </a:r>
            <a:r>
              <a:rPr lang="de-DE" dirty="0"/>
              <a:t> </a:t>
            </a:r>
            <a:r>
              <a:rPr lang="de-DE" dirty="0" err="1"/>
              <a:t>that</a:t>
            </a:r>
            <a:r>
              <a:rPr lang="de-DE" dirty="0"/>
              <a:t> </a:t>
            </a:r>
            <a:r>
              <a:rPr lang="de-DE" dirty="0" err="1"/>
              <a:t>the</a:t>
            </a:r>
            <a:r>
              <a:rPr lang="de-DE" dirty="0"/>
              <a:t> </a:t>
            </a:r>
            <a:r>
              <a:rPr lang="de-DE" dirty="0" err="1"/>
              <a:t>numerical</a:t>
            </a:r>
            <a:r>
              <a:rPr lang="de-DE" dirty="0"/>
              <a:t> </a:t>
            </a:r>
            <a:r>
              <a:rPr lang="de-DE" dirty="0" err="1"/>
              <a:t>solution</a:t>
            </a:r>
            <a:r>
              <a:rPr lang="de-DE" dirty="0"/>
              <a:t> </a:t>
            </a:r>
            <a:r>
              <a:rPr lang="de-DE" dirty="0" err="1"/>
              <a:t>agrees</a:t>
            </a:r>
            <a:r>
              <a:rPr lang="de-DE" dirty="0"/>
              <a:t> </a:t>
            </a:r>
            <a:r>
              <a:rPr lang="de-DE" dirty="0" err="1"/>
              <a:t>with</a:t>
            </a:r>
            <a:r>
              <a:rPr lang="de-DE" dirty="0"/>
              <a:t> </a:t>
            </a:r>
            <a:r>
              <a:rPr lang="de-DE" dirty="0" err="1"/>
              <a:t>the</a:t>
            </a:r>
            <a:r>
              <a:rPr lang="de-DE" dirty="0"/>
              <a:t> </a:t>
            </a:r>
            <a:r>
              <a:rPr lang="de-DE" dirty="0" err="1"/>
              <a:t>analytical</a:t>
            </a:r>
            <a:r>
              <a:rPr lang="de-DE" dirty="0"/>
              <a:t> </a:t>
            </a:r>
            <a:r>
              <a:rPr lang="de-DE" dirty="0" err="1"/>
              <a:t>one</a:t>
            </a:r>
            <a:r>
              <a:rPr lang="de-DE" dirty="0"/>
              <a:t>.</a:t>
            </a:r>
          </a:p>
        </p:txBody>
      </p:sp>
      <p:sp>
        <p:nvSpPr>
          <p:cNvPr id="4" name="Kopfzeilenplatzhalter 3"/>
          <p:cNvSpPr>
            <a:spLocks noGrp="1"/>
          </p:cNvSpPr>
          <p:nvPr>
            <p:ph type="hdr" sz="quarter"/>
          </p:nvPr>
        </p:nvSpPr>
        <p:spPr/>
        <p:txBody>
          <a:bodyPr/>
          <a:lstStyle/>
          <a:p>
            <a:r>
              <a:rPr lang="en-US"/>
              <a:t>Titel der Präsentation</a:t>
            </a:r>
            <a:endParaRPr lang="en-US" dirty="0"/>
          </a:p>
        </p:txBody>
      </p:sp>
      <p:sp>
        <p:nvSpPr>
          <p:cNvPr id="5" name="Datumsplatzhalter 4"/>
          <p:cNvSpPr>
            <a:spLocks noGrp="1"/>
          </p:cNvSpPr>
          <p:nvPr>
            <p:ph type="dt" idx="1"/>
          </p:nvPr>
        </p:nvSpPr>
        <p:spPr/>
        <p:txBody>
          <a:bodyPr/>
          <a:lstStyle/>
          <a:p>
            <a:fld id="{C1828C22-A442-4510-879B-E14940CE14C4}" type="datetime1">
              <a:rPr lang="de-DE" smtClean="0"/>
              <a:t>21.05.22</a:t>
            </a:fld>
            <a:endParaRPr lang="en-US"/>
          </a:p>
        </p:txBody>
      </p:sp>
      <p:sp>
        <p:nvSpPr>
          <p:cNvPr id="6" name="Fußzeilenplatzhalter 5"/>
          <p:cNvSpPr>
            <a:spLocks noGrp="1"/>
          </p:cNvSpPr>
          <p:nvPr>
            <p:ph type="ftr" sz="quarter" idx="4"/>
          </p:nvPr>
        </p:nvSpPr>
        <p:spPr/>
        <p:txBody>
          <a:bodyPr/>
          <a:lstStyle/>
          <a:p>
            <a:r>
              <a:rPr lang="en-US"/>
              <a:t>Universität Stuttgart</a:t>
            </a:r>
            <a:endParaRPr lang="en-US" dirty="0"/>
          </a:p>
        </p:txBody>
      </p:sp>
      <p:sp>
        <p:nvSpPr>
          <p:cNvPr id="7" name="Foliennummernplatzhalter 6"/>
          <p:cNvSpPr>
            <a:spLocks noGrp="1"/>
          </p:cNvSpPr>
          <p:nvPr>
            <p:ph type="sldNum" sz="quarter" idx="5"/>
          </p:nvPr>
        </p:nvSpPr>
        <p:spPr/>
        <p:txBody>
          <a:bodyPr/>
          <a:lstStyle/>
          <a:p>
            <a:fld id="{05DD1DF0-DD4E-4B0C-B0FD-D16D9D2A9750}" type="slidenum">
              <a:rPr lang="en-US" smtClean="0"/>
              <a:pPr/>
              <a:t>9</a:t>
            </a:fld>
            <a:endParaRPr lang="en-US"/>
          </a:p>
        </p:txBody>
      </p:sp>
    </p:spTree>
    <p:extLst>
      <p:ext uri="{BB962C8B-B14F-4D97-AF65-F5344CB8AC3E}">
        <p14:creationId xmlns:p14="http://schemas.microsoft.com/office/powerpoint/2010/main" val="325656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1 Institute Sublogo unten">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a:xfrm>
            <a:off x="0" y="1657351"/>
            <a:ext cx="12192000" cy="4450086"/>
          </a:xfrm>
          <a:solidFill>
            <a:schemeClr val="bg1">
              <a:lumMod val="85000"/>
            </a:schemeClr>
          </a:solidFill>
        </p:spPr>
        <p:txBody>
          <a:bodyPr lIns="86400"/>
          <a:lstStyle>
            <a:lvl1pPr marL="0" indent="0">
              <a:buNone/>
              <a:defRPr sz="1400"/>
            </a:lvl1pPr>
          </a:lstStyle>
          <a:p>
            <a:r>
              <a:rPr lang="de-DE" dirty="0"/>
              <a:t>Bild durch Klicken auf Symbol hinzufügen</a:t>
            </a:r>
            <a:endParaRPr lang="en-US" dirty="0"/>
          </a:p>
        </p:txBody>
      </p:sp>
      <p:sp>
        <p:nvSpPr>
          <p:cNvPr id="13" name="Titel 12"/>
          <p:cNvSpPr>
            <a:spLocks noGrp="1"/>
          </p:cNvSpPr>
          <p:nvPr>
            <p:ph type="ctrTitle"/>
          </p:nvPr>
        </p:nvSpPr>
        <p:spPr>
          <a:xfrm>
            <a:off x="6943200" y="165977"/>
            <a:ext cx="5248800" cy="5941460"/>
          </a:xfrm>
          <a:custGeom>
            <a:avLst/>
            <a:gdLst>
              <a:gd name="connsiteX0" fmla="*/ 2919324 w 4494916"/>
              <a:gd name="connsiteY0" fmla="*/ 0 h 5089347"/>
              <a:gd name="connsiteX1" fmla="*/ 4310847 w 4494916"/>
              <a:gd name="connsiteY1" fmla="*/ 352347 h 5089347"/>
              <a:gd name="connsiteX2" fmla="*/ 4494916 w 4494916"/>
              <a:gd name="connsiteY2" fmla="*/ 464171 h 5089347"/>
              <a:gd name="connsiteX3" fmla="*/ 4494916 w 4494916"/>
              <a:gd name="connsiteY3" fmla="*/ 5089347 h 5089347"/>
              <a:gd name="connsiteX4" fmla="*/ 971404 w 4494916"/>
              <a:gd name="connsiteY4" fmla="*/ 5089347 h 5089347"/>
              <a:gd name="connsiteX5" fmla="*/ 855050 w 4494916"/>
              <a:gd name="connsiteY5" fmla="*/ 4983598 h 5089347"/>
              <a:gd name="connsiteX6" fmla="*/ 0 w 4494916"/>
              <a:gd name="connsiteY6" fmla="*/ 2919324 h 5089347"/>
              <a:gd name="connsiteX7" fmla="*/ 2919324 w 4494916"/>
              <a:gd name="connsiteY7" fmla="*/ 0 h 508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4916" h="5089347">
                <a:moveTo>
                  <a:pt x="2919324" y="0"/>
                </a:moveTo>
                <a:cubicBezTo>
                  <a:pt x="3423167" y="0"/>
                  <a:pt x="3897199" y="127639"/>
                  <a:pt x="4310847" y="352347"/>
                </a:cubicBezTo>
                <a:lnTo>
                  <a:pt x="4494916" y="464171"/>
                </a:lnTo>
                <a:lnTo>
                  <a:pt x="4494916" y="5089347"/>
                </a:lnTo>
                <a:lnTo>
                  <a:pt x="971404" y="5089347"/>
                </a:lnTo>
                <a:lnTo>
                  <a:pt x="855050" y="4983598"/>
                </a:lnTo>
                <a:cubicBezTo>
                  <a:pt x="326757" y="4455304"/>
                  <a:pt x="0" y="3725473"/>
                  <a:pt x="0" y="2919324"/>
                </a:cubicBezTo>
                <a:cubicBezTo>
                  <a:pt x="0" y="1307026"/>
                  <a:pt x="1307026" y="0"/>
                  <a:pt x="2919324" y="0"/>
                </a:cubicBezTo>
                <a:close/>
              </a:path>
            </a:pathLst>
          </a:custGeom>
          <a:solidFill>
            <a:schemeClr val="accent1"/>
          </a:solidFill>
        </p:spPr>
        <p:txBody>
          <a:bodyPr wrap="square" lIns="0" tIns="0" rIns="0" bIns="1512000" anchor="b" anchorCtr="0">
            <a:noAutofit/>
          </a:bodyPr>
          <a:lstStyle>
            <a:lvl1pPr marL="0" indent="0" algn="ctr">
              <a:lnSpc>
                <a:spcPct val="90000"/>
              </a:lnSpc>
              <a:defRPr sz="1000" b="1" baseline="0">
                <a:solidFill>
                  <a:schemeClr val="accent1"/>
                </a:solidFill>
              </a:defRPr>
            </a:lvl1pPr>
          </a:lstStyle>
          <a:p>
            <a:endParaRPr lang="de-DE" dirty="0"/>
          </a:p>
        </p:txBody>
      </p:sp>
      <p:sp>
        <p:nvSpPr>
          <p:cNvPr id="3" name="Subtitle 2"/>
          <p:cNvSpPr>
            <a:spLocks noGrp="1"/>
          </p:cNvSpPr>
          <p:nvPr>
            <p:ph type="subTitle" idx="1"/>
          </p:nvPr>
        </p:nvSpPr>
        <p:spPr>
          <a:xfrm>
            <a:off x="7672895" y="4959645"/>
            <a:ext cx="4194000" cy="540094"/>
          </a:xfrm>
        </p:spPr>
        <p:txBody>
          <a:bodyPr lIns="0" tIns="0" rIns="0" bIns="0">
            <a:noAutofit/>
          </a:bodyPr>
          <a:lstStyle>
            <a:lvl1pPr marL="0" indent="0" algn="l">
              <a:lnSpc>
                <a:spcPct val="100000"/>
              </a:lnSpc>
              <a:buNone/>
              <a:defRPr sz="1900">
                <a:solidFill>
                  <a:schemeClr val="bg1"/>
                </a:solidFill>
              </a:defRPr>
            </a:lvl1pPr>
            <a:lvl2pPr marL="342874" indent="0" algn="ctr">
              <a:buNone/>
              <a:defRPr sz="1500"/>
            </a:lvl2pPr>
            <a:lvl3pPr marL="685745" indent="0" algn="ctr">
              <a:buNone/>
              <a:defRPr sz="1400"/>
            </a:lvl3pPr>
            <a:lvl4pPr marL="1028618" indent="0" algn="ctr">
              <a:buNone/>
              <a:defRPr sz="1200"/>
            </a:lvl4pPr>
            <a:lvl5pPr marL="1371490" indent="0" algn="ctr">
              <a:buNone/>
              <a:defRPr sz="1200"/>
            </a:lvl5pPr>
            <a:lvl6pPr marL="1714363" indent="0" algn="ctr">
              <a:buNone/>
              <a:defRPr sz="1200"/>
            </a:lvl6pPr>
            <a:lvl7pPr marL="2057234" indent="0" algn="ctr">
              <a:buNone/>
              <a:defRPr sz="1200"/>
            </a:lvl7pPr>
            <a:lvl8pPr marL="2400108" indent="0" algn="ctr">
              <a:buNone/>
              <a:defRPr sz="1200"/>
            </a:lvl8pPr>
            <a:lvl9pPr marL="2742982" indent="0" algn="ctr">
              <a:buNone/>
              <a:defRPr sz="1200"/>
            </a:lvl9pPr>
          </a:lstStyle>
          <a:p>
            <a:r>
              <a:rPr lang="de-DE" dirty="0"/>
              <a:t>Formatvorlage des Untertitelmasters durch Klicken bearbeiten</a:t>
            </a:r>
          </a:p>
        </p:txBody>
      </p:sp>
      <p:sp>
        <p:nvSpPr>
          <p:cNvPr id="4" name="Textplatzhalter 3"/>
          <p:cNvSpPr>
            <a:spLocks noGrp="1"/>
          </p:cNvSpPr>
          <p:nvPr>
            <p:ph type="body" sz="quarter" idx="16"/>
          </p:nvPr>
        </p:nvSpPr>
        <p:spPr>
          <a:xfrm>
            <a:off x="7672895" y="1457332"/>
            <a:ext cx="4194000" cy="3434716"/>
          </a:xfrm>
        </p:spPr>
        <p:txBody>
          <a:bodyPr anchor="b" anchorCtr="0"/>
          <a:lstStyle>
            <a:lvl1pPr marL="0" indent="0">
              <a:lnSpc>
                <a:spcPct val="90000"/>
              </a:lnSpc>
              <a:spcBef>
                <a:spcPts val="0"/>
              </a:spcBef>
              <a:buFontTx/>
              <a:buNone/>
              <a:defRPr sz="3400" b="1">
                <a:solidFill>
                  <a:schemeClr val="bg1"/>
                </a:solidFill>
              </a:defRPr>
            </a:lvl1pPr>
            <a:lvl2pPr marL="176198" indent="0">
              <a:buFontTx/>
              <a:buNone/>
              <a:defRPr sz="3400" b="1">
                <a:solidFill>
                  <a:schemeClr val="bg1"/>
                </a:solidFill>
              </a:defRPr>
            </a:lvl2pPr>
            <a:lvl3pPr marL="360334" indent="0">
              <a:buFontTx/>
              <a:buNone/>
              <a:defRPr sz="3400" b="1">
                <a:solidFill>
                  <a:schemeClr val="bg1"/>
                </a:solidFill>
              </a:defRPr>
            </a:lvl3pPr>
            <a:lvl4pPr marL="536532" indent="0">
              <a:buFontTx/>
              <a:buNone/>
              <a:defRPr sz="3400" b="1">
                <a:solidFill>
                  <a:schemeClr val="bg1"/>
                </a:solidFill>
              </a:defRPr>
            </a:lvl4pPr>
            <a:lvl5pPr marL="720667" indent="0">
              <a:buFontTx/>
              <a:buNone/>
              <a:defRPr sz="3400" b="1">
                <a:solidFill>
                  <a:schemeClr val="bg1"/>
                </a:solidFill>
              </a:defRPr>
            </a:lvl5pPr>
          </a:lstStyle>
          <a:p>
            <a:pPr lvl="0"/>
            <a:r>
              <a:rPr lang="de-DE" dirty="0"/>
              <a:t>Textmasterformat bearbeiten</a:t>
            </a:r>
          </a:p>
        </p:txBody>
      </p:sp>
      <p:sp>
        <p:nvSpPr>
          <p:cNvPr id="17" name="Bildplatzhalter 6">
            <a:extLst>
              <a:ext uri="{FF2B5EF4-FFF2-40B4-BE49-F238E27FC236}">
                <a16:creationId xmlns:a16="http://schemas.microsoft.com/office/drawing/2014/main" id="{5A46B34C-7859-BB40-901F-AA58A7165316}"/>
              </a:ext>
            </a:extLst>
          </p:cNvPr>
          <p:cNvSpPr>
            <a:spLocks noGrp="1"/>
          </p:cNvSpPr>
          <p:nvPr>
            <p:ph type="pic" sz="quarter" idx="18" hasCustomPrompt="1"/>
          </p:nvPr>
        </p:nvSpPr>
        <p:spPr>
          <a:xfrm>
            <a:off x="10444495" y="6326263"/>
            <a:ext cx="1422400" cy="365760"/>
          </a:xfrm>
        </p:spPr>
        <p:txBody>
          <a:bodyPr/>
          <a:lstStyle>
            <a:lvl1pPr marL="0" indent="0">
              <a:buFontTx/>
              <a:buNone/>
              <a:defRPr sz="1100" baseline="0"/>
            </a:lvl1pPr>
          </a:lstStyle>
          <a:p>
            <a:r>
              <a:rPr lang="de-DE" dirty="0" err="1"/>
              <a:t>Sublogo</a:t>
            </a:r>
            <a:r>
              <a:rPr lang="de-DE" dirty="0"/>
              <a:t> einfügen</a:t>
            </a:r>
          </a:p>
        </p:txBody>
      </p:sp>
    </p:spTree>
    <p:extLst>
      <p:ext uri="{BB962C8B-B14F-4D97-AF65-F5344CB8AC3E}">
        <p14:creationId xmlns:p14="http://schemas.microsoft.com/office/powerpoint/2010/main" val="75842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chlussfolie mit Logo weiss">
    <p:spTree>
      <p:nvGrpSpPr>
        <p:cNvPr id="1" name=""/>
        <p:cNvGrpSpPr/>
        <p:nvPr/>
      </p:nvGrpSpPr>
      <p:grpSpPr>
        <a:xfrm>
          <a:off x="0" y="0"/>
          <a:ext cx="0" cy="0"/>
          <a:chOff x="0" y="0"/>
          <a:chExt cx="0" cy="0"/>
        </a:xfrm>
      </p:grpSpPr>
      <p:pic>
        <p:nvPicPr>
          <p:cNvPr id="11" name="Inhaltsplatzhalter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3763" y="2790430"/>
            <a:ext cx="1683827" cy="931025"/>
          </a:xfrm>
          <a:prstGeom prst="rect">
            <a:avLst/>
          </a:prstGeom>
        </p:spPr>
      </p:pic>
      <p:sp>
        <p:nvSpPr>
          <p:cNvPr id="18" name="Textplatzhalter 10"/>
          <p:cNvSpPr>
            <a:spLocks noGrp="1"/>
          </p:cNvSpPr>
          <p:nvPr>
            <p:ph type="body" sz="quarter" idx="21" hasCustomPrompt="1"/>
          </p:nvPr>
        </p:nvSpPr>
        <p:spPr>
          <a:xfrm>
            <a:off x="2673675" y="4987311"/>
            <a:ext cx="5264087" cy="259200"/>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Adresse</a:t>
            </a:r>
          </a:p>
        </p:txBody>
      </p:sp>
      <p:sp>
        <p:nvSpPr>
          <p:cNvPr id="19" name="Textplatzhalter 10"/>
          <p:cNvSpPr>
            <a:spLocks noGrp="1"/>
          </p:cNvSpPr>
          <p:nvPr>
            <p:ph type="body" sz="quarter" idx="22" hasCustomPrompt="1"/>
          </p:nvPr>
        </p:nvSpPr>
        <p:spPr>
          <a:xfrm>
            <a:off x="2673675" y="2775471"/>
            <a:ext cx="5264087" cy="259200"/>
          </a:xfrm>
        </p:spPr>
        <p:txBody>
          <a:bodyPr/>
          <a:lstStyle>
            <a:lvl1pPr marL="0" indent="0">
              <a:buNone/>
              <a:defRPr sz="14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a:t>
            </a:r>
          </a:p>
        </p:txBody>
      </p:sp>
      <p:sp>
        <p:nvSpPr>
          <p:cNvPr id="20" name="Textfeld 19"/>
          <p:cNvSpPr txBox="1"/>
          <p:nvPr userDrawn="1"/>
        </p:nvSpPr>
        <p:spPr>
          <a:xfrm>
            <a:off x="2673674" y="3303920"/>
            <a:ext cx="3538979" cy="970699"/>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40"/>
              </a:spcBef>
              <a:spcAft>
                <a:spcPts val="0"/>
              </a:spcAft>
              <a:tabLst>
                <a:tab pos="649606" algn="l"/>
              </a:tabLst>
            </a:pPr>
            <a:r>
              <a:rPr lang="de-DE" sz="1400" dirty="0">
                <a:solidFill>
                  <a:schemeClr val="tx2"/>
                </a:solidFill>
              </a:rPr>
              <a:t>✉️ 	</a:t>
            </a:r>
          </a:p>
          <a:p>
            <a:pPr lvl="0">
              <a:spcBef>
                <a:spcPts val="240"/>
              </a:spcBef>
              <a:spcAft>
                <a:spcPts val="0"/>
              </a:spcAft>
              <a:tabLst>
                <a:tab pos="649606" algn="l"/>
              </a:tabLst>
            </a:pPr>
            <a:r>
              <a:rPr lang="de-DE" sz="1400" dirty="0">
                <a:solidFill>
                  <a:schemeClr val="tx2"/>
                </a:solidFill>
              </a:rPr>
              <a:t>📞 +49 (0) 711 685-</a:t>
            </a:r>
          </a:p>
          <a:p>
            <a:pPr lvl="0">
              <a:spcBef>
                <a:spcPts val="240"/>
              </a:spcBef>
              <a:spcAft>
                <a:spcPts val="0"/>
              </a:spcAft>
              <a:tabLst>
                <a:tab pos="649606" algn="l"/>
              </a:tabLst>
            </a:pPr>
            <a:r>
              <a:rPr lang="de-DE" sz="1400" dirty="0" err="1">
                <a:solidFill>
                  <a:schemeClr val="tx2"/>
                </a:solidFill>
              </a:rPr>
              <a:t>www.icvt.uni-stuttgart.de</a:t>
            </a:r>
            <a:endParaRPr lang="de-DE" sz="1400" dirty="0">
              <a:solidFill>
                <a:schemeClr val="tx2"/>
              </a:solidFill>
            </a:endParaRPr>
          </a:p>
        </p:txBody>
      </p:sp>
      <p:sp>
        <p:nvSpPr>
          <p:cNvPr id="21" name="Textplatzhalter 10"/>
          <p:cNvSpPr>
            <a:spLocks noGrp="1"/>
          </p:cNvSpPr>
          <p:nvPr>
            <p:ph type="body" sz="quarter" idx="23" hasCustomPrompt="1"/>
          </p:nvPr>
        </p:nvSpPr>
        <p:spPr>
          <a:xfrm>
            <a:off x="4204011" y="3587023"/>
            <a:ext cx="1472798" cy="269249"/>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t>
            </a:r>
          </a:p>
        </p:txBody>
      </p:sp>
      <p:sp>
        <p:nvSpPr>
          <p:cNvPr id="23" name="Textfeld 22"/>
          <p:cNvSpPr txBox="1"/>
          <p:nvPr userDrawn="1"/>
        </p:nvSpPr>
        <p:spPr>
          <a:xfrm>
            <a:off x="2673674" y="4376879"/>
            <a:ext cx="4000019" cy="262430"/>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40"/>
              </a:spcBef>
              <a:spcAft>
                <a:spcPts val="0"/>
              </a:spcAft>
              <a:tabLst>
                <a:tab pos="649606" algn="l"/>
              </a:tabLst>
            </a:pPr>
            <a:r>
              <a:rPr lang="de-DE" sz="1400" dirty="0">
                <a:solidFill>
                  <a:schemeClr val="tx2"/>
                </a:solidFill>
              </a:rPr>
              <a:t>Universität</a:t>
            </a:r>
            <a:r>
              <a:rPr lang="de-DE" sz="1400" baseline="0" dirty="0">
                <a:solidFill>
                  <a:schemeClr val="tx2"/>
                </a:solidFill>
              </a:rPr>
              <a:t> Stuttgart</a:t>
            </a:r>
            <a:endParaRPr lang="de-DE" sz="1400" dirty="0">
              <a:solidFill>
                <a:schemeClr val="tx2"/>
              </a:solidFill>
            </a:endParaRPr>
          </a:p>
        </p:txBody>
      </p:sp>
      <p:sp>
        <p:nvSpPr>
          <p:cNvPr id="24" name="Textplatzhalter 10"/>
          <p:cNvSpPr>
            <a:spLocks noGrp="1"/>
          </p:cNvSpPr>
          <p:nvPr>
            <p:ph type="body" sz="quarter" idx="25" hasCustomPrompt="1"/>
          </p:nvPr>
        </p:nvSpPr>
        <p:spPr>
          <a:xfrm>
            <a:off x="2673675" y="4679501"/>
            <a:ext cx="5264087" cy="259200"/>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Abteilung oder Institutsname</a:t>
            </a:r>
          </a:p>
        </p:txBody>
      </p:sp>
      <p:sp>
        <p:nvSpPr>
          <p:cNvPr id="25" name="Textplatzhalter 10"/>
          <p:cNvSpPr>
            <a:spLocks noGrp="1"/>
          </p:cNvSpPr>
          <p:nvPr>
            <p:ph type="body" sz="quarter" idx="26" hasCustomPrompt="1"/>
          </p:nvPr>
        </p:nvSpPr>
        <p:spPr>
          <a:xfrm>
            <a:off x="2921620" y="3293291"/>
            <a:ext cx="5016143" cy="293732"/>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Emailadresse eingeben</a:t>
            </a:r>
          </a:p>
        </p:txBody>
      </p:sp>
      <p:sp>
        <p:nvSpPr>
          <p:cNvPr id="3" name="Textplatzhalter 2"/>
          <p:cNvSpPr>
            <a:spLocks noGrp="1"/>
          </p:cNvSpPr>
          <p:nvPr>
            <p:ph type="body" sz="quarter" idx="28" hasCustomPrompt="1"/>
          </p:nvPr>
        </p:nvSpPr>
        <p:spPr>
          <a:xfrm>
            <a:off x="652547" y="1654686"/>
            <a:ext cx="11027867" cy="379413"/>
          </a:xfrm>
        </p:spPr>
        <p:txBody>
          <a:bodyPr/>
          <a:lstStyle>
            <a:lvl1pPr marL="0" indent="0">
              <a:buNone/>
              <a:defRPr sz="2200" b="0" baseline="0">
                <a:solidFill>
                  <a:schemeClr val="tx2"/>
                </a:solidFill>
              </a:defRPr>
            </a:lvl1pPr>
          </a:lstStyle>
          <a:p>
            <a:pPr lvl="0"/>
            <a:r>
              <a:rPr lang="de-DE" dirty="0" err="1"/>
              <a:t>Thank</a:t>
            </a:r>
            <a:r>
              <a:rPr lang="de-DE" dirty="0"/>
              <a:t> </a:t>
            </a:r>
            <a:r>
              <a:rPr lang="de-DE" dirty="0" err="1"/>
              <a:t>you</a:t>
            </a:r>
            <a:r>
              <a:rPr lang="de-DE" dirty="0"/>
              <a:t>! oder Präsentationstitel oder was auch immer …</a:t>
            </a:r>
          </a:p>
        </p:txBody>
      </p:sp>
    </p:spTree>
    <p:extLst>
      <p:ext uri="{BB962C8B-B14F-4D97-AF65-F5344CB8AC3E}">
        <p14:creationId xmlns:p14="http://schemas.microsoft.com/office/powerpoint/2010/main" val="254795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quot;leer&quo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53A5E38A-26DB-437C-A61C-CA4F3E5C930F}" type="datetime1">
              <a:rPr lang="en-GB" smtClean="0"/>
              <a:t>21/05/2022</a:t>
            </a:fld>
            <a:endParaRPr lang="de-DE"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82CC3C-1DC0-4FDA-9590-6CC506AB67F8}" type="slidenum">
              <a:rPr lang="de-DE" smtClean="0"/>
              <a:pPr/>
              <a:t>‹Nr.›</a:t>
            </a:fld>
            <a:endParaRPr lang="de-DE" dirty="0"/>
          </a:p>
        </p:txBody>
      </p:sp>
      <p:sp>
        <p:nvSpPr>
          <p:cNvPr id="9" name="Titel 8"/>
          <p:cNvSpPr>
            <a:spLocks noGrp="1"/>
          </p:cNvSpPr>
          <p:nvPr>
            <p:ph type="title"/>
          </p:nvPr>
        </p:nvSpPr>
        <p:spPr/>
        <p:txBody>
          <a:bodyPr/>
          <a:lstStyle>
            <a:lvl1pPr>
              <a:defRPr>
                <a:solidFill>
                  <a:schemeClr val="tx2"/>
                </a:solidFill>
              </a:defRPr>
            </a:lvl1pPr>
          </a:lstStyle>
          <a:p>
            <a:r>
              <a:rPr lang="de-DE" dirty="0"/>
              <a:t>Titelmasterformat durch Klicken bearbeiten</a:t>
            </a:r>
          </a:p>
        </p:txBody>
      </p:sp>
    </p:spTree>
    <p:extLst>
      <p:ext uri="{BB962C8B-B14F-4D97-AF65-F5344CB8AC3E}">
        <p14:creationId xmlns:p14="http://schemas.microsoft.com/office/powerpoint/2010/main" val="2379092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22" y="1381216"/>
            <a:ext cx="10943167" cy="4882514"/>
          </a:xfrm>
        </p:spPr>
        <p:txBody>
          <a:bodyPr/>
          <a:lstStyle>
            <a:lvl1pPr>
              <a:defRPr sz="1900">
                <a:solidFill>
                  <a:schemeClr val="tx2"/>
                </a:solidFill>
              </a:defRPr>
            </a:lvl1pPr>
            <a:lvl2pPr>
              <a:defRPr sz="1900">
                <a:solidFill>
                  <a:schemeClr val="tx2"/>
                </a:solidFill>
              </a:defRPr>
            </a:lvl2pPr>
            <a:lvl3pPr>
              <a:defRPr sz="1700">
                <a:solidFill>
                  <a:schemeClr val="tx2"/>
                </a:solidFill>
              </a:defRPr>
            </a:lvl3pPr>
            <a:lvl4pPr>
              <a:defRPr sz="1700">
                <a:solidFill>
                  <a:schemeClr val="tx2"/>
                </a:solidFill>
              </a:defRPr>
            </a:lvl4pPr>
            <a:lvl5pPr>
              <a:defRPr sz="1700">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p:cNvSpPr>
            <a:spLocks noGrp="1"/>
          </p:cNvSpPr>
          <p:nvPr>
            <p:ph type="dt" sz="half" idx="10"/>
          </p:nvPr>
        </p:nvSpPr>
        <p:spPr/>
        <p:txBody>
          <a:bodyPr/>
          <a:lstStyle>
            <a:lvl1pPr>
              <a:defRPr>
                <a:solidFill>
                  <a:schemeClr val="tx2"/>
                </a:solidFill>
              </a:defRPr>
            </a:lvl1pPr>
          </a:lstStyle>
          <a:p>
            <a:fld id="{4002DB20-EE5A-4D27-8908-541B7C2FF480}" type="datetime1">
              <a:rPr lang="en-GB" smtClean="0"/>
              <a:t>21/05/2022</a:t>
            </a:fld>
            <a:endParaRPr lang="de-DE"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82CC3C-1DC0-4FDA-9590-6CC506AB67F8}" type="slidenum">
              <a:rPr lang="de-DE" smtClean="0"/>
              <a:pPr/>
              <a:t>‹Nr.›</a:t>
            </a:fld>
            <a:endParaRPr lang="de-DE" dirty="0"/>
          </a:p>
        </p:txBody>
      </p:sp>
      <p:sp>
        <p:nvSpPr>
          <p:cNvPr id="8" name="Textplatzhalter 7"/>
          <p:cNvSpPr>
            <a:spLocks noGrp="1"/>
          </p:cNvSpPr>
          <p:nvPr>
            <p:ph type="body" sz="quarter" idx="13" hasCustomPrompt="1"/>
          </p:nvPr>
        </p:nvSpPr>
        <p:spPr>
          <a:xfrm>
            <a:off x="624004" y="985366"/>
            <a:ext cx="10944000" cy="331470"/>
          </a:xfrm>
        </p:spPr>
        <p:txBody>
          <a:bodyPr lIns="0" tIns="0" rIns="0" bIns="0"/>
          <a:lstStyle>
            <a:lvl1pPr marL="0" indent="0">
              <a:buNone/>
              <a:defRPr sz="2200" baseline="0">
                <a:solidFill>
                  <a:schemeClr val="tx2"/>
                </a:solidFill>
              </a:defRPr>
            </a:lvl1pPr>
          </a:lstStyle>
          <a:p>
            <a:pPr lvl="0"/>
            <a:r>
              <a:rPr lang="de-DE" dirty="0"/>
              <a:t>Untertitel durch Klicken bearbeiten</a:t>
            </a:r>
          </a:p>
        </p:txBody>
      </p:sp>
      <p:sp>
        <p:nvSpPr>
          <p:cNvPr id="9" name="Titel 8"/>
          <p:cNvSpPr>
            <a:spLocks noGrp="1"/>
          </p:cNvSpPr>
          <p:nvPr>
            <p:ph type="title"/>
          </p:nvPr>
        </p:nvSpPr>
        <p:spPr/>
        <p:txBody>
          <a:bodyPr/>
          <a:lstStyle>
            <a:lvl1pPr>
              <a:defRPr>
                <a:solidFill>
                  <a:schemeClr val="tx2"/>
                </a:solidFill>
              </a:defRPr>
            </a:lvl1pPr>
          </a:lstStyle>
          <a:p>
            <a:r>
              <a:rPr lang="de-DE" dirty="0"/>
              <a:t>Titelmasterformat durch Klicken bearbeiten</a:t>
            </a:r>
          </a:p>
        </p:txBody>
      </p:sp>
    </p:spTree>
    <p:extLst>
      <p:ext uri="{BB962C8B-B14F-4D97-AF65-F5344CB8AC3E}">
        <p14:creationId xmlns:p14="http://schemas.microsoft.com/office/powerpoint/2010/main" val="3869407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2zeilig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22" y="1381434"/>
            <a:ext cx="10943167" cy="4882514"/>
          </a:xfrm>
        </p:spPr>
        <p:txBody>
          <a:bodyPr/>
          <a:lstStyle>
            <a:lvl1pPr>
              <a:defRPr sz="1900">
                <a:solidFill>
                  <a:schemeClr val="tx2"/>
                </a:solidFill>
              </a:defRPr>
            </a:lvl1pPr>
            <a:lvl2pPr>
              <a:defRPr sz="1900">
                <a:solidFill>
                  <a:schemeClr val="tx2"/>
                </a:solidFill>
              </a:defRPr>
            </a:lvl2pPr>
            <a:lvl3pPr>
              <a:defRPr sz="1700">
                <a:solidFill>
                  <a:schemeClr val="tx2"/>
                </a:solidFill>
              </a:defRPr>
            </a:lvl3pPr>
            <a:lvl4pPr>
              <a:defRPr sz="1700">
                <a:solidFill>
                  <a:schemeClr val="tx2"/>
                </a:solidFill>
              </a:defRPr>
            </a:lvl4pPr>
            <a:lvl5pPr>
              <a:defRPr sz="1700">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p:cNvSpPr>
            <a:spLocks noGrp="1"/>
          </p:cNvSpPr>
          <p:nvPr>
            <p:ph type="dt" sz="half" idx="10"/>
          </p:nvPr>
        </p:nvSpPr>
        <p:spPr/>
        <p:txBody>
          <a:bodyPr/>
          <a:lstStyle>
            <a:lvl1pPr>
              <a:defRPr>
                <a:solidFill>
                  <a:schemeClr val="tx2"/>
                </a:solidFill>
              </a:defRPr>
            </a:lvl1pPr>
          </a:lstStyle>
          <a:p>
            <a:fld id="{145BD865-6D58-409F-9E94-C1323966D0AD}" type="datetime1">
              <a:rPr lang="en-GB" smtClean="0"/>
              <a:t>21/05/2022</a:t>
            </a:fld>
            <a:endParaRPr lang="de-DE"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82CC3C-1DC0-4FDA-9590-6CC506AB67F8}" type="slidenum">
              <a:rPr lang="de-DE" smtClean="0"/>
              <a:pPr/>
              <a:t>‹Nr.›</a:t>
            </a:fld>
            <a:endParaRPr lang="de-DE" dirty="0"/>
          </a:p>
        </p:txBody>
      </p:sp>
      <p:sp>
        <p:nvSpPr>
          <p:cNvPr id="7" name="Titel 8"/>
          <p:cNvSpPr>
            <a:spLocks noGrp="1"/>
          </p:cNvSpPr>
          <p:nvPr>
            <p:ph type="title"/>
          </p:nvPr>
        </p:nvSpPr>
        <p:spPr>
          <a:xfrm>
            <a:off x="624422" y="327666"/>
            <a:ext cx="10943167" cy="333948"/>
          </a:xfrm>
        </p:spPr>
        <p:txBody>
          <a:bodyPr/>
          <a:lstStyle>
            <a:lvl1pPr>
              <a:defRPr>
                <a:solidFill>
                  <a:schemeClr val="tx2"/>
                </a:solidFill>
              </a:defRPr>
            </a:lvl1pPr>
          </a:lstStyle>
          <a:p>
            <a:r>
              <a:rPr lang="de-DE" dirty="0"/>
              <a:t>Titelmasterformat durch Klicken bearbeiten</a:t>
            </a:r>
          </a:p>
        </p:txBody>
      </p:sp>
    </p:spTree>
    <p:extLst>
      <p:ext uri="{BB962C8B-B14F-4D97-AF65-F5344CB8AC3E}">
        <p14:creationId xmlns:p14="http://schemas.microsoft.com/office/powerpoint/2010/main" val="3958937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000" y="1381887"/>
            <a:ext cx="5280000" cy="488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Content Placeholder 3"/>
          <p:cNvSpPr>
            <a:spLocks noGrp="1"/>
          </p:cNvSpPr>
          <p:nvPr>
            <p:ph sz="half" idx="2"/>
          </p:nvPr>
        </p:nvSpPr>
        <p:spPr>
          <a:xfrm>
            <a:off x="6287584" y="1381986"/>
            <a:ext cx="5280000" cy="48819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e Placeholder 4"/>
          <p:cNvSpPr>
            <a:spLocks noGrp="1"/>
          </p:cNvSpPr>
          <p:nvPr>
            <p:ph type="dt" sz="half" idx="10"/>
          </p:nvPr>
        </p:nvSpPr>
        <p:spPr/>
        <p:txBody>
          <a:bodyPr/>
          <a:lstStyle>
            <a:lvl1pPr>
              <a:defRPr>
                <a:solidFill>
                  <a:schemeClr val="tx2"/>
                </a:solidFill>
              </a:defRPr>
            </a:lvl1pPr>
          </a:lstStyle>
          <a:p>
            <a:fld id="{4306933E-2F8B-4BA9-A9A8-D826AE879BED}" type="datetime1">
              <a:rPr lang="en-GB" smtClean="0"/>
              <a:t>21/05/2022</a:t>
            </a:fld>
            <a:endParaRPr lang="de-D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E82CC3C-1DC0-4FDA-9590-6CC506AB67F8}" type="slidenum">
              <a:rPr lang="de-DE" smtClean="0"/>
              <a:pPr/>
              <a:t>‹Nr.›</a:t>
            </a:fld>
            <a:endParaRPr lang="de-DE" dirty="0"/>
          </a:p>
        </p:txBody>
      </p:sp>
      <p:sp>
        <p:nvSpPr>
          <p:cNvPr id="10" name="Titel 9"/>
          <p:cNvSpPr>
            <a:spLocks noGrp="1"/>
          </p:cNvSpPr>
          <p:nvPr>
            <p:ph type="title"/>
          </p:nvPr>
        </p:nvSpPr>
        <p:spPr/>
        <p:txBody>
          <a:bodyPr/>
          <a:lstStyle>
            <a:lvl1pPr>
              <a:defRPr>
                <a:solidFill>
                  <a:schemeClr val="tx2"/>
                </a:solidFill>
              </a:defRPr>
            </a:lvl1pPr>
          </a:lstStyle>
          <a:p>
            <a:r>
              <a:rPr lang="de-DE" dirty="0"/>
              <a:t>Titelmasterformat durch Klicken bearbeiten</a:t>
            </a:r>
          </a:p>
        </p:txBody>
      </p:sp>
      <p:sp>
        <p:nvSpPr>
          <p:cNvPr id="9" name="Textplatzhalter 7"/>
          <p:cNvSpPr>
            <a:spLocks noGrp="1"/>
          </p:cNvSpPr>
          <p:nvPr>
            <p:ph type="body" sz="quarter" idx="13" hasCustomPrompt="1"/>
          </p:nvPr>
        </p:nvSpPr>
        <p:spPr>
          <a:xfrm>
            <a:off x="624000" y="985952"/>
            <a:ext cx="10944000" cy="331470"/>
          </a:xfrm>
        </p:spPr>
        <p:txBody>
          <a:bodyPr lIns="0" tIns="0" rIns="0" bIns="0"/>
          <a:lstStyle>
            <a:lvl1pPr marL="0" indent="0">
              <a:buNone/>
              <a:defRPr sz="2200" baseline="0">
                <a:solidFill>
                  <a:schemeClr val="tx2"/>
                </a:solidFill>
              </a:defRPr>
            </a:lvl1pPr>
          </a:lstStyle>
          <a:p>
            <a:pPr lvl="0"/>
            <a:r>
              <a:rPr lang="de-DE" dirty="0"/>
              <a:t>Untertitel durch Klicken bearbeiten</a:t>
            </a:r>
          </a:p>
        </p:txBody>
      </p:sp>
    </p:spTree>
    <p:extLst>
      <p:ext uri="{BB962C8B-B14F-4D97-AF65-F5344CB8AC3E}">
        <p14:creationId xmlns:p14="http://schemas.microsoft.com/office/powerpoint/2010/main" val="904647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quot;leer&quo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07A19D34-5F1A-4D00-A51D-E319359A9797}" type="datetime1">
              <a:rPr lang="en-GB" smtClean="0"/>
              <a:t>21/05/2022</a:t>
            </a:fld>
            <a:endParaRPr lang="de-DE"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82CC3C-1DC0-4FDA-9590-6CC506AB67F8}" type="slidenum">
              <a:rPr lang="de-DE" smtClean="0"/>
              <a:pPr/>
              <a:t>‹Nr.›</a:t>
            </a:fld>
            <a:endParaRPr lang="de-DE" dirty="0"/>
          </a:p>
        </p:txBody>
      </p:sp>
      <p:sp>
        <p:nvSpPr>
          <p:cNvPr id="9" name="Titel 8"/>
          <p:cNvSpPr>
            <a:spLocks noGrp="1"/>
          </p:cNvSpPr>
          <p:nvPr>
            <p:ph type="title"/>
          </p:nvPr>
        </p:nvSpPr>
        <p:spPr/>
        <p:txBody>
          <a:bodyPr/>
          <a:lstStyle>
            <a:lvl1pPr>
              <a:defRPr>
                <a:solidFill>
                  <a:schemeClr val="tx2"/>
                </a:solidFill>
              </a:defRPr>
            </a:lvl1pPr>
          </a:lstStyle>
          <a:p>
            <a:r>
              <a:rPr lang="de-DE" dirty="0"/>
              <a:t>Titelmasterformat durch Klicken bearbeiten</a:t>
            </a:r>
          </a:p>
        </p:txBody>
      </p:sp>
    </p:spTree>
    <p:extLst>
      <p:ext uri="{BB962C8B-B14F-4D97-AF65-F5344CB8AC3E}">
        <p14:creationId xmlns:p14="http://schemas.microsoft.com/office/powerpoint/2010/main" val="145120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22" y="1381216"/>
            <a:ext cx="10943167" cy="4882514"/>
          </a:xfrm>
        </p:spPr>
        <p:txBody>
          <a:bodyPr/>
          <a:lstStyle>
            <a:lvl1pPr>
              <a:defRPr sz="1900">
                <a:solidFill>
                  <a:schemeClr val="tx2"/>
                </a:solidFill>
              </a:defRPr>
            </a:lvl1pPr>
            <a:lvl2pPr>
              <a:defRPr sz="1900">
                <a:solidFill>
                  <a:schemeClr val="tx2"/>
                </a:solidFill>
              </a:defRPr>
            </a:lvl2pPr>
            <a:lvl3pPr>
              <a:defRPr sz="1700">
                <a:solidFill>
                  <a:schemeClr val="tx2"/>
                </a:solidFill>
              </a:defRPr>
            </a:lvl3pPr>
            <a:lvl4pPr>
              <a:defRPr sz="1700">
                <a:solidFill>
                  <a:schemeClr val="tx2"/>
                </a:solidFill>
              </a:defRPr>
            </a:lvl4pPr>
            <a:lvl5pPr>
              <a:defRPr sz="1700">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p:cNvSpPr>
            <a:spLocks noGrp="1"/>
          </p:cNvSpPr>
          <p:nvPr>
            <p:ph type="dt" sz="half" idx="10"/>
          </p:nvPr>
        </p:nvSpPr>
        <p:spPr/>
        <p:txBody>
          <a:bodyPr/>
          <a:lstStyle>
            <a:lvl1pPr>
              <a:defRPr>
                <a:solidFill>
                  <a:schemeClr val="tx2"/>
                </a:solidFill>
              </a:defRPr>
            </a:lvl1pPr>
          </a:lstStyle>
          <a:p>
            <a:fld id="{EA6E6018-D2CE-479A-B1F3-D5B18F5B11AF}" type="datetime1">
              <a:rPr lang="en-GB" smtClean="0"/>
              <a:t>21/05/2022</a:t>
            </a:fld>
            <a:endParaRPr lang="de-DE"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82CC3C-1DC0-4FDA-9590-6CC506AB67F8}" type="slidenum">
              <a:rPr lang="de-DE" smtClean="0"/>
              <a:pPr/>
              <a:t>‹Nr.›</a:t>
            </a:fld>
            <a:endParaRPr lang="de-DE" dirty="0"/>
          </a:p>
        </p:txBody>
      </p:sp>
      <p:sp>
        <p:nvSpPr>
          <p:cNvPr id="8" name="Textplatzhalter 7"/>
          <p:cNvSpPr>
            <a:spLocks noGrp="1"/>
          </p:cNvSpPr>
          <p:nvPr>
            <p:ph type="body" sz="quarter" idx="13" hasCustomPrompt="1"/>
          </p:nvPr>
        </p:nvSpPr>
        <p:spPr>
          <a:xfrm>
            <a:off x="624004" y="985366"/>
            <a:ext cx="10944000" cy="331470"/>
          </a:xfrm>
        </p:spPr>
        <p:txBody>
          <a:bodyPr lIns="0" tIns="0" rIns="0" bIns="0"/>
          <a:lstStyle>
            <a:lvl1pPr marL="0" indent="0">
              <a:buNone/>
              <a:defRPr sz="2200" baseline="0">
                <a:solidFill>
                  <a:schemeClr val="tx2"/>
                </a:solidFill>
              </a:defRPr>
            </a:lvl1pPr>
          </a:lstStyle>
          <a:p>
            <a:pPr lvl="0"/>
            <a:r>
              <a:rPr lang="de-DE" dirty="0"/>
              <a:t>Untertitel durch Klicken bearbeiten</a:t>
            </a:r>
          </a:p>
        </p:txBody>
      </p:sp>
      <p:sp>
        <p:nvSpPr>
          <p:cNvPr id="9" name="Titel 8"/>
          <p:cNvSpPr>
            <a:spLocks noGrp="1"/>
          </p:cNvSpPr>
          <p:nvPr>
            <p:ph type="title"/>
          </p:nvPr>
        </p:nvSpPr>
        <p:spPr/>
        <p:txBody>
          <a:bodyPr/>
          <a:lstStyle>
            <a:lvl1pPr>
              <a:defRPr>
                <a:solidFill>
                  <a:schemeClr val="tx2"/>
                </a:solidFill>
              </a:defRPr>
            </a:lvl1pPr>
          </a:lstStyle>
          <a:p>
            <a:r>
              <a:rPr lang="de-DE" dirty="0"/>
              <a:t>Titelmasterformat durch Klicken bearbeiten</a:t>
            </a:r>
          </a:p>
        </p:txBody>
      </p:sp>
    </p:spTree>
    <p:extLst>
      <p:ext uri="{BB962C8B-B14F-4D97-AF65-F5344CB8AC3E}">
        <p14:creationId xmlns:p14="http://schemas.microsoft.com/office/powerpoint/2010/main" val="1944647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zeilig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22" y="1381434"/>
            <a:ext cx="10943167" cy="4882514"/>
          </a:xfrm>
        </p:spPr>
        <p:txBody>
          <a:bodyPr/>
          <a:lstStyle>
            <a:lvl1pPr>
              <a:defRPr sz="1900">
                <a:solidFill>
                  <a:schemeClr val="tx2"/>
                </a:solidFill>
              </a:defRPr>
            </a:lvl1pPr>
            <a:lvl2pPr>
              <a:defRPr sz="1900">
                <a:solidFill>
                  <a:schemeClr val="tx2"/>
                </a:solidFill>
              </a:defRPr>
            </a:lvl2pPr>
            <a:lvl3pPr>
              <a:defRPr sz="1700">
                <a:solidFill>
                  <a:schemeClr val="tx2"/>
                </a:solidFill>
              </a:defRPr>
            </a:lvl3pPr>
            <a:lvl4pPr>
              <a:defRPr sz="1700">
                <a:solidFill>
                  <a:schemeClr val="tx2"/>
                </a:solidFill>
              </a:defRPr>
            </a:lvl4pPr>
            <a:lvl5pPr>
              <a:defRPr sz="1700">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p:cNvSpPr>
            <a:spLocks noGrp="1"/>
          </p:cNvSpPr>
          <p:nvPr>
            <p:ph type="dt" sz="half" idx="10"/>
          </p:nvPr>
        </p:nvSpPr>
        <p:spPr/>
        <p:txBody>
          <a:bodyPr/>
          <a:lstStyle>
            <a:lvl1pPr>
              <a:defRPr>
                <a:solidFill>
                  <a:schemeClr val="tx2"/>
                </a:solidFill>
              </a:defRPr>
            </a:lvl1pPr>
          </a:lstStyle>
          <a:p>
            <a:fld id="{4485778F-F5A9-41BB-B5D7-92DFD6357AA2}" type="datetime1">
              <a:rPr lang="en-GB" smtClean="0"/>
              <a:t>21/05/2022</a:t>
            </a:fld>
            <a:endParaRPr lang="de-DE"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82CC3C-1DC0-4FDA-9590-6CC506AB67F8}" type="slidenum">
              <a:rPr lang="de-DE" smtClean="0"/>
              <a:pPr/>
              <a:t>‹Nr.›</a:t>
            </a:fld>
            <a:endParaRPr lang="de-DE" dirty="0"/>
          </a:p>
        </p:txBody>
      </p:sp>
      <p:sp>
        <p:nvSpPr>
          <p:cNvPr id="7" name="Titel 8"/>
          <p:cNvSpPr>
            <a:spLocks noGrp="1"/>
          </p:cNvSpPr>
          <p:nvPr>
            <p:ph type="title"/>
          </p:nvPr>
        </p:nvSpPr>
        <p:spPr>
          <a:xfrm>
            <a:off x="624422" y="327666"/>
            <a:ext cx="10943167" cy="333948"/>
          </a:xfrm>
        </p:spPr>
        <p:txBody>
          <a:bodyPr/>
          <a:lstStyle>
            <a:lvl1pPr>
              <a:defRPr>
                <a:solidFill>
                  <a:schemeClr val="tx2"/>
                </a:solidFill>
              </a:defRPr>
            </a:lvl1pPr>
          </a:lstStyle>
          <a:p>
            <a:r>
              <a:rPr lang="de-DE" dirty="0"/>
              <a:t>Titelmasterformat durch Klicken bearbeiten</a:t>
            </a:r>
          </a:p>
        </p:txBody>
      </p:sp>
    </p:spTree>
    <p:extLst>
      <p:ext uri="{BB962C8B-B14F-4D97-AF65-F5344CB8AC3E}">
        <p14:creationId xmlns:p14="http://schemas.microsoft.com/office/powerpoint/2010/main" val="239703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4000" y="1381887"/>
            <a:ext cx="5280000" cy="488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Content Placeholder 3"/>
          <p:cNvSpPr>
            <a:spLocks noGrp="1"/>
          </p:cNvSpPr>
          <p:nvPr>
            <p:ph sz="half" idx="2"/>
          </p:nvPr>
        </p:nvSpPr>
        <p:spPr>
          <a:xfrm>
            <a:off x="6287584" y="1381986"/>
            <a:ext cx="5280000" cy="48819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e Placeholder 4"/>
          <p:cNvSpPr>
            <a:spLocks noGrp="1"/>
          </p:cNvSpPr>
          <p:nvPr>
            <p:ph type="dt" sz="half" idx="10"/>
          </p:nvPr>
        </p:nvSpPr>
        <p:spPr/>
        <p:txBody>
          <a:bodyPr/>
          <a:lstStyle>
            <a:lvl1pPr>
              <a:defRPr>
                <a:solidFill>
                  <a:schemeClr val="tx2"/>
                </a:solidFill>
              </a:defRPr>
            </a:lvl1pPr>
          </a:lstStyle>
          <a:p>
            <a:fld id="{FF95844C-ABEB-4B60-8741-64D0D34BD7BE}" type="datetime1">
              <a:rPr lang="en-GB" smtClean="0"/>
              <a:t>21/05/2022</a:t>
            </a:fld>
            <a:endParaRPr lang="de-D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E82CC3C-1DC0-4FDA-9590-6CC506AB67F8}" type="slidenum">
              <a:rPr lang="de-DE" smtClean="0"/>
              <a:pPr/>
              <a:t>‹Nr.›</a:t>
            </a:fld>
            <a:endParaRPr lang="de-DE" dirty="0"/>
          </a:p>
        </p:txBody>
      </p:sp>
      <p:sp>
        <p:nvSpPr>
          <p:cNvPr id="10" name="Titel 9"/>
          <p:cNvSpPr>
            <a:spLocks noGrp="1"/>
          </p:cNvSpPr>
          <p:nvPr>
            <p:ph type="title"/>
          </p:nvPr>
        </p:nvSpPr>
        <p:spPr/>
        <p:txBody>
          <a:bodyPr/>
          <a:lstStyle>
            <a:lvl1pPr>
              <a:defRPr>
                <a:solidFill>
                  <a:schemeClr val="tx2"/>
                </a:solidFill>
              </a:defRPr>
            </a:lvl1pPr>
          </a:lstStyle>
          <a:p>
            <a:r>
              <a:rPr lang="de-DE" dirty="0"/>
              <a:t>Titelmasterformat durch Klicken bearbeiten</a:t>
            </a:r>
          </a:p>
        </p:txBody>
      </p:sp>
      <p:sp>
        <p:nvSpPr>
          <p:cNvPr id="9" name="Textplatzhalter 7"/>
          <p:cNvSpPr>
            <a:spLocks noGrp="1"/>
          </p:cNvSpPr>
          <p:nvPr>
            <p:ph type="body" sz="quarter" idx="13" hasCustomPrompt="1"/>
          </p:nvPr>
        </p:nvSpPr>
        <p:spPr>
          <a:xfrm>
            <a:off x="624000" y="985952"/>
            <a:ext cx="10944000" cy="331470"/>
          </a:xfrm>
        </p:spPr>
        <p:txBody>
          <a:bodyPr lIns="0" tIns="0" rIns="0" bIns="0"/>
          <a:lstStyle>
            <a:lvl1pPr marL="0" indent="0">
              <a:buNone/>
              <a:defRPr sz="2200" baseline="0">
                <a:solidFill>
                  <a:schemeClr val="tx2"/>
                </a:solidFill>
              </a:defRPr>
            </a:lvl1pPr>
          </a:lstStyle>
          <a:p>
            <a:pPr lvl="0"/>
            <a:r>
              <a:rPr lang="de-DE" dirty="0"/>
              <a:t>Untertitel durch Klicken bearbeiten</a:t>
            </a:r>
          </a:p>
        </p:txBody>
      </p:sp>
    </p:spTree>
    <p:extLst>
      <p:ext uri="{BB962C8B-B14F-4D97-AF65-F5344CB8AC3E}">
        <p14:creationId xmlns:p14="http://schemas.microsoft.com/office/powerpoint/2010/main" val="113854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1 Institute Sublogo unten">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a:xfrm>
            <a:off x="0" y="1657351"/>
            <a:ext cx="12192000" cy="4450086"/>
          </a:xfrm>
          <a:solidFill>
            <a:schemeClr val="bg1">
              <a:lumMod val="85000"/>
            </a:schemeClr>
          </a:solidFill>
        </p:spPr>
        <p:txBody>
          <a:bodyPr lIns="86400"/>
          <a:lstStyle>
            <a:lvl1pPr marL="0" indent="0">
              <a:buNone/>
              <a:defRPr sz="1400"/>
            </a:lvl1pPr>
          </a:lstStyle>
          <a:p>
            <a:r>
              <a:rPr lang="de-DE" dirty="0"/>
              <a:t>Bild durch Klicken auf Symbol hinzufügen</a:t>
            </a:r>
            <a:endParaRPr lang="en-US" dirty="0"/>
          </a:p>
        </p:txBody>
      </p:sp>
      <p:sp>
        <p:nvSpPr>
          <p:cNvPr id="13" name="Titel 12"/>
          <p:cNvSpPr>
            <a:spLocks noGrp="1"/>
          </p:cNvSpPr>
          <p:nvPr>
            <p:ph type="ctrTitle"/>
          </p:nvPr>
        </p:nvSpPr>
        <p:spPr>
          <a:xfrm>
            <a:off x="6943200" y="165977"/>
            <a:ext cx="5248800" cy="5941460"/>
          </a:xfrm>
          <a:custGeom>
            <a:avLst/>
            <a:gdLst>
              <a:gd name="connsiteX0" fmla="*/ 2919324 w 4494916"/>
              <a:gd name="connsiteY0" fmla="*/ 0 h 5089347"/>
              <a:gd name="connsiteX1" fmla="*/ 4310847 w 4494916"/>
              <a:gd name="connsiteY1" fmla="*/ 352347 h 5089347"/>
              <a:gd name="connsiteX2" fmla="*/ 4494916 w 4494916"/>
              <a:gd name="connsiteY2" fmla="*/ 464171 h 5089347"/>
              <a:gd name="connsiteX3" fmla="*/ 4494916 w 4494916"/>
              <a:gd name="connsiteY3" fmla="*/ 5089347 h 5089347"/>
              <a:gd name="connsiteX4" fmla="*/ 971404 w 4494916"/>
              <a:gd name="connsiteY4" fmla="*/ 5089347 h 5089347"/>
              <a:gd name="connsiteX5" fmla="*/ 855050 w 4494916"/>
              <a:gd name="connsiteY5" fmla="*/ 4983598 h 5089347"/>
              <a:gd name="connsiteX6" fmla="*/ 0 w 4494916"/>
              <a:gd name="connsiteY6" fmla="*/ 2919324 h 5089347"/>
              <a:gd name="connsiteX7" fmla="*/ 2919324 w 4494916"/>
              <a:gd name="connsiteY7" fmla="*/ 0 h 508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4916" h="5089347">
                <a:moveTo>
                  <a:pt x="2919324" y="0"/>
                </a:moveTo>
                <a:cubicBezTo>
                  <a:pt x="3423167" y="0"/>
                  <a:pt x="3897199" y="127639"/>
                  <a:pt x="4310847" y="352347"/>
                </a:cubicBezTo>
                <a:lnTo>
                  <a:pt x="4494916" y="464171"/>
                </a:lnTo>
                <a:lnTo>
                  <a:pt x="4494916" y="5089347"/>
                </a:lnTo>
                <a:lnTo>
                  <a:pt x="971404" y="5089347"/>
                </a:lnTo>
                <a:lnTo>
                  <a:pt x="855050" y="4983598"/>
                </a:lnTo>
                <a:cubicBezTo>
                  <a:pt x="326757" y="4455304"/>
                  <a:pt x="0" y="3725473"/>
                  <a:pt x="0" y="2919324"/>
                </a:cubicBezTo>
                <a:cubicBezTo>
                  <a:pt x="0" y="1307026"/>
                  <a:pt x="1307026" y="0"/>
                  <a:pt x="2919324" y="0"/>
                </a:cubicBezTo>
                <a:close/>
              </a:path>
            </a:pathLst>
          </a:custGeom>
          <a:solidFill>
            <a:schemeClr val="tx1"/>
          </a:solidFill>
        </p:spPr>
        <p:txBody>
          <a:bodyPr wrap="square" lIns="0" tIns="0" rIns="0" bIns="1512000" anchor="b" anchorCtr="0">
            <a:noAutofit/>
          </a:bodyPr>
          <a:lstStyle>
            <a:lvl1pPr marL="0" indent="0" algn="ctr">
              <a:lnSpc>
                <a:spcPct val="90000"/>
              </a:lnSpc>
              <a:defRPr sz="1000" b="1" baseline="0">
                <a:solidFill>
                  <a:schemeClr val="tx1"/>
                </a:solidFill>
              </a:defRPr>
            </a:lvl1pPr>
          </a:lstStyle>
          <a:p>
            <a:endParaRPr lang="de-DE" dirty="0"/>
          </a:p>
        </p:txBody>
      </p:sp>
      <p:sp>
        <p:nvSpPr>
          <p:cNvPr id="3" name="Subtitle 2"/>
          <p:cNvSpPr>
            <a:spLocks noGrp="1"/>
          </p:cNvSpPr>
          <p:nvPr>
            <p:ph type="subTitle" idx="1"/>
          </p:nvPr>
        </p:nvSpPr>
        <p:spPr>
          <a:xfrm>
            <a:off x="7672895" y="4959645"/>
            <a:ext cx="4194000" cy="540094"/>
          </a:xfrm>
        </p:spPr>
        <p:txBody>
          <a:bodyPr lIns="0" tIns="0" rIns="0" bIns="0">
            <a:noAutofit/>
          </a:bodyPr>
          <a:lstStyle>
            <a:lvl1pPr marL="0" indent="0" algn="l">
              <a:lnSpc>
                <a:spcPct val="100000"/>
              </a:lnSpc>
              <a:buNone/>
              <a:defRPr sz="1900">
                <a:solidFill>
                  <a:schemeClr val="bg1"/>
                </a:solidFill>
              </a:defRPr>
            </a:lvl1pPr>
            <a:lvl2pPr marL="342874" indent="0" algn="ctr">
              <a:buNone/>
              <a:defRPr sz="1500"/>
            </a:lvl2pPr>
            <a:lvl3pPr marL="685745" indent="0" algn="ctr">
              <a:buNone/>
              <a:defRPr sz="1400"/>
            </a:lvl3pPr>
            <a:lvl4pPr marL="1028618" indent="0" algn="ctr">
              <a:buNone/>
              <a:defRPr sz="1200"/>
            </a:lvl4pPr>
            <a:lvl5pPr marL="1371490" indent="0" algn="ctr">
              <a:buNone/>
              <a:defRPr sz="1200"/>
            </a:lvl5pPr>
            <a:lvl6pPr marL="1714363" indent="0" algn="ctr">
              <a:buNone/>
              <a:defRPr sz="1200"/>
            </a:lvl6pPr>
            <a:lvl7pPr marL="2057234" indent="0" algn="ctr">
              <a:buNone/>
              <a:defRPr sz="1200"/>
            </a:lvl7pPr>
            <a:lvl8pPr marL="2400108" indent="0" algn="ctr">
              <a:buNone/>
              <a:defRPr sz="1200"/>
            </a:lvl8pPr>
            <a:lvl9pPr marL="2742982" indent="0" algn="ctr">
              <a:buNone/>
              <a:defRPr sz="1200"/>
            </a:lvl9pPr>
          </a:lstStyle>
          <a:p>
            <a:r>
              <a:rPr lang="de-DE" dirty="0"/>
              <a:t>Formatvorlage des Untertitelmasters durch Klicken bearbeiten</a:t>
            </a:r>
          </a:p>
        </p:txBody>
      </p:sp>
      <p:sp>
        <p:nvSpPr>
          <p:cNvPr id="4" name="Textplatzhalter 3"/>
          <p:cNvSpPr>
            <a:spLocks noGrp="1"/>
          </p:cNvSpPr>
          <p:nvPr>
            <p:ph type="body" sz="quarter" idx="16"/>
          </p:nvPr>
        </p:nvSpPr>
        <p:spPr>
          <a:xfrm>
            <a:off x="7672895" y="1457332"/>
            <a:ext cx="4194000" cy="3434716"/>
          </a:xfrm>
        </p:spPr>
        <p:txBody>
          <a:bodyPr anchor="b" anchorCtr="0"/>
          <a:lstStyle>
            <a:lvl1pPr marL="0" indent="0">
              <a:lnSpc>
                <a:spcPct val="90000"/>
              </a:lnSpc>
              <a:spcBef>
                <a:spcPts val="0"/>
              </a:spcBef>
              <a:buFontTx/>
              <a:buNone/>
              <a:defRPr sz="3400" b="1">
                <a:solidFill>
                  <a:schemeClr val="bg1"/>
                </a:solidFill>
              </a:defRPr>
            </a:lvl1pPr>
            <a:lvl2pPr marL="176198" indent="0">
              <a:buFontTx/>
              <a:buNone/>
              <a:defRPr sz="3400" b="1">
                <a:solidFill>
                  <a:schemeClr val="bg1"/>
                </a:solidFill>
              </a:defRPr>
            </a:lvl2pPr>
            <a:lvl3pPr marL="360334" indent="0">
              <a:buFontTx/>
              <a:buNone/>
              <a:defRPr sz="3400" b="1">
                <a:solidFill>
                  <a:schemeClr val="bg1"/>
                </a:solidFill>
              </a:defRPr>
            </a:lvl3pPr>
            <a:lvl4pPr marL="536532" indent="0">
              <a:buFontTx/>
              <a:buNone/>
              <a:defRPr sz="3400" b="1">
                <a:solidFill>
                  <a:schemeClr val="bg1"/>
                </a:solidFill>
              </a:defRPr>
            </a:lvl4pPr>
            <a:lvl5pPr marL="720667" indent="0">
              <a:buFontTx/>
              <a:buNone/>
              <a:defRPr sz="3400" b="1">
                <a:solidFill>
                  <a:schemeClr val="bg1"/>
                </a:solidFill>
              </a:defRPr>
            </a:lvl5pPr>
          </a:lstStyle>
          <a:p>
            <a:pPr lvl="0"/>
            <a:r>
              <a:rPr lang="de-DE" dirty="0"/>
              <a:t>Textmasterformat bearbeiten</a:t>
            </a:r>
          </a:p>
        </p:txBody>
      </p:sp>
      <p:sp>
        <p:nvSpPr>
          <p:cNvPr id="17" name="Bildplatzhalter 6">
            <a:extLst>
              <a:ext uri="{FF2B5EF4-FFF2-40B4-BE49-F238E27FC236}">
                <a16:creationId xmlns:a16="http://schemas.microsoft.com/office/drawing/2014/main" id="{5A46B34C-7859-BB40-901F-AA58A7165316}"/>
              </a:ext>
            </a:extLst>
          </p:cNvPr>
          <p:cNvSpPr>
            <a:spLocks noGrp="1"/>
          </p:cNvSpPr>
          <p:nvPr>
            <p:ph type="pic" sz="quarter" idx="18" hasCustomPrompt="1"/>
          </p:nvPr>
        </p:nvSpPr>
        <p:spPr>
          <a:xfrm>
            <a:off x="10444495" y="6326263"/>
            <a:ext cx="1422400" cy="365760"/>
          </a:xfrm>
        </p:spPr>
        <p:txBody>
          <a:bodyPr/>
          <a:lstStyle>
            <a:lvl1pPr marL="0" indent="0">
              <a:buFontTx/>
              <a:buNone/>
              <a:defRPr sz="1100" baseline="0"/>
            </a:lvl1pPr>
          </a:lstStyle>
          <a:p>
            <a:r>
              <a:rPr lang="de-DE" dirty="0" err="1"/>
              <a:t>Sublogo</a:t>
            </a:r>
            <a:r>
              <a:rPr lang="de-DE" dirty="0"/>
              <a:t> einfügen</a:t>
            </a:r>
          </a:p>
        </p:txBody>
      </p:sp>
    </p:spTree>
    <p:extLst>
      <p:ext uri="{BB962C8B-B14F-4D97-AF65-F5344CB8AC3E}">
        <p14:creationId xmlns:p14="http://schemas.microsoft.com/office/powerpoint/2010/main" val="205354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1 Institute Sublogo unten">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a:xfrm>
            <a:off x="0" y="1657351"/>
            <a:ext cx="12192000" cy="4450086"/>
          </a:xfrm>
          <a:solidFill>
            <a:schemeClr val="bg1">
              <a:lumMod val="85000"/>
            </a:schemeClr>
          </a:solidFill>
        </p:spPr>
        <p:txBody>
          <a:bodyPr lIns="86400"/>
          <a:lstStyle>
            <a:lvl1pPr marL="0" indent="0">
              <a:buNone/>
              <a:defRPr sz="1400"/>
            </a:lvl1pPr>
          </a:lstStyle>
          <a:p>
            <a:r>
              <a:rPr lang="de-DE" dirty="0"/>
              <a:t>Bild durch Klicken auf Symbol hinzufügen</a:t>
            </a:r>
            <a:endParaRPr lang="en-US" dirty="0"/>
          </a:p>
        </p:txBody>
      </p:sp>
      <p:sp>
        <p:nvSpPr>
          <p:cNvPr id="13" name="Titel 12"/>
          <p:cNvSpPr>
            <a:spLocks noGrp="1"/>
          </p:cNvSpPr>
          <p:nvPr>
            <p:ph type="ctrTitle"/>
          </p:nvPr>
        </p:nvSpPr>
        <p:spPr>
          <a:xfrm>
            <a:off x="6943200" y="165977"/>
            <a:ext cx="5248800" cy="5941460"/>
          </a:xfrm>
          <a:custGeom>
            <a:avLst/>
            <a:gdLst>
              <a:gd name="connsiteX0" fmla="*/ 2919324 w 4494916"/>
              <a:gd name="connsiteY0" fmla="*/ 0 h 5089347"/>
              <a:gd name="connsiteX1" fmla="*/ 4310847 w 4494916"/>
              <a:gd name="connsiteY1" fmla="*/ 352347 h 5089347"/>
              <a:gd name="connsiteX2" fmla="*/ 4494916 w 4494916"/>
              <a:gd name="connsiteY2" fmla="*/ 464171 h 5089347"/>
              <a:gd name="connsiteX3" fmla="*/ 4494916 w 4494916"/>
              <a:gd name="connsiteY3" fmla="*/ 5089347 h 5089347"/>
              <a:gd name="connsiteX4" fmla="*/ 971404 w 4494916"/>
              <a:gd name="connsiteY4" fmla="*/ 5089347 h 5089347"/>
              <a:gd name="connsiteX5" fmla="*/ 855050 w 4494916"/>
              <a:gd name="connsiteY5" fmla="*/ 4983598 h 5089347"/>
              <a:gd name="connsiteX6" fmla="*/ 0 w 4494916"/>
              <a:gd name="connsiteY6" fmla="*/ 2919324 h 5089347"/>
              <a:gd name="connsiteX7" fmla="*/ 2919324 w 4494916"/>
              <a:gd name="connsiteY7" fmla="*/ 0 h 508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4916" h="5089347">
                <a:moveTo>
                  <a:pt x="2919324" y="0"/>
                </a:moveTo>
                <a:cubicBezTo>
                  <a:pt x="3423167" y="0"/>
                  <a:pt x="3897199" y="127639"/>
                  <a:pt x="4310847" y="352347"/>
                </a:cubicBezTo>
                <a:lnTo>
                  <a:pt x="4494916" y="464171"/>
                </a:lnTo>
                <a:lnTo>
                  <a:pt x="4494916" y="5089347"/>
                </a:lnTo>
                <a:lnTo>
                  <a:pt x="971404" y="5089347"/>
                </a:lnTo>
                <a:lnTo>
                  <a:pt x="855050" y="4983598"/>
                </a:lnTo>
                <a:cubicBezTo>
                  <a:pt x="326757" y="4455304"/>
                  <a:pt x="0" y="3725473"/>
                  <a:pt x="0" y="2919324"/>
                </a:cubicBezTo>
                <a:cubicBezTo>
                  <a:pt x="0" y="1307026"/>
                  <a:pt x="1307026" y="0"/>
                  <a:pt x="2919324" y="0"/>
                </a:cubicBezTo>
                <a:close/>
              </a:path>
            </a:pathLst>
          </a:custGeom>
          <a:solidFill>
            <a:schemeClr val="accent2"/>
          </a:solidFill>
        </p:spPr>
        <p:txBody>
          <a:bodyPr wrap="square" lIns="0" tIns="0" rIns="0" bIns="1512000" anchor="b" anchorCtr="0">
            <a:noAutofit/>
          </a:bodyPr>
          <a:lstStyle>
            <a:lvl1pPr marL="0" indent="0" algn="ctr">
              <a:lnSpc>
                <a:spcPct val="90000"/>
              </a:lnSpc>
              <a:defRPr sz="1000" b="1" baseline="0">
                <a:solidFill>
                  <a:schemeClr val="accent2"/>
                </a:solidFill>
              </a:defRPr>
            </a:lvl1pPr>
          </a:lstStyle>
          <a:p>
            <a:endParaRPr lang="de-DE" dirty="0"/>
          </a:p>
        </p:txBody>
      </p:sp>
      <p:sp>
        <p:nvSpPr>
          <p:cNvPr id="3" name="Subtitle 2"/>
          <p:cNvSpPr>
            <a:spLocks noGrp="1"/>
          </p:cNvSpPr>
          <p:nvPr>
            <p:ph type="subTitle" idx="1"/>
          </p:nvPr>
        </p:nvSpPr>
        <p:spPr>
          <a:xfrm>
            <a:off x="7672895" y="4959645"/>
            <a:ext cx="4194000" cy="540094"/>
          </a:xfrm>
        </p:spPr>
        <p:txBody>
          <a:bodyPr lIns="0" tIns="0" rIns="0" bIns="0">
            <a:noAutofit/>
          </a:bodyPr>
          <a:lstStyle>
            <a:lvl1pPr marL="0" indent="0" algn="l">
              <a:lnSpc>
                <a:spcPct val="100000"/>
              </a:lnSpc>
              <a:buNone/>
              <a:defRPr sz="1900">
                <a:solidFill>
                  <a:schemeClr val="bg1"/>
                </a:solidFill>
              </a:defRPr>
            </a:lvl1pPr>
            <a:lvl2pPr marL="342874" indent="0" algn="ctr">
              <a:buNone/>
              <a:defRPr sz="1500"/>
            </a:lvl2pPr>
            <a:lvl3pPr marL="685745" indent="0" algn="ctr">
              <a:buNone/>
              <a:defRPr sz="1400"/>
            </a:lvl3pPr>
            <a:lvl4pPr marL="1028618" indent="0" algn="ctr">
              <a:buNone/>
              <a:defRPr sz="1200"/>
            </a:lvl4pPr>
            <a:lvl5pPr marL="1371490" indent="0" algn="ctr">
              <a:buNone/>
              <a:defRPr sz="1200"/>
            </a:lvl5pPr>
            <a:lvl6pPr marL="1714363" indent="0" algn="ctr">
              <a:buNone/>
              <a:defRPr sz="1200"/>
            </a:lvl6pPr>
            <a:lvl7pPr marL="2057234" indent="0" algn="ctr">
              <a:buNone/>
              <a:defRPr sz="1200"/>
            </a:lvl7pPr>
            <a:lvl8pPr marL="2400108" indent="0" algn="ctr">
              <a:buNone/>
              <a:defRPr sz="1200"/>
            </a:lvl8pPr>
            <a:lvl9pPr marL="2742982" indent="0" algn="ctr">
              <a:buNone/>
              <a:defRPr sz="1200"/>
            </a:lvl9pPr>
          </a:lstStyle>
          <a:p>
            <a:r>
              <a:rPr lang="de-DE" dirty="0"/>
              <a:t>Formatvorlage des Untertitelmasters durch Klicken bearbeiten</a:t>
            </a:r>
          </a:p>
        </p:txBody>
      </p:sp>
      <p:sp>
        <p:nvSpPr>
          <p:cNvPr id="4" name="Textplatzhalter 3"/>
          <p:cNvSpPr>
            <a:spLocks noGrp="1"/>
          </p:cNvSpPr>
          <p:nvPr>
            <p:ph type="body" sz="quarter" idx="16"/>
          </p:nvPr>
        </p:nvSpPr>
        <p:spPr>
          <a:xfrm>
            <a:off x="7672895" y="1457332"/>
            <a:ext cx="4194000" cy="3434716"/>
          </a:xfrm>
        </p:spPr>
        <p:txBody>
          <a:bodyPr anchor="b" anchorCtr="0"/>
          <a:lstStyle>
            <a:lvl1pPr marL="0" indent="0">
              <a:lnSpc>
                <a:spcPct val="90000"/>
              </a:lnSpc>
              <a:spcBef>
                <a:spcPts val="0"/>
              </a:spcBef>
              <a:buFontTx/>
              <a:buNone/>
              <a:defRPr sz="3400" b="1">
                <a:solidFill>
                  <a:schemeClr val="bg1"/>
                </a:solidFill>
              </a:defRPr>
            </a:lvl1pPr>
            <a:lvl2pPr marL="176198" indent="0">
              <a:buFontTx/>
              <a:buNone/>
              <a:defRPr sz="3400" b="1">
                <a:solidFill>
                  <a:schemeClr val="bg1"/>
                </a:solidFill>
              </a:defRPr>
            </a:lvl2pPr>
            <a:lvl3pPr marL="360334" indent="0">
              <a:buFontTx/>
              <a:buNone/>
              <a:defRPr sz="3400" b="1">
                <a:solidFill>
                  <a:schemeClr val="bg1"/>
                </a:solidFill>
              </a:defRPr>
            </a:lvl3pPr>
            <a:lvl4pPr marL="536532" indent="0">
              <a:buFontTx/>
              <a:buNone/>
              <a:defRPr sz="3400" b="1">
                <a:solidFill>
                  <a:schemeClr val="bg1"/>
                </a:solidFill>
              </a:defRPr>
            </a:lvl4pPr>
            <a:lvl5pPr marL="720667" indent="0">
              <a:buFontTx/>
              <a:buNone/>
              <a:defRPr sz="3400" b="1">
                <a:solidFill>
                  <a:schemeClr val="bg1"/>
                </a:solidFill>
              </a:defRPr>
            </a:lvl5pPr>
          </a:lstStyle>
          <a:p>
            <a:pPr lvl="0"/>
            <a:r>
              <a:rPr lang="de-DE" dirty="0"/>
              <a:t>Textmasterformat bearbeiten</a:t>
            </a:r>
          </a:p>
        </p:txBody>
      </p:sp>
      <p:sp>
        <p:nvSpPr>
          <p:cNvPr id="17" name="Bildplatzhalter 6">
            <a:extLst>
              <a:ext uri="{FF2B5EF4-FFF2-40B4-BE49-F238E27FC236}">
                <a16:creationId xmlns:a16="http://schemas.microsoft.com/office/drawing/2014/main" id="{5A46B34C-7859-BB40-901F-AA58A7165316}"/>
              </a:ext>
            </a:extLst>
          </p:cNvPr>
          <p:cNvSpPr>
            <a:spLocks noGrp="1"/>
          </p:cNvSpPr>
          <p:nvPr>
            <p:ph type="pic" sz="quarter" idx="18" hasCustomPrompt="1"/>
          </p:nvPr>
        </p:nvSpPr>
        <p:spPr>
          <a:xfrm>
            <a:off x="10444495" y="6326263"/>
            <a:ext cx="1422400" cy="365760"/>
          </a:xfrm>
        </p:spPr>
        <p:txBody>
          <a:bodyPr/>
          <a:lstStyle>
            <a:lvl1pPr marL="0" indent="0">
              <a:buFontTx/>
              <a:buNone/>
              <a:defRPr sz="1100" baseline="0"/>
            </a:lvl1pPr>
          </a:lstStyle>
          <a:p>
            <a:r>
              <a:rPr lang="de-DE" dirty="0" err="1"/>
              <a:t>Sublogo</a:t>
            </a:r>
            <a:r>
              <a:rPr lang="de-DE" dirty="0"/>
              <a:t> einfügen</a:t>
            </a:r>
          </a:p>
        </p:txBody>
      </p:sp>
    </p:spTree>
    <p:extLst>
      <p:ext uri="{BB962C8B-B14F-4D97-AF65-F5344CB8AC3E}">
        <p14:creationId xmlns:p14="http://schemas.microsoft.com/office/powerpoint/2010/main" val="2066878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2 Institute Sublogo Kreis">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a:xfrm>
            <a:off x="0" y="1657351"/>
            <a:ext cx="12192000" cy="5202810"/>
          </a:xfrm>
          <a:solidFill>
            <a:schemeClr val="bg1">
              <a:lumMod val="85000"/>
            </a:schemeClr>
          </a:solidFill>
        </p:spPr>
        <p:txBody>
          <a:bodyPr lIns="86400"/>
          <a:lstStyle>
            <a:lvl1pPr marL="0" indent="0">
              <a:buNone/>
              <a:defRPr sz="1400"/>
            </a:lvl1pPr>
          </a:lstStyle>
          <a:p>
            <a:r>
              <a:rPr lang="de-DE" dirty="0"/>
              <a:t>Bild durch Klicken auf Symbol hinzufügen</a:t>
            </a:r>
            <a:endParaRPr lang="en-US" dirty="0"/>
          </a:p>
        </p:txBody>
      </p:sp>
      <p:sp>
        <p:nvSpPr>
          <p:cNvPr id="14" name="Titel 13"/>
          <p:cNvSpPr>
            <a:spLocks noGrp="1"/>
          </p:cNvSpPr>
          <p:nvPr>
            <p:ph type="ctrTitle"/>
          </p:nvPr>
        </p:nvSpPr>
        <p:spPr>
          <a:xfrm>
            <a:off x="6943200" y="914400"/>
            <a:ext cx="5248800" cy="5943600"/>
          </a:xfrm>
          <a:custGeom>
            <a:avLst/>
            <a:gdLst>
              <a:gd name="connsiteX0" fmla="*/ 3097937 w 4635106"/>
              <a:gd name="connsiteY0" fmla="*/ 0 h 5265775"/>
              <a:gd name="connsiteX1" fmla="*/ 4574598 w 4635106"/>
              <a:gd name="connsiteY1" fmla="*/ 373905 h 5265775"/>
              <a:gd name="connsiteX2" fmla="*/ 4635106 w 4635106"/>
              <a:gd name="connsiteY2" fmla="*/ 410664 h 5265775"/>
              <a:gd name="connsiteX3" fmla="*/ 4635106 w 4635106"/>
              <a:gd name="connsiteY3" fmla="*/ 5265775 h 5265775"/>
              <a:gd name="connsiteX4" fmla="*/ 886703 w 4635106"/>
              <a:gd name="connsiteY4" fmla="*/ 5265775 h 5265775"/>
              <a:gd name="connsiteX5" fmla="*/ 707419 w 4635106"/>
              <a:gd name="connsiteY5" fmla="*/ 5068513 h 5265775"/>
              <a:gd name="connsiteX6" fmla="*/ 0 w 4635106"/>
              <a:gd name="connsiteY6" fmla="*/ 3097937 h 5265775"/>
              <a:gd name="connsiteX7" fmla="*/ 3097937 w 4635106"/>
              <a:gd name="connsiteY7" fmla="*/ 0 h 526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106" h="5265775">
                <a:moveTo>
                  <a:pt x="3097937" y="0"/>
                </a:moveTo>
                <a:cubicBezTo>
                  <a:pt x="3632607" y="0"/>
                  <a:pt x="4135641" y="135449"/>
                  <a:pt x="4574598" y="373905"/>
                </a:cubicBezTo>
                <a:lnTo>
                  <a:pt x="4635106" y="410664"/>
                </a:lnTo>
                <a:lnTo>
                  <a:pt x="4635106" y="5265775"/>
                </a:lnTo>
                <a:lnTo>
                  <a:pt x="886703" y="5265775"/>
                </a:lnTo>
                <a:lnTo>
                  <a:pt x="707419" y="5068513"/>
                </a:lnTo>
                <a:cubicBezTo>
                  <a:pt x="265480" y="4533007"/>
                  <a:pt x="0" y="3846475"/>
                  <a:pt x="0" y="3097937"/>
                </a:cubicBezTo>
                <a:cubicBezTo>
                  <a:pt x="0" y="1386994"/>
                  <a:pt x="1386994" y="0"/>
                  <a:pt x="3097937" y="0"/>
                </a:cubicBezTo>
                <a:close/>
              </a:path>
            </a:pathLst>
          </a:custGeom>
          <a:solidFill>
            <a:schemeClr val="accent1"/>
          </a:solidFill>
        </p:spPr>
        <p:txBody>
          <a:bodyPr wrap="square" lIns="0" tIns="0" rIns="0" bIns="1512000" anchor="b" anchorCtr="0">
            <a:noAutofit/>
          </a:bodyPr>
          <a:lstStyle>
            <a:lvl1pPr marL="0" indent="0" algn="ctr">
              <a:lnSpc>
                <a:spcPct val="90000"/>
              </a:lnSpc>
              <a:defRPr sz="200" b="1" baseline="0">
                <a:solidFill>
                  <a:schemeClr val="accent1"/>
                </a:solidFill>
              </a:defRPr>
            </a:lvl1pPr>
          </a:lstStyle>
          <a:p>
            <a:endParaRPr lang="de-DE" dirty="0"/>
          </a:p>
        </p:txBody>
      </p:sp>
      <p:sp>
        <p:nvSpPr>
          <p:cNvPr id="12" name="Bildplatzhalter 4">
            <a:extLst>
              <a:ext uri="{FF2B5EF4-FFF2-40B4-BE49-F238E27FC236}">
                <a16:creationId xmlns:a16="http://schemas.microsoft.com/office/drawing/2014/main" id="{B03332F8-145F-8244-A6CC-A5DD381B365B}"/>
              </a:ext>
            </a:extLst>
          </p:cNvPr>
          <p:cNvSpPr>
            <a:spLocks noGrp="1"/>
          </p:cNvSpPr>
          <p:nvPr>
            <p:ph type="pic" sz="quarter" idx="16" hasCustomPrompt="1"/>
          </p:nvPr>
        </p:nvSpPr>
        <p:spPr>
          <a:xfrm>
            <a:off x="5745790" y="2168407"/>
            <a:ext cx="1602000" cy="1602000"/>
          </a:xfrm>
          <a:prstGeom prst="ellipse">
            <a:avLst/>
          </a:prstGeom>
          <a:solidFill>
            <a:schemeClr val="bg1"/>
          </a:solidFill>
          <a:ln>
            <a:noFill/>
          </a:ln>
        </p:spPr>
        <p:txBody>
          <a:bodyPr/>
          <a:lstStyle>
            <a:lvl1pPr marL="0" indent="0">
              <a:buFontTx/>
              <a:buNone/>
              <a:defRPr sz="1100" baseline="0"/>
            </a:lvl1pPr>
          </a:lstStyle>
          <a:p>
            <a:r>
              <a:rPr lang="de-DE" dirty="0" err="1"/>
              <a:t>Sublogo</a:t>
            </a:r>
            <a:r>
              <a:rPr lang="de-DE" dirty="0"/>
              <a:t> einfügen</a:t>
            </a:r>
          </a:p>
        </p:txBody>
      </p:sp>
      <p:sp>
        <p:nvSpPr>
          <p:cNvPr id="13" name="Subtitle 2">
            <a:extLst>
              <a:ext uri="{FF2B5EF4-FFF2-40B4-BE49-F238E27FC236}">
                <a16:creationId xmlns:a16="http://schemas.microsoft.com/office/drawing/2014/main" id="{50A0458E-EE68-A84D-A4EE-7982ACB8F0B2}"/>
              </a:ext>
            </a:extLst>
          </p:cNvPr>
          <p:cNvSpPr>
            <a:spLocks noGrp="1"/>
          </p:cNvSpPr>
          <p:nvPr>
            <p:ph type="subTitle" idx="1"/>
          </p:nvPr>
        </p:nvSpPr>
        <p:spPr>
          <a:xfrm>
            <a:off x="7672895" y="5803706"/>
            <a:ext cx="4194000" cy="540094"/>
          </a:xfrm>
        </p:spPr>
        <p:txBody>
          <a:bodyPr lIns="0" tIns="0" rIns="0" bIns="0">
            <a:noAutofit/>
          </a:bodyPr>
          <a:lstStyle>
            <a:lvl1pPr marL="0" indent="0" algn="l">
              <a:lnSpc>
                <a:spcPct val="100000"/>
              </a:lnSpc>
              <a:buNone/>
              <a:defRPr sz="1900">
                <a:solidFill>
                  <a:schemeClr val="bg1"/>
                </a:solidFill>
              </a:defRPr>
            </a:lvl1pPr>
            <a:lvl2pPr marL="342874" indent="0" algn="ctr">
              <a:buNone/>
              <a:defRPr sz="1500"/>
            </a:lvl2pPr>
            <a:lvl3pPr marL="685745" indent="0" algn="ctr">
              <a:buNone/>
              <a:defRPr sz="1400"/>
            </a:lvl3pPr>
            <a:lvl4pPr marL="1028618" indent="0" algn="ctr">
              <a:buNone/>
              <a:defRPr sz="1200"/>
            </a:lvl4pPr>
            <a:lvl5pPr marL="1371490" indent="0" algn="ctr">
              <a:buNone/>
              <a:defRPr sz="1200"/>
            </a:lvl5pPr>
            <a:lvl6pPr marL="1714363" indent="0" algn="ctr">
              <a:buNone/>
              <a:defRPr sz="1200"/>
            </a:lvl6pPr>
            <a:lvl7pPr marL="2057234" indent="0" algn="ctr">
              <a:buNone/>
              <a:defRPr sz="1200"/>
            </a:lvl7pPr>
            <a:lvl8pPr marL="2400108" indent="0" algn="ctr">
              <a:buNone/>
              <a:defRPr sz="1200"/>
            </a:lvl8pPr>
            <a:lvl9pPr marL="2742982" indent="0" algn="ctr">
              <a:buNone/>
              <a:defRPr sz="1200"/>
            </a:lvl9pPr>
          </a:lstStyle>
          <a:p>
            <a:r>
              <a:rPr lang="de-DE" dirty="0"/>
              <a:t>Formatvorlage des Untertitelmasters durch Klicken bearbeiten</a:t>
            </a:r>
          </a:p>
        </p:txBody>
      </p:sp>
      <p:sp>
        <p:nvSpPr>
          <p:cNvPr id="15" name="Textplatzhalter 3">
            <a:extLst>
              <a:ext uri="{FF2B5EF4-FFF2-40B4-BE49-F238E27FC236}">
                <a16:creationId xmlns:a16="http://schemas.microsoft.com/office/drawing/2014/main" id="{76066766-A707-0E43-9B6A-3DDA79915082}"/>
              </a:ext>
            </a:extLst>
          </p:cNvPr>
          <p:cNvSpPr>
            <a:spLocks noGrp="1"/>
          </p:cNvSpPr>
          <p:nvPr>
            <p:ph type="body" sz="quarter" idx="17"/>
          </p:nvPr>
        </p:nvSpPr>
        <p:spPr>
          <a:xfrm>
            <a:off x="7672895" y="2301393"/>
            <a:ext cx="4194000" cy="3434716"/>
          </a:xfrm>
        </p:spPr>
        <p:txBody>
          <a:bodyPr anchor="b" anchorCtr="0"/>
          <a:lstStyle>
            <a:lvl1pPr marL="0" indent="0">
              <a:lnSpc>
                <a:spcPct val="90000"/>
              </a:lnSpc>
              <a:spcBef>
                <a:spcPts val="0"/>
              </a:spcBef>
              <a:buFontTx/>
              <a:buNone/>
              <a:defRPr sz="3400" b="1">
                <a:solidFill>
                  <a:schemeClr val="bg1"/>
                </a:solidFill>
              </a:defRPr>
            </a:lvl1pPr>
            <a:lvl2pPr marL="176198" indent="0">
              <a:buFontTx/>
              <a:buNone/>
              <a:defRPr sz="3400" b="1">
                <a:solidFill>
                  <a:schemeClr val="bg1"/>
                </a:solidFill>
              </a:defRPr>
            </a:lvl2pPr>
            <a:lvl3pPr marL="360334" indent="0">
              <a:buFontTx/>
              <a:buNone/>
              <a:defRPr sz="3400" b="1">
                <a:solidFill>
                  <a:schemeClr val="bg1"/>
                </a:solidFill>
              </a:defRPr>
            </a:lvl3pPr>
            <a:lvl4pPr marL="536532" indent="0">
              <a:buFontTx/>
              <a:buNone/>
              <a:defRPr sz="3400" b="1">
                <a:solidFill>
                  <a:schemeClr val="bg1"/>
                </a:solidFill>
              </a:defRPr>
            </a:lvl4pPr>
            <a:lvl5pPr marL="720667" indent="0">
              <a:buFontTx/>
              <a:buNone/>
              <a:defRPr sz="3400" b="1">
                <a:solidFill>
                  <a:schemeClr val="bg1"/>
                </a:solidFill>
              </a:defRPr>
            </a:lvl5pPr>
          </a:lstStyle>
          <a:p>
            <a:pPr lvl="0"/>
            <a:r>
              <a:rPr lang="de-DE" dirty="0"/>
              <a:t>Textmasterformat bearbeiten</a:t>
            </a:r>
          </a:p>
        </p:txBody>
      </p:sp>
    </p:spTree>
    <p:extLst>
      <p:ext uri="{BB962C8B-B14F-4D97-AF65-F5344CB8AC3E}">
        <p14:creationId xmlns:p14="http://schemas.microsoft.com/office/powerpoint/2010/main" val="37462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Institute">
    <p:spTree>
      <p:nvGrpSpPr>
        <p:cNvPr id="1" name=""/>
        <p:cNvGrpSpPr/>
        <p:nvPr/>
      </p:nvGrpSpPr>
      <p:grpSpPr>
        <a:xfrm>
          <a:off x="0" y="0"/>
          <a:ext cx="0" cy="0"/>
          <a:chOff x="0" y="0"/>
          <a:chExt cx="0" cy="0"/>
        </a:xfrm>
      </p:grpSpPr>
      <p:sp>
        <p:nvSpPr>
          <p:cNvPr id="5" name="Bildplatzhalter 4"/>
          <p:cNvSpPr>
            <a:spLocks noGrp="1"/>
          </p:cNvSpPr>
          <p:nvPr>
            <p:ph type="pic" sz="quarter" idx="15"/>
          </p:nvPr>
        </p:nvSpPr>
        <p:spPr>
          <a:xfrm>
            <a:off x="0" y="1657354"/>
            <a:ext cx="12192000" cy="4450086"/>
          </a:xfrm>
          <a:solidFill>
            <a:schemeClr val="bg1">
              <a:lumMod val="85000"/>
            </a:schemeClr>
          </a:solidFill>
        </p:spPr>
        <p:txBody>
          <a:bodyPr/>
          <a:lstStyle>
            <a:lvl1pPr marL="0" marR="0" indent="0" algn="l" defTabSz="685745" rtl="0" eaLnBrk="1" fontAlgn="auto" latinLnBrk="0" hangingPunct="1">
              <a:lnSpc>
                <a:spcPct val="120000"/>
              </a:lnSpc>
              <a:spcBef>
                <a:spcPts val="750"/>
              </a:spcBef>
              <a:spcAft>
                <a:spcPts val="0"/>
              </a:spcAft>
              <a:buClr>
                <a:schemeClr val="accent1"/>
              </a:buClr>
              <a:buSzTx/>
              <a:buFont typeface="Arial" panose="020B0604020202020204" pitchFamily="34" charset="0"/>
              <a:buNone/>
              <a:tabLst/>
              <a:defRPr/>
            </a:lvl1pPr>
          </a:lstStyle>
          <a:p>
            <a:pPr marL="0" marR="0" lvl="0" indent="0" algn="l" defTabSz="685745" rtl="0" eaLnBrk="1" fontAlgn="auto" latinLnBrk="0" hangingPunct="1">
              <a:lnSpc>
                <a:spcPct val="120000"/>
              </a:lnSpc>
              <a:spcBef>
                <a:spcPts val="750"/>
              </a:spcBef>
              <a:spcAft>
                <a:spcPts val="0"/>
              </a:spcAft>
              <a:buClr>
                <a:schemeClr val="accent1"/>
              </a:buClr>
              <a:buSzTx/>
              <a:buFont typeface="Arial" panose="020B0604020202020204" pitchFamily="34" charset="0"/>
              <a:buNone/>
              <a:tabLst/>
              <a:defRPr/>
            </a:pPr>
            <a:r>
              <a:rPr lang="de-DE" dirty="0"/>
              <a:t>Bild durch Klicken auf Symbol hinzufügen</a:t>
            </a:r>
            <a:endParaRPr lang="en-US" dirty="0"/>
          </a:p>
          <a:p>
            <a:endParaRPr lang="en-US" dirty="0"/>
          </a:p>
        </p:txBody>
      </p:sp>
      <p:sp>
        <p:nvSpPr>
          <p:cNvPr id="7" name="Bildplatzhalter 6"/>
          <p:cNvSpPr>
            <a:spLocks noGrp="1"/>
          </p:cNvSpPr>
          <p:nvPr>
            <p:ph type="pic" sz="quarter" idx="14" hasCustomPrompt="1"/>
          </p:nvPr>
        </p:nvSpPr>
        <p:spPr>
          <a:xfrm>
            <a:off x="9671059" y="6307456"/>
            <a:ext cx="1896533" cy="365760"/>
          </a:xfrm>
        </p:spPr>
        <p:txBody>
          <a:bodyPr/>
          <a:lstStyle>
            <a:lvl1pPr marL="0" indent="0">
              <a:buFontTx/>
              <a:buNone/>
              <a:defRPr sz="1100" baseline="0"/>
            </a:lvl1pPr>
          </a:lstStyle>
          <a:p>
            <a:r>
              <a:rPr lang="de-DE" dirty="0" err="1"/>
              <a:t>Sublogo</a:t>
            </a:r>
            <a:r>
              <a:rPr lang="de-DE" dirty="0"/>
              <a:t> einfügen</a:t>
            </a:r>
          </a:p>
        </p:txBody>
      </p:sp>
      <p:sp>
        <p:nvSpPr>
          <p:cNvPr id="3" name="Subtitle 2"/>
          <p:cNvSpPr>
            <a:spLocks noGrp="1"/>
          </p:cNvSpPr>
          <p:nvPr>
            <p:ph type="subTitle" idx="1"/>
          </p:nvPr>
        </p:nvSpPr>
        <p:spPr>
          <a:xfrm>
            <a:off x="7186229" y="3898274"/>
            <a:ext cx="4128847" cy="540094"/>
          </a:xfrm>
        </p:spPr>
        <p:txBody>
          <a:bodyPr lIns="0" tIns="0" rIns="0" bIns="0">
            <a:noAutofit/>
          </a:bodyPr>
          <a:lstStyle>
            <a:lvl1pPr marL="0" indent="0" algn="l">
              <a:lnSpc>
                <a:spcPct val="100000"/>
              </a:lnSpc>
              <a:buNone/>
              <a:defRPr sz="1400">
                <a:solidFill>
                  <a:schemeClr val="bg1"/>
                </a:solidFill>
              </a:defRPr>
            </a:lvl1pPr>
            <a:lvl2pPr marL="342865" indent="0" algn="ctr">
              <a:buNone/>
              <a:defRPr sz="1500"/>
            </a:lvl2pPr>
            <a:lvl3pPr marL="685728" indent="0" algn="ctr">
              <a:buNone/>
              <a:defRPr sz="1400"/>
            </a:lvl3pPr>
            <a:lvl4pPr marL="1028593" indent="0" algn="ctr">
              <a:buNone/>
              <a:defRPr sz="1200"/>
            </a:lvl4pPr>
            <a:lvl5pPr marL="1371455" indent="0" algn="ctr">
              <a:buNone/>
              <a:defRPr sz="1200"/>
            </a:lvl5pPr>
            <a:lvl6pPr marL="1714320" indent="0" algn="ctr">
              <a:buNone/>
              <a:defRPr sz="1200"/>
            </a:lvl6pPr>
            <a:lvl7pPr marL="2057183" indent="0" algn="ctr">
              <a:buNone/>
              <a:defRPr sz="1200"/>
            </a:lvl7pPr>
            <a:lvl8pPr marL="2400048" indent="0" algn="ctr">
              <a:buNone/>
              <a:defRPr sz="1200"/>
            </a:lvl8pPr>
            <a:lvl9pPr marL="2742913" indent="0" algn="ctr">
              <a:buNone/>
              <a:defRPr sz="1200"/>
            </a:lvl9pPr>
          </a:lstStyle>
          <a:p>
            <a:r>
              <a:rPr lang="de-DE"/>
              <a:t>Formatvorlage des Untertitelmasters durch Klicken bearbeiten</a:t>
            </a:r>
            <a:endParaRPr lang="de-DE" dirty="0"/>
          </a:p>
        </p:txBody>
      </p:sp>
      <p:sp>
        <p:nvSpPr>
          <p:cNvPr id="11" name="Textplatzhalter 10"/>
          <p:cNvSpPr>
            <a:spLocks noGrp="1"/>
          </p:cNvSpPr>
          <p:nvPr>
            <p:ph type="body" sz="quarter" idx="11" hasCustomPrompt="1"/>
          </p:nvPr>
        </p:nvSpPr>
        <p:spPr>
          <a:xfrm>
            <a:off x="5150101" y="3081397"/>
            <a:ext cx="1602000" cy="1602000"/>
          </a:xfrm>
          <a:prstGeom prst="ellipse">
            <a:avLst/>
          </a:prstGeom>
          <a:solidFill>
            <a:schemeClr val="bg1"/>
          </a:solidFill>
        </p:spPr>
        <p:txBody>
          <a:bodyPr wrap="none" lIns="0" tIns="0" rIns="0" bIns="0" anchor="ctr">
            <a:noAutofit/>
          </a:bodyPr>
          <a:lstStyle>
            <a:lvl1pPr marL="0" indent="0">
              <a:lnSpc>
                <a:spcPts val="1500"/>
              </a:lnSpc>
              <a:spcBef>
                <a:spcPts val="0"/>
              </a:spcBef>
              <a:buNone/>
              <a:defRPr sz="1400" b="1">
                <a:solidFill>
                  <a:schemeClr val="tx1"/>
                </a:solidFill>
              </a:defRPr>
            </a:lvl1pPr>
          </a:lstStyle>
          <a:p>
            <a:pPr lvl="0"/>
            <a:r>
              <a:rPr lang="de-DE" dirty="0"/>
              <a:t>Vorname </a:t>
            </a:r>
            <a:br>
              <a:rPr lang="de-DE" dirty="0"/>
            </a:br>
            <a:r>
              <a:rPr lang="de-DE" dirty="0"/>
              <a:t>Name</a:t>
            </a:r>
          </a:p>
        </p:txBody>
      </p:sp>
      <p:sp>
        <p:nvSpPr>
          <p:cNvPr id="8" name="Bildplatzhalter 4">
            <a:extLst>
              <a:ext uri="{FF2B5EF4-FFF2-40B4-BE49-F238E27FC236}">
                <a16:creationId xmlns:a16="http://schemas.microsoft.com/office/drawing/2014/main" id="{B25DEB5D-BE92-2D43-AAF7-CDE6302C5C77}"/>
              </a:ext>
            </a:extLst>
          </p:cNvPr>
          <p:cNvSpPr>
            <a:spLocks noGrp="1" noChangeAspect="1"/>
          </p:cNvSpPr>
          <p:nvPr>
            <p:ph type="pic" sz="quarter" idx="16"/>
          </p:nvPr>
        </p:nvSpPr>
        <p:spPr>
          <a:xfrm>
            <a:off x="6317972" y="879458"/>
            <a:ext cx="5014286" cy="4680000"/>
          </a:xfrm>
          <a:prstGeom prst="ellipse">
            <a:avLst/>
          </a:prstGeom>
          <a:solidFill>
            <a:schemeClr val="accent1"/>
          </a:solidFill>
          <a:ln>
            <a:noFill/>
          </a:ln>
        </p:spPr>
        <p:txBody>
          <a:bodyPr/>
          <a:lstStyle>
            <a:lvl1pPr marL="0" indent="0">
              <a:buFontTx/>
              <a:buNone/>
              <a:defRPr/>
            </a:lvl1pPr>
          </a:lstStyle>
          <a:p>
            <a:r>
              <a:rPr lang="de-DE"/>
              <a:t>Bild durch Klicken auf Symbol hinzufügen</a:t>
            </a:r>
            <a:endParaRPr lang="en-US" dirty="0"/>
          </a:p>
        </p:txBody>
      </p:sp>
    </p:spTree>
    <p:extLst>
      <p:ext uri="{BB962C8B-B14F-4D97-AF65-F5344CB8AC3E}">
        <p14:creationId xmlns:p14="http://schemas.microsoft.com/office/powerpoint/2010/main" val="396982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3 Institute Bild im Kreis">
    <p:spTree>
      <p:nvGrpSpPr>
        <p:cNvPr id="1" name=""/>
        <p:cNvGrpSpPr/>
        <p:nvPr/>
      </p:nvGrpSpPr>
      <p:grpSpPr>
        <a:xfrm>
          <a:off x="0" y="0"/>
          <a:ext cx="0" cy="0"/>
          <a:chOff x="0" y="0"/>
          <a:chExt cx="0" cy="0"/>
        </a:xfrm>
      </p:grpSpPr>
      <p:sp>
        <p:nvSpPr>
          <p:cNvPr id="4" name="Rechteck 3"/>
          <p:cNvSpPr/>
          <p:nvPr userDrawn="1"/>
        </p:nvSpPr>
        <p:spPr>
          <a:xfrm>
            <a:off x="0" y="1657351"/>
            <a:ext cx="12192000" cy="520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endParaRPr lang="de-DE" sz="1900" dirty="0"/>
          </a:p>
        </p:txBody>
      </p:sp>
      <p:sp>
        <p:nvSpPr>
          <p:cNvPr id="12" name="Subtitle 2"/>
          <p:cNvSpPr>
            <a:spLocks noGrp="1"/>
          </p:cNvSpPr>
          <p:nvPr>
            <p:ph type="subTitle" idx="1"/>
          </p:nvPr>
        </p:nvSpPr>
        <p:spPr>
          <a:xfrm>
            <a:off x="624840" y="5555814"/>
            <a:ext cx="5693133" cy="540094"/>
          </a:xfrm>
        </p:spPr>
        <p:txBody>
          <a:bodyPr lIns="0" tIns="0" rIns="0" bIns="0">
            <a:noAutofit/>
          </a:bodyPr>
          <a:lstStyle>
            <a:lvl1pPr marL="0" indent="0" algn="l">
              <a:lnSpc>
                <a:spcPct val="100000"/>
              </a:lnSpc>
              <a:buNone/>
              <a:defRPr sz="1900">
                <a:solidFill>
                  <a:schemeClr val="bg1"/>
                </a:solidFill>
              </a:defRPr>
            </a:lvl1pPr>
            <a:lvl2pPr marL="342874" indent="0" algn="ctr">
              <a:buNone/>
              <a:defRPr sz="1500"/>
            </a:lvl2pPr>
            <a:lvl3pPr marL="685745" indent="0" algn="ctr">
              <a:buNone/>
              <a:defRPr sz="1400"/>
            </a:lvl3pPr>
            <a:lvl4pPr marL="1028618" indent="0" algn="ctr">
              <a:buNone/>
              <a:defRPr sz="1200"/>
            </a:lvl4pPr>
            <a:lvl5pPr marL="1371490" indent="0" algn="ctr">
              <a:buNone/>
              <a:defRPr sz="1200"/>
            </a:lvl5pPr>
            <a:lvl6pPr marL="1714363" indent="0" algn="ctr">
              <a:buNone/>
              <a:defRPr sz="1200"/>
            </a:lvl6pPr>
            <a:lvl7pPr marL="2057234" indent="0" algn="ctr">
              <a:buNone/>
              <a:defRPr sz="1200"/>
            </a:lvl7pPr>
            <a:lvl8pPr marL="2400108" indent="0" algn="ctr">
              <a:buNone/>
              <a:defRPr sz="1200"/>
            </a:lvl8pPr>
            <a:lvl9pPr marL="2742982" indent="0" algn="ctr">
              <a:buNone/>
              <a:defRPr sz="1200"/>
            </a:lvl9pPr>
          </a:lstStyle>
          <a:p>
            <a:r>
              <a:rPr lang="de-DE" dirty="0"/>
              <a:t>Formatvorlage des Untertitelmasters durch Klicken bearbeiten</a:t>
            </a:r>
          </a:p>
        </p:txBody>
      </p:sp>
      <p:sp>
        <p:nvSpPr>
          <p:cNvPr id="3" name="Textplatzhalter 2"/>
          <p:cNvSpPr>
            <a:spLocks noGrp="1"/>
          </p:cNvSpPr>
          <p:nvPr>
            <p:ph type="body" sz="quarter" idx="18"/>
          </p:nvPr>
        </p:nvSpPr>
        <p:spPr>
          <a:xfrm>
            <a:off x="624840" y="1809749"/>
            <a:ext cx="5692141" cy="3628800"/>
          </a:xfrm>
        </p:spPr>
        <p:txBody>
          <a:bodyPr/>
          <a:lstStyle>
            <a:lvl1pPr marL="0" indent="0">
              <a:lnSpc>
                <a:spcPct val="90000"/>
              </a:lnSpc>
              <a:buFontTx/>
              <a:buNone/>
              <a:defRPr sz="3400" b="1">
                <a:solidFill>
                  <a:schemeClr val="bg1"/>
                </a:solidFill>
              </a:defRPr>
            </a:lvl1pPr>
            <a:lvl2pPr marL="176198" indent="0">
              <a:lnSpc>
                <a:spcPct val="90000"/>
              </a:lnSpc>
              <a:buFontTx/>
              <a:buNone/>
              <a:defRPr sz="3400" b="1">
                <a:solidFill>
                  <a:schemeClr val="bg1"/>
                </a:solidFill>
              </a:defRPr>
            </a:lvl2pPr>
            <a:lvl3pPr marL="360334" indent="0">
              <a:lnSpc>
                <a:spcPct val="90000"/>
              </a:lnSpc>
              <a:buFontTx/>
              <a:buNone/>
              <a:defRPr sz="3400" b="1">
                <a:solidFill>
                  <a:schemeClr val="bg1"/>
                </a:solidFill>
              </a:defRPr>
            </a:lvl3pPr>
            <a:lvl4pPr marL="536532" indent="0">
              <a:lnSpc>
                <a:spcPct val="90000"/>
              </a:lnSpc>
              <a:buFontTx/>
              <a:buNone/>
              <a:defRPr sz="3400" b="1">
                <a:solidFill>
                  <a:schemeClr val="bg1"/>
                </a:solidFill>
              </a:defRPr>
            </a:lvl4pPr>
            <a:lvl5pPr marL="720667" indent="0">
              <a:lnSpc>
                <a:spcPct val="90000"/>
              </a:lnSpc>
              <a:buFontTx/>
              <a:buNone/>
              <a:defRPr sz="3400" b="1">
                <a:solidFill>
                  <a:schemeClr val="bg1"/>
                </a:solidFill>
              </a:defRPr>
            </a:lvl5pPr>
          </a:lstStyle>
          <a:p>
            <a:pPr lvl="0"/>
            <a:r>
              <a:rPr lang="de-DE" dirty="0"/>
              <a:t>Textmasterformat bearbeiten</a:t>
            </a:r>
          </a:p>
        </p:txBody>
      </p:sp>
      <p:sp>
        <p:nvSpPr>
          <p:cNvPr id="7" name="Bildplatzhalter 4">
            <a:extLst>
              <a:ext uri="{FF2B5EF4-FFF2-40B4-BE49-F238E27FC236}">
                <a16:creationId xmlns:a16="http://schemas.microsoft.com/office/drawing/2014/main" id="{79E0AFB3-E1AB-4E4F-8D59-A12ED29B681F}"/>
              </a:ext>
            </a:extLst>
          </p:cNvPr>
          <p:cNvSpPr>
            <a:spLocks noGrp="1" noChangeAspect="1"/>
          </p:cNvSpPr>
          <p:nvPr>
            <p:ph type="pic" sz="quarter" idx="15"/>
          </p:nvPr>
        </p:nvSpPr>
        <p:spPr>
          <a:xfrm>
            <a:off x="6317972" y="879458"/>
            <a:ext cx="5014286" cy="4680000"/>
          </a:xfrm>
          <a:prstGeom prst="ellipse">
            <a:avLst/>
          </a:prstGeom>
          <a:solidFill>
            <a:schemeClr val="bg1"/>
          </a:solidFill>
          <a:ln>
            <a:noFill/>
          </a:ln>
        </p:spPr>
        <p:txBody>
          <a:bodyPr/>
          <a:lstStyle>
            <a:lvl1pPr marL="0" indent="0">
              <a:buFontTx/>
              <a:buNone/>
              <a:defRPr/>
            </a:lvl1pPr>
          </a:lstStyle>
          <a:p>
            <a:r>
              <a:rPr lang="de-DE"/>
              <a:t>Bild durch Klicken auf Symbol hinzufügen</a:t>
            </a:r>
            <a:endParaRPr lang="en-US" dirty="0"/>
          </a:p>
        </p:txBody>
      </p:sp>
      <p:sp>
        <p:nvSpPr>
          <p:cNvPr id="10" name="Bildplatzhalter 4"/>
          <p:cNvSpPr>
            <a:spLocks noGrp="1"/>
          </p:cNvSpPr>
          <p:nvPr>
            <p:ph type="pic" sz="quarter" idx="16" hasCustomPrompt="1"/>
          </p:nvPr>
        </p:nvSpPr>
        <p:spPr>
          <a:xfrm>
            <a:off x="9507802" y="4463429"/>
            <a:ext cx="1602000" cy="1602000"/>
          </a:xfrm>
          <a:prstGeom prst="ellipse">
            <a:avLst/>
          </a:prstGeom>
          <a:solidFill>
            <a:schemeClr val="bg1"/>
          </a:solidFill>
          <a:ln>
            <a:noFill/>
          </a:ln>
        </p:spPr>
        <p:txBody>
          <a:bodyPr/>
          <a:lstStyle>
            <a:lvl1pPr marL="0" indent="0">
              <a:buFontTx/>
              <a:buNone/>
              <a:defRPr sz="1100" baseline="0"/>
            </a:lvl1pPr>
          </a:lstStyle>
          <a:p>
            <a:r>
              <a:rPr lang="de-DE" dirty="0" err="1"/>
              <a:t>Sublogo</a:t>
            </a:r>
            <a:r>
              <a:rPr lang="de-DE" dirty="0"/>
              <a:t> einfügen</a:t>
            </a:r>
          </a:p>
        </p:txBody>
      </p:sp>
    </p:spTree>
    <p:extLst>
      <p:ext uri="{BB962C8B-B14F-4D97-AF65-F5344CB8AC3E}">
        <p14:creationId xmlns:p14="http://schemas.microsoft.com/office/powerpoint/2010/main" val="145490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4 Institute Bild im Kreis">
    <p:spTree>
      <p:nvGrpSpPr>
        <p:cNvPr id="1" name=""/>
        <p:cNvGrpSpPr/>
        <p:nvPr/>
      </p:nvGrpSpPr>
      <p:grpSpPr>
        <a:xfrm>
          <a:off x="0" y="0"/>
          <a:ext cx="0" cy="0"/>
          <a:chOff x="0" y="0"/>
          <a:chExt cx="0" cy="0"/>
        </a:xfrm>
      </p:grpSpPr>
      <p:sp>
        <p:nvSpPr>
          <p:cNvPr id="4" name="Rechteck 3"/>
          <p:cNvSpPr/>
          <p:nvPr userDrawn="1"/>
        </p:nvSpPr>
        <p:spPr>
          <a:xfrm>
            <a:off x="0" y="1657351"/>
            <a:ext cx="12192000" cy="44500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a:endParaRPr lang="de-DE" sz="1900" dirty="0"/>
          </a:p>
        </p:txBody>
      </p:sp>
      <p:sp>
        <p:nvSpPr>
          <p:cNvPr id="8" name="Bildplatzhalter 4"/>
          <p:cNvSpPr>
            <a:spLocks noGrp="1" noChangeAspect="1"/>
          </p:cNvSpPr>
          <p:nvPr>
            <p:ph type="pic" sz="quarter" idx="15"/>
          </p:nvPr>
        </p:nvSpPr>
        <p:spPr>
          <a:xfrm>
            <a:off x="6317972" y="879458"/>
            <a:ext cx="5014286" cy="4680000"/>
          </a:xfrm>
          <a:prstGeom prst="ellipse">
            <a:avLst/>
          </a:prstGeom>
          <a:solidFill>
            <a:schemeClr val="bg1"/>
          </a:solidFill>
          <a:ln>
            <a:noFill/>
          </a:ln>
        </p:spPr>
        <p:txBody>
          <a:bodyPr/>
          <a:lstStyle>
            <a:lvl1pPr marL="0" indent="0">
              <a:buFontTx/>
              <a:buNone/>
              <a:defRPr/>
            </a:lvl1pPr>
          </a:lstStyle>
          <a:p>
            <a:r>
              <a:rPr lang="de-DE"/>
              <a:t>Bild durch Klicken auf Symbol hinzufügen</a:t>
            </a:r>
            <a:endParaRPr lang="en-US" dirty="0"/>
          </a:p>
        </p:txBody>
      </p:sp>
      <p:sp>
        <p:nvSpPr>
          <p:cNvPr id="12" name="Subtitle 2"/>
          <p:cNvSpPr>
            <a:spLocks noGrp="1"/>
          </p:cNvSpPr>
          <p:nvPr>
            <p:ph type="subTitle" idx="1"/>
          </p:nvPr>
        </p:nvSpPr>
        <p:spPr>
          <a:xfrm>
            <a:off x="624840" y="5355797"/>
            <a:ext cx="5693133" cy="614153"/>
          </a:xfrm>
        </p:spPr>
        <p:txBody>
          <a:bodyPr lIns="0" tIns="0" rIns="0" bIns="0">
            <a:noAutofit/>
          </a:bodyPr>
          <a:lstStyle>
            <a:lvl1pPr marL="0" indent="0" algn="l">
              <a:lnSpc>
                <a:spcPct val="100000"/>
              </a:lnSpc>
              <a:buNone/>
              <a:defRPr sz="1900">
                <a:solidFill>
                  <a:schemeClr val="bg1"/>
                </a:solidFill>
              </a:defRPr>
            </a:lvl1pPr>
            <a:lvl2pPr marL="342874" indent="0" algn="ctr">
              <a:buNone/>
              <a:defRPr sz="1500"/>
            </a:lvl2pPr>
            <a:lvl3pPr marL="685745" indent="0" algn="ctr">
              <a:buNone/>
              <a:defRPr sz="1400"/>
            </a:lvl3pPr>
            <a:lvl4pPr marL="1028618" indent="0" algn="ctr">
              <a:buNone/>
              <a:defRPr sz="1200"/>
            </a:lvl4pPr>
            <a:lvl5pPr marL="1371490" indent="0" algn="ctr">
              <a:buNone/>
              <a:defRPr sz="1200"/>
            </a:lvl5pPr>
            <a:lvl6pPr marL="1714363" indent="0" algn="ctr">
              <a:buNone/>
              <a:defRPr sz="1200"/>
            </a:lvl6pPr>
            <a:lvl7pPr marL="2057234" indent="0" algn="ctr">
              <a:buNone/>
              <a:defRPr sz="1200"/>
            </a:lvl7pPr>
            <a:lvl8pPr marL="2400108" indent="0" algn="ctr">
              <a:buNone/>
              <a:defRPr sz="1200"/>
            </a:lvl8pPr>
            <a:lvl9pPr marL="2742982" indent="0" algn="ctr">
              <a:buNone/>
              <a:defRPr sz="1200"/>
            </a:lvl9pPr>
          </a:lstStyle>
          <a:p>
            <a:r>
              <a:rPr lang="de-DE" dirty="0"/>
              <a:t>Formatvorlage des Untertitelmasters durch Klicken bearbeiten</a:t>
            </a:r>
          </a:p>
        </p:txBody>
      </p:sp>
      <p:sp>
        <p:nvSpPr>
          <p:cNvPr id="9" name="Bildplatzhalter 6"/>
          <p:cNvSpPr>
            <a:spLocks noGrp="1"/>
          </p:cNvSpPr>
          <p:nvPr>
            <p:ph type="pic" sz="quarter" idx="14" hasCustomPrompt="1"/>
          </p:nvPr>
        </p:nvSpPr>
        <p:spPr>
          <a:xfrm>
            <a:off x="9671055" y="6307456"/>
            <a:ext cx="1896533" cy="365760"/>
          </a:xfrm>
        </p:spPr>
        <p:txBody>
          <a:bodyPr/>
          <a:lstStyle>
            <a:lvl1pPr marL="0" indent="0">
              <a:buFontTx/>
              <a:buNone/>
              <a:defRPr sz="1100" baseline="0"/>
            </a:lvl1pPr>
          </a:lstStyle>
          <a:p>
            <a:r>
              <a:rPr lang="de-DE" dirty="0" err="1"/>
              <a:t>Sublogo</a:t>
            </a:r>
            <a:r>
              <a:rPr lang="de-DE" dirty="0"/>
              <a:t> einfügen</a:t>
            </a:r>
          </a:p>
        </p:txBody>
      </p:sp>
      <p:sp>
        <p:nvSpPr>
          <p:cNvPr id="10" name="Textplatzhalter 2"/>
          <p:cNvSpPr>
            <a:spLocks noGrp="1"/>
          </p:cNvSpPr>
          <p:nvPr>
            <p:ph type="body" sz="quarter" idx="18"/>
          </p:nvPr>
        </p:nvSpPr>
        <p:spPr>
          <a:xfrm>
            <a:off x="624840" y="1809749"/>
            <a:ext cx="5692141" cy="3521908"/>
          </a:xfrm>
        </p:spPr>
        <p:txBody>
          <a:bodyPr/>
          <a:lstStyle>
            <a:lvl1pPr marL="0" indent="0">
              <a:lnSpc>
                <a:spcPct val="90000"/>
              </a:lnSpc>
              <a:buFontTx/>
              <a:buNone/>
              <a:defRPr sz="3400" b="1">
                <a:solidFill>
                  <a:schemeClr val="bg1"/>
                </a:solidFill>
              </a:defRPr>
            </a:lvl1pPr>
            <a:lvl2pPr marL="176198" indent="0">
              <a:lnSpc>
                <a:spcPct val="90000"/>
              </a:lnSpc>
              <a:buFontTx/>
              <a:buNone/>
              <a:defRPr sz="3400" b="1">
                <a:solidFill>
                  <a:schemeClr val="bg1"/>
                </a:solidFill>
              </a:defRPr>
            </a:lvl2pPr>
            <a:lvl3pPr marL="360334" indent="0">
              <a:lnSpc>
                <a:spcPct val="90000"/>
              </a:lnSpc>
              <a:buFontTx/>
              <a:buNone/>
              <a:defRPr sz="3400" b="1">
                <a:solidFill>
                  <a:schemeClr val="bg1"/>
                </a:solidFill>
              </a:defRPr>
            </a:lvl3pPr>
            <a:lvl4pPr marL="536532" indent="0">
              <a:lnSpc>
                <a:spcPct val="90000"/>
              </a:lnSpc>
              <a:buFontTx/>
              <a:buNone/>
              <a:defRPr sz="3400" b="1">
                <a:solidFill>
                  <a:schemeClr val="bg1"/>
                </a:solidFill>
              </a:defRPr>
            </a:lvl4pPr>
            <a:lvl5pPr marL="720667" indent="0">
              <a:lnSpc>
                <a:spcPct val="90000"/>
              </a:lnSpc>
              <a:buFontTx/>
              <a:buNone/>
              <a:defRPr sz="3400" b="1">
                <a:solidFill>
                  <a:schemeClr val="bg1"/>
                </a:solidFill>
              </a:defRPr>
            </a:lvl5pPr>
          </a:lstStyle>
          <a:p>
            <a:pPr lvl="0"/>
            <a:r>
              <a:rPr lang="de-DE" dirty="0"/>
              <a:t>Textmasterformat bearbeiten</a:t>
            </a:r>
          </a:p>
        </p:txBody>
      </p:sp>
    </p:spTree>
    <p:extLst>
      <p:ext uri="{BB962C8B-B14F-4D97-AF65-F5344CB8AC3E}">
        <p14:creationId xmlns:p14="http://schemas.microsoft.com/office/powerpoint/2010/main" val="126812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hlussfolie mit Logo weiss">
    <p:spTree>
      <p:nvGrpSpPr>
        <p:cNvPr id="1" name=""/>
        <p:cNvGrpSpPr/>
        <p:nvPr/>
      </p:nvGrpSpPr>
      <p:grpSpPr>
        <a:xfrm>
          <a:off x="0" y="0"/>
          <a:ext cx="0" cy="0"/>
          <a:chOff x="0" y="0"/>
          <a:chExt cx="0" cy="0"/>
        </a:xfrm>
      </p:grpSpPr>
      <p:sp>
        <p:nvSpPr>
          <p:cNvPr id="6" name="Bildplatzhalter 7"/>
          <p:cNvSpPr>
            <a:spLocks noGrp="1"/>
          </p:cNvSpPr>
          <p:nvPr>
            <p:ph type="pic" sz="quarter" idx="14"/>
          </p:nvPr>
        </p:nvSpPr>
        <p:spPr>
          <a:xfrm>
            <a:off x="762057" y="2558849"/>
            <a:ext cx="1728000" cy="1731019"/>
          </a:xfrm>
          <a:prstGeom prst="ellipse">
            <a:avLst/>
          </a:prstGeom>
          <a:solidFill>
            <a:schemeClr val="bg1">
              <a:lumMod val="95000"/>
            </a:schemeClr>
          </a:solidFill>
        </p:spPr>
        <p:txBody>
          <a:bodyPr tIns="0"/>
          <a:lstStyle>
            <a:lvl1pPr marL="0" indent="0" algn="ctr">
              <a:buNone/>
              <a:defRPr sz="1200">
                <a:solidFill>
                  <a:schemeClr val="tx2"/>
                </a:solidFill>
              </a:defRPr>
            </a:lvl1pPr>
          </a:lstStyle>
          <a:p>
            <a:r>
              <a:rPr lang="de-DE" dirty="0"/>
              <a:t>Bild durch Klicken auf Symbol hinzufügen</a:t>
            </a:r>
            <a:endParaRPr lang="en-US" dirty="0"/>
          </a:p>
        </p:txBody>
      </p:sp>
      <p:sp>
        <p:nvSpPr>
          <p:cNvPr id="18" name="Textplatzhalter 10"/>
          <p:cNvSpPr>
            <a:spLocks noGrp="1"/>
          </p:cNvSpPr>
          <p:nvPr>
            <p:ph type="body" sz="quarter" idx="21" hasCustomPrompt="1"/>
          </p:nvPr>
        </p:nvSpPr>
        <p:spPr>
          <a:xfrm>
            <a:off x="3275841" y="5002560"/>
            <a:ext cx="5264087" cy="259200"/>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Adresse</a:t>
            </a:r>
          </a:p>
        </p:txBody>
      </p:sp>
      <p:sp>
        <p:nvSpPr>
          <p:cNvPr id="19" name="Textplatzhalter 10"/>
          <p:cNvSpPr>
            <a:spLocks noGrp="1"/>
          </p:cNvSpPr>
          <p:nvPr>
            <p:ph type="body" sz="quarter" idx="22" hasCustomPrompt="1"/>
          </p:nvPr>
        </p:nvSpPr>
        <p:spPr>
          <a:xfrm>
            <a:off x="3275841" y="2790720"/>
            <a:ext cx="5264087" cy="259200"/>
          </a:xfrm>
        </p:spPr>
        <p:txBody>
          <a:bodyPr/>
          <a:lstStyle>
            <a:lvl1pPr marL="0" indent="0">
              <a:buNone/>
              <a:defRPr sz="14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a:t>
            </a:r>
          </a:p>
        </p:txBody>
      </p:sp>
      <p:sp>
        <p:nvSpPr>
          <p:cNvPr id="20" name="Textfeld 19"/>
          <p:cNvSpPr txBox="1"/>
          <p:nvPr userDrawn="1"/>
        </p:nvSpPr>
        <p:spPr>
          <a:xfrm>
            <a:off x="3275840" y="3319169"/>
            <a:ext cx="3538979" cy="970699"/>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40"/>
              </a:spcBef>
              <a:spcAft>
                <a:spcPts val="0"/>
              </a:spcAft>
              <a:tabLst>
                <a:tab pos="649606" algn="l"/>
              </a:tabLst>
            </a:pPr>
            <a:r>
              <a:rPr lang="de-DE" sz="1400" dirty="0" err="1">
                <a:solidFill>
                  <a:schemeClr val="tx2"/>
                </a:solidFill>
              </a:rPr>
              <a:t>e-mail</a:t>
            </a:r>
            <a:r>
              <a:rPr lang="de-DE" sz="1400" dirty="0">
                <a:solidFill>
                  <a:schemeClr val="tx2"/>
                </a:solidFill>
              </a:rPr>
              <a:t>	</a:t>
            </a:r>
          </a:p>
          <a:p>
            <a:pPr lvl="0">
              <a:spcBef>
                <a:spcPts val="240"/>
              </a:spcBef>
              <a:spcAft>
                <a:spcPts val="0"/>
              </a:spcAft>
              <a:tabLst>
                <a:tab pos="649606" algn="l"/>
              </a:tabLst>
            </a:pPr>
            <a:r>
              <a:rPr lang="de-DE" sz="1400" dirty="0" err="1">
                <a:solidFill>
                  <a:schemeClr val="tx2"/>
                </a:solidFill>
              </a:rPr>
              <a:t>phone</a:t>
            </a:r>
            <a:r>
              <a:rPr lang="de-DE" sz="1400" dirty="0">
                <a:solidFill>
                  <a:schemeClr val="tx2"/>
                </a:solidFill>
              </a:rPr>
              <a:t> 	+49 (0) 711 685-</a:t>
            </a:r>
          </a:p>
          <a:p>
            <a:pPr lvl="0">
              <a:spcBef>
                <a:spcPts val="240"/>
              </a:spcBef>
              <a:spcAft>
                <a:spcPts val="0"/>
              </a:spcAft>
              <a:tabLst>
                <a:tab pos="649606" algn="l"/>
              </a:tabLst>
            </a:pPr>
            <a:r>
              <a:rPr lang="de-DE" sz="1400" dirty="0">
                <a:solidFill>
                  <a:schemeClr val="tx2"/>
                </a:solidFill>
              </a:rPr>
              <a:t>www.</a:t>
            </a:r>
          </a:p>
        </p:txBody>
      </p:sp>
      <p:sp>
        <p:nvSpPr>
          <p:cNvPr id="21" name="Textplatzhalter 10"/>
          <p:cNvSpPr>
            <a:spLocks noGrp="1"/>
          </p:cNvSpPr>
          <p:nvPr>
            <p:ph type="body" sz="quarter" idx="23" hasCustomPrompt="1"/>
          </p:nvPr>
        </p:nvSpPr>
        <p:spPr>
          <a:xfrm>
            <a:off x="5240147" y="3602272"/>
            <a:ext cx="1038827" cy="285996"/>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t>
            </a:r>
          </a:p>
        </p:txBody>
      </p:sp>
      <p:sp>
        <p:nvSpPr>
          <p:cNvPr id="23" name="Textfeld 22"/>
          <p:cNvSpPr txBox="1"/>
          <p:nvPr userDrawn="1"/>
        </p:nvSpPr>
        <p:spPr>
          <a:xfrm>
            <a:off x="3275840" y="4392128"/>
            <a:ext cx="4000019" cy="262430"/>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40"/>
              </a:spcBef>
              <a:spcAft>
                <a:spcPts val="0"/>
              </a:spcAft>
              <a:tabLst>
                <a:tab pos="649606" algn="l"/>
              </a:tabLst>
            </a:pPr>
            <a:r>
              <a:rPr lang="de-DE" sz="1400" dirty="0">
                <a:solidFill>
                  <a:schemeClr val="tx1"/>
                </a:solidFill>
              </a:rPr>
              <a:t>University</a:t>
            </a:r>
            <a:r>
              <a:rPr lang="de-DE" sz="1400" baseline="0" dirty="0">
                <a:solidFill>
                  <a:schemeClr val="tx1"/>
                </a:solidFill>
              </a:rPr>
              <a:t> </a:t>
            </a:r>
            <a:r>
              <a:rPr lang="de-DE" sz="1400" baseline="0" dirty="0" err="1">
                <a:solidFill>
                  <a:schemeClr val="tx1"/>
                </a:solidFill>
              </a:rPr>
              <a:t>of</a:t>
            </a:r>
            <a:r>
              <a:rPr lang="de-DE" sz="1400" baseline="0" dirty="0">
                <a:solidFill>
                  <a:schemeClr val="tx1"/>
                </a:solidFill>
              </a:rPr>
              <a:t> Stuttgart</a:t>
            </a:r>
            <a:endParaRPr lang="de-DE" sz="1400" dirty="0">
              <a:solidFill>
                <a:schemeClr val="tx1"/>
              </a:solidFill>
            </a:endParaRPr>
          </a:p>
        </p:txBody>
      </p:sp>
      <p:sp>
        <p:nvSpPr>
          <p:cNvPr id="24" name="Textplatzhalter 10"/>
          <p:cNvSpPr>
            <a:spLocks noGrp="1"/>
          </p:cNvSpPr>
          <p:nvPr>
            <p:ph type="body" sz="quarter" idx="25" hasCustomPrompt="1"/>
          </p:nvPr>
        </p:nvSpPr>
        <p:spPr>
          <a:xfrm>
            <a:off x="3275841" y="4694750"/>
            <a:ext cx="5264087" cy="259200"/>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Abteilung oder Institutsname</a:t>
            </a:r>
          </a:p>
        </p:txBody>
      </p:sp>
      <p:sp>
        <p:nvSpPr>
          <p:cNvPr id="25" name="Textplatzhalter 10"/>
          <p:cNvSpPr>
            <a:spLocks noGrp="1"/>
          </p:cNvSpPr>
          <p:nvPr>
            <p:ph type="body" sz="quarter" idx="26" hasCustomPrompt="1"/>
          </p:nvPr>
        </p:nvSpPr>
        <p:spPr>
          <a:xfrm>
            <a:off x="3905574" y="3308540"/>
            <a:ext cx="4634355" cy="245122"/>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Adresse eingeben</a:t>
            </a:r>
          </a:p>
        </p:txBody>
      </p:sp>
      <p:sp>
        <p:nvSpPr>
          <p:cNvPr id="17" name="Textplatzhalter 10"/>
          <p:cNvSpPr>
            <a:spLocks noGrp="1"/>
          </p:cNvSpPr>
          <p:nvPr>
            <p:ph type="body" sz="quarter" idx="27" hasCustomPrompt="1"/>
          </p:nvPr>
        </p:nvSpPr>
        <p:spPr>
          <a:xfrm>
            <a:off x="3905574" y="3903676"/>
            <a:ext cx="4634353" cy="259200"/>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Adresse eingeben</a:t>
            </a:r>
          </a:p>
        </p:txBody>
      </p:sp>
      <p:sp>
        <p:nvSpPr>
          <p:cNvPr id="3" name="Textplatzhalter 2"/>
          <p:cNvSpPr>
            <a:spLocks noGrp="1"/>
          </p:cNvSpPr>
          <p:nvPr>
            <p:ph type="body" sz="quarter" idx="28" hasCustomPrompt="1"/>
          </p:nvPr>
        </p:nvSpPr>
        <p:spPr>
          <a:xfrm>
            <a:off x="762057" y="1672821"/>
            <a:ext cx="11027867" cy="379413"/>
          </a:xfrm>
        </p:spPr>
        <p:txBody>
          <a:bodyPr/>
          <a:lstStyle>
            <a:lvl1pPr marL="0" indent="0">
              <a:buNone/>
              <a:defRPr sz="2200" b="0" baseline="0">
                <a:solidFill>
                  <a:schemeClr val="tx2"/>
                </a:solidFill>
              </a:defRPr>
            </a:lvl1pPr>
          </a:lstStyle>
          <a:p>
            <a:pPr lvl="0"/>
            <a:r>
              <a:rPr lang="de-DE" dirty="0" err="1"/>
              <a:t>Thank</a:t>
            </a:r>
            <a:r>
              <a:rPr lang="de-DE" dirty="0"/>
              <a:t> </a:t>
            </a:r>
            <a:r>
              <a:rPr lang="de-DE" dirty="0" err="1"/>
              <a:t>you</a:t>
            </a:r>
            <a:r>
              <a:rPr lang="de-DE" dirty="0"/>
              <a:t>! oder Präsentationstitel oder was auch immer …</a:t>
            </a:r>
          </a:p>
        </p:txBody>
      </p:sp>
      <p:pic>
        <p:nvPicPr>
          <p:cNvPr id="14" name="Inhaltsplatzhalter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2837" y="471748"/>
            <a:ext cx="1683827" cy="931025"/>
          </a:xfrm>
          <a:prstGeom prst="rect">
            <a:avLst/>
          </a:prstGeom>
        </p:spPr>
      </p:pic>
    </p:spTree>
    <p:extLst>
      <p:ext uri="{BB962C8B-B14F-4D97-AF65-F5344CB8AC3E}">
        <p14:creationId xmlns:p14="http://schemas.microsoft.com/office/powerpoint/2010/main" val="408969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chlussfolie mit Logo weiss">
    <p:spTree>
      <p:nvGrpSpPr>
        <p:cNvPr id="1" name=""/>
        <p:cNvGrpSpPr/>
        <p:nvPr/>
      </p:nvGrpSpPr>
      <p:grpSpPr>
        <a:xfrm>
          <a:off x="0" y="0"/>
          <a:ext cx="0" cy="0"/>
          <a:chOff x="0" y="0"/>
          <a:chExt cx="0" cy="0"/>
        </a:xfrm>
      </p:grpSpPr>
      <p:sp>
        <p:nvSpPr>
          <p:cNvPr id="6" name="Bildplatzhalter 7"/>
          <p:cNvSpPr>
            <a:spLocks noGrp="1"/>
          </p:cNvSpPr>
          <p:nvPr>
            <p:ph type="pic" sz="quarter" idx="14"/>
          </p:nvPr>
        </p:nvSpPr>
        <p:spPr>
          <a:xfrm>
            <a:off x="762057" y="2558849"/>
            <a:ext cx="1728000" cy="1731019"/>
          </a:xfrm>
          <a:prstGeom prst="ellipse">
            <a:avLst/>
          </a:prstGeom>
          <a:solidFill>
            <a:schemeClr val="bg1">
              <a:lumMod val="95000"/>
            </a:schemeClr>
          </a:solidFill>
        </p:spPr>
        <p:txBody>
          <a:bodyPr tIns="0"/>
          <a:lstStyle>
            <a:lvl1pPr marL="0" indent="0" algn="ctr">
              <a:buNone/>
              <a:defRPr sz="1200">
                <a:solidFill>
                  <a:schemeClr val="tx2"/>
                </a:solidFill>
              </a:defRPr>
            </a:lvl1pPr>
          </a:lstStyle>
          <a:p>
            <a:r>
              <a:rPr lang="de-DE" dirty="0"/>
              <a:t>Bild durch Klicken auf Symbol hinzufügen</a:t>
            </a:r>
            <a:endParaRPr lang="en-US" dirty="0"/>
          </a:p>
        </p:txBody>
      </p:sp>
      <p:sp>
        <p:nvSpPr>
          <p:cNvPr id="18" name="Textplatzhalter 10"/>
          <p:cNvSpPr>
            <a:spLocks noGrp="1"/>
          </p:cNvSpPr>
          <p:nvPr>
            <p:ph type="body" sz="quarter" idx="21" hasCustomPrompt="1"/>
          </p:nvPr>
        </p:nvSpPr>
        <p:spPr>
          <a:xfrm>
            <a:off x="3275841" y="5002560"/>
            <a:ext cx="5264087" cy="259200"/>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Adresse</a:t>
            </a:r>
          </a:p>
        </p:txBody>
      </p:sp>
      <p:sp>
        <p:nvSpPr>
          <p:cNvPr id="19" name="Textplatzhalter 10"/>
          <p:cNvSpPr>
            <a:spLocks noGrp="1"/>
          </p:cNvSpPr>
          <p:nvPr>
            <p:ph type="body" sz="quarter" idx="22" hasCustomPrompt="1"/>
          </p:nvPr>
        </p:nvSpPr>
        <p:spPr>
          <a:xfrm>
            <a:off x="3275841" y="2790720"/>
            <a:ext cx="5264087" cy="259200"/>
          </a:xfrm>
        </p:spPr>
        <p:txBody>
          <a:bodyPr/>
          <a:lstStyle>
            <a:lvl1pPr marL="0" indent="0">
              <a:buNone/>
              <a:defRPr sz="1400" b="1">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a:t>
            </a:r>
          </a:p>
        </p:txBody>
      </p:sp>
      <p:sp>
        <p:nvSpPr>
          <p:cNvPr id="20" name="Textfeld 19"/>
          <p:cNvSpPr txBox="1"/>
          <p:nvPr userDrawn="1"/>
        </p:nvSpPr>
        <p:spPr>
          <a:xfrm>
            <a:off x="3275840" y="3319169"/>
            <a:ext cx="3538979" cy="970699"/>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40"/>
              </a:spcBef>
              <a:spcAft>
                <a:spcPts val="0"/>
              </a:spcAft>
              <a:tabLst>
                <a:tab pos="649606" algn="l"/>
              </a:tabLst>
            </a:pPr>
            <a:r>
              <a:rPr lang="de-DE" sz="1400" dirty="0" err="1">
                <a:solidFill>
                  <a:schemeClr val="tx2"/>
                </a:solidFill>
              </a:rPr>
              <a:t>e-mail</a:t>
            </a:r>
            <a:r>
              <a:rPr lang="de-DE" sz="1400" dirty="0">
                <a:solidFill>
                  <a:schemeClr val="tx2"/>
                </a:solidFill>
              </a:rPr>
              <a:t>	</a:t>
            </a:r>
          </a:p>
          <a:p>
            <a:pPr lvl="0">
              <a:spcBef>
                <a:spcPts val="240"/>
              </a:spcBef>
              <a:spcAft>
                <a:spcPts val="0"/>
              </a:spcAft>
              <a:tabLst>
                <a:tab pos="649606" algn="l"/>
              </a:tabLst>
            </a:pPr>
            <a:r>
              <a:rPr lang="de-DE" sz="1400" dirty="0" err="1">
                <a:solidFill>
                  <a:schemeClr val="tx2"/>
                </a:solidFill>
              </a:rPr>
              <a:t>phone</a:t>
            </a:r>
            <a:r>
              <a:rPr lang="de-DE" sz="1400" dirty="0">
                <a:solidFill>
                  <a:schemeClr val="tx2"/>
                </a:solidFill>
              </a:rPr>
              <a:t> 	+49 (0) 711 685-</a:t>
            </a:r>
          </a:p>
          <a:p>
            <a:pPr lvl="0">
              <a:spcBef>
                <a:spcPts val="240"/>
              </a:spcBef>
              <a:spcAft>
                <a:spcPts val="0"/>
              </a:spcAft>
              <a:tabLst>
                <a:tab pos="649606" algn="l"/>
              </a:tabLst>
            </a:pPr>
            <a:r>
              <a:rPr lang="de-DE" sz="1400" dirty="0">
                <a:solidFill>
                  <a:schemeClr val="tx2"/>
                </a:solidFill>
              </a:rPr>
              <a:t>www.</a:t>
            </a:r>
          </a:p>
        </p:txBody>
      </p:sp>
      <p:sp>
        <p:nvSpPr>
          <p:cNvPr id="21" name="Textplatzhalter 10"/>
          <p:cNvSpPr>
            <a:spLocks noGrp="1"/>
          </p:cNvSpPr>
          <p:nvPr>
            <p:ph type="body" sz="quarter" idx="23" hasCustomPrompt="1"/>
          </p:nvPr>
        </p:nvSpPr>
        <p:spPr>
          <a:xfrm>
            <a:off x="5240147" y="3602272"/>
            <a:ext cx="1038827" cy="285996"/>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t>
            </a:r>
          </a:p>
        </p:txBody>
      </p:sp>
      <p:sp>
        <p:nvSpPr>
          <p:cNvPr id="23" name="Textfeld 22"/>
          <p:cNvSpPr txBox="1"/>
          <p:nvPr userDrawn="1"/>
        </p:nvSpPr>
        <p:spPr>
          <a:xfrm>
            <a:off x="3275840" y="4392128"/>
            <a:ext cx="4000019" cy="262430"/>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40"/>
              </a:spcBef>
              <a:spcAft>
                <a:spcPts val="0"/>
              </a:spcAft>
              <a:tabLst>
                <a:tab pos="649606" algn="l"/>
              </a:tabLst>
            </a:pPr>
            <a:r>
              <a:rPr lang="de-DE" sz="1400" dirty="0">
                <a:solidFill>
                  <a:schemeClr val="tx2"/>
                </a:solidFill>
              </a:rPr>
              <a:t>University</a:t>
            </a:r>
            <a:r>
              <a:rPr lang="de-DE" sz="1400" baseline="0" dirty="0">
                <a:solidFill>
                  <a:schemeClr val="tx2"/>
                </a:solidFill>
              </a:rPr>
              <a:t> </a:t>
            </a:r>
            <a:r>
              <a:rPr lang="de-DE" sz="1400" baseline="0" dirty="0" err="1">
                <a:solidFill>
                  <a:schemeClr val="tx2"/>
                </a:solidFill>
              </a:rPr>
              <a:t>of</a:t>
            </a:r>
            <a:r>
              <a:rPr lang="de-DE" sz="1400" baseline="0" dirty="0">
                <a:solidFill>
                  <a:schemeClr val="tx2"/>
                </a:solidFill>
              </a:rPr>
              <a:t> Stuttgart</a:t>
            </a:r>
            <a:endParaRPr lang="de-DE" sz="1400" dirty="0">
              <a:solidFill>
                <a:schemeClr val="tx2"/>
              </a:solidFill>
            </a:endParaRPr>
          </a:p>
        </p:txBody>
      </p:sp>
      <p:sp>
        <p:nvSpPr>
          <p:cNvPr id="24" name="Textplatzhalter 10"/>
          <p:cNvSpPr>
            <a:spLocks noGrp="1"/>
          </p:cNvSpPr>
          <p:nvPr>
            <p:ph type="body" sz="quarter" idx="25" hasCustomPrompt="1"/>
          </p:nvPr>
        </p:nvSpPr>
        <p:spPr>
          <a:xfrm>
            <a:off x="3275841" y="4694750"/>
            <a:ext cx="5264087" cy="259200"/>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Abteilung oder Institutsname</a:t>
            </a:r>
          </a:p>
        </p:txBody>
      </p:sp>
      <p:sp>
        <p:nvSpPr>
          <p:cNvPr id="25" name="Textplatzhalter 10"/>
          <p:cNvSpPr>
            <a:spLocks noGrp="1"/>
          </p:cNvSpPr>
          <p:nvPr>
            <p:ph type="body" sz="quarter" idx="26" hasCustomPrompt="1"/>
          </p:nvPr>
        </p:nvSpPr>
        <p:spPr>
          <a:xfrm>
            <a:off x="3905574" y="3308540"/>
            <a:ext cx="4634355" cy="245122"/>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Adresse eingeben</a:t>
            </a:r>
          </a:p>
        </p:txBody>
      </p:sp>
      <p:sp>
        <p:nvSpPr>
          <p:cNvPr id="17" name="Textplatzhalter 10"/>
          <p:cNvSpPr>
            <a:spLocks noGrp="1"/>
          </p:cNvSpPr>
          <p:nvPr>
            <p:ph type="body" sz="quarter" idx="27" hasCustomPrompt="1"/>
          </p:nvPr>
        </p:nvSpPr>
        <p:spPr>
          <a:xfrm>
            <a:off x="3905574" y="3903676"/>
            <a:ext cx="4634353" cy="259200"/>
          </a:xfrm>
        </p:spPr>
        <p:txBody>
          <a:bodyPr/>
          <a:lstStyle>
            <a:lvl1pPr marL="0" indent="0">
              <a:buNone/>
              <a:defRPr sz="14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Adresse eingeben</a:t>
            </a:r>
          </a:p>
        </p:txBody>
      </p:sp>
      <p:sp>
        <p:nvSpPr>
          <p:cNvPr id="3" name="Textplatzhalter 2"/>
          <p:cNvSpPr>
            <a:spLocks noGrp="1"/>
          </p:cNvSpPr>
          <p:nvPr>
            <p:ph type="body" sz="quarter" idx="28" hasCustomPrompt="1"/>
          </p:nvPr>
        </p:nvSpPr>
        <p:spPr>
          <a:xfrm>
            <a:off x="762057" y="1672821"/>
            <a:ext cx="11027867" cy="379413"/>
          </a:xfrm>
        </p:spPr>
        <p:txBody>
          <a:bodyPr/>
          <a:lstStyle>
            <a:lvl1pPr marL="0" indent="0">
              <a:buNone/>
              <a:defRPr sz="2200" b="0" baseline="0">
                <a:solidFill>
                  <a:schemeClr val="tx2"/>
                </a:solidFill>
              </a:defRPr>
            </a:lvl1pPr>
          </a:lstStyle>
          <a:p>
            <a:pPr lvl="0"/>
            <a:r>
              <a:rPr lang="de-DE" dirty="0" err="1"/>
              <a:t>Thank</a:t>
            </a:r>
            <a:r>
              <a:rPr lang="de-DE" dirty="0"/>
              <a:t> </a:t>
            </a:r>
            <a:r>
              <a:rPr lang="de-DE" dirty="0" err="1"/>
              <a:t>you</a:t>
            </a:r>
            <a:r>
              <a:rPr lang="de-DE" dirty="0"/>
              <a:t>! oder Präsentationstitel oder was auch immer …</a:t>
            </a:r>
          </a:p>
        </p:txBody>
      </p:sp>
    </p:spTree>
    <p:extLst>
      <p:ext uri="{BB962C8B-B14F-4D97-AF65-F5344CB8AC3E}">
        <p14:creationId xmlns:p14="http://schemas.microsoft.com/office/powerpoint/2010/main" val="287823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22" y="1224916"/>
            <a:ext cx="10943167" cy="488251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9" name="Grafik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8002" y="413435"/>
            <a:ext cx="2563285" cy="518398"/>
          </a:xfrm>
          <a:prstGeom prst="rect">
            <a:avLst/>
          </a:prstGeom>
        </p:spPr>
      </p:pic>
      <p:sp>
        <p:nvSpPr>
          <p:cNvPr id="10" name="Textfeld 9"/>
          <p:cNvSpPr txBox="1"/>
          <p:nvPr userDrawn="1"/>
        </p:nvSpPr>
        <p:spPr>
          <a:xfrm>
            <a:off x="1128409" y="776190"/>
            <a:ext cx="3324628" cy="594009"/>
          </a:xfrm>
          <a:prstGeom prst="rect">
            <a:avLst/>
          </a:prstGeom>
          <a:noFill/>
        </p:spPr>
        <p:txBody>
          <a:bodyPr wrap="none" lIns="0" tIns="0" rIns="0" bIns="0" rtlCol="0">
            <a:spAutoFit/>
          </a:bodyPr>
          <a:lstStyle/>
          <a:p>
            <a:pPr marL="0" marR="0" lvl="0" indent="0" algn="l" defTabSz="855878" rtl="0" eaLnBrk="1" fontAlgn="auto" latinLnBrk="0" hangingPunct="1">
              <a:lnSpc>
                <a:spcPct val="120000"/>
              </a:lnSpc>
              <a:spcBef>
                <a:spcPts val="625"/>
              </a:spcBef>
              <a:spcAft>
                <a:spcPts val="0"/>
              </a:spcAft>
              <a:buClr>
                <a:schemeClr val="accent1"/>
              </a:buClr>
              <a:buSzTx/>
              <a:buFont typeface="Arial" panose="020B0604020202020204" pitchFamily="34" charset="0"/>
              <a:buNone/>
              <a:tabLst/>
              <a:defRPr/>
            </a:pPr>
            <a:r>
              <a:rPr lang="de-DE" sz="1400" dirty="0"/>
              <a:t>Institute </a:t>
            </a:r>
            <a:r>
              <a:rPr lang="de-DE" sz="1400" dirty="0" err="1"/>
              <a:t>of</a:t>
            </a:r>
            <a:r>
              <a:rPr lang="de-DE" sz="1400" dirty="0"/>
              <a:t> Chemical </a:t>
            </a:r>
            <a:r>
              <a:rPr lang="de-DE" sz="1400" dirty="0" err="1"/>
              <a:t>Process</a:t>
            </a:r>
            <a:r>
              <a:rPr lang="de-DE" sz="1400" dirty="0"/>
              <a:t> Engineering</a:t>
            </a:r>
          </a:p>
          <a:p>
            <a:pPr marL="0" indent="0">
              <a:lnSpc>
                <a:spcPct val="120000"/>
              </a:lnSpc>
              <a:spcBef>
                <a:spcPts val="625"/>
              </a:spcBef>
              <a:buClr>
                <a:schemeClr val="accent1"/>
              </a:buClr>
              <a:buFont typeface="Arial" panose="020B0604020202020204" pitchFamily="34" charset="0"/>
              <a:buNone/>
            </a:pPr>
            <a:endParaRPr lang="de-DE" sz="1400" dirty="0"/>
          </a:p>
        </p:txBody>
      </p:sp>
    </p:spTree>
    <p:extLst>
      <p:ext uri="{BB962C8B-B14F-4D97-AF65-F5344CB8AC3E}">
        <p14:creationId xmlns:p14="http://schemas.microsoft.com/office/powerpoint/2010/main" val="1297630091"/>
      </p:ext>
    </p:extLst>
  </p:cSld>
  <p:clrMap bg1="lt1" tx1="dk1" bg2="lt2" tx2="dk2" accent1="accent1" accent2="accent2" accent3="accent3" accent4="accent4" accent5="accent5" accent6="accent6" hlink="hlink" folHlink="folHlink"/>
  <p:sldLayoutIdLst>
    <p:sldLayoutId id="2147483675" r:id="rId1"/>
    <p:sldLayoutId id="2147483720" r:id="rId2"/>
    <p:sldLayoutId id="2147483721" r:id="rId3"/>
    <p:sldLayoutId id="2147483661" r:id="rId4"/>
    <p:sldLayoutId id="2147483691" r:id="rId5"/>
    <p:sldLayoutId id="2147483688" r:id="rId6"/>
    <p:sldLayoutId id="2147483690" r:id="rId7"/>
    <p:sldLayoutId id="2147483686" r:id="rId8"/>
    <p:sldLayoutId id="2147483722" r:id="rId9"/>
    <p:sldLayoutId id="2147483728" r:id="rId10"/>
  </p:sldLayoutIdLst>
  <p:hf sldNum="0" hdr="0" ftr="0"/>
  <p:txStyles>
    <p:titleStyle>
      <a:lvl1pPr algn="l" defTabSz="685745" rtl="0" eaLnBrk="1" latinLnBrk="0" hangingPunct="1">
        <a:lnSpc>
          <a:spcPct val="90000"/>
        </a:lnSpc>
        <a:spcBef>
          <a:spcPct val="0"/>
        </a:spcBef>
        <a:buNone/>
        <a:defRPr sz="2200" b="1" kern="1200">
          <a:solidFill>
            <a:schemeClr val="tx1"/>
          </a:solidFill>
          <a:latin typeface="+mj-lt"/>
          <a:ea typeface="+mj-ea"/>
          <a:cs typeface="+mj-cs"/>
        </a:defRPr>
      </a:lvl1pPr>
    </p:titleStyle>
    <p:bodyStyle>
      <a:lvl1pPr marL="171436" indent="-171436" algn="l" defTabSz="685745" rtl="0" eaLnBrk="1" latinLnBrk="0" hangingPunct="1">
        <a:lnSpc>
          <a:spcPct val="120000"/>
        </a:lnSpc>
        <a:spcBef>
          <a:spcPts val="750"/>
        </a:spcBef>
        <a:buClr>
          <a:schemeClr val="accent1"/>
        </a:buClr>
        <a:buFont typeface="Arial" panose="020B0604020202020204" pitchFamily="34" charset="0"/>
        <a:buChar char="•"/>
        <a:defRPr sz="1900" kern="1200">
          <a:solidFill>
            <a:schemeClr val="tx2"/>
          </a:solidFill>
          <a:latin typeface="+mn-lt"/>
          <a:ea typeface="+mn-ea"/>
          <a:cs typeface="+mn-cs"/>
        </a:defRPr>
      </a:lvl1pPr>
      <a:lvl2pPr marL="360334" indent="-184135" algn="l" defTabSz="685745" rtl="0" eaLnBrk="1" latinLnBrk="0" hangingPunct="1">
        <a:lnSpc>
          <a:spcPct val="120000"/>
        </a:lnSpc>
        <a:spcBef>
          <a:spcPts val="374"/>
        </a:spcBef>
        <a:buClr>
          <a:schemeClr val="tx1"/>
        </a:buClr>
        <a:buFont typeface="Arial" panose="020B0604020202020204" pitchFamily="34" charset="0"/>
        <a:buChar char="•"/>
        <a:defRPr sz="1900" kern="1200">
          <a:solidFill>
            <a:schemeClr val="tx2"/>
          </a:solidFill>
          <a:latin typeface="+mn-lt"/>
          <a:ea typeface="+mn-ea"/>
          <a:cs typeface="+mn-cs"/>
        </a:defRPr>
      </a:lvl2pPr>
      <a:lvl3pPr marL="536532" indent="-176198"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3pPr>
      <a:lvl4pPr marL="720667" indent="-184135"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4pPr>
      <a:lvl5pPr marL="896866" indent="-176198"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5pPr>
      <a:lvl6pPr marL="1885799"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8672"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71544"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14417"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5" rtl="0" eaLnBrk="1" latinLnBrk="0" hangingPunct="1">
        <a:defRPr sz="1400" kern="1200">
          <a:solidFill>
            <a:schemeClr val="tx1"/>
          </a:solidFill>
          <a:latin typeface="+mn-lt"/>
          <a:ea typeface="+mn-ea"/>
          <a:cs typeface="+mn-cs"/>
        </a:defRPr>
      </a:lvl1pPr>
      <a:lvl2pPr marL="342874" algn="l" defTabSz="685745" rtl="0" eaLnBrk="1" latinLnBrk="0" hangingPunct="1">
        <a:defRPr sz="1400" kern="1200">
          <a:solidFill>
            <a:schemeClr val="tx1"/>
          </a:solidFill>
          <a:latin typeface="+mn-lt"/>
          <a:ea typeface="+mn-ea"/>
          <a:cs typeface="+mn-cs"/>
        </a:defRPr>
      </a:lvl2pPr>
      <a:lvl3pPr marL="685745" algn="l" defTabSz="685745" rtl="0" eaLnBrk="1" latinLnBrk="0" hangingPunct="1">
        <a:defRPr sz="1400" kern="1200">
          <a:solidFill>
            <a:schemeClr val="tx1"/>
          </a:solidFill>
          <a:latin typeface="+mn-lt"/>
          <a:ea typeface="+mn-ea"/>
          <a:cs typeface="+mn-cs"/>
        </a:defRPr>
      </a:lvl3pPr>
      <a:lvl4pPr marL="1028618" algn="l" defTabSz="685745" rtl="0" eaLnBrk="1" latinLnBrk="0" hangingPunct="1">
        <a:defRPr sz="1400" kern="1200">
          <a:solidFill>
            <a:schemeClr val="tx1"/>
          </a:solidFill>
          <a:latin typeface="+mn-lt"/>
          <a:ea typeface="+mn-ea"/>
          <a:cs typeface="+mn-cs"/>
        </a:defRPr>
      </a:lvl4pPr>
      <a:lvl5pPr marL="1371490" algn="l" defTabSz="685745" rtl="0" eaLnBrk="1" latinLnBrk="0" hangingPunct="1">
        <a:defRPr sz="1400" kern="1200">
          <a:solidFill>
            <a:schemeClr val="tx1"/>
          </a:solidFill>
          <a:latin typeface="+mn-lt"/>
          <a:ea typeface="+mn-ea"/>
          <a:cs typeface="+mn-cs"/>
        </a:defRPr>
      </a:lvl5pPr>
      <a:lvl6pPr marL="1714363" algn="l" defTabSz="685745" rtl="0" eaLnBrk="1" latinLnBrk="0" hangingPunct="1">
        <a:defRPr sz="1400" kern="1200">
          <a:solidFill>
            <a:schemeClr val="tx1"/>
          </a:solidFill>
          <a:latin typeface="+mn-lt"/>
          <a:ea typeface="+mn-ea"/>
          <a:cs typeface="+mn-cs"/>
        </a:defRPr>
      </a:lvl6pPr>
      <a:lvl7pPr marL="2057234" algn="l" defTabSz="685745" rtl="0" eaLnBrk="1" latinLnBrk="0" hangingPunct="1">
        <a:defRPr sz="1400" kern="1200">
          <a:solidFill>
            <a:schemeClr val="tx1"/>
          </a:solidFill>
          <a:latin typeface="+mn-lt"/>
          <a:ea typeface="+mn-ea"/>
          <a:cs typeface="+mn-cs"/>
        </a:defRPr>
      </a:lvl7pPr>
      <a:lvl8pPr marL="2400108" algn="l" defTabSz="685745" rtl="0" eaLnBrk="1" latinLnBrk="0" hangingPunct="1">
        <a:defRPr sz="1400" kern="1200">
          <a:solidFill>
            <a:schemeClr val="tx1"/>
          </a:solidFill>
          <a:latin typeface="+mn-lt"/>
          <a:ea typeface="+mn-ea"/>
          <a:cs typeface="+mn-cs"/>
        </a:defRPr>
      </a:lvl8pPr>
      <a:lvl9pPr marL="2742982" algn="l" defTabSz="685745"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3" userDrawn="1">
          <p15:clr>
            <a:srgbClr val="F26B43"/>
          </p15:clr>
        </p15:guide>
        <p15:guide id="2" pos="328" userDrawn="1">
          <p15:clr>
            <a:srgbClr val="F26B43"/>
          </p15:clr>
        </p15:guide>
        <p15:guide id="3" orient="horz" pos="3206" userDrawn="1">
          <p15:clr>
            <a:srgbClr val="F26B43"/>
          </p15:clr>
        </p15:guide>
        <p15:guide id="4" pos="60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422" y="327666"/>
            <a:ext cx="10943167" cy="333948"/>
          </a:xfrm>
          <a:prstGeom prst="rect">
            <a:avLst/>
          </a:prstGeom>
        </p:spPr>
        <p:txBody>
          <a:bodyPr vert="horz" lIns="0" tIns="0" rIns="0" bIns="0" rtlCol="0" anchor="t">
            <a:no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4422" y="1224916"/>
            <a:ext cx="10943167" cy="488251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0089123" y="6589158"/>
            <a:ext cx="960477" cy="153888"/>
          </a:xfrm>
          <a:prstGeom prst="rect">
            <a:avLst/>
          </a:prstGeom>
        </p:spPr>
        <p:txBody>
          <a:bodyPr vert="horz" wrap="square" lIns="0" tIns="0" rIns="0" bIns="0" rtlCol="0" anchor="t" anchorCtr="0">
            <a:spAutoFit/>
          </a:bodyPr>
          <a:lstStyle>
            <a:lvl1pPr>
              <a:defRPr lang="en-US" sz="1000" smtClean="0">
                <a:solidFill>
                  <a:schemeClr val="tx2"/>
                </a:solidFill>
              </a:defRPr>
            </a:lvl1pPr>
          </a:lstStyle>
          <a:p>
            <a:fld id="{E06659FF-5D72-4111-8243-88474A0E727C}" type="datetime1">
              <a:rPr lang="en-GB" smtClean="0"/>
              <a:t>21/05/2022</a:t>
            </a:fld>
            <a:endParaRPr lang="de-DE" dirty="0"/>
          </a:p>
        </p:txBody>
      </p:sp>
      <p:sp>
        <p:nvSpPr>
          <p:cNvPr id="6" name="Slide Number Placeholder 5"/>
          <p:cNvSpPr>
            <a:spLocks noGrp="1"/>
          </p:cNvSpPr>
          <p:nvPr>
            <p:ph type="sldNum" sz="quarter" idx="4"/>
          </p:nvPr>
        </p:nvSpPr>
        <p:spPr>
          <a:xfrm>
            <a:off x="11236278" y="6589158"/>
            <a:ext cx="331311" cy="158287"/>
          </a:xfrm>
          <a:prstGeom prst="rect">
            <a:avLst/>
          </a:prstGeom>
        </p:spPr>
        <p:txBody>
          <a:bodyPr vert="horz" wrap="square" lIns="0" tIns="0" rIns="0" bIns="0" rtlCol="0" anchor="t" anchorCtr="0">
            <a:spAutoFit/>
          </a:bodyPr>
          <a:lstStyle>
            <a:lvl1pPr algn="r">
              <a:defRPr sz="1000">
                <a:solidFill>
                  <a:schemeClr val="tx2"/>
                </a:solidFill>
              </a:defRPr>
            </a:lvl1pPr>
          </a:lstStyle>
          <a:p>
            <a:fld id="{9E82CC3C-1DC0-4FDA-9590-6CC506AB67F8}" type="slidenum">
              <a:rPr lang="en-US" smtClean="0"/>
              <a:pPr/>
              <a:t>‹Nr.›</a:t>
            </a:fld>
            <a:endParaRPr lang="en-US" dirty="0"/>
          </a:p>
        </p:txBody>
      </p:sp>
      <p:sp>
        <p:nvSpPr>
          <p:cNvPr id="8" name="Footer Placeholder 4"/>
          <p:cNvSpPr txBox="1">
            <a:spLocks/>
          </p:cNvSpPr>
          <p:nvPr userDrawn="1"/>
        </p:nvSpPr>
        <p:spPr>
          <a:xfrm>
            <a:off x="638641" y="6562854"/>
            <a:ext cx="7740113" cy="153888"/>
          </a:xfrm>
          <a:prstGeom prst="rect">
            <a:avLst/>
          </a:prstGeom>
        </p:spPr>
        <p:txBody>
          <a:bodyPr vert="horz" wrap="square" lIns="0" tIns="0" rIns="0" bIns="0" rtlCol="0" anchor="t" anchorCtr="0">
            <a:spAutoFit/>
          </a:bodyPr>
          <a:lstStyle>
            <a:defPPr>
              <a:defRPr lang="en-US"/>
            </a:defPPr>
            <a:lvl1pPr marL="0" algn="l" defTabSz="855878" rtl="0" eaLnBrk="1" latinLnBrk="0" hangingPunct="1">
              <a:defRPr sz="1000" kern="1200">
                <a:solidFill>
                  <a:schemeClr val="tx1"/>
                </a:solidFill>
                <a:latin typeface="+mn-lt"/>
                <a:ea typeface="+mn-ea"/>
                <a:cs typeface="+mn-cs"/>
              </a:defRPr>
            </a:lvl1pPr>
            <a:lvl2pPr marL="427939" algn="l" defTabSz="855878" rtl="0" eaLnBrk="1" latinLnBrk="0" hangingPunct="1">
              <a:defRPr sz="1700" kern="1200">
                <a:solidFill>
                  <a:schemeClr val="tx1"/>
                </a:solidFill>
                <a:latin typeface="+mn-lt"/>
                <a:ea typeface="+mn-ea"/>
                <a:cs typeface="+mn-cs"/>
              </a:defRPr>
            </a:lvl2pPr>
            <a:lvl3pPr marL="855878" algn="l" defTabSz="855878" rtl="0" eaLnBrk="1" latinLnBrk="0" hangingPunct="1">
              <a:defRPr sz="1700" kern="1200">
                <a:solidFill>
                  <a:schemeClr val="tx1"/>
                </a:solidFill>
                <a:latin typeface="+mn-lt"/>
                <a:ea typeface="+mn-ea"/>
                <a:cs typeface="+mn-cs"/>
              </a:defRPr>
            </a:lvl3pPr>
            <a:lvl4pPr marL="1283818" algn="l" defTabSz="855878" rtl="0" eaLnBrk="1" latinLnBrk="0" hangingPunct="1">
              <a:defRPr sz="1700" kern="1200">
                <a:solidFill>
                  <a:schemeClr val="tx1"/>
                </a:solidFill>
                <a:latin typeface="+mn-lt"/>
                <a:ea typeface="+mn-ea"/>
                <a:cs typeface="+mn-cs"/>
              </a:defRPr>
            </a:lvl4pPr>
            <a:lvl5pPr marL="1711757" algn="l" defTabSz="855878" rtl="0" eaLnBrk="1" latinLnBrk="0" hangingPunct="1">
              <a:defRPr sz="1700" kern="1200">
                <a:solidFill>
                  <a:schemeClr val="tx1"/>
                </a:solidFill>
                <a:latin typeface="+mn-lt"/>
                <a:ea typeface="+mn-ea"/>
                <a:cs typeface="+mn-cs"/>
              </a:defRPr>
            </a:lvl5pPr>
            <a:lvl6pPr marL="2139696" algn="l" defTabSz="855878" rtl="0" eaLnBrk="1" latinLnBrk="0" hangingPunct="1">
              <a:defRPr sz="1700" kern="1200">
                <a:solidFill>
                  <a:schemeClr val="tx1"/>
                </a:solidFill>
                <a:latin typeface="+mn-lt"/>
                <a:ea typeface="+mn-ea"/>
                <a:cs typeface="+mn-cs"/>
              </a:defRPr>
            </a:lvl6pPr>
            <a:lvl7pPr marL="2567635" algn="l" defTabSz="855878" rtl="0" eaLnBrk="1" latinLnBrk="0" hangingPunct="1">
              <a:defRPr sz="1700" kern="1200">
                <a:solidFill>
                  <a:schemeClr val="tx1"/>
                </a:solidFill>
                <a:latin typeface="+mn-lt"/>
                <a:ea typeface="+mn-ea"/>
                <a:cs typeface="+mn-cs"/>
              </a:defRPr>
            </a:lvl7pPr>
            <a:lvl8pPr marL="2995574" algn="l" defTabSz="855878" rtl="0" eaLnBrk="1" latinLnBrk="0" hangingPunct="1">
              <a:defRPr sz="1700" kern="1200">
                <a:solidFill>
                  <a:schemeClr val="tx1"/>
                </a:solidFill>
                <a:latin typeface="+mn-lt"/>
                <a:ea typeface="+mn-ea"/>
                <a:cs typeface="+mn-cs"/>
              </a:defRPr>
            </a:lvl8pPr>
            <a:lvl9pPr marL="3423514" algn="l" defTabSz="855878" rtl="0" eaLnBrk="1" latinLnBrk="0" hangingPunct="1">
              <a:defRPr sz="1700" kern="1200">
                <a:solidFill>
                  <a:schemeClr val="tx1"/>
                </a:solidFill>
                <a:latin typeface="+mn-lt"/>
                <a:ea typeface="+mn-ea"/>
                <a:cs typeface="+mn-cs"/>
              </a:defRPr>
            </a:lvl9pPr>
          </a:lstStyle>
          <a:p>
            <a:r>
              <a:rPr lang="en-US" sz="1000" dirty="0">
                <a:solidFill>
                  <a:schemeClr val="tx2"/>
                </a:solidFill>
              </a:rPr>
              <a:t>University of</a:t>
            </a:r>
            <a:r>
              <a:rPr lang="en-US" sz="1000" baseline="0" dirty="0">
                <a:solidFill>
                  <a:schemeClr val="tx2"/>
                </a:solidFill>
              </a:rPr>
              <a:t> </a:t>
            </a:r>
            <a:r>
              <a:rPr lang="en-US" sz="1000" dirty="0">
                <a:solidFill>
                  <a:schemeClr val="tx2"/>
                </a:solidFill>
              </a:rPr>
              <a:t>Stuttgart</a:t>
            </a:r>
          </a:p>
        </p:txBody>
      </p:sp>
      <p:cxnSp>
        <p:nvCxnSpPr>
          <p:cNvPr id="10" name="Gerade Verbindung 5"/>
          <p:cNvCxnSpPr/>
          <p:nvPr userDrawn="1"/>
        </p:nvCxnSpPr>
        <p:spPr>
          <a:xfrm>
            <a:off x="1" y="761100"/>
            <a:ext cx="10297169" cy="8392"/>
          </a:xfrm>
          <a:prstGeom prst="line">
            <a:avLst/>
          </a:prstGeom>
          <a:ln w="25400">
            <a:gradFill flip="none" rotWithShape="1">
              <a:gsLst>
                <a:gs pos="0">
                  <a:schemeClr val="accent2"/>
                </a:gs>
                <a:gs pos="39999">
                  <a:schemeClr val="accent2">
                    <a:lumMod val="60000"/>
                    <a:lumOff val="40000"/>
                  </a:schemeClr>
                </a:gs>
                <a:gs pos="70000">
                  <a:schemeClr val="accent2">
                    <a:lumMod val="40000"/>
                    <a:lumOff val="6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Inhaltsplatzhalter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3163" y="91469"/>
            <a:ext cx="1367289" cy="756000"/>
          </a:xfrm>
          <a:prstGeom prst="rect">
            <a:avLst/>
          </a:prstGeom>
        </p:spPr>
      </p:pic>
    </p:spTree>
    <p:extLst>
      <p:ext uri="{BB962C8B-B14F-4D97-AF65-F5344CB8AC3E}">
        <p14:creationId xmlns:p14="http://schemas.microsoft.com/office/powerpoint/2010/main" val="1504646954"/>
      </p:ext>
    </p:extLst>
  </p:cSld>
  <p:clrMap bg1="lt1" tx1="dk1" bg2="lt2" tx2="dk2" accent1="accent1" accent2="accent2" accent3="accent3" accent4="accent4" accent5="accent5" accent6="accent6" hlink="hlink" folHlink="folHlink"/>
  <p:sldLayoutIdLst>
    <p:sldLayoutId id="2147483717" r:id="rId1"/>
    <p:sldLayoutId id="2147483709" r:id="rId2"/>
    <p:sldLayoutId id="2147483710" r:id="rId3"/>
    <p:sldLayoutId id="2147483711" r:id="rId4"/>
  </p:sldLayoutIdLst>
  <p:hf sldNum="0" hdr="0" ftr="0"/>
  <p:txStyles>
    <p:titleStyle>
      <a:lvl1pPr algn="l" defTabSz="685745" rtl="0" eaLnBrk="1" latinLnBrk="0" hangingPunct="1">
        <a:lnSpc>
          <a:spcPct val="90000"/>
        </a:lnSpc>
        <a:spcBef>
          <a:spcPct val="0"/>
        </a:spcBef>
        <a:buNone/>
        <a:defRPr sz="2200" b="1" kern="1200">
          <a:solidFill>
            <a:schemeClr val="tx2"/>
          </a:solidFill>
          <a:latin typeface="+mj-lt"/>
          <a:ea typeface="+mj-ea"/>
          <a:cs typeface="+mj-cs"/>
        </a:defRPr>
      </a:lvl1pPr>
    </p:titleStyle>
    <p:bodyStyle>
      <a:lvl1pPr marL="171436" indent="-171436" algn="l" defTabSz="685745" rtl="0" eaLnBrk="1" latinLnBrk="0" hangingPunct="1">
        <a:lnSpc>
          <a:spcPct val="120000"/>
        </a:lnSpc>
        <a:spcBef>
          <a:spcPts val="750"/>
        </a:spcBef>
        <a:buClr>
          <a:schemeClr val="accent1"/>
        </a:buClr>
        <a:buFont typeface="Arial" panose="020B0604020202020204" pitchFamily="34" charset="0"/>
        <a:buChar char="•"/>
        <a:defRPr sz="1900" kern="1200">
          <a:solidFill>
            <a:schemeClr val="tx2"/>
          </a:solidFill>
          <a:latin typeface="+mn-lt"/>
          <a:ea typeface="+mn-ea"/>
          <a:cs typeface="+mn-cs"/>
        </a:defRPr>
      </a:lvl1pPr>
      <a:lvl2pPr marL="360334" indent="-184135" algn="l" defTabSz="685745" rtl="0" eaLnBrk="1" latinLnBrk="0" hangingPunct="1">
        <a:lnSpc>
          <a:spcPct val="120000"/>
        </a:lnSpc>
        <a:spcBef>
          <a:spcPts val="374"/>
        </a:spcBef>
        <a:buClr>
          <a:schemeClr val="tx1"/>
        </a:buClr>
        <a:buFont typeface="Arial" panose="020B0604020202020204" pitchFamily="34" charset="0"/>
        <a:buChar char="•"/>
        <a:defRPr sz="1900" kern="1200">
          <a:solidFill>
            <a:schemeClr val="tx2"/>
          </a:solidFill>
          <a:latin typeface="+mn-lt"/>
          <a:ea typeface="+mn-ea"/>
          <a:cs typeface="+mn-cs"/>
        </a:defRPr>
      </a:lvl2pPr>
      <a:lvl3pPr marL="536532" indent="-176198"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3pPr>
      <a:lvl4pPr marL="720667" indent="-184135"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4pPr>
      <a:lvl5pPr marL="896866" indent="-176198"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5pPr>
      <a:lvl6pPr marL="1885799"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8672"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71544"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14417"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5" rtl="0" eaLnBrk="1" latinLnBrk="0" hangingPunct="1">
        <a:defRPr sz="1400" kern="1200">
          <a:solidFill>
            <a:schemeClr val="tx1"/>
          </a:solidFill>
          <a:latin typeface="+mn-lt"/>
          <a:ea typeface="+mn-ea"/>
          <a:cs typeface="+mn-cs"/>
        </a:defRPr>
      </a:lvl1pPr>
      <a:lvl2pPr marL="342874" algn="l" defTabSz="685745" rtl="0" eaLnBrk="1" latinLnBrk="0" hangingPunct="1">
        <a:defRPr sz="1400" kern="1200">
          <a:solidFill>
            <a:schemeClr val="tx1"/>
          </a:solidFill>
          <a:latin typeface="+mn-lt"/>
          <a:ea typeface="+mn-ea"/>
          <a:cs typeface="+mn-cs"/>
        </a:defRPr>
      </a:lvl2pPr>
      <a:lvl3pPr marL="685745" algn="l" defTabSz="685745" rtl="0" eaLnBrk="1" latinLnBrk="0" hangingPunct="1">
        <a:defRPr sz="1400" kern="1200">
          <a:solidFill>
            <a:schemeClr val="tx1"/>
          </a:solidFill>
          <a:latin typeface="+mn-lt"/>
          <a:ea typeface="+mn-ea"/>
          <a:cs typeface="+mn-cs"/>
        </a:defRPr>
      </a:lvl3pPr>
      <a:lvl4pPr marL="1028618" algn="l" defTabSz="685745" rtl="0" eaLnBrk="1" latinLnBrk="0" hangingPunct="1">
        <a:defRPr sz="1400" kern="1200">
          <a:solidFill>
            <a:schemeClr val="tx1"/>
          </a:solidFill>
          <a:latin typeface="+mn-lt"/>
          <a:ea typeface="+mn-ea"/>
          <a:cs typeface="+mn-cs"/>
        </a:defRPr>
      </a:lvl4pPr>
      <a:lvl5pPr marL="1371490" algn="l" defTabSz="685745" rtl="0" eaLnBrk="1" latinLnBrk="0" hangingPunct="1">
        <a:defRPr sz="1400" kern="1200">
          <a:solidFill>
            <a:schemeClr val="tx1"/>
          </a:solidFill>
          <a:latin typeface="+mn-lt"/>
          <a:ea typeface="+mn-ea"/>
          <a:cs typeface="+mn-cs"/>
        </a:defRPr>
      </a:lvl5pPr>
      <a:lvl6pPr marL="1714363" algn="l" defTabSz="685745" rtl="0" eaLnBrk="1" latinLnBrk="0" hangingPunct="1">
        <a:defRPr sz="1400" kern="1200">
          <a:solidFill>
            <a:schemeClr val="tx1"/>
          </a:solidFill>
          <a:latin typeface="+mn-lt"/>
          <a:ea typeface="+mn-ea"/>
          <a:cs typeface="+mn-cs"/>
        </a:defRPr>
      </a:lvl6pPr>
      <a:lvl7pPr marL="2057234" algn="l" defTabSz="685745" rtl="0" eaLnBrk="1" latinLnBrk="0" hangingPunct="1">
        <a:defRPr sz="1400" kern="1200">
          <a:solidFill>
            <a:schemeClr val="tx1"/>
          </a:solidFill>
          <a:latin typeface="+mn-lt"/>
          <a:ea typeface="+mn-ea"/>
          <a:cs typeface="+mn-cs"/>
        </a:defRPr>
      </a:lvl7pPr>
      <a:lvl8pPr marL="2400108" algn="l" defTabSz="685745" rtl="0" eaLnBrk="1" latinLnBrk="0" hangingPunct="1">
        <a:defRPr sz="1400" kern="1200">
          <a:solidFill>
            <a:schemeClr val="tx1"/>
          </a:solidFill>
          <a:latin typeface="+mn-lt"/>
          <a:ea typeface="+mn-ea"/>
          <a:cs typeface="+mn-cs"/>
        </a:defRPr>
      </a:lvl8pPr>
      <a:lvl9pPr marL="2742982" algn="l" defTabSz="685745"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3" userDrawn="1">
          <p15:clr>
            <a:srgbClr val="F26B43"/>
          </p15:clr>
        </p15:guide>
        <p15:guide id="2" pos="328" userDrawn="1">
          <p15:clr>
            <a:srgbClr val="F26B43"/>
          </p15:clr>
        </p15:guide>
        <p15:guide id="3" orient="horz" pos="3206" userDrawn="1">
          <p15:clr>
            <a:srgbClr val="F26B43"/>
          </p15:clr>
        </p15:guide>
        <p15:guide id="4" pos="60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422" y="327666"/>
            <a:ext cx="10943167" cy="333948"/>
          </a:xfrm>
          <a:prstGeom prst="rect">
            <a:avLst/>
          </a:prstGeom>
        </p:spPr>
        <p:txBody>
          <a:bodyPr vert="horz" lIns="0" tIns="0" rIns="0" bIns="0" rtlCol="0" anchor="t">
            <a:no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4422" y="1224916"/>
            <a:ext cx="10943167" cy="488251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0089123" y="6589158"/>
            <a:ext cx="960477" cy="153888"/>
          </a:xfrm>
          <a:prstGeom prst="rect">
            <a:avLst/>
          </a:prstGeom>
        </p:spPr>
        <p:txBody>
          <a:bodyPr vert="horz" wrap="square" lIns="0" tIns="0" rIns="0" bIns="0" rtlCol="0" anchor="t" anchorCtr="0">
            <a:spAutoFit/>
          </a:bodyPr>
          <a:lstStyle>
            <a:lvl1pPr>
              <a:defRPr lang="en-US" sz="1000" smtClean="0">
                <a:solidFill>
                  <a:schemeClr val="tx2"/>
                </a:solidFill>
              </a:defRPr>
            </a:lvl1pPr>
          </a:lstStyle>
          <a:p>
            <a:fld id="{62E8524C-5810-4EAC-9978-0689D7173DE7}" type="datetime1">
              <a:rPr lang="en-GB" smtClean="0"/>
              <a:t>21/05/2022</a:t>
            </a:fld>
            <a:endParaRPr lang="de-DE" dirty="0"/>
          </a:p>
        </p:txBody>
      </p:sp>
      <p:sp>
        <p:nvSpPr>
          <p:cNvPr id="6" name="Slide Number Placeholder 5"/>
          <p:cNvSpPr>
            <a:spLocks noGrp="1"/>
          </p:cNvSpPr>
          <p:nvPr>
            <p:ph type="sldNum" sz="quarter" idx="4"/>
          </p:nvPr>
        </p:nvSpPr>
        <p:spPr>
          <a:xfrm>
            <a:off x="11214172" y="6589158"/>
            <a:ext cx="353417" cy="153888"/>
          </a:xfrm>
          <a:prstGeom prst="rect">
            <a:avLst/>
          </a:prstGeom>
        </p:spPr>
        <p:txBody>
          <a:bodyPr vert="horz" wrap="square" lIns="0" tIns="0" rIns="0" bIns="0" rtlCol="0" anchor="t" anchorCtr="0">
            <a:spAutoFit/>
          </a:bodyPr>
          <a:lstStyle>
            <a:lvl1pPr algn="r">
              <a:defRPr sz="1000">
                <a:solidFill>
                  <a:schemeClr val="tx2"/>
                </a:solidFill>
              </a:defRPr>
            </a:lvl1pPr>
          </a:lstStyle>
          <a:p>
            <a:fld id="{9E82CC3C-1DC0-4FDA-9590-6CC506AB67F8}" type="slidenum">
              <a:rPr lang="en-US" smtClean="0"/>
              <a:pPr/>
              <a:t>‹Nr.›</a:t>
            </a:fld>
            <a:endParaRPr lang="en-US" dirty="0"/>
          </a:p>
        </p:txBody>
      </p:sp>
      <p:sp>
        <p:nvSpPr>
          <p:cNvPr id="8" name="Footer Placeholder 4"/>
          <p:cNvSpPr txBox="1">
            <a:spLocks/>
          </p:cNvSpPr>
          <p:nvPr userDrawn="1"/>
        </p:nvSpPr>
        <p:spPr>
          <a:xfrm>
            <a:off x="638641" y="6562854"/>
            <a:ext cx="7740113" cy="153888"/>
          </a:xfrm>
          <a:prstGeom prst="rect">
            <a:avLst/>
          </a:prstGeom>
        </p:spPr>
        <p:txBody>
          <a:bodyPr vert="horz" wrap="square" lIns="0" tIns="0" rIns="0" bIns="0" rtlCol="0" anchor="t" anchorCtr="0">
            <a:spAutoFit/>
          </a:bodyPr>
          <a:lstStyle>
            <a:defPPr>
              <a:defRPr lang="en-US"/>
            </a:defPPr>
            <a:lvl1pPr marL="0" algn="l" defTabSz="855878" rtl="0" eaLnBrk="1" latinLnBrk="0" hangingPunct="1">
              <a:defRPr sz="1000" kern="1200">
                <a:solidFill>
                  <a:schemeClr val="tx1"/>
                </a:solidFill>
                <a:latin typeface="+mn-lt"/>
                <a:ea typeface="+mn-ea"/>
                <a:cs typeface="+mn-cs"/>
              </a:defRPr>
            </a:lvl1pPr>
            <a:lvl2pPr marL="427939" algn="l" defTabSz="855878" rtl="0" eaLnBrk="1" latinLnBrk="0" hangingPunct="1">
              <a:defRPr sz="1700" kern="1200">
                <a:solidFill>
                  <a:schemeClr val="tx1"/>
                </a:solidFill>
                <a:latin typeface="+mn-lt"/>
                <a:ea typeface="+mn-ea"/>
                <a:cs typeface="+mn-cs"/>
              </a:defRPr>
            </a:lvl2pPr>
            <a:lvl3pPr marL="855878" algn="l" defTabSz="855878" rtl="0" eaLnBrk="1" latinLnBrk="0" hangingPunct="1">
              <a:defRPr sz="1700" kern="1200">
                <a:solidFill>
                  <a:schemeClr val="tx1"/>
                </a:solidFill>
                <a:latin typeface="+mn-lt"/>
                <a:ea typeface="+mn-ea"/>
                <a:cs typeface="+mn-cs"/>
              </a:defRPr>
            </a:lvl3pPr>
            <a:lvl4pPr marL="1283818" algn="l" defTabSz="855878" rtl="0" eaLnBrk="1" latinLnBrk="0" hangingPunct="1">
              <a:defRPr sz="1700" kern="1200">
                <a:solidFill>
                  <a:schemeClr val="tx1"/>
                </a:solidFill>
                <a:latin typeface="+mn-lt"/>
                <a:ea typeface="+mn-ea"/>
                <a:cs typeface="+mn-cs"/>
              </a:defRPr>
            </a:lvl4pPr>
            <a:lvl5pPr marL="1711757" algn="l" defTabSz="855878" rtl="0" eaLnBrk="1" latinLnBrk="0" hangingPunct="1">
              <a:defRPr sz="1700" kern="1200">
                <a:solidFill>
                  <a:schemeClr val="tx1"/>
                </a:solidFill>
                <a:latin typeface="+mn-lt"/>
                <a:ea typeface="+mn-ea"/>
                <a:cs typeface="+mn-cs"/>
              </a:defRPr>
            </a:lvl5pPr>
            <a:lvl6pPr marL="2139696" algn="l" defTabSz="855878" rtl="0" eaLnBrk="1" latinLnBrk="0" hangingPunct="1">
              <a:defRPr sz="1700" kern="1200">
                <a:solidFill>
                  <a:schemeClr val="tx1"/>
                </a:solidFill>
                <a:latin typeface="+mn-lt"/>
                <a:ea typeface="+mn-ea"/>
                <a:cs typeface="+mn-cs"/>
              </a:defRPr>
            </a:lvl6pPr>
            <a:lvl7pPr marL="2567635" algn="l" defTabSz="855878" rtl="0" eaLnBrk="1" latinLnBrk="0" hangingPunct="1">
              <a:defRPr sz="1700" kern="1200">
                <a:solidFill>
                  <a:schemeClr val="tx1"/>
                </a:solidFill>
                <a:latin typeface="+mn-lt"/>
                <a:ea typeface="+mn-ea"/>
                <a:cs typeface="+mn-cs"/>
              </a:defRPr>
            </a:lvl7pPr>
            <a:lvl8pPr marL="2995574" algn="l" defTabSz="855878" rtl="0" eaLnBrk="1" latinLnBrk="0" hangingPunct="1">
              <a:defRPr sz="1700" kern="1200">
                <a:solidFill>
                  <a:schemeClr val="tx1"/>
                </a:solidFill>
                <a:latin typeface="+mn-lt"/>
                <a:ea typeface="+mn-ea"/>
                <a:cs typeface="+mn-cs"/>
              </a:defRPr>
            </a:lvl8pPr>
            <a:lvl9pPr marL="3423514" algn="l" defTabSz="855878" rtl="0" eaLnBrk="1" latinLnBrk="0" hangingPunct="1">
              <a:defRPr sz="1700" kern="1200">
                <a:solidFill>
                  <a:schemeClr val="tx1"/>
                </a:solidFill>
                <a:latin typeface="+mn-lt"/>
                <a:ea typeface="+mn-ea"/>
                <a:cs typeface="+mn-cs"/>
              </a:defRPr>
            </a:lvl9pPr>
          </a:lstStyle>
          <a:p>
            <a:r>
              <a:rPr lang="en-US" sz="1000" dirty="0">
                <a:solidFill>
                  <a:schemeClr val="tx2"/>
                </a:solidFill>
              </a:rPr>
              <a:t>University</a:t>
            </a:r>
            <a:r>
              <a:rPr lang="en-US" sz="1000" baseline="0" dirty="0">
                <a:solidFill>
                  <a:schemeClr val="tx2"/>
                </a:solidFill>
              </a:rPr>
              <a:t> of </a:t>
            </a:r>
            <a:r>
              <a:rPr lang="en-US" sz="1000" dirty="0">
                <a:solidFill>
                  <a:schemeClr val="tx2"/>
                </a:solidFill>
              </a:rPr>
              <a:t>Stuttgart</a:t>
            </a:r>
          </a:p>
        </p:txBody>
      </p:sp>
      <p:pic>
        <p:nvPicPr>
          <p:cNvPr id="9" name="Inhaltsplatzhalter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3163" y="91469"/>
            <a:ext cx="1367289" cy="756000"/>
          </a:xfrm>
          <a:prstGeom prst="rect">
            <a:avLst/>
          </a:prstGeom>
        </p:spPr>
      </p:pic>
    </p:spTree>
    <p:extLst>
      <p:ext uri="{BB962C8B-B14F-4D97-AF65-F5344CB8AC3E}">
        <p14:creationId xmlns:p14="http://schemas.microsoft.com/office/powerpoint/2010/main" val="244867615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hf sldNum="0" hdr="0" ftr="0"/>
  <p:txStyles>
    <p:titleStyle>
      <a:lvl1pPr algn="l" defTabSz="685745" rtl="0" eaLnBrk="1" latinLnBrk="0" hangingPunct="1">
        <a:lnSpc>
          <a:spcPct val="90000"/>
        </a:lnSpc>
        <a:spcBef>
          <a:spcPct val="0"/>
        </a:spcBef>
        <a:buNone/>
        <a:defRPr sz="2200" b="1" kern="1200">
          <a:solidFill>
            <a:schemeClr val="tx2"/>
          </a:solidFill>
          <a:latin typeface="+mj-lt"/>
          <a:ea typeface="+mj-ea"/>
          <a:cs typeface="+mj-cs"/>
        </a:defRPr>
      </a:lvl1pPr>
    </p:titleStyle>
    <p:bodyStyle>
      <a:lvl1pPr marL="171436" indent="-171436" algn="l" defTabSz="685745" rtl="0" eaLnBrk="1" latinLnBrk="0" hangingPunct="1">
        <a:lnSpc>
          <a:spcPct val="120000"/>
        </a:lnSpc>
        <a:spcBef>
          <a:spcPts val="750"/>
        </a:spcBef>
        <a:buClr>
          <a:schemeClr val="accent1"/>
        </a:buClr>
        <a:buFont typeface="Arial" panose="020B0604020202020204" pitchFamily="34" charset="0"/>
        <a:buChar char="•"/>
        <a:defRPr sz="1900" kern="1200">
          <a:solidFill>
            <a:schemeClr val="tx2"/>
          </a:solidFill>
          <a:latin typeface="+mn-lt"/>
          <a:ea typeface="+mn-ea"/>
          <a:cs typeface="+mn-cs"/>
        </a:defRPr>
      </a:lvl1pPr>
      <a:lvl2pPr marL="360334" indent="-184135" algn="l" defTabSz="685745" rtl="0" eaLnBrk="1" latinLnBrk="0" hangingPunct="1">
        <a:lnSpc>
          <a:spcPct val="120000"/>
        </a:lnSpc>
        <a:spcBef>
          <a:spcPts val="374"/>
        </a:spcBef>
        <a:buClr>
          <a:schemeClr val="tx1"/>
        </a:buClr>
        <a:buFont typeface="Arial" panose="020B0604020202020204" pitchFamily="34" charset="0"/>
        <a:buChar char="•"/>
        <a:defRPr sz="1900" kern="1200">
          <a:solidFill>
            <a:schemeClr val="tx2"/>
          </a:solidFill>
          <a:latin typeface="+mn-lt"/>
          <a:ea typeface="+mn-ea"/>
          <a:cs typeface="+mn-cs"/>
        </a:defRPr>
      </a:lvl2pPr>
      <a:lvl3pPr marL="536532" indent="-176198"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3pPr>
      <a:lvl4pPr marL="720667" indent="-184135"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4pPr>
      <a:lvl5pPr marL="896866" indent="-176198"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5pPr>
      <a:lvl6pPr marL="1885799"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8672"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71544"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14417"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5" rtl="0" eaLnBrk="1" latinLnBrk="0" hangingPunct="1">
        <a:defRPr sz="1400" kern="1200">
          <a:solidFill>
            <a:schemeClr val="tx1"/>
          </a:solidFill>
          <a:latin typeface="+mn-lt"/>
          <a:ea typeface="+mn-ea"/>
          <a:cs typeface="+mn-cs"/>
        </a:defRPr>
      </a:lvl1pPr>
      <a:lvl2pPr marL="342874" algn="l" defTabSz="685745" rtl="0" eaLnBrk="1" latinLnBrk="0" hangingPunct="1">
        <a:defRPr sz="1400" kern="1200">
          <a:solidFill>
            <a:schemeClr val="tx1"/>
          </a:solidFill>
          <a:latin typeface="+mn-lt"/>
          <a:ea typeface="+mn-ea"/>
          <a:cs typeface="+mn-cs"/>
        </a:defRPr>
      </a:lvl2pPr>
      <a:lvl3pPr marL="685745" algn="l" defTabSz="685745" rtl="0" eaLnBrk="1" latinLnBrk="0" hangingPunct="1">
        <a:defRPr sz="1400" kern="1200">
          <a:solidFill>
            <a:schemeClr val="tx1"/>
          </a:solidFill>
          <a:latin typeface="+mn-lt"/>
          <a:ea typeface="+mn-ea"/>
          <a:cs typeface="+mn-cs"/>
        </a:defRPr>
      </a:lvl3pPr>
      <a:lvl4pPr marL="1028618" algn="l" defTabSz="685745" rtl="0" eaLnBrk="1" latinLnBrk="0" hangingPunct="1">
        <a:defRPr sz="1400" kern="1200">
          <a:solidFill>
            <a:schemeClr val="tx1"/>
          </a:solidFill>
          <a:latin typeface="+mn-lt"/>
          <a:ea typeface="+mn-ea"/>
          <a:cs typeface="+mn-cs"/>
        </a:defRPr>
      </a:lvl4pPr>
      <a:lvl5pPr marL="1371490" algn="l" defTabSz="685745" rtl="0" eaLnBrk="1" latinLnBrk="0" hangingPunct="1">
        <a:defRPr sz="1400" kern="1200">
          <a:solidFill>
            <a:schemeClr val="tx1"/>
          </a:solidFill>
          <a:latin typeface="+mn-lt"/>
          <a:ea typeface="+mn-ea"/>
          <a:cs typeface="+mn-cs"/>
        </a:defRPr>
      </a:lvl5pPr>
      <a:lvl6pPr marL="1714363" algn="l" defTabSz="685745" rtl="0" eaLnBrk="1" latinLnBrk="0" hangingPunct="1">
        <a:defRPr sz="1400" kern="1200">
          <a:solidFill>
            <a:schemeClr val="tx1"/>
          </a:solidFill>
          <a:latin typeface="+mn-lt"/>
          <a:ea typeface="+mn-ea"/>
          <a:cs typeface="+mn-cs"/>
        </a:defRPr>
      </a:lvl6pPr>
      <a:lvl7pPr marL="2057234" algn="l" defTabSz="685745" rtl="0" eaLnBrk="1" latinLnBrk="0" hangingPunct="1">
        <a:defRPr sz="1400" kern="1200">
          <a:solidFill>
            <a:schemeClr val="tx1"/>
          </a:solidFill>
          <a:latin typeface="+mn-lt"/>
          <a:ea typeface="+mn-ea"/>
          <a:cs typeface="+mn-cs"/>
        </a:defRPr>
      </a:lvl7pPr>
      <a:lvl8pPr marL="2400108" algn="l" defTabSz="685745" rtl="0" eaLnBrk="1" latinLnBrk="0" hangingPunct="1">
        <a:defRPr sz="1400" kern="1200">
          <a:solidFill>
            <a:schemeClr val="tx1"/>
          </a:solidFill>
          <a:latin typeface="+mn-lt"/>
          <a:ea typeface="+mn-ea"/>
          <a:cs typeface="+mn-cs"/>
        </a:defRPr>
      </a:lvl8pPr>
      <a:lvl9pPr marL="2742982" algn="l" defTabSz="685745"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3">
          <p15:clr>
            <a:srgbClr val="F26B43"/>
          </p15:clr>
        </p15:guide>
        <p15:guide id="2" pos="328">
          <p15:clr>
            <a:srgbClr val="F26B43"/>
          </p15:clr>
        </p15:guide>
        <p15:guide id="3" orient="horz" pos="3206">
          <p15:clr>
            <a:srgbClr val="F26B43"/>
          </p15:clr>
        </p15:guide>
        <p15:guide id="4" pos="607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10.xml"/><Relationship Id="rId7" Type="http://schemas.openxmlformats.org/officeDocument/2006/relationships/image" Target="../media/image67.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81.png"/><Relationship Id="rId11" Type="http://schemas.openxmlformats.org/officeDocument/2006/relationships/image" Target="../media/image84.png"/><Relationship Id="rId10" Type="http://schemas.openxmlformats.org/officeDocument/2006/relationships/image" Target="../media/image13.sv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68.gif"/><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image" Target="../media/image86.png"/></Relationships>
</file>

<file path=ppt/slides/_rels/slide12.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20.png"/><Relationship Id="rId3" Type="http://schemas.openxmlformats.org/officeDocument/2006/relationships/image" Target="../media/image69.png"/><Relationship Id="rId21" Type="http://schemas.openxmlformats.org/officeDocument/2006/relationships/image" Target="../media/image12.png"/><Relationship Id="rId12" Type="http://schemas.openxmlformats.org/officeDocument/2006/relationships/image" Target="../media/image98.png"/><Relationship Id="rId17" Type="http://schemas.openxmlformats.org/officeDocument/2006/relationships/image" Target="../media/image810.png"/><Relationship Id="rId2" Type="http://schemas.openxmlformats.org/officeDocument/2006/relationships/notesSlide" Target="../notesSlides/notesSlide12.xml"/><Relationship Id="rId16" Type="http://schemas.openxmlformats.org/officeDocument/2006/relationships/image" Target="../media/image78.png"/><Relationship Id="rId20" Type="http://schemas.openxmlformats.org/officeDocument/2006/relationships/image" Target="../media/image840.png"/><Relationship Id="rId1" Type="http://schemas.openxmlformats.org/officeDocument/2006/relationships/slideLayout" Target="../slideLayouts/slideLayout18.xml"/><Relationship Id="rId6" Type="http://schemas.openxmlformats.org/officeDocument/2006/relationships/image" Target="../media/image74.png"/><Relationship Id="rId11" Type="http://schemas.openxmlformats.org/officeDocument/2006/relationships/image" Target="../media/image97.png"/><Relationship Id="rId5" Type="http://schemas.openxmlformats.org/officeDocument/2006/relationships/image" Target="../media/image73.png"/><Relationship Id="rId15" Type="http://schemas.openxmlformats.org/officeDocument/2006/relationships/image" Target="../media/image77.png"/><Relationship Id="rId10" Type="http://schemas.openxmlformats.org/officeDocument/2006/relationships/image" Target="../media/image96.png"/><Relationship Id="rId19" Type="http://schemas.openxmlformats.org/officeDocument/2006/relationships/image" Target="../media/image830.png"/><Relationship Id="rId4" Type="http://schemas.openxmlformats.org/officeDocument/2006/relationships/image" Target="../media/image72.png"/><Relationship Id="rId9" Type="http://schemas.openxmlformats.org/officeDocument/2006/relationships/image" Target="../media/image95.png"/><Relationship Id="rId14" Type="http://schemas.openxmlformats.org/officeDocument/2006/relationships/image" Target="../media/image76.png"/><Relationship Id="rId22"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image" Target="../media/image81.gif"/><Relationship Id="rId4" Type="http://schemas.openxmlformats.org/officeDocument/2006/relationships/image" Target="../media/image80.gif"/></Relationships>
</file>

<file path=ppt/slides/_rels/slide14.xml.rels><?xml version="1.0" encoding="UTF-8" standalone="yes"?>
<Relationships xmlns="http://schemas.openxmlformats.org/package/2006/relationships"><Relationship Id="rId3" Type="http://schemas.openxmlformats.org/officeDocument/2006/relationships/hyperlink" Target="mailto:Lukas.Maier@icvt.uni-Stuttgart.de"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140.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slideLayout" Target="../slideLayouts/slideLayout17.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1.xml"/><Relationship Id="rId6" Type="http://schemas.openxmlformats.org/officeDocument/2006/relationships/image" Target="../media/image130.png"/><Relationship Id="rId11" Type="http://schemas.openxmlformats.org/officeDocument/2006/relationships/image" Target="../media/image180.png"/><Relationship Id="rId15" Type="http://schemas.openxmlformats.org/officeDocument/2006/relationships/image" Target="../media/image22.png"/><Relationship Id="rId10" Type="http://schemas.openxmlformats.org/officeDocument/2006/relationships/image" Target="../media/image15.png"/><Relationship Id="rId19" Type="http://schemas.openxmlformats.org/officeDocument/2006/relationships/image" Target="../media/image26.png"/><Relationship Id="rId9" Type="http://schemas.openxmlformats.org/officeDocument/2006/relationships/image" Target="../media/image160.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18.png"/><Relationship Id="rId18" Type="http://schemas.openxmlformats.org/officeDocument/2006/relationships/image" Target="../media/image41.png"/><Relationship Id="rId26" Type="http://schemas.openxmlformats.org/officeDocument/2006/relationships/image" Target="../media/image39.png"/><Relationship Id="rId3" Type="http://schemas.openxmlformats.org/officeDocument/2006/relationships/notesSlide" Target="../notesSlides/notesSlide5.xml"/><Relationship Id="rId21" Type="http://schemas.openxmlformats.org/officeDocument/2006/relationships/image" Target="../media/image29.png"/><Relationship Id="rId12" Type="http://schemas.openxmlformats.org/officeDocument/2006/relationships/image" Target="../media/image32.png"/><Relationship Id="rId25" Type="http://schemas.openxmlformats.org/officeDocument/2006/relationships/image" Target="../media/image38.png"/><Relationship Id="rId2" Type="http://schemas.openxmlformats.org/officeDocument/2006/relationships/slideLayout" Target="../slideLayouts/slideLayout14.xml"/><Relationship Id="rId20" Type="http://schemas.openxmlformats.org/officeDocument/2006/relationships/image" Target="../media/image35.png"/><Relationship Id="rId1" Type="http://schemas.openxmlformats.org/officeDocument/2006/relationships/tags" Target="../tags/tag2.xml"/><Relationship Id="rId11" Type="http://schemas.openxmlformats.org/officeDocument/2006/relationships/image" Target="../media/image31.png"/><Relationship Id="rId24" Type="http://schemas.openxmlformats.org/officeDocument/2006/relationships/image" Target="../media/image360.png"/><Relationship Id="rId5" Type="http://schemas.openxmlformats.org/officeDocument/2006/relationships/image" Target="../media/image17.svg"/><Relationship Id="rId23" Type="http://schemas.openxmlformats.org/officeDocument/2006/relationships/image" Target="../media/image350.png"/><Relationship Id="rId28" Type="http://schemas.openxmlformats.org/officeDocument/2006/relationships/image" Target="../media/image42.png"/><Relationship Id="rId10" Type="http://schemas.openxmlformats.org/officeDocument/2006/relationships/image" Target="../media/image30.png"/><Relationship Id="rId19"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90.png"/><Relationship Id="rId22" Type="http://schemas.openxmlformats.org/officeDocument/2006/relationships/image" Target="../media/image30.svg"/><Relationship Id="rId27"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3.png"/><Relationship Id="rId18" Type="http://schemas.openxmlformats.org/officeDocument/2006/relationships/image" Target="../media/image52.png"/><Relationship Id="rId3" Type="http://schemas.openxmlformats.org/officeDocument/2006/relationships/notesSlide" Target="../notesSlides/notesSlide6.xml"/><Relationship Id="rId21" Type="http://schemas.openxmlformats.org/officeDocument/2006/relationships/image" Target="../media/image61.png"/><Relationship Id="rId7" Type="http://schemas.openxmlformats.org/officeDocument/2006/relationships/image" Target="../media/image48.png"/><Relationship Id="rId12" Type="http://schemas.openxmlformats.org/officeDocument/2006/relationships/image" Target="../media/image32.tiff"/><Relationship Id="rId17" Type="http://schemas.openxmlformats.org/officeDocument/2006/relationships/image" Target="../media/image50.png"/><Relationship Id="rId2" Type="http://schemas.openxmlformats.org/officeDocument/2006/relationships/slideLayout" Target="../slideLayouts/slideLayout17.xml"/><Relationship Id="rId16" Type="http://schemas.openxmlformats.org/officeDocument/2006/relationships/image" Target="../media/image56.png"/><Relationship Id="rId20" Type="http://schemas.openxmlformats.org/officeDocument/2006/relationships/image" Target="../media/image57.png"/><Relationship Id="rId1" Type="http://schemas.openxmlformats.org/officeDocument/2006/relationships/tags" Target="../tags/tag3.xml"/><Relationship Id="rId6" Type="http://schemas.openxmlformats.org/officeDocument/2006/relationships/image" Target="../media/image47.png"/><Relationship Id="rId11" Type="http://schemas.openxmlformats.org/officeDocument/2006/relationships/image" Target="../media/image51.png"/><Relationship Id="rId15" Type="http://schemas.openxmlformats.org/officeDocument/2006/relationships/image" Target="../media/image55.png"/><Relationship Id="rId10" Type="http://schemas.openxmlformats.org/officeDocument/2006/relationships/image" Target="../media/image31.tiff"/><Relationship Id="rId19" Type="http://schemas.openxmlformats.org/officeDocument/2006/relationships/image" Target="../media/image54.png"/><Relationship Id="rId9" Type="http://schemas.openxmlformats.org/officeDocument/2006/relationships/image" Target="../media/image46.png"/><Relationship Id="rId14" Type="http://schemas.openxmlformats.org/officeDocument/2006/relationships/image" Target="../media/image34.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1"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slideLayout" Target="../slideLayouts/slideLayout14.xml"/><Relationship Id="rId20" Type="http://schemas.openxmlformats.org/officeDocument/2006/relationships/image" Target="../media/image590.png"/><Relationship Id="rId1" Type="http://schemas.openxmlformats.org/officeDocument/2006/relationships/tags" Target="../tags/tag4.xml"/><Relationship Id="rId6" Type="http://schemas.openxmlformats.org/officeDocument/2006/relationships/image" Target="../media/image62.png"/><Relationship Id="rId19" Type="http://schemas.openxmlformats.org/officeDocument/2006/relationships/image" Target="../media/image580.png"/><Relationship Id="rId22"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7" Type="http://schemas.openxmlformats.org/officeDocument/2006/relationships/image" Target="../media/image36.gif"/><Relationship Id="rId12" Type="http://schemas.openxmlformats.org/officeDocument/2006/relationships/image" Target="../media/image71.png"/><Relationship Id="rId2" Type="http://schemas.openxmlformats.org/officeDocument/2006/relationships/notesSlide" Target="../notesSlides/notesSlide8.xml"/><Relationship Id="rId20" Type="http://schemas.openxmlformats.org/officeDocument/2006/relationships/image" Target="../media/image590.png"/><Relationship Id="rId1" Type="http://schemas.openxmlformats.org/officeDocument/2006/relationships/slideLayout" Target="../slideLayouts/slideLayout14.xml"/><Relationship Id="rId6" Type="http://schemas.openxmlformats.org/officeDocument/2006/relationships/image" Target="../media/image35.gif"/><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580.png"/><Relationship Id="rId9" Type="http://schemas.openxmlformats.org/officeDocument/2006/relationships/image" Target="../media/image37.gif"/></Relationships>
</file>

<file path=ppt/slides/_rels/slide9.xml.rels><?xml version="1.0" encoding="UTF-8" standalone="yes"?>
<Relationships xmlns="http://schemas.openxmlformats.org/package/2006/relationships"><Relationship Id="rId26" Type="http://schemas.openxmlformats.org/officeDocument/2006/relationships/image" Target="../media/image64.png"/><Relationship Id="rId21" Type="http://schemas.openxmlformats.org/officeDocument/2006/relationships/image" Target="../media/image43.png"/><Relationship Id="rId25" Type="http://schemas.openxmlformats.org/officeDocument/2006/relationships/image" Target="../media/image58.png"/><Relationship Id="rId2" Type="http://schemas.openxmlformats.org/officeDocument/2006/relationships/notesSlide" Target="../notesSlides/notesSlide9.xml"/><Relationship Id="rId20" Type="http://schemas.openxmlformats.org/officeDocument/2006/relationships/image" Target="../media/image590.png"/><Relationship Id="rId1" Type="http://schemas.openxmlformats.org/officeDocument/2006/relationships/slideLayout" Target="../slideLayouts/slideLayout14.xml"/><Relationship Id="rId24" Type="http://schemas.openxmlformats.org/officeDocument/2006/relationships/image" Target="../media/image53.png"/><Relationship Id="rId23" Type="http://schemas.openxmlformats.org/officeDocument/2006/relationships/image" Target="../media/image45.png"/><Relationship Id="rId19" Type="http://schemas.openxmlformats.org/officeDocument/2006/relationships/image" Target="../media/image580.png"/><Relationship Id="rId22" Type="http://schemas.openxmlformats.org/officeDocument/2006/relationships/image" Target="../media/image44.svg"/><Relationship Id="rId27"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9C1165B8-2A53-4339-AFF5-BDFEF6D4154E}"/>
              </a:ext>
            </a:extLst>
          </p:cNvPr>
          <p:cNvSpPr/>
          <p:nvPr/>
        </p:nvSpPr>
        <p:spPr>
          <a:xfrm>
            <a:off x="0" y="1073462"/>
            <a:ext cx="12192000" cy="503397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sz="1600" dirty="0"/>
          </a:p>
        </p:txBody>
      </p:sp>
      <p:sp>
        <p:nvSpPr>
          <p:cNvPr id="3" name="Titel 2">
            <a:extLst>
              <a:ext uri="{FF2B5EF4-FFF2-40B4-BE49-F238E27FC236}">
                <a16:creationId xmlns:a16="http://schemas.microsoft.com/office/drawing/2014/main" id="{B53ED5FA-D7EB-5048-908F-8A276053A9D0}"/>
              </a:ext>
            </a:extLst>
          </p:cNvPr>
          <p:cNvSpPr>
            <a:spLocks noGrp="1"/>
          </p:cNvSpPr>
          <p:nvPr>
            <p:ph type="ctrTitle"/>
          </p:nvPr>
        </p:nvSpPr>
        <p:spPr/>
        <p:txBody>
          <a:bodyPr/>
          <a:lstStyle/>
          <a:p>
            <a:endParaRPr lang="en-US" dirty="0"/>
          </a:p>
        </p:txBody>
      </p:sp>
      <p:sp>
        <p:nvSpPr>
          <p:cNvPr id="4" name="Untertitel 3">
            <a:extLst>
              <a:ext uri="{FF2B5EF4-FFF2-40B4-BE49-F238E27FC236}">
                <a16:creationId xmlns:a16="http://schemas.microsoft.com/office/drawing/2014/main" id="{E195C444-9A71-9F47-A297-DEAB5E6FC923}"/>
              </a:ext>
            </a:extLst>
          </p:cNvPr>
          <p:cNvSpPr>
            <a:spLocks noGrp="1"/>
          </p:cNvSpPr>
          <p:nvPr>
            <p:ph type="subTitle" idx="1"/>
          </p:nvPr>
        </p:nvSpPr>
        <p:spPr>
          <a:xfrm>
            <a:off x="7735616" y="4959645"/>
            <a:ext cx="4382814" cy="540094"/>
          </a:xfrm>
        </p:spPr>
        <p:txBody>
          <a:bodyPr/>
          <a:lstStyle/>
          <a:p>
            <a:r>
              <a:rPr lang="de-DE" dirty="0"/>
              <a:t>Lukas Maier, Dr. Manuel Hopp-Hirschler, Prof. Ulrich Nieken  </a:t>
            </a:r>
          </a:p>
          <a:p>
            <a:r>
              <a:rPr lang="de-DE" dirty="0"/>
              <a:t>                                               </a:t>
            </a:r>
            <a:r>
              <a:rPr lang="en-US" dirty="0"/>
              <a:t>06/02/2022</a:t>
            </a:r>
          </a:p>
        </p:txBody>
      </p:sp>
      <p:sp>
        <p:nvSpPr>
          <p:cNvPr id="5" name="Textplatzhalter 4">
            <a:extLst>
              <a:ext uri="{FF2B5EF4-FFF2-40B4-BE49-F238E27FC236}">
                <a16:creationId xmlns:a16="http://schemas.microsoft.com/office/drawing/2014/main" id="{49E9559E-5887-C94B-99AC-C5EE7175FD14}"/>
              </a:ext>
            </a:extLst>
          </p:cNvPr>
          <p:cNvSpPr>
            <a:spLocks noGrp="1"/>
          </p:cNvSpPr>
          <p:nvPr>
            <p:ph type="body" sz="quarter" idx="16"/>
          </p:nvPr>
        </p:nvSpPr>
        <p:spPr>
          <a:xfrm>
            <a:off x="7735616" y="1524928"/>
            <a:ext cx="4277708" cy="3434716"/>
          </a:xfrm>
        </p:spPr>
        <p:txBody>
          <a:bodyPr anchor="ctr"/>
          <a:lstStyle/>
          <a:p>
            <a:r>
              <a:rPr lang="en-US" sz="3200" dirty="0"/>
              <a:t>Numerical Simulation of Multi-phase Flow in Porous Media with a Phase-field Method</a:t>
            </a:r>
            <a:endParaRPr lang="de-DE" sz="3200" dirty="0"/>
          </a:p>
        </p:txBody>
      </p:sp>
      <p:pic>
        <p:nvPicPr>
          <p:cNvPr id="9" name="Grafik 8">
            <a:extLst>
              <a:ext uri="{FF2B5EF4-FFF2-40B4-BE49-F238E27FC236}">
                <a16:creationId xmlns:a16="http://schemas.microsoft.com/office/drawing/2014/main" id="{A566A5F2-A5A9-4252-B74B-90F1937B3FB7}"/>
              </a:ext>
            </a:extLst>
          </p:cNvPr>
          <p:cNvPicPr>
            <a:picLocks noChangeAspect="1"/>
          </p:cNvPicPr>
          <p:nvPr/>
        </p:nvPicPr>
        <p:blipFill rotWithShape="1">
          <a:blip r:embed="rId3"/>
          <a:srcRect l="28644" t="20114" r="28779" b="21981"/>
          <a:stretch/>
        </p:blipFill>
        <p:spPr>
          <a:xfrm>
            <a:off x="4638193" y="2475122"/>
            <a:ext cx="2186963" cy="2230653"/>
          </a:xfrm>
          <a:prstGeom prst="rect">
            <a:avLst/>
          </a:prstGeom>
        </p:spPr>
      </p:pic>
      <p:pic>
        <p:nvPicPr>
          <p:cNvPr id="15" name="Bildplatzhalter 14">
            <a:extLst>
              <a:ext uri="{FF2B5EF4-FFF2-40B4-BE49-F238E27FC236}">
                <a16:creationId xmlns:a16="http://schemas.microsoft.com/office/drawing/2014/main" id="{349E5C60-8731-4258-8012-43B60DD3BACD}"/>
              </a:ext>
            </a:extLst>
          </p:cNvPr>
          <p:cNvPicPr>
            <a:picLocks noGrp="1" noChangeAspect="1"/>
          </p:cNvPicPr>
          <p:nvPr>
            <p:ph type="pic" sz="quarter" idx="18"/>
          </p:nvPr>
        </p:nvPicPr>
        <p:blipFill>
          <a:blip r:embed="rId4"/>
          <a:srcRect t="14208" b="14208"/>
          <a:stretch>
            <a:fillRect/>
          </a:stretch>
        </p:blipFill>
        <p:spPr>
          <a:xfrm>
            <a:off x="10307740" y="6207499"/>
            <a:ext cx="1884260" cy="484524"/>
          </a:xfrm>
        </p:spPr>
      </p:pic>
      <p:pic>
        <p:nvPicPr>
          <p:cNvPr id="18" name="Grafik 17">
            <a:extLst>
              <a:ext uri="{FF2B5EF4-FFF2-40B4-BE49-F238E27FC236}">
                <a16:creationId xmlns:a16="http://schemas.microsoft.com/office/drawing/2014/main" id="{02723552-B769-4EA0-8C89-7C963D859DF0}"/>
              </a:ext>
            </a:extLst>
          </p:cNvPr>
          <p:cNvPicPr>
            <a:picLocks noChangeAspect="1"/>
          </p:cNvPicPr>
          <p:nvPr/>
        </p:nvPicPr>
        <p:blipFill rotWithShape="1">
          <a:blip r:embed="rId5"/>
          <a:srcRect l="29672" t="19677" r="28842" b="26211"/>
          <a:stretch/>
        </p:blipFill>
        <p:spPr>
          <a:xfrm>
            <a:off x="325105" y="2606965"/>
            <a:ext cx="2186963" cy="2139388"/>
          </a:xfrm>
          <a:prstGeom prst="rect">
            <a:avLst/>
          </a:prstGeom>
        </p:spPr>
      </p:pic>
      <p:pic>
        <p:nvPicPr>
          <p:cNvPr id="20" name="Grafik 19">
            <a:extLst>
              <a:ext uri="{FF2B5EF4-FFF2-40B4-BE49-F238E27FC236}">
                <a16:creationId xmlns:a16="http://schemas.microsoft.com/office/drawing/2014/main" id="{67C8F0B1-FCBD-4517-87F8-D9A71BAF45D6}"/>
              </a:ext>
            </a:extLst>
          </p:cNvPr>
          <p:cNvPicPr>
            <a:picLocks noChangeAspect="1"/>
          </p:cNvPicPr>
          <p:nvPr/>
        </p:nvPicPr>
        <p:blipFill rotWithShape="1">
          <a:blip r:embed="rId6"/>
          <a:srcRect l="25909" t="15348" r="29798" b="19032"/>
          <a:stretch/>
        </p:blipFill>
        <p:spPr>
          <a:xfrm>
            <a:off x="2342670" y="3776721"/>
            <a:ext cx="2007588" cy="2230654"/>
          </a:xfrm>
          <a:prstGeom prst="rect">
            <a:avLst/>
          </a:prstGeom>
        </p:spPr>
      </p:pic>
      <p:pic>
        <p:nvPicPr>
          <p:cNvPr id="21" name="Grafik 20">
            <a:extLst>
              <a:ext uri="{FF2B5EF4-FFF2-40B4-BE49-F238E27FC236}">
                <a16:creationId xmlns:a16="http://schemas.microsoft.com/office/drawing/2014/main" id="{5936E9C9-05A7-4BF5-8FB2-0DA360CE7927}"/>
              </a:ext>
            </a:extLst>
          </p:cNvPr>
          <p:cNvPicPr>
            <a:picLocks noChangeAspect="1"/>
          </p:cNvPicPr>
          <p:nvPr/>
        </p:nvPicPr>
        <p:blipFill rotWithShape="1">
          <a:blip r:embed="rId7"/>
          <a:srcRect l="28247" t="21391" r="27731" b="23943"/>
          <a:stretch/>
        </p:blipFill>
        <p:spPr>
          <a:xfrm>
            <a:off x="2460714" y="1211496"/>
            <a:ext cx="2007588" cy="1869783"/>
          </a:xfrm>
          <a:prstGeom prst="rect">
            <a:avLst/>
          </a:prstGeom>
        </p:spPr>
      </p:pic>
      <p:cxnSp>
        <p:nvCxnSpPr>
          <p:cNvPr id="6" name="Gerade Verbindung 5">
            <a:extLst>
              <a:ext uri="{FF2B5EF4-FFF2-40B4-BE49-F238E27FC236}">
                <a16:creationId xmlns:a16="http://schemas.microsoft.com/office/drawing/2014/main" id="{19A374BE-148C-3AC4-96B6-ABF9F30F289B}"/>
              </a:ext>
            </a:extLst>
          </p:cNvPr>
          <p:cNvCxnSpPr/>
          <p:nvPr/>
        </p:nvCxnSpPr>
        <p:spPr>
          <a:xfrm>
            <a:off x="0" y="1073462"/>
            <a:ext cx="805688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3" name="Gerade Verbindung 12">
            <a:extLst>
              <a:ext uri="{FF2B5EF4-FFF2-40B4-BE49-F238E27FC236}">
                <a16:creationId xmlns:a16="http://schemas.microsoft.com/office/drawing/2014/main" id="{8D679A87-1734-AD5D-3A41-071F3EB25DC8}"/>
              </a:ext>
            </a:extLst>
          </p:cNvPr>
          <p:cNvCxnSpPr>
            <a:cxnSpLocks/>
            <a:endCxn id="3" idx="3"/>
          </p:cNvCxnSpPr>
          <p:nvPr/>
        </p:nvCxnSpPr>
        <p:spPr>
          <a:xfrm>
            <a:off x="0" y="6107437"/>
            <a:ext cx="12192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6" name="Grafik 15" descr="Ein Bild, das Text enthält.&#10;&#10;Automatisch generierte Beschreibung">
            <a:extLst>
              <a:ext uri="{FF2B5EF4-FFF2-40B4-BE49-F238E27FC236}">
                <a16:creationId xmlns:a16="http://schemas.microsoft.com/office/drawing/2014/main" id="{2EDAFB6E-4597-B41A-0EFE-5168F39E2DCD}"/>
              </a:ext>
            </a:extLst>
          </p:cNvPr>
          <p:cNvPicPr>
            <a:picLocks noChangeAspect="1"/>
          </p:cNvPicPr>
          <p:nvPr/>
        </p:nvPicPr>
        <p:blipFill rotWithShape="1">
          <a:blip r:embed="rId8"/>
          <a:srcRect r="63122"/>
          <a:stretch/>
        </p:blipFill>
        <p:spPr>
          <a:xfrm>
            <a:off x="121920" y="6141822"/>
            <a:ext cx="1422400" cy="686558"/>
          </a:xfrm>
          <a:prstGeom prst="rect">
            <a:avLst/>
          </a:prstGeom>
          <a:ln>
            <a:noFill/>
          </a:ln>
        </p:spPr>
      </p:pic>
      <p:pic>
        <p:nvPicPr>
          <p:cNvPr id="2" name="Grafik 1">
            <a:extLst>
              <a:ext uri="{FF2B5EF4-FFF2-40B4-BE49-F238E27FC236}">
                <a16:creationId xmlns:a16="http://schemas.microsoft.com/office/drawing/2014/main" id="{2BAEE6E2-3F15-4F60-34AA-0E46820DD2FD}"/>
              </a:ext>
            </a:extLst>
          </p:cNvPr>
          <p:cNvPicPr>
            <a:picLocks noChangeAspect="1"/>
          </p:cNvPicPr>
          <p:nvPr/>
        </p:nvPicPr>
        <p:blipFill>
          <a:blip r:embed="rId9"/>
          <a:stretch>
            <a:fillRect/>
          </a:stretch>
        </p:blipFill>
        <p:spPr>
          <a:xfrm>
            <a:off x="5562523" y="6129615"/>
            <a:ext cx="1066953" cy="635285"/>
          </a:xfrm>
          <a:prstGeom prst="rect">
            <a:avLst/>
          </a:prstGeom>
        </p:spPr>
      </p:pic>
    </p:spTree>
    <p:extLst>
      <p:ext uri="{BB962C8B-B14F-4D97-AF65-F5344CB8AC3E}">
        <p14:creationId xmlns:p14="http://schemas.microsoft.com/office/powerpoint/2010/main" val="802561809"/>
      </p:ext>
    </p:extLst>
  </p:cSld>
  <p:clrMapOvr>
    <a:masterClrMapping/>
  </p:clrMapOvr>
  <mc:AlternateContent xmlns:mc="http://schemas.openxmlformats.org/markup-compatibility/2006" xmlns:p14="http://schemas.microsoft.com/office/powerpoint/2010/main">
    <mc:Choice Requires="p14">
      <p:transition spd="slow" p14:dur="2000" advTm="18348"/>
    </mc:Choice>
    <mc:Fallback xmlns="">
      <p:transition spd="slow" advTm="183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E6F5FEF-D29A-8E4E-9157-E367DEA142FF}"/>
              </a:ext>
            </a:extLst>
          </p:cNvPr>
          <p:cNvSpPr>
            <a:spLocks noGrp="1"/>
          </p:cNvSpPr>
          <p:nvPr>
            <p:ph type="title"/>
          </p:nvPr>
        </p:nvSpPr>
        <p:spPr/>
        <p:txBody>
          <a:bodyPr/>
          <a:lstStyle/>
          <a:p>
            <a:r>
              <a:rPr lang="de-DE"/>
              <a:t>Modelling </a:t>
            </a:r>
            <a:r>
              <a:rPr lang="de-DE" err="1"/>
              <a:t>Two</a:t>
            </a:r>
            <a:r>
              <a:rPr lang="de-DE"/>
              <a:t> Phase Flow in </a:t>
            </a:r>
            <a:r>
              <a:rPr lang="de-DE" err="1"/>
              <a:t>Porous</a:t>
            </a:r>
            <a:r>
              <a:rPr lang="de-DE"/>
              <a:t> Media </a:t>
            </a:r>
            <a:endParaRPr lang="en-US"/>
          </a:p>
        </p:txBody>
      </p:sp>
      <p:sp>
        <p:nvSpPr>
          <p:cNvPr id="7" name="Textplatzhalter 6">
            <a:extLst>
              <a:ext uri="{FF2B5EF4-FFF2-40B4-BE49-F238E27FC236}">
                <a16:creationId xmlns:a16="http://schemas.microsoft.com/office/drawing/2014/main" id="{1336FAE4-4610-1A41-93F0-ADFCF79BDC31}"/>
              </a:ext>
            </a:extLst>
          </p:cNvPr>
          <p:cNvSpPr>
            <a:spLocks noGrp="1"/>
          </p:cNvSpPr>
          <p:nvPr>
            <p:ph type="body" sz="quarter" idx="13"/>
          </p:nvPr>
        </p:nvSpPr>
        <p:spPr/>
        <p:txBody>
          <a:bodyPr/>
          <a:lstStyle/>
          <a:p>
            <a:r>
              <a:rPr lang="de-DE" dirty="0"/>
              <a:t>Dynamic </a:t>
            </a:r>
            <a:r>
              <a:rPr lang="de-DE" dirty="0" err="1"/>
              <a:t>drainage</a:t>
            </a:r>
            <a:r>
              <a:rPr lang="de-DE" dirty="0"/>
              <a:t> </a:t>
            </a:r>
            <a:r>
              <a:rPr lang="de-DE" dirty="0" err="1"/>
              <a:t>of</a:t>
            </a:r>
            <a:r>
              <a:rPr lang="de-DE" dirty="0"/>
              <a:t> a fluorinert </a:t>
            </a:r>
            <a:r>
              <a:rPr lang="de-DE" dirty="0" err="1"/>
              <a:t>saturated</a:t>
            </a:r>
            <a:r>
              <a:rPr lang="de-DE" dirty="0"/>
              <a:t> PDMS Micro-Modell</a:t>
            </a:r>
          </a:p>
          <a:p>
            <a:endParaRPr lang="en-US" dirty="0"/>
          </a:p>
        </p:txBody>
      </p:sp>
      <p:grpSp>
        <p:nvGrpSpPr>
          <p:cNvPr id="12" name="Gruppieren 11">
            <a:extLst>
              <a:ext uri="{FF2B5EF4-FFF2-40B4-BE49-F238E27FC236}">
                <a16:creationId xmlns:a16="http://schemas.microsoft.com/office/drawing/2014/main" id="{24C8B6B1-3E34-7124-5BF5-057DB0264CE2}"/>
              </a:ext>
            </a:extLst>
          </p:cNvPr>
          <p:cNvGrpSpPr/>
          <p:nvPr/>
        </p:nvGrpSpPr>
        <p:grpSpPr>
          <a:xfrm>
            <a:off x="520700" y="4023360"/>
            <a:ext cx="11317276" cy="1911096"/>
            <a:chOff x="520700" y="4023360"/>
            <a:chExt cx="11317276" cy="1911096"/>
          </a:xfrm>
        </p:grpSpPr>
        <p:sp>
          <p:nvSpPr>
            <p:cNvPr id="8" name="Rechteck 7">
              <a:extLst>
                <a:ext uri="{FF2B5EF4-FFF2-40B4-BE49-F238E27FC236}">
                  <a16:creationId xmlns:a16="http://schemas.microsoft.com/office/drawing/2014/main" id="{AD8BA884-2D0C-97D3-4DBB-72843160C510}"/>
                </a:ext>
              </a:extLst>
            </p:cNvPr>
            <p:cNvSpPr/>
            <p:nvPr/>
          </p:nvSpPr>
          <p:spPr>
            <a:xfrm>
              <a:off x="520700" y="4023360"/>
              <a:ext cx="11147044" cy="19110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440E419B-7853-45E2-B860-C1472F39484C}"/>
                    </a:ext>
                  </a:extLst>
                </p:cNvPr>
                <p:cNvSpPr txBox="1"/>
                <p:nvPr/>
              </p:nvSpPr>
              <p:spPr>
                <a:xfrm>
                  <a:off x="658824" y="4113858"/>
                  <a:ext cx="11179152" cy="1382301"/>
                </a:xfrm>
                <a:prstGeom prst="rect">
                  <a:avLst/>
                </a:prstGeom>
                <a:noFill/>
              </p:spPr>
              <p:txBody>
                <a:bodyPr wrap="square" lIns="0" tIns="0" rIns="0" bIns="0" rtlCol="0">
                  <a:spAutoFit/>
                </a:bodyPr>
                <a:lstStyle/>
                <a:p>
                  <a:pPr marL="179388" indent="-179388">
                    <a:lnSpc>
                      <a:spcPct val="120000"/>
                    </a:lnSpc>
                    <a:spcBef>
                      <a:spcPts val="625"/>
                    </a:spcBef>
                    <a:buClr>
                      <a:schemeClr val="accent1"/>
                    </a:buClr>
                    <a:buFont typeface="Arial" panose="020B0604020202020204" pitchFamily="34" charset="0"/>
                    <a:buChar char="•"/>
                  </a:pPr>
                  <a:r>
                    <a:rPr lang="de-DE" sz="1600" dirty="0"/>
                    <a:t>Model </a:t>
                  </a:r>
                  <a:r>
                    <a:rPr lang="de-DE" sz="1600" dirty="0" err="1"/>
                    <a:t>reduction</a:t>
                  </a:r>
                  <a:r>
                    <a:rPr lang="de-DE" sz="1600" dirty="0"/>
                    <a:t> </a:t>
                  </a:r>
                  <a:r>
                    <a:rPr lang="de-DE" sz="1600" dirty="0" err="1"/>
                    <a:t>from</a:t>
                  </a:r>
                  <a:r>
                    <a:rPr lang="de-DE" sz="1600" dirty="0"/>
                    <a:t> 3D </a:t>
                  </a:r>
                  <a:r>
                    <a:rPr lang="de-DE" sz="1600" dirty="0" err="1"/>
                    <a:t>to</a:t>
                  </a:r>
                  <a:r>
                    <a:rPr lang="de-DE" sz="1600" dirty="0"/>
                    <a:t> 2D:</a:t>
                  </a:r>
                </a:p>
                <a:p>
                  <a:pPr marL="607327" lvl="1" indent="-179388">
                    <a:lnSpc>
                      <a:spcPct val="120000"/>
                    </a:lnSpc>
                    <a:spcBef>
                      <a:spcPts val="625"/>
                    </a:spcBef>
                    <a:buClr>
                      <a:schemeClr val="accent1"/>
                    </a:buClr>
                    <a:buFont typeface="Arial" panose="020B0604020202020204" pitchFamily="34" charset="0"/>
                    <a:buChar char="•"/>
                  </a:pPr>
                  <a:r>
                    <a:rPr lang="de-DE" sz="1600" dirty="0"/>
                    <a:t> Additional </a:t>
                  </a:r>
                  <a:r>
                    <a:rPr lang="de-DE" sz="1600" dirty="0" err="1"/>
                    <a:t>friction</a:t>
                  </a:r>
                  <a:r>
                    <a:rPr lang="de-DE" sz="1600" dirty="0"/>
                    <a:t> </a:t>
                  </a:r>
                  <a:r>
                    <a:rPr lang="de-DE" sz="1600" dirty="0" err="1"/>
                    <a:t>term</a:t>
                  </a:r>
                  <a:r>
                    <a:rPr lang="de-DE" sz="1600" dirty="0"/>
                    <a:t>: </a:t>
                  </a:r>
                  <a14:m>
                    <m:oMath xmlns:m="http://schemas.openxmlformats.org/officeDocument/2006/math">
                      <m:f>
                        <m:fPr>
                          <m:ctrlPr>
                            <a:rPr lang="de-DE" sz="1600" i="1" smtClean="0">
                              <a:latin typeface="Cambria Math" panose="02040503050406030204" pitchFamily="18" charset="0"/>
                            </a:rPr>
                          </m:ctrlPr>
                        </m:fPr>
                        <m:num>
                          <m:r>
                            <a:rPr lang="de-DE" sz="1600" b="0" i="1" smtClean="0">
                              <a:latin typeface="Cambria Math" panose="02040503050406030204" pitchFamily="18" charset="0"/>
                            </a:rPr>
                            <m:t>𝑑</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𝑣</m:t>
                              </m:r>
                            </m:e>
                            <m:sub>
                              <m:r>
                                <a:rPr lang="de-DE" sz="1600" b="0" i="1" smtClean="0">
                                  <a:latin typeface="Cambria Math" panose="02040503050406030204" pitchFamily="18" charset="0"/>
                                </a:rPr>
                                <m:t>𝑟𝑒𝑑</m:t>
                              </m:r>
                            </m:sub>
                          </m:sSub>
                        </m:num>
                        <m:den>
                          <m:r>
                            <a:rPr lang="de-DE" sz="1600" b="0" i="1" smtClean="0">
                              <a:latin typeface="Cambria Math" panose="02040503050406030204" pitchFamily="18" charset="0"/>
                            </a:rPr>
                            <m:t>𝑑𝑡</m:t>
                          </m:r>
                        </m:den>
                      </m:f>
                      <m:r>
                        <a:rPr lang="de-DE" sz="1600" b="0" i="1" smtClean="0">
                          <a:latin typeface="Cambria Math" panose="02040503050406030204" pitchFamily="18" charset="0"/>
                        </a:rPr>
                        <m:t>=</m:t>
                      </m:r>
                      <m:f>
                        <m:fPr>
                          <m:ctrlPr>
                            <a:rPr lang="de-DE" sz="1600" i="1">
                              <a:latin typeface="Cambria Math" panose="02040503050406030204" pitchFamily="18" charset="0"/>
                            </a:rPr>
                          </m:ctrlPr>
                        </m:fPr>
                        <m:num>
                          <m:r>
                            <a:rPr lang="de-DE" sz="1600" i="1">
                              <a:latin typeface="Cambria Math" panose="02040503050406030204" pitchFamily="18" charset="0"/>
                            </a:rPr>
                            <m:t>𝑑</m:t>
                          </m:r>
                          <m:r>
                            <a:rPr lang="de-DE" sz="1600" b="0" i="1" smtClean="0">
                              <a:latin typeface="Cambria Math" panose="02040503050406030204" pitchFamily="18" charset="0"/>
                            </a:rPr>
                            <m:t>𝑣</m:t>
                          </m:r>
                        </m:num>
                        <m:den>
                          <m:r>
                            <a:rPr lang="de-DE" sz="1600" i="1">
                              <a:latin typeface="Cambria Math" panose="02040503050406030204" pitchFamily="18" charset="0"/>
                            </a:rPr>
                            <m:t>𝑑𝑡</m:t>
                          </m:r>
                        </m:den>
                      </m:f>
                      <m:r>
                        <a:rPr lang="de-DE" sz="1600" b="0" i="1" smtClean="0">
                          <a:latin typeface="Cambria Math" panose="02040503050406030204" pitchFamily="18" charset="0"/>
                        </a:rPr>
                        <m:t>−</m:t>
                      </m:r>
                      <m:f>
                        <m:fPr>
                          <m:ctrlPr>
                            <a:rPr lang="de-DE" sz="1600" i="1">
                              <a:latin typeface="Cambria Math" panose="02040503050406030204" pitchFamily="18" charset="0"/>
                            </a:rPr>
                          </m:ctrlPr>
                        </m:fPr>
                        <m:num>
                          <m:r>
                            <a:rPr lang="de-DE" sz="1600" b="0" i="1" smtClean="0">
                              <a:latin typeface="Cambria Math" panose="02040503050406030204" pitchFamily="18" charset="0"/>
                            </a:rPr>
                            <m:t>12 </m:t>
                          </m:r>
                          <m:r>
                            <a:rPr lang="de-DE" sz="1600" b="0" i="1" smtClean="0">
                              <a:latin typeface="Cambria Math" panose="02040503050406030204" pitchFamily="18" charset="0"/>
                            </a:rPr>
                            <m:t>𝜂</m:t>
                          </m:r>
                          <m:r>
                            <a:rPr lang="de-DE" sz="1600" b="0" i="1" smtClean="0">
                              <a:latin typeface="Cambria Math" panose="02040503050406030204" pitchFamily="18" charset="0"/>
                            </a:rPr>
                            <m:t> </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𝑣</m:t>
                              </m:r>
                            </m:e>
                            <m:sub>
                              <m:r>
                                <a:rPr lang="de-DE" sz="1600" b="0" i="1" smtClean="0">
                                  <a:latin typeface="Cambria Math" panose="02040503050406030204" pitchFamily="18" charset="0"/>
                                </a:rPr>
                                <m:t>𝑖</m:t>
                              </m:r>
                            </m:sub>
                          </m:sSub>
                        </m:num>
                        <m:den>
                          <m:r>
                            <a:rPr lang="de-DE" sz="1600" b="0" i="1" smtClean="0">
                              <a:latin typeface="Cambria Math" panose="02040503050406030204" pitchFamily="18" charset="0"/>
                            </a:rPr>
                            <m:t>𝜌</m:t>
                          </m:r>
                          <m:r>
                            <a:rPr lang="de-DE" sz="1600" b="0" i="1" smtClean="0">
                              <a:latin typeface="Cambria Math" panose="02040503050406030204" pitchFamily="18" charset="0"/>
                            </a:rPr>
                            <m:t>∗</m:t>
                          </m:r>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𝑑</m:t>
                              </m:r>
                            </m:e>
                            <m:sup>
                              <m:r>
                                <a:rPr lang="de-DE" sz="1600" b="0" i="1" smtClean="0">
                                  <a:latin typeface="Cambria Math" panose="02040503050406030204" pitchFamily="18" charset="0"/>
                                </a:rPr>
                                <m:t>2</m:t>
                              </m:r>
                            </m:sup>
                          </m:sSup>
                        </m:den>
                      </m:f>
                    </m:oMath>
                  </a14:m>
                  <a:endParaRPr lang="de-DE" sz="1600" dirty="0"/>
                </a:p>
                <a:p>
                  <a:pPr marL="607327" lvl="1" indent="-179388">
                    <a:lnSpc>
                      <a:spcPct val="120000"/>
                    </a:lnSpc>
                    <a:spcBef>
                      <a:spcPts val="625"/>
                    </a:spcBef>
                    <a:buClr>
                      <a:schemeClr val="accent1"/>
                    </a:buClr>
                    <a:buFont typeface="Arial" panose="020B0604020202020204" pitchFamily="34" charset="0"/>
                    <a:buChar char="•"/>
                  </a:pPr>
                  <a:r>
                    <a:rPr lang="de-DE" sz="1600" dirty="0" err="1"/>
                    <a:t>Curvature</a:t>
                  </a:r>
                  <a:r>
                    <a:rPr lang="de-DE" sz="1600" dirty="0"/>
                    <a:t>: </a:t>
                  </a:r>
                  <a14:m>
                    <m:oMath xmlns:m="http://schemas.openxmlformats.org/officeDocument/2006/math">
                      <m:sSub>
                        <m:sSubPr>
                          <m:ctrlPr>
                            <a:rPr lang="de-DE" sz="1600" b="0" i="1" smtClean="0">
                              <a:latin typeface="Cambria Math" panose="02040503050406030204" pitchFamily="18" charset="0"/>
                            </a:rPr>
                          </m:ctrlPr>
                        </m:sSubPr>
                        <m:e>
                          <m:r>
                            <a:rPr lang="de-DE" sz="1600" i="1" smtClean="0">
                              <a:latin typeface="Cambria Math" panose="02040503050406030204" pitchFamily="18" charset="0"/>
                            </a:rPr>
                            <m:t>𝑝</m:t>
                          </m:r>
                        </m:e>
                        <m:sub>
                          <m:r>
                            <a:rPr lang="de-DE" sz="1600" b="0" i="1" smtClean="0">
                              <a:latin typeface="Cambria Math" panose="02040503050406030204" pitchFamily="18" charset="0"/>
                            </a:rPr>
                            <m:t>𝑐</m:t>
                          </m:r>
                        </m:sub>
                      </m:sSub>
                      <m:r>
                        <a:rPr lang="de-DE" sz="1600" b="0" i="1" smtClean="0">
                          <a:latin typeface="Cambria Math" panose="02040503050406030204" pitchFamily="18" charset="0"/>
                        </a:rPr>
                        <m:t>=</m:t>
                      </m:r>
                      <m:r>
                        <a:rPr lang="de-DE" sz="1600" b="0" i="1" smtClean="0">
                          <a:latin typeface="Cambria Math" panose="02040503050406030204" pitchFamily="18" charset="0"/>
                        </a:rPr>
                        <m:t>𝜎𝜅</m:t>
                      </m:r>
                      <m:r>
                        <a:rPr lang="de-DE" sz="1600" b="0" i="1" smtClean="0">
                          <a:latin typeface="Cambria Math" panose="02040503050406030204" pitchFamily="18" charset="0"/>
                          <a:ea typeface="Cambria Math" panose="02040503050406030204" pitchFamily="18" charset="0"/>
                        </a:rPr>
                        <m:t>→</m:t>
                      </m:r>
                      <m:r>
                        <a:rPr lang="de-DE" sz="1600" i="1">
                          <a:latin typeface="Cambria Math" panose="02040503050406030204" pitchFamily="18" charset="0"/>
                        </a:rPr>
                        <m:t>𝜅</m:t>
                      </m:r>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1</m:t>
                          </m:r>
                        </m:num>
                        <m:den>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𝑟</m:t>
                              </m:r>
                            </m:e>
                            <m:sub>
                              <m:r>
                                <a:rPr lang="de-DE" sz="1600" b="0" i="1" smtClean="0">
                                  <a:latin typeface="Cambria Math" panose="02040503050406030204" pitchFamily="18" charset="0"/>
                                </a:rPr>
                                <m:t>𝑐</m:t>
                              </m:r>
                            </m:sub>
                          </m:sSub>
                        </m:den>
                      </m:f>
                      <m:r>
                        <a:rPr lang="de-DE" sz="1600" b="0" i="1" smtClean="0">
                          <a:latin typeface="Cambria Math" panose="02040503050406030204" pitchFamily="18" charset="0"/>
                        </a:rPr>
                        <m:t>=</m:t>
                      </m:r>
                      <m:d>
                        <m:dPr>
                          <m:ctrlPr>
                            <a:rPr lang="de-DE" sz="1600" b="0" i="1" smtClean="0">
                              <a:latin typeface="Cambria Math" panose="02040503050406030204" pitchFamily="18" charset="0"/>
                            </a:rPr>
                          </m:ctrlPr>
                        </m:dPr>
                        <m:e>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2</m:t>
                              </m:r>
                            </m:num>
                            <m:den>
                              <m:r>
                                <a:rPr lang="de-DE" sz="1600" b="0" i="1" smtClean="0">
                                  <a:latin typeface="Cambria Math" panose="02040503050406030204" pitchFamily="18" charset="0"/>
                                </a:rPr>
                                <m:t>𝑎</m:t>
                              </m:r>
                            </m:den>
                          </m:f>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2</m:t>
                              </m:r>
                            </m:num>
                            <m:den>
                              <m:r>
                                <a:rPr lang="de-DE" sz="1600" b="0" i="1" smtClean="0">
                                  <a:latin typeface="Cambria Math" panose="02040503050406030204" pitchFamily="18" charset="0"/>
                                </a:rPr>
                                <m:t>𝑏</m:t>
                              </m:r>
                            </m:den>
                          </m:f>
                        </m:e>
                      </m:d>
                      <m:func>
                        <m:funcPr>
                          <m:ctrlPr>
                            <a:rPr lang="de-DE" sz="1600" b="0" i="1" smtClean="0">
                              <a:latin typeface="Cambria Math" panose="02040503050406030204" pitchFamily="18" charset="0"/>
                            </a:rPr>
                          </m:ctrlPr>
                        </m:funcPr>
                        <m:fName>
                          <m:r>
                            <m:rPr>
                              <m:sty m:val="p"/>
                            </m:rPr>
                            <a:rPr lang="de-DE" sz="1600" b="0" i="0" smtClean="0">
                              <a:latin typeface="Cambria Math" panose="02040503050406030204" pitchFamily="18" charset="0"/>
                            </a:rPr>
                            <m:t>cos</m:t>
                          </m:r>
                        </m:fName>
                        <m:e>
                          <m:d>
                            <m:dPr>
                              <m:ctrlPr>
                                <a:rPr lang="de-DE" sz="1600" b="0" i="1" smtClean="0">
                                  <a:latin typeface="Cambria Math" panose="02040503050406030204" pitchFamily="18" charset="0"/>
                                </a:rPr>
                              </m:ctrlPr>
                            </m:dPr>
                            <m:e>
                              <m:r>
                                <m:rPr>
                                  <m:sty m:val="p"/>
                                </m:rPr>
                                <a:rPr lang="de-DE" sz="1600" b="0" i="0" smtClean="0">
                                  <a:latin typeface="Cambria Math" panose="02040503050406030204" pitchFamily="18" charset="0"/>
                                </a:rPr>
                                <m:t>Θ</m:t>
                              </m:r>
                            </m:e>
                          </m:d>
                        </m:e>
                      </m:func>
                      <m:r>
                        <a:rPr lang="de-DE" sz="1600" i="1">
                          <a:latin typeface="Cambria Math" panose="02040503050406030204" pitchFamily="18" charset="0"/>
                          <a:ea typeface="Cambria Math" panose="02040503050406030204" pitchFamily="18" charset="0"/>
                        </a:rPr>
                        <m:t>→</m:t>
                      </m:r>
                      <m:sSub>
                        <m:sSubPr>
                          <m:ctrlPr>
                            <a:rPr lang="de-DE" sz="1600" b="0" i="1" smtClean="0">
                              <a:latin typeface="Cambria Math" panose="02040503050406030204" pitchFamily="18" charset="0"/>
                              <a:ea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𝑝</m:t>
                          </m:r>
                        </m:e>
                        <m:sub>
                          <m:r>
                            <a:rPr lang="de-DE" sz="1600" b="0" i="1" smtClean="0">
                              <a:latin typeface="Cambria Math" panose="02040503050406030204" pitchFamily="18" charset="0"/>
                              <a:ea typeface="Cambria Math" panose="02040503050406030204" pitchFamily="18" charset="0"/>
                            </a:rPr>
                            <m:t>𝑐</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𝑧</m:t>
                          </m:r>
                        </m:sub>
                      </m:sSub>
                      <m:r>
                        <a:rPr lang="de-DE" sz="1600" b="0" i="1" smtClean="0">
                          <a:latin typeface="Cambria Math" panose="02040503050406030204" pitchFamily="18" charset="0"/>
                          <a:ea typeface="Cambria Math" panose="02040503050406030204" pitchFamily="18" charset="0"/>
                        </a:rPr>
                        <m:t>=778</m:t>
                      </m:r>
                      <m:r>
                        <a:rPr lang="de-DE" sz="1600" b="0" i="1" smtClean="0">
                          <a:latin typeface="Cambria Math" panose="02040503050406030204" pitchFamily="18" charset="0"/>
                          <a:ea typeface="Cambria Math" panose="02040503050406030204" pitchFamily="18" charset="0"/>
                        </a:rPr>
                        <m:t>𝑃𝑎</m:t>
                      </m:r>
                    </m:oMath>
                  </a14:m>
                  <a:r>
                    <a:rPr lang="de-DE" sz="1600" dirty="0"/>
                    <a:t>   ﻿</a:t>
                  </a:r>
                </a:p>
              </p:txBody>
            </p:sp>
          </mc:Choice>
          <mc:Fallback xmlns="">
            <p:sp>
              <p:nvSpPr>
                <p:cNvPr id="9" name="Textfeld 8">
                  <a:extLst>
                    <a:ext uri="{FF2B5EF4-FFF2-40B4-BE49-F238E27FC236}">
                      <a16:creationId xmlns:a16="http://schemas.microsoft.com/office/drawing/2014/main" id="{440E419B-7853-45E2-B860-C1472F39484C}"/>
                    </a:ext>
                  </a:extLst>
                </p:cNvPr>
                <p:cNvSpPr txBox="1">
                  <a:spLocks noRot="1" noChangeAspect="1" noMove="1" noResize="1" noEditPoints="1" noAdjustHandles="1" noChangeArrowheads="1" noChangeShapeType="1" noTextEdit="1"/>
                </p:cNvSpPr>
                <p:nvPr/>
              </p:nvSpPr>
              <p:spPr>
                <a:xfrm>
                  <a:off x="658824" y="4113858"/>
                  <a:ext cx="11179152" cy="1382301"/>
                </a:xfrm>
                <a:prstGeom prst="rect">
                  <a:avLst/>
                </a:prstGeom>
                <a:blipFill>
                  <a:blip r:embed="rId6"/>
                  <a:stretch>
                    <a:fillRect l="-1020" t="-3670" b="-1835"/>
                  </a:stretch>
                </a:blipFill>
              </p:spPr>
              <p:txBody>
                <a:bodyPr/>
                <a:lstStyle/>
                <a:p>
                  <a:r>
                    <a:rPr lang="en-US">
                      <a:noFill/>
                    </a:rPr>
                    <a:t> </a:t>
                  </a:r>
                </a:p>
              </p:txBody>
            </p:sp>
          </mc:Fallback>
        </mc:AlternateContent>
      </p:grpSp>
      <p:sp>
        <p:nvSpPr>
          <p:cNvPr id="33" name="Rechteck 32">
            <a:extLst>
              <a:ext uri="{FF2B5EF4-FFF2-40B4-BE49-F238E27FC236}">
                <a16:creationId xmlns:a16="http://schemas.microsoft.com/office/drawing/2014/main" id="{3D2AFF84-BA64-5CEB-6952-F721C993CB7E}"/>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4" name="AutoShape 2" descr="Micro-model pore network">
            <a:extLst>
              <a:ext uri="{FF2B5EF4-FFF2-40B4-BE49-F238E27FC236}">
                <a16:creationId xmlns:a16="http://schemas.microsoft.com/office/drawing/2014/main" id="{82A8F945-AAC3-374D-AAB1-3F12CCF97F65}"/>
              </a:ext>
            </a:extLst>
          </p:cNvPr>
          <p:cNvSpPr>
            <a:spLocks noChangeAspect="1" noChangeArrowheads="1"/>
          </p:cNvSpPr>
          <p:nvPr/>
        </p:nvSpPr>
        <p:spPr bwMode="auto">
          <a:xfrm>
            <a:off x="6309360" y="3285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Grafik 33">
            <a:extLst>
              <a:ext uri="{FF2B5EF4-FFF2-40B4-BE49-F238E27FC236}">
                <a16:creationId xmlns:a16="http://schemas.microsoft.com/office/drawing/2014/main" id="{39FD7E32-6EAE-91B2-F53C-B9D778A5670C}"/>
              </a:ext>
            </a:extLst>
          </p:cNvPr>
          <p:cNvPicPr>
            <a:picLocks noChangeAspect="1"/>
          </p:cNvPicPr>
          <p:nvPr/>
        </p:nvPicPr>
        <p:blipFill>
          <a:blip r:embed="rId7"/>
          <a:stretch>
            <a:fillRect/>
          </a:stretch>
        </p:blipFill>
        <p:spPr>
          <a:xfrm>
            <a:off x="3261143" y="1700118"/>
            <a:ext cx="6165258" cy="1728882"/>
          </a:xfrm>
          <a:prstGeom prst="rect">
            <a:avLst/>
          </a:prstGeom>
        </p:spPr>
      </p:pic>
      <p:sp>
        <p:nvSpPr>
          <p:cNvPr id="35" name="Rechteck 34">
            <a:extLst>
              <a:ext uri="{FF2B5EF4-FFF2-40B4-BE49-F238E27FC236}">
                <a16:creationId xmlns:a16="http://schemas.microsoft.com/office/drawing/2014/main" id="{34C44F01-7329-319D-1B55-F2403F9E75BD}"/>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36" name="Datumsplatzhalter 3">
            <a:extLst>
              <a:ext uri="{FF2B5EF4-FFF2-40B4-BE49-F238E27FC236}">
                <a16:creationId xmlns:a16="http://schemas.microsoft.com/office/drawing/2014/main" id="{9F520C95-5A00-8E27-C185-D4D3DC9B0779}"/>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37" name="Foliennummernplatzhalter 4">
            <a:extLst>
              <a:ext uri="{FF2B5EF4-FFF2-40B4-BE49-F238E27FC236}">
                <a16:creationId xmlns:a16="http://schemas.microsoft.com/office/drawing/2014/main" id="{24A6E590-5616-5EAC-8230-50FC983E479C}"/>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10</a:t>
            </a:fld>
            <a:endParaRPr lang="de-DE" dirty="0"/>
          </a:p>
        </p:txBody>
      </p:sp>
      <p:grpSp>
        <p:nvGrpSpPr>
          <p:cNvPr id="38" name="Gruppieren 37">
            <a:extLst>
              <a:ext uri="{FF2B5EF4-FFF2-40B4-BE49-F238E27FC236}">
                <a16:creationId xmlns:a16="http://schemas.microsoft.com/office/drawing/2014/main" id="{DD38732F-B481-D7ED-EA9D-EBC664615917}"/>
              </a:ext>
            </a:extLst>
          </p:cNvPr>
          <p:cNvGrpSpPr/>
          <p:nvPr/>
        </p:nvGrpSpPr>
        <p:grpSpPr>
          <a:xfrm>
            <a:off x="3363668" y="6414194"/>
            <a:ext cx="5464666" cy="328852"/>
            <a:chOff x="3990310" y="6414194"/>
            <a:chExt cx="5464666" cy="328852"/>
          </a:xfrm>
        </p:grpSpPr>
        <p:sp>
          <p:nvSpPr>
            <p:cNvPr id="39" name="Textfeld 38">
              <a:extLst>
                <a:ext uri="{FF2B5EF4-FFF2-40B4-BE49-F238E27FC236}">
                  <a16:creationId xmlns:a16="http://schemas.microsoft.com/office/drawing/2014/main" id="{9C52B659-7990-780F-D5B6-E8DB736EB68F}"/>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40" name="Gruppieren 39">
              <a:extLst>
                <a:ext uri="{FF2B5EF4-FFF2-40B4-BE49-F238E27FC236}">
                  <a16:creationId xmlns:a16="http://schemas.microsoft.com/office/drawing/2014/main" id="{B0907F11-2DA5-BF37-280F-8CE5C54B9A2E}"/>
                </a:ext>
              </a:extLst>
            </p:cNvPr>
            <p:cNvGrpSpPr/>
            <p:nvPr/>
          </p:nvGrpSpPr>
          <p:grpSpPr>
            <a:xfrm>
              <a:off x="4852483" y="6414194"/>
              <a:ext cx="4602493" cy="328852"/>
              <a:chOff x="4852483" y="6414194"/>
              <a:chExt cx="4602493" cy="328852"/>
            </a:xfrm>
          </p:grpSpPr>
          <p:grpSp>
            <p:nvGrpSpPr>
              <p:cNvPr id="41" name="Gruppieren 40">
                <a:extLst>
                  <a:ext uri="{FF2B5EF4-FFF2-40B4-BE49-F238E27FC236}">
                    <a16:creationId xmlns:a16="http://schemas.microsoft.com/office/drawing/2014/main" id="{738B355F-7485-AAA7-0205-34050D843605}"/>
                  </a:ext>
                </a:extLst>
              </p:cNvPr>
              <p:cNvGrpSpPr/>
              <p:nvPr/>
            </p:nvGrpSpPr>
            <p:grpSpPr>
              <a:xfrm>
                <a:off x="4852483" y="6414194"/>
                <a:ext cx="3571150" cy="328852"/>
                <a:chOff x="4852483" y="6414194"/>
                <a:chExt cx="3571150" cy="328852"/>
              </a:xfrm>
            </p:grpSpPr>
            <p:grpSp>
              <p:nvGrpSpPr>
                <p:cNvPr id="43" name="Gruppieren 42">
                  <a:extLst>
                    <a:ext uri="{FF2B5EF4-FFF2-40B4-BE49-F238E27FC236}">
                      <a16:creationId xmlns:a16="http://schemas.microsoft.com/office/drawing/2014/main" id="{AA4F7049-0E2A-65ED-4E6F-3433C75ED544}"/>
                    </a:ext>
                  </a:extLst>
                </p:cNvPr>
                <p:cNvGrpSpPr/>
                <p:nvPr/>
              </p:nvGrpSpPr>
              <p:grpSpPr>
                <a:xfrm>
                  <a:off x="4852483" y="6643150"/>
                  <a:ext cx="423419" cy="99896"/>
                  <a:chOff x="4304401" y="6616154"/>
                  <a:chExt cx="423419" cy="99896"/>
                </a:xfrm>
              </p:grpSpPr>
              <p:sp>
                <p:nvSpPr>
                  <p:cNvPr id="52" name="Oval 88">
                    <a:extLst>
                      <a:ext uri="{FF2B5EF4-FFF2-40B4-BE49-F238E27FC236}">
                        <a16:creationId xmlns:a16="http://schemas.microsoft.com/office/drawing/2014/main" id="{913967FD-8360-5F29-DF3B-7DF29B7A5906}"/>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3" name="Oval 89">
                    <a:extLst>
                      <a:ext uri="{FF2B5EF4-FFF2-40B4-BE49-F238E27FC236}">
                        <a16:creationId xmlns:a16="http://schemas.microsoft.com/office/drawing/2014/main" id="{39EE8587-DD58-CB7D-7617-B6561F7A2526}"/>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44" name="Gruppieren 43">
                  <a:extLst>
                    <a:ext uri="{FF2B5EF4-FFF2-40B4-BE49-F238E27FC236}">
                      <a16:creationId xmlns:a16="http://schemas.microsoft.com/office/drawing/2014/main" id="{370780AB-CD87-4DF1-F0FD-90F525E7B4E0}"/>
                    </a:ext>
                  </a:extLst>
                </p:cNvPr>
                <p:cNvGrpSpPr/>
                <p:nvPr/>
              </p:nvGrpSpPr>
              <p:grpSpPr>
                <a:xfrm>
                  <a:off x="6095559" y="6633521"/>
                  <a:ext cx="1410792" cy="103423"/>
                  <a:chOff x="5915080" y="6625491"/>
                  <a:chExt cx="1410792" cy="103423"/>
                </a:xfrm>
              </p:grpSpPr>
              <p:sp>
                <p:nvSpPr>
                  <p:cNvPr id="47" name="Oval 91">
                    <a:extLst>
                      <a:ext uri="{FF2B5EF4-FFF2-40B4-BE49-F238E27FC236}">
                        <a16:creationId xmlns:a16="http://schemas.microsoft.com/office/drawing/2014/main" id="{EF1CEB5F-857E-FC01-E783-516C1212F5D9}"/>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48" name="Oval 92">
                    <a:extLst>
                      <a:ext uri="{FF2B5EF4-FFF2-40B4-BE49-F238E27FC236}">
                        <a16:creationId xmlns:a16="http://schemas.microsoft.com/office/drawing/2014/main" id="{B5DC7D0F-81F3-4F51-4E1A-11EBA4A0C88A}"/>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49" name="Oval 93">
                    <a:extLst>
                      <a:ext uri="{FF2B5EF4-FFF2-40B4-BE49-F238E27FC236}">
                        <a16:creationId xmlns:a16="http://schemas.microsoft.com/office/drawing/2014/main" id="{E6FFC3F1-1B92-B98B-1467-094FC4AF3B54}"/>
                      </a:ext>
                    </a:extLst>
                  </p:cNvPr>
                  <p:cNvSpPr/>
                  <p:nvPr/>
                </p:nvSpPr>
                <p:spPr>
                  <a:xfrm flipH="1" flipV="1">
                    <a:off x="6897456" y="6625491"/>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0" name="Oval 94">
                    <a:extLst>
                      <a:ext uri="{FF2B5EF4-FFF2-40B4-BE49-F238E27FC236}">
                        <a16:creationId xmlns:a16="http://schemas.microsoft.com/office/drawing/2014/main" id="{69E80E14-1319-B131-6B3D-DD4D114E1DC7}"/>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1" name="Oval 95">
                    <a:extLst>
                      <a:ext uri="{FF2B5EF4-FFF2-40B4-BE49-F238E27FC236}">
                        <a16:creationId xmlns:a16="http://schemas.microsoft.com/office/drawing/2014/main" id="{A125D26F-C810-501D-3AC0-3ED91168BD18}"/>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45" name="Oval 96">
                  <a:extLst>
                    <a:ext uri="{FF2B5EF4-FFF2-40B4-BE49-F238E27FC236}">
                      <a16:creationId xmlns:a16="http://schemas.microsoft.com/office/drawing/2014/main" id="{2B1521E8-D1FD-E911-EE1E-496C62985643}"/>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46" name="Textfeld 45">
                  <a:extLst>
                    <a:ext uri="{FF2B5EF4-FFF2-40B4-BE49-F238E27FC236}">
                      <a16:creationId xmlns:a16="http://schemas.microsoft.com/office/drawing/2014/main" id="{ADA2B1AE-5D04-AC3E-E39D-9EBE2B30C3FD}"/>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42" name="Textfeld 41">
                <a:extLst>
                  <a:ext uri="{FF2B5EF4-FFF2-40B4-BE49-F238E27FC236}">
                    <a16:creationId xmlns:a16="http://schemas.microsoft.com/office/drawing/2014/main" id="{2D9EF460-71CE-E06B-DE9F-71BD39CD5F7E}"/>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mc:AlternateContent xmlns:mc="http://schemas.openxmlformats.org/markup-compatibility/2006" xmlns:a14="http://schemas.microsoft.com/office/drawing/2010/main">
        <mc:Choice Requires="a14">
          <p:sp>
            <p:nvSpPr>
              <p:cNvPr id="55" name="Rechteck 54">
                <a:extLst>
                  <a:ext uri="{FF2B5EF4-FFF2-40B4-BE49-F238E27FC236}">
                    <a16:creationId xmlns:a16="http://schemas.microsoft.com/office/drawing/2014/main" id="{DAB0DA92-EB78-C611-7645-20EE8BFFAE3B}"/>
                  </a:ext>
                </a:extLst>
              </p:cNvPr>
              <p:cNvSpPr/>
              <p:nvPr/>
            </p:nvSpPr>
            <p:spPr>
              <a:xfrm>
                <a:off x="9852199" y="2512588"/>
                <a:ext cx="99559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panose="02040503050406030204" pitchFamily="18" charset="0"/>
                            </a:rPr>
                          </m:ctrlPr>
                        </m:sSubPr>
                        <m:e>
                          <m:r>
                            <a:rPr lang="de-DE" sz="1600" i="1">
                              <a:latin typeface="Cambria Math" panose="02040503050406030204" pitchFamily="18" charset="0"/>
                            </a:rPr>
                            <m:t>𝑝</m:t>
                          </m:r>
                        </m:e>
                        <m:sub>
                          <m:r>
                            <a:rPr lang="de-DE" sz="1600" b="0" i="1" smtClean="0">
                              <a:latin typeface="Cambria Math" panose="02040503050406030204" pitchFamily="18" charset="0"/>
                            </a:rPr>
                            <m:t>𝑜𝑢𝑡</m:t>
                          </m:r>
                        </m:sub>
                      </m:sSub>
                      <m:r>
                        <a:rPr lang="de-DE" sz="1600" b="0" i="1" smtClean="0">
                          <a:latin typeface="Cambria Math" panose="02040503050406030204" pitchFamily="18" charset="0"/>
                        </a:rPr>
                        <m:t>=0</m:t>
                      </m:r>
                    </m:oMath>
                  </m:oMathPara>
                </a14:m>
                <a:endParaRPr lang="en-US" dirty="0"/>
              </a:p>
            </p:txBody>
          </p:sp>
        </mc:Choice>
        <mc:Fallback xmlns="">
          <p:sp>
            <p:nvSpPr>
              <p:cNvPr id="55" name="Rechteck 54">
                <a:extLst>
                  <a:ext uri="{FF2B5EF4-FFF2-40B4-BE49-F238E27FC236}">
                    <a16:creationId xmlns:a16="http://schemas.microsoft.com/office/drawing/2014/main" id="{DAB0DA92-EB78-C611-7645-20EE8BFFAE3B}"/>
                  </a:ext>
                </a:extLst>
              </p:cNvPr>
              <p:cNvSpPr>
                <a:spLocks noRot="1" noChangeAspect="1" noMove="1" noResize="1" noEditPoints="1" noAdjustHandles="1" noChangeArrowheads="1" noChangeShapeType="1" noTextEdit="1"/>
              </p:cNvSpPr>
              <p:nvPr/>
            </p:nvSpPr>
            <p:spPr>
              <a:xfrm>
                <a:off x="9852199" y="2512588"/>
                <a:ext cx="995594" cy="338554"/>
              </a:xfrm>
              <a:prstGeom prst="rect">
                <a:avLst/>
              </a:prstGeom>
              <a:blipFill>
                <a:blip r:embed="rId8"/>
                <a:stretch>
                  <a:fillRect b="-7143"/>
                </a:stretch>
              </a:blipFill>
            </p:spPr>
            <p:txBody>
              <a:bodyPr/>
              <a:lstStyle/>
              <a:p>
                <a:r>
                  <a:rPr lang="en-US">
                    <a:noFill/>
                  </a:rPr>
                  <a:t> </a:t>
                </a:r>
              </a:p>
            </p:txBody>
          </p:sp>
        </mc:Fallback>
      </mc:AlternateContent>
      <p:pic>
        <p:nvPicPr>
          <p:cNvPr id="3" name="Grafik 2" descr="Geöffnetes Buch Silhouette">
            <a:extLst>
              <a:ext uri="{FF2B5EF4-FFF2-40B4-BE49-F238E27FC236}">
                <a16:creationId xmlns:a16="http://schemas.microsoft.com/office/drawing/2014/main" id="{A672EC12-7D98-AE46-9FA6-B9F024BD85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93594" y="3485037"/>
            <a:ext cx="304799" cy="304799"/>
          </a:xfrm>
          <a:prstGeom prst="rect">
            <a:avLst/>
          </a:prstGeom>
        </p:spPr>
      </p:pic>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0D996282-D5F5-6AD1-AF35-672A938A2E18}"/>
                  </a:ext>
                </a:extLst>
              </p:cNvPr>
              <p:cNvSpPr/>
              <p:nvPr/>
            </p:nvSpPr>
            <p:spPr>
              <a:xfrm>
                <a:off x="1124085" y="2649622"/>
                <a:ext cx="1863331" cy="3575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panose="02040503050406030204" pitchFamily="18" charset="0"/>
                            </a:rPr>
                          </m:ctrlPr>
                        </m:sSubPr>
                        <m:e>
                          <m:r>
                            <a:rPr lang="de-DE" sz="1600" i="1">
                              <a:latin typeface="Cambria Math" panose="02040503050406030204" pitchFamily="18" charset="0"/>
                            </a:rPr>
                            <m:t>𝑝</m:t>
                          </m:r>
                        </m:e>
                        <m:sub>
                          <m:r>
                            <a:rPr lang="de-DE" sz="1600" i="1">
                              <a:latin typeface="Cambria Math" panose="02040503050406030204" pitchFamily="18" charset="0"/>
                            </a:rPr>
                            <m:t>𝑖𝑛</m:t>
                          </m:r>
                          <m:r>
                            <a:rPr lang="de-DE" sz="1600" i="1">
                              <a:latin typeface="Cambria Math" panose="02040503050406030204" pitchFamily="18" charset="0"/>
                            </a:rPr>
                            <m:t>,</m:t>
                          </m:r>
                          <m:r>
                            <a:rPr lang="de-DE" sz="1600" i="1">
                              <a:latin typeface="Cambria Math" panose="02040503050406030204" pitchFamily="18" charset="0"/>
                            </a:rPr>
                            <m:t>𝑒𝑥𝑝</m:t>
                          </m:r>
                        </m:sub>
                      </m:sSub>
                      <m:r>
                        <a:rPr lang="de-DE" sz="1600" b="0" i="1" smtClean="0">
                          <a:latin typeface="Cambria Math" panose="02040503050406030204" pitchFamily="18" charset="0"/>
                        </a:rPr>
                        <m:t>=1.86 </m:t>
                      </m:r>
                      <m:r>
                        <a:rPr lang="de-DE" sz="1600" b="0" i="1" smtClean="0">
                          <a:latin typeface="Cambria Math" panose="02040503050406030204" pitchFamily="18" charset="0"/>
                        </a:rPr>
                        <m:t>𝑘𝑃𝑎</m:t>
                      </m:r>
                    </m:oMath>
                  </m:oMathPara>
                </a14:m>
                <a:endParaRPr lang="en-US" dirty="0"/>
              </a:p>
            </p:txBody>
          </p:sp>
        </mc:Choice>
        <mc:Fallback xmlns="">
          <p:sp>
            <p:nvSpPr>
              <p:cNvPr id="2" name="Rechteck 1">
                <a:extLst>
                  <a:ext uri="{FF2B5EF4-FFF2-40B4-BE49-F238E27FC236}">
                    <a16:creationId xmlns:a16="http://schemas.microsoft.com/office/drawing/2014/main" id="{0D996282-D5F5-6AD1-AF35-672A938A2E18}"/>
                  </a:ext>
                </a:extLst>
              </p:cNvPr>
              <p:cNvSpPr>
                <a:spLocks noRot="1" noChangeAspect="1" noMove="1" noResize="1" noEditPoints="1" noAdjustHandles="1" noChangeArrowheads="1" noChangeShapeType="1" noTextEdit="1"/>
              </p:cNvSpPr>
              <p:nvPr/>
            </p:nvSpPr>
            <p:spPr>
              <a:xfrm>
                <a:off x="1124085" y="2649622"/>
                <a:ext cx="1863331" cy="357534"/>
              </a:xfrm>
              <a:prstGeom prst="rect">
                <a:avLst/>
              </a:prstGeom>
              <a:blipFill>
                <a:blip r:embed="rId11"/>
                <a:stretch>
                  <a:fillRect b="-10345"/>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AC643572-507B-7379-C156-64B17B4110CD}"/>
              </a:ext>
            </a:extLst>
          </p:cNvPr>
          <p:cNvSpPr/>
          <p:nvPr/>
        </p:nvSpPr>
        <p:spPr>
          <a:xfrm>
            <a:off x="4664490" y="3513539"/>
            <a:ext cx="3203121" cy="246221"/>
          </a:xfrm>
          <a:prstGeom prst="rect">
            <a:avLst/>
          </a:prstGeom>
        </p:spPr>
        <p:txBody>
          <a:bodyPr wrap="none">
            <a:spAutoFit/>
          </a:bodyPr>
          <a:lstStyle/>
          <a:p>
            <a:r>
              <a:rPr lang="en-US" sz="1000" dirty="0"/>
              <a:t>﻿Kunz et al. , Transport in Porous Media 114(2) (2016)</a:t>
            </a:r>
          </a:p>
        </p:txBody>
      </p:sp>
      <p:cxnSp>
        <p:nvCxnSpPr>
          <p:cNvPr id="11" name="Gerade Verbindung 10">
            <a:extLst>
              <a:ext uri="{FF2B5EF4-FFF2-40B4-BE49-F238E27FC236}">
                <a16:creationId xmlns:a16="http://schemas.microsoft.com/office/drawing/2014/main" id="{C737D7C7-8283-9DFA-EDC5-7D5CB9BF01A3}"/>
              </a:ext>
            </a:extLst>
          </p:cNvPr>
          <p:cNvCxnSpPr>
            <a:stCxn id="2" idx="3"/>
          </p:cNvCxnSpPr>
          <p:nvPr/>
        </p:nvCxnSpPr>
        <p:spPr>
          <a:xfrm flipV="1">
            <a:off x="2987416" y="2807208"/>
            <a:ext cx="376252" cy="211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FA155376-78BE-B8E7-CD10-7BB290FC77C3}"/>
              </a:ext>
            </a:extLst>
          </p:cNvPr>
          <p:cNvCxnSpPr/>
          <p:nvPr/>
        </p:nvCxnSpPr>
        <p:spPr>
          <a:xfrm flipV="1">
            <a:off x="9451174" y="2727762"/>
            <a:ext cx="376252" cy="211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11623283"/>
      </p:ext>
    </p:extLst>
  </p:cSld>
  <p:clrMapOvr>
    <a:masterClrMapping/>
  </p:clrMapOvr>
  <mc:AlternateContent xmlns:mc="http://schemas.openxmlformats.org/markup-compatibility/2006" xmlns:p14="http://schemas.microsoft.com/office/powerpoint/2010/main">
    <mc:Choice Requires="p14">
      <p:transition spd="slow" p14:dur="2000" advTm="60540"/>
    </mc:Choice>
    <mc:Fallback xmlns="">
      <p:transition spd="slow" advTm="605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AD8BA884-2D0C-97D3-4DBB-72843160C510}"/>
              </a:ext>
            </a:extLst>
          </p:cNvPr>
          <p:cNvSpPr/>
          <p:nvPr/>
        </p:nvSpPr>
        <p:spPr>
          <a:xfrm>
            <a:off x="520700" y="4023360"/>
            <a:ext cx="11147044" cy="191109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sp>
        <p:nvSpPr>
          <p:cNvPr id="6" name="Titel 5">
            <a:extLst>
              <a:ext uri="{FF2B5EF4-FFF2-40B4-BE49-F238E27FC236}">
                <a16:creationId xmlns:a16="http://schemas.microsoft.com/office/drawing/2014/main" id="{9E6F5FEF-D29A-8E4E-9157-E367DEA142FF}"/>
              </a:ext>
            </a:extLst>
          </p:cNvPr>
          <p:cNvSpPr>
            <a:spLocks noGrp="1"/>
          </p:cNvSpPr>
          <p:nvPr>
            <p:ph type="title"/>
          </p:nvPr>
        </p:nvSpPr>
        <p:spPr/>
        <p:txBody>
          <a:bodyPr/>
          <a:lstStyle/>
          <a:p>
            <a:r>
              <a:rPr lang="de-DE"/>
              <a:t>Modelling </a:t>
            </a:r>
            <a:r>
              <a:rPr lang="de-DE" err="1"/>
              <a:t>Two</a:t>
            </a:r>
            <a:r>
              <a:rPr lang="de-DE"/>
              <a:t> Phase Flow in </a:t>
            </a:r>
            <a:r>
              <a:rPr lang="de-DE" err="1"/>
              <a:t>Porous</a:t>
            </a:r>
            <a:r>
              <a:rPr lang="de-DE"/>
              <a:t> Media </a:t>
            </a:r>
            <a:endParaRPr lang="en-US"/>
          </a:p>
        </p:txBody>
      </p:sp>
      <p:sp>
        <p:nvSpPr>
          <p:cNvPr id="7" name="Textplatzhalter 6">
            <a:extLst>
              <a:ext uri="{FF2B5EF4-FFF2-40B4-BE49-F238E27FC236}">
                <a16:creationId xmlns:a16="http://schemas.microsoft.com/office/drawing/2014/main" id="{1336FAE4-4610-1A41-93F0-ADFCF79BDC31}"/>
              </a:ext>
            </a:extLst>
          </p:cNvPr>
          <p:cNvSpPr>
            <a:spLocks noGrp="1"/>
          </p:cNvSpPr>
          <p:nvPr>
            <p:ph type="body" sz="quarter" idx="13"/>
          </p:nvPr>
        </p:nvSpPr>
        <p:spPr/>
        <p:txBody>
          <a:bodyPr/>
          <a:lstStyle/>
          <a:p>
            <a:r>
              <a:rPr lang="de-DE" dirty="0"/>
              <a:t>Dynamic </a:t>
            </a:r>
            <a:r>
              <a:rPr lang="de-DE" dirty="0" err="1"/>
              <a:t>drainage</a:t>
            </a:r>
            <a:r>
              <a:rPr lang="de-DE" dirty="0"/>
              <a:t> </a:t>
            </a:r>
            <a:r>
              <a:rPr lang="de-DE" dirty="0" err="1"/>
              <a:t>of</a:t>
            </a:r>
            <a:r>
              <a:rPr lang="de-DE" dirty="0"/>
              <a:t> a fluorinert </a:t>
            </a:r>
            <a:r>
              <a:rPr lang="de-DE" dirty="0" err="1"/>
              <a:t>saturated</a:t>
            </a:r>
            <a:r>
              <a:rPr lang="de-DE" dirty="0"/>
              <a:t> PDMS Micro-Modell</a:t>
            </a:r>
          </a:p>
          <a:p>
            <a:endParaRPr lang="en-US"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440E419B-7853-45E2-B860-C1472F39484C}"/>
                  </a:ext>
                </a:extLst>
              </p:cNvPr>
              <p:cNvSpPr txBox="1"/>
              <p:nvPr/>
            </p:nvSpPr>
            <p:spPr>
              <a:xfrm>
                <a:off x="658824" y="4113858"/>
                <a:ext cx="11179152" cy="1382301"/>
              </a:xfrm>
              <a:prstGeom prst="rect">
                <a:avLst/>
              </a:prstGeom>
              <a:noFill/>
            </p:spPr>
            <p:txBody>
              <a:bodyPr wrap="square" lIns="0" tIns="0" rIns="0" bIns="0" rtlCol="0">
                <a:spAutoFit/>
              </a:bodyPr>
              <a:lstStyle/>
              <a:p>
                <a:pPr marL="179388" indent="-179388">
                  <a:lnSpc>
                    <a:spcPct val="120000"/>
                  </a:lnSpc>
                  <a:spcBef>
                    <a:spcPts val="625"/>
                  </a:spcBef>
                  <a:buClr>
                    <a:schemeClr val="accent1"/>
                  </a:buClr>
                  <a:buFont typeface="Arial" panose="020B0604020202020204" pitchFamily="34" charset="0"/>
                  <a:buChar char="•"/>
                </a:pPr>
                <a:r>
                  <a:rPr lang="de-DE" sz="1600" dirty="0"/>
                  <a:t>Model </a:t>
                </a:r>
                <a:r>
                  <a:rPr lang="de-DE" sz="1600" dirty="0" err="1"/>
                  <a:t>reduction</a:t>
                </a:r>
                <a:r>
                  <a:rPr lang="de-DE" sz="1600" dirty="0"/>
                  <a:t> </a:t>
                </a:r>
                <a:r>
                  <a:rPr lang="de-DE" sz="1600" dirty="0" err="1"/>
                  <a:t>from</a:t>
                </a:r>
                <a:r>
                  <a:rPr lang="de-DE" sz="1600" dirty="0"/>
                  <a:t> 3D </a:t>
                </a:r>
                <a:r>
                  <a:rPr lang="de-DE" sz="1600" dirty="0" err="1"/>
                  <a:t>to</a:t>
                </a:r>
                <a:r>
                  <a:rPr lang="de-DE" sz="1600" dirty="0"/>
                  <a:t> 2D</a:t>
                </a:r>
              </a:p>
              <a:p>
                <a:pPr marL="607327" lvl="1" indent="-179388">
                  <a:lnSpc>
                    <a:spcPct val="120000"/>
                  </a:lnSpc>
                  <a:spcBef>
                    <a:spcPts val="625"/>
                  </a:spcBef>
                  <a:buClr>
                    <a:schemeClr val="accent1"/>
                  </a:buClr>
                  <a:buFont typeface="Arial" panose="020B0604020202020204" pitchFamily="34" charset="0"/>
                  <a:buChar char="•"/>
                </a:pPr>
                <a:r>
                  <a:rPr lang="de-DE" sz="1600" dirty="0"/>
                  <a:t> Additional </a:t>
                </a:r>
                <a:r>
                  <a:rPr lang="de-DE" sz="1600" dirty="0" err="1"/>
                  <a:t>friction</a:t>
                </a:r>
                <a:r>
                  <a:rPr lang="de-DE" sz="1600" dirty="0"/>
                  <a:t> </a:t>
                </a:r>
                <a:r>
                  <a:rPr lang="de-DE" sz="1600" dirty="0" err="1"/>
                  <a:t>term</a:t>
                </a:r>
                <a:r>
                  <a:rPr lang="de-DE" sz="1600" dirty="0"/>
                  <a:t>: </a:t>
                </a:r>
                <a14:m>
                  <m:oMath xmlns:m="http://schemas.openxmlformats.org/officeDocument/2006/math">
                    <m:f>
                      <m:fPr>
                        <m:ctrlPr>
                          <a:rPr lang="de-DE" sz="1600" i="1" smtClean="0">
                            <a:latin typeface="Cambria Math" panose="02040503050406030204" pitchFamily="18" charset="0"/>
                          </a:rPr>
                        </m:ctrlPr>
                      </m:fPr>
                      <m:num>
                        <m:r>
                          <a:rPr lang="de-DE" sz="1600" b="0" i="1" smtClean="0">
                            <a:latin typeface="Cambria Math" panose="02040503050406030204" pitchFamily="18" charset="0"/>
                          </a:rPr>
                          <m:t>𝑑</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𝑣</m:t>
                            </m:r>
                          </m:e>
                          <m:sub>
                            <m:r>
                              <a:rPr lang="de-DE" sz="1600" b="0" i="1" smtClean="0">
                                <a:latin typeface="Cambria Math" panose="02040503050406030204" pitchFamily="18" charset="0"/>
                              </a:rPr>
                              <m:t>𝑟𝑒𝑑</m:t>
                            </m:r>
                          </m:sub>
                        </m:sSub>
                      </m:num>
                      <m:den>
                        <m:r>
                          <a:rPr lang="de-DE" sz="1600" b="0" i="1" smtClean="0">
                            <a:latin typeface="Cambria Math" panose="02040503050406030204" pitchFamily="18" charset="0"/>
                          </a:rPr>
                          <m:t>𝑑𝑡</m:t>
                        </m:r>
                      </m:den>
                    </m:f>
                    <m:r>
                      <a:rPr lang="de-DE" sz="1600" b="0" i="1" smtClean="0">
                        <a:latin typeface="Cambria Math" panose="02040503050406030204" pitchFamily="18" charset="0"/>
                      </a:rPr>
                      <m:t>=</m:t>
                    </m:r>
                    <m:f>
                      <m:fPr>
                        <m:ctrlPr>
                          <a:rPr lang="de-DE" sz="1600" i="1">
                            <a:latin typeface="Cambria Math" panose="02040503050406030204" pitchFamily="18" charset="0"/>
                          </a:rPr>
                        </m:ctrlPr>
                      </m:fPr>
                      <m:num>
                        <m:r>
                          <a:rPr lang="de-DE" sz="1600" i="1">
                            <a:latin typeface="Cambria Math" panose="02040503050406030204" pitchFamily="18" charset="0"/>
                          </a:rPr>
                          <m:t>𝑑</m:t>
                        </m:r>
                        <m:r>
                          <a:rPr lang="de-DE" sz="1600" b="0" i="1" smtClean="0">
                            <a:latin typeface="Cambria Math" panose="02040503050406030204" pitchFamily="18" charset="0"/>
                          </a:rPr>
                          <m:t>𝑣</m:t>
                        </m:r>
                      </m:num>
                      <m:den>
                        <m:r>
                          <a:rPr lang="de-DE" sz="1600" i="1">
                            <a:latin typeface="Cambria Math" panose="02040503050406030204" pitchFamily="18" charset="0"/>
                          </a:rPr>
                          <m:t>𝑑𝑡</m:t>
                        </m:r>
                      </m:den>
                    </m:f>
                    <m:r>
                      <a:rPr lang="de-DE" sz="1600" b="0" i="1" smtClean="0">
                        <a:latin typeface="Cambria Math" panose="02040503050406030204" pitchFamily="18" charset="0"/>
                      </a:rPr>
                      <m:t>−</m:t>
                    </m:r>
                    <m:f>
                      <m:fPr>
                        <m:ctrlPr>
                          <a:rPr lang="de-DE" sz="1600" i="1">
                            <a:latin typeface="Cambria Math" panose="02040503050406030204" pitchFamily="18" charset="0"/>
                          </a:rPr>
                        </m:ctrlPr>
                      </m:fPr>
                      <m:num>
                        <m:r>
                          <a:rPr lang="de-DE" sz="1600" b="0" i="1" smtClean="0">
                            <a:latin typeface="Cambria Math" panose="02040503050406030204" pitchFamily="18" charset="0"/>
                          </a:rPr>
                          <m:t>12 </m:t>
                        </m:r>
                        <m:r>
                          <a:rPr lang="de-DE" sz="1600" b="0" i="1" smtClean="0">
                            <a:latin typeface="Cambria Math" panose="02040503050406030204" pitchFamily="18" charset="0"/>
                          </a:rPr>
                          <m:t>𝜂</m:t>
                        </m:r>
                        <m:r>
                          <a:rPr lang="de-DE" sz="1600" b="0" i="1" smtClean="0">
                            <a:latin typeface="Cambria Math" panose="02040503050406030204" pitchFamily="18" charset="0"/>
                          </a:rPr>
                          <m:t> </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𝑣</m:t>
                            </m:r>
                          </m:e>
                          <m:sub>
                            <m:r>
                              <a:rPr lang="de-DE" sz="1600" b="0" i="1" smtClean="0">
                                <a:latin typeface="Cambria Math" panose="02040503050406030204" pitchFamily="18" charset="0"/>
                              </a:rPr>
                              <m:t>𝑖</m:t>
                            </m:r>
                          </m:sub>
                        </m:sSub>
                      </m:num>
                      <m:den>
                        <m:r>
                          <a:rPr lang="de-DE" sz="1600" b="0" i="1" smtClean="0">
                            <a:latin typeface="Cambria Math" panose="02040503050406030204" pitchFamily="18" charset="0"/>
                          </a:rPr>
                          <m:t>𝜌</m:t>
                        </m:r>
                        <m:r>
                          <a:rPr lang="de-DE" sz="1600" b="0" i="1" smtClean="0">
                            <a:latin typeface="Cambria Math" panose="02040503050406030204" pitchFamily="18" charset="0"/>
                          </a:rPr>
                          <m:t>∗</m:t>
                        </m:r>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𝑑</m:t>
                            </m:r>
                          </m:e>
                          <m:sup>
                            <m:r>
                              <a:rPr lang="de-DE" sz="1600" b="0" i="1" smtClean="0">
                                <a:latin typeface="Cambria Math" panose="02040503050406030204" pitchFamily="18" charset="0"/>
                              </a:rPr>
                              <m:t>2</m:t>
                            </m:r>
                          </m:sup>
                        </m:sSup>
                      </m:den>
                    </m:f>
                  </m:oMath>
                </a14:m>
                <a:endParaRPr lang="de-DE" sz="1600" dirty="0"/>
              </a:p>
              <a:p>
                <a:pPr marL="607327" lvl="1" indent="-179388">
                  <a:lnSpc>
                    <a:spcPct val="120000"/>
                  </a:lnSpc>
                  <a:spcBef>
                    <a:spcPts val="625"/>
                  </a:spcBef>
                  <a:buClr>
                    <a:schemeClr val="accent1"/>
                  </a:buClr>
                  <a:buFont typeface="Arial" panose="020B0604020202020204" pitchFamily="34" charset="0"/>
                  <a:buChar char="•"/>
                </a:pPr>
                <a:r>
                  <a:rPr lang="de-DE" sz="1600" dirty="0" err="1"/>
                  <a:t>Curvature</a:t>
                </a:r>
                <a:r>
                  <a:rPr lang="de-DE" sz="1600" dirty="0"/>
                  <a:t>: </a:t>
                </a:r>
                <a14:m>
                  <m:oMath xmlns:m="http://schemas.openxmlformats.org/officeDocument/2006/math">
                    <m:sSub>
                      <m:sSubPr>
                        <m:ctrlPr>
                          <a:rPr lang="de-DE" sz="1600" b="0" i="1" smtClean="0">
                            <a:latin typeface="Cambria Math" panose="02040503050406030204" pitchFamily="18" charset="0"/>
                          </a:rPr>
                        </m:ctrlPr>
                      </m:sSubPr>
                      <m:e>
                        <m:r>
                          <a:rPr lang="de-DE" sz="1600" i="1" smtClean="0">
                            <a:latin typeface="Cambria Math" panose="02040503050406030204" pitchFamily="18" charset="0"/>
                          </a:rPr>
                          <m:t>𝑝</m:t>
                        </m:r>
                      </m:e>
                      <m:sub>
                        <m:r>
                          <a:rPr lang="de-DE" sz="1600" b="0" i="1" smtClean="0">
                            <a:latin typeface="Cambria Math" panose="02040503050406030204" pitchFamily="18" charset="0"/>
                          </a:rPr>
                          <m:t>𝑐</m:t>
                        </m:r>
                      </m:sub>
                    </m:sSub>
                    <m:r>
                      <a:rPr lang="de-DE" sz="1600" b="0" i="1" smtClean="0">
                        <a:latin typeface="Cambria Math" panose="02040503050406030204" pitchFamily="18" charset="0"/>
                      </a:rPr>
                      <m:t>=</m:t>
                    </m:r>
                    <m:r>
                      <a:rPr lang="de-DE" sz="1600" b="0" i="1" smtClean="0">
                        <a:latin typeface="Cambria Math" panose="02040503050406030204" pitchFamily="18" charset="0"/>
                      </a:rPr>
                      <m:t>𝜎𝜅</m:t>
                    </m:r>
                    <m:r>
                      <a:rPr lang="de-DE" sz="1600" b="0" i="1" smtClean="0">
                        <a:latin typeface="Cambria Math" panose="02040503050406030204" pitchFamily="18" charset="0"/>
                        <a:ea typeface="Cambria Math" panose="02040503050406030204" pitchFamily="18" charset="0"/>
                      </a:rPr>
                      <m:t>→</m:t>
                    </m:r>
                    <m:r>
                      <a:rPr lang="de-DE" sz="1600" i="1">
                        <a:latin typeface="Cambria Math" panose="02040503050406030204" pitchFamily="18" charset="0"/>
                      </a:rPr>
                      <m:t>𝜅</m:t>
                    </m:r>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1</m:t>
                        </m:r>
                      </m:num>
                      <m:den>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𝑟</m:t>
                            </m:r>
                          </m:e>
                          <m:sub>
                            <m:r>
                              <a:rPr lang="de-DE" sz="1600" b="0" i="1" smtClean="0">
                                <a:latin typeface="Cambria Math" panose="02040503050406030204" pitchFamily="18" charset="0"/>
                              </a:rPr>
                              <m:t>𝑐</m:t>
                            </m:r>
                          </m:sub>
                        </m:sSub>
                      </m:den>
                    </m:f>
                    <m:r>
                      <a:rPr lang="de-DE" sz="1600" b="0" i="1" smtClean="0">
                        <a:latin typeface="Cambria Math" panose="02040503050406030204" pitchFamily="18" charset="0"/>
                      </a:rPr>
                      <m:t>=</m:t>
                    </m:r>
                    <m:d>
                      <m:dPr>
                        <m:ctrlPr>
                          <a:rPr lang="de-DE" sz="1600" b="0" i="1" smtClean="0">
                            <a:latin typeface="Cambria Math" panose="02040503050406030204" pitchFamily="18" charset="0"/>
                          </a:rPr>
                        </m:ctrlPr>
                      </m:dPr>
                      <m:e>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2</m:t>
                            </m:r>
                          </m:num>
                          <m:den>
                            <m:r>
                              <a:rPr lang="de-DE" sz="1600" b="0" i="1" smtClean="0">
                                <a:latin typeface="Cambria Math" panose="02040503050406030204" pitchFamily="18" charset="0"/>
                              </a:rPr>
                              <m:t>𝑎</m:t>
                            </m:r>
                          </m:den>
                        </m:f>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2</m:t>
                            </m:r>
                          </m:num>
                          <m:den>
                            <m:r>
                              <a:rPr lang="de-DE" sz="1600" b="0" i="1" smtClean="0">
                                <a:latin typeface="Cambria Math" panose="02040503050406030204" pitchFamily="18" charset="0"/>
                              </a:rPr>
                              <m:t>𝑏</m:t>
                            </m:r>
                          </m:den>
                        </m:f>
                      </m:e>
                    </m:d>
                    <m:func>
                      <m:funcPr>
                        <m:ctrlPr>
                          <a:rPr lang="de-DE" sz="1600" b="0" i="1" smtClean="0">
                            <a:latin typeface="Cambria Math" panose="02040503050406030204" pitchFamily="18" charset="0"/>
                          </a:rPr>
                        </m:ctrlPr>
                      </m:funcPr>
                      <m:fName>
                        <m:r>
                          <m:rPr>
                            <m:sty m:val="p"/>
                          </m:rPr>
                          <a:rPr lang="de-DE" sz="1600" b="0" i="0" smtClean="0">
                            <a:latin typeface="Cambria Math" panose="02040503050406030204" pitchFamily="18" charset="0"/>
                          </a:rPr>
                          <m:t>cos</m:t>
                        </m:r>
                      </m:fName>
                      <m:e>
                        <m:d>
                          <m:dPr>
                            <m:ctrlPr>
                              <a:rPr lang="de-DE" sz="1600" b="0" i="1" smtClean="0">
                                <a:latin typeface="Cambria Math" panose="02040503050406030204" pitchFamily="18" charset="0"/>
                              </a:rPr>
                            </m:ctrlPr>
                          </m:dPr>
                          <m:e>
                            <m:r>
                              <m:rPr>
                                <m:sty m:val="p"/>
                              </m:rPr>
                              <a:rPr lang="de-DE" sz="1600" b="0" i="0" smtClean="0">
                                <a:latin typeface="Cambria Math" panose="02040503050406030204" pitchFamily="18" charset="0"/>
                              </a:rPr>
                              <m:t>Θ</m:t>
                            </m:r>
                          </m:e>
                        </m:d>
                      </m:e>
                    </m:func>
                    <m:r>
                      <a:rPr lang="de-DE" sz="1600" i="1">
                        <a:latin typeface="Cambria Math" panose="02040503050406030204" pitchFamily="18" charset="0"/>
                        <a:ea typeface="Cambria Math" panose="02040503050406030204" pitchFamily="18" charset="0"/>
                      </a:rPr>
                      <m:t>→</m:t>
                    </m:r>
                    <m:sSub>
                      <m:sSubPr>
                        <m:ctrlPr>
                          <a:rPr lang="de-DE" sz="1600" b="0" i="1" smtClean="0">
                            <a:latin typeface="Cambria Math" panose="02040503050406030204" pitchFamily="18" charset="0"/>
                            <a:ea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𝑝</m:t>
                        </m:r>
                      </m:e>
                      <m:sub>
                        <m:r>
                          <a:rPr lang="de-DE" sz="1600" b="0" i="1" smtClean="0">
                            <a:latin typeface="Cambria Math" panose="02040503050406030204" pitchFamily="18" charset="0"/>
                            <a:ea typeface="Cambria Math" panose="02040503050406030204" pitchFamily="18" charset="0"/>
                          </a:rPr>
                          <m:t>𝑐</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𝑧</m:t>
                        </m:r>
                      </m:sub>
                    </m:sSub>
                    <m:r>
                      <a:rPr lang="de-DE" sz="1600" b="0" i="1" smtClean="0">
                        <a:latin typeface="Cambria Math" panose="02040503050406030204" pitchFamily="18" charset="0"/>
                        <a:ea typeface="Cambria Math" panose="02040503050406030204" pitchFamily="18" charset="0"/>
                      </a:rPr>
                      <m:t>=778</m:t>
                    </m:r>
                    <m:r>
                      <a:rPr lang="de-DE" sz="1600" b="0" i="1" smtClean="0">
                        <a:latin typeface="Cambria Math" panose="02040503050406030204" pitchFamily="18" charset="0"/>
                        <a:ea typeface="Cambria Math" panose="02040503050406030204" pitchFamily="18" charset="0"/>
                      </a:rPr>
                      <m:t>𝑃𝑎</m:t>
                    </m:r>
                  </m:oMath>
                </a14:m>
                <a:r>
                  <a:rPr lang="de-DE" sz="1600" dirty="0"/>
                  <a:t>   ﻿</a:t>
                </a:r>
              </a:p>
            </p:txBody>
          </p:sp>
        </mc:Choice>
        <mc:Fallback xmlns="">
          <p:sp>
            <p:nvSpPr>
              <p:cNvPr id="9" name="Textfeld 8">
                <a:extLst>
                  <a:ext uri="{FF2B5EF4-FFF2-40B4-BE49-F238E27FC236}">
                    <a16:creationId xmlns:a16="http://schemas.microsoft.com/office/drawing/2014/main" id="{440E419B-7853-45E2-B860-C1472F39484C}"/>
                  </a:ext>
                </a:extLst>
              </p:cNvPr>
              <p:cNvSpPr txBox="1">
                <a:spLocks noRot="1" noChangeAspect="1" noMove="1" noResize="1" noEditPoints="1" noAdjustHandles="1" noChangeArrowheads="1" noChangeShapeType="1" noTextEdit="1"/>
              </p:cNvSpPr>
              <p:nvPr/>
            </p:nvSpPr>
            <p:spPr>
              <a:xfrm>
                <a:off x="658824" y="4113858"/>
                <a:ext cx="11179152" cy="1382301"/>
              </a:xfrm>
              <a:prstGeom prst="rect">
                <a:avLst/>
              </a:prstGeom>
              <a:blipFill>
                <a:blip r:embed="rId5"/>
                <a:stretch>
                  <a:fillRect l="-1020" t="-3670" b="-1835"/>
                </a:stretch>
              </a:blipFill>
            </p:spPr>
            <p:txBody>
              <a:bodyPr/>
              <a:lstStyle/>
              <a:p>
                <a:r>
                  <a:rPr lang="en-US">
                    <a:noFill/>
                  </a:rPr>
                  <a:t> </a:t>
                </a:r>
              </a:p>
            </p:txBody>
          </p:sp>
        </mc:Fallback>
      </mc:AlternateContent>
      <p:sp>
        <p:nvSpPr>
          <p:cNvPr id="33" name="Rechteck 32">
            <a:extLst>
              <a:ext uri="{FF2B5EF4-FFF2-40B4-BE49-F238E27FC236}">
                <a16:creationId xmlns:a16="http://schemas.microsoft.com/office/drawing/2014/main" id="{3D2AFF84-BA64-5CEB-6952-F721C993CB7E}"/>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4" name="AutoShape 2" descr="Micro-model pore network">
            <a:extLst>
              <a:ext uri="{FF2B5EF4-FFF2-40B4-BE49-F238E27FC236}">
                <a16:creationId xmlns:a16="http://schemas.microsoft.com/office/drawing/2014/main" id="{82A8F945-AAC3-374D-AAB1-3F12CCF97F65}"/>
              </a:ext>
            </a:extLst>
          </p:cNvPr>
          <p:cNvSpPr>
            <a:spLocks noChangeAspect="1" noChangeArrowheads="1"/>
          </p:cNvSpPr>
          <p:nvPr/>
        </p:nvSpPr>
        <p:spPr bwMode="auto">
          <a:xfrm>
            <a:off x="6309360" y="3285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hteck 34">
            <a:extLst>
              <a:ext uri="{FF2B5EF4-FFF2-40B4-BE49-F238E27FC236}">
                <a16:creationId xmlns:a16="http://schemas.microsoft.com/office/drawing/2014/main" id="{34C44F01-7329-319D-1B55-F2403F9E75BD}"/>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36" name="Datumsplatzhalter 3">
            <a:extLst>
              <a:ext uri="{FF2B5EF4-FFF2-40B4-BE49-F238E27FC236}">
                <a16:creationId xmlns:a16="http://schemas.microsoft.com/office/drawing/2014/main" id="{9F520C95-5A00-8E27-C185-D4D3DC9B0779}"/>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37" name="Foliennummernplatzhalter 4">
            <a:extLst>
              <a:ext uri="{FF2B5EF4-FFF2-40B4-BE49-F238E27FC236}">
                <a16:creationId xmlns:a16="http://schemas.microsoft.com/office/drawing/2014/main" id="{24A6E590-5616-5EAC-8230-50FC983E479C}"/>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11</a:t>
            </a:fld>
            <a:endParaRPr lang="de-DE" dirty="0"/>
          </a:p>
        </p:txBody>
      </p:sp>
      <p:grpSp>
        <p:nvGrpSpPr>
          <p:cNvPr id="38" name="Gruppieren 37">
            <a:extLst>
              <a:ext uri="{FF2B5EF4-FFF2-40B4-BE49-F238E27FC236}">
                <a16:creationId xmlns:a16="http://schemas.microsoft.com/office/drawing/2014/main" id="{DD38732F-B481-D7ED-EA9D-EBC664615917}"/>
              </a:ext>
            </a:extLst>
          </p:cNvPr>
          <p:cNvGrpSpPr/>
          <p:nvPr/>
        </p:nvGrpSpPr>
        <p:grpSpPr>
          <a:xfrm>
            <a:off x="3363668" y="6414194"/>
            <a:ext cx="5464666" cy="328852"/>
            <a:chOff x="3990310" y="6414194"/>
            <a:chExt cx="5464666" cy="328852"/>
          </a:xfrm>
        </p:grpSpPr>
        <p:sp>
          <p:nvSpPr>
            <p:cNvPr id="39" name="Textfeld 38">
              <a:extLst>
                <a:ext uri="{FF2B5EF4-FFF2-40B4-BE49-F238E27FC236}">
                  <a16:creationId xmlns:a16="http://schemas.microsoft.com/office/drawing/2014/main" id="{9C52B659-7990-780F-D5B6-E8DB736EB68F}"/>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40" name="Gruppieren 39">
              <a:extLst>
                <a:ext uri="{FF2B5EF4-FFF2-40B4-BE49-F238E27FC236}">
                  <a16:creationId xmlns:a16="http://schemas.microsoft.com/office/drawing/2014/main" id="{B0907F11-2DA5-BF37-280F-8CE5C54B9A2E}"/>
                </a:ext>
              </a:extLst>
            </p:cNvPr>
            <p:cNvGrpSpPr/>
            <p:nvPr/>
          </p:nvGrpSpPr>
          <p:grpSpPr>
            <a:xfrm>
              <a:off x="4852483" y="6414194"/>
              <a:ext cx="4602493" cy="328852"/>
              <a:chOff x="4852483" y="6414194"/>
              <a:chExt cx="4602493" cy="328852"/>
            </a:xfrm>
          </p:grpSpPr>
          <p:grpSp>
            <p:nvGrpSpPr>
              <p:cNvPr id="41" name="Gruppieren 40">
                <a:extLst>
                  <a:ext uri="{FF2B5EF4-FFF2-40B4-BE49-F238E27FC236}">
                    <a16:creationId xmlns:a16="http://schemas.microsoft.com/office/drawing/2014/main" id="{738B355F-7485-AAA7-0205-34050D843605}"/>
                  </a:ext>
                </a:extLst>
              </p:cNvPr>
              <p:cNvGrpSpPr/>
              <p:nvPr/>
            </p:nvGrpSpPr>
            <p:grpSpPr>
              <a:xfrm>
                <a:off x="4852483" y="6414194"/>
                <a:ext cx="3571150" cy="328852"/>
                <a:chOff x="4852483" y="6414194"/>
                <a:chExt cx="3571150" cy="328852"/>
              </a:xfrm>
            </p:grpSpPr>
            <p:grpSp>
              <p:nvGrpSpPr>
                <p:cNvPr id="43" name="Gruppieren 42">
                  <a:extLst>
                    <a:ext uri="{FF2B5EF4-FFF2-40B4-BE49-F238E27FC236}">
                      <a16:creationId xmlns:a16="http://schemas.microsoft.com/office/drawing/2014/main" id="{AA4F7049-0E2A-65ED-4E6F-3433C75ED544}"/>
                    </a:ext>
                  </a:extLst>
                </p:cNvPr>
                <p:cNvGrpSpPr/>
                <p:nvPr/>
              </p:nvGrpSpPr>
              <p:grpSpPr>
                <a:xfrm>
                  <a:off x="4852483" y="6643150"/>
                  <a:ext cx="423419" cy="99896"/>
                  <a:chOff x="4304401" y="6616154"/>
                  <a:chExt cx="423419" cy="99896"/>
                </a:xfrm>
              </p:grpSpPr>
              <p:sp>
                <p:nvSpPr>
                  <p:cNvPr id="52" name="Oval 88">
                    <a:extLst>
                      <a:ext uri="{FF2B5EF4-FFF2-40B4-BE49-F238E27FC236}">
                        <a16:creationId xmlns:a16="http://schemas.microsoft.com/office/drawing/2014/main" id="{913967FD-8360-5F29-DF3B-7DF29B7A5906}"/>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3" name="Oval 89">
                    <a:extLst>
                      <a:ext uri="{FF2B5EF4-FFF2-40B4-BE49-F238E27FC236}">
                        <a16:creationId xmlns:a16="http://schemas.microsoft.com/office/drawing/2014/main" id="{39EE8587-DD58-CB7D-7617-B6561F7A2526}"/>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44" name="Gruppieren 43">
                  <a:extLst>
                    <a:ext uri="{FF2B5EF4-FFF2-40B4-BE49-F238E27FC236}">
                      <a16:creationId xmlns:a16="http://schemas.microsoft.com/office/drawing/2014/main" id="{370780AB-CD87-4DF1-F0FD-90F525E7B4E0}"/>
                    </a:ext>
                  </a:extLst>
                </p:cNvPr>
                <p:cNvGrpSpPr/>
                <p:nvPr/>
              </p:nvGrpSpPr>
              <p:grpSpPr>
                <a:xfrm>
                  <a:off x="6095559" y="6633521"/>
                  <a:ext cx="1410792" cy="103423"/>
                  <a:chOff x="5915080" y="6625491"/>
                  <a:chExt cx="1410792" cy="103423"/>
                </a:xfrm>
              </p:grpSpPr>
              <p:sp>
                <p:nvSpPr>
                  <p:cNvPr id="47" name="Oval 91">
                    <a:extLst>
                      <a:ext uri="{FF2B5EF4-FFF2-40B4-BE49-F238E27FC236}">
                        <a16:creationId xmlns:a16="http://schemas.microsoft.com/office/drawing/2014/main" id="{EF1CEB5F-857E-FC01-E783-516C1212F5D9}"/>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48" name="Oval 92">
                    <a:extLst>
                      <a:ext uri="{FF2B5EF4-FFF2-40B4-BE49-F238E27FC236}">
                        <a16:creationId xmlns:a16="http://schemas.microsoft.com/office/drawing/2014/main" id="{B5DC7D0F-81F3-4F51-4E1A-11EBA4A0C88A}"/>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49" name="Oval 93">
                    <a:extLst>
                      <a:ext uri="{FF2B5EF4-FFF2-40B4-BE49-F238E27FC236}">
                        <a16:creationId xmlns:a16="http://schemas.microsoft.com/office/drawing/2014/main" id="{E6FFC3F1-1B92-B98B-1467-094FC4AF3B54}"/>
                      </a:ext>
                    </a:extLst>
                  </p:cNvPr>
                  <p:cNvSpPr/>
                  <p:nvPr/>
                </p:nvSpPr>
                <p:spPr>
                  <a:xfrm flipH="1" flipV="1">
                    <a:off x="6897456" y="6625491"/>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0" name="Oval 94">
                    <a:extLst>
                      <a:ext uri="{FF2B5EF4-FFF2-40B4-BE49-F238E27FC236}">
                        <a16:creationId xmlns:a16="http://schemas.microsoft.com/office/drawing/2014/main" id="{69E80E14-1319-B131-6B3D-DD4D114E1DC7}"/>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1" name="Oval 95">
                    <a:extLst>
                      <a:ext uri="{FF2B5EF4-FFF2-40B4-BE49-F238E27FC236}">
                        <a16:creationId xmlns:a16="http://schemas.microsoft.com/office/drawing/2014/main" id="{A125D26F-C810-501D-3AC0-3ED91168BD18}"/>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45" name="Oval 96">
                  <a:extLst>
                    <a:ext uri="{FF2B5EF4-FFF2-40B4-BE49-F238E27FC236}">
                      <a16:creationId xmlns:a16="http://schemas.microsoft.com/office/drawing/2014/main" id="{2B1521E8-D1FD-E911-EE1E-496C62985643}"/>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46" name="Textfeld 45">
                  <a:extLst>
                    <a:ext uri="{FF2B5EF4-FFF2-40B4-BE49-F238E27FC236}">
                      <a16:creationId xmlns:a16="http://schemas.microsoft.com/office/drawing/2014/main" id="{ADA2B1AE-5D04-AC3E-E39D-9EBE2B30C3FD}"/>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42" name="Textfeld 41">
                <a:extLst>
                  <a:ext uri="{FF2B5EF4-FFF2-40B4-BE49-F238E27FC236}">
                    <a16:creationId xmlns:a16="http://schemas.microsoft.com/office/drawing/2014/main" id="{2D9EF460-71CE-E06B-DE9F-71BD39CD5F7E}"/>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mc:AlternateContent xmlns:mc="http://schemas.openxmlformats.org/markup-compatibility/2006" xmlns:a14="http://schemas.microsoft.com/office/drawing/2010/main">
        <mc:Choice Requires="a14">
          <p:sp>
            <p:nvSpPr>
              <p:cNvPr id="55" name="Rechteck 54">
                <a:extLst>
                  <a:ext uri="{FF2B5EF4-FFF2-40B4-BE49-F238E27FC236}">
                    <a16:creationId xmlns:a16="http://schemas.microsoft.com/office/drawing/2014/main" id="{DAB0DA92-EB78-C611-7645-20EE8BFFAE3B}"/>
                  </a:ext>
                </a:extLst>
              </p:cNvPr>
              <p:cNvSpPr/>
              <p:nvPr/>
            </p:nvSpPr>
            <p:spPr>
              <a:xfrm>
                <a:off x="8780017" y="2546821"/>
                <a:ext cx="99559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panose="02040503050406030204" pitchFamily="18" charset="0"/>
                            </a:rPr>
                          </m:ctrlPr>
                        </m:sSubPr>
                        <m:e>
                          <m:r>
                            <a:rPr lang="de-DE" sz="1600" i="1">
                              <a:latin typeface="Cambria Math" panose="02040503050406030204" pitchFamily="18" charset="0"/>
                            </a:rPr>
                            <m:t>𝑝</m:t>
                          </m:r>
                        </m:e>
                        <m:sub>
                          <m:r>
                            <a:rPr lang="de-DE" sz="1600" b="0" i="1" smtClean="0">
                              <a:latin typeface="Cambria Math" panose="02040503050406030204" pitchFamily="18" charset="0"/>
                            </a:rPr>
                            <m:t>𝑜𝑢𝑡</m:t>
                          </m:r>
                        </m:sub>
                      </m:sSub>
                      <m:r>
                        <a:rPr lang="de-DE" sz="1600" b="0" i="1" smtClean="0">
                          <a:latin typeface="Cambria Math" panose="02040503050406030204" pitchFamily="18" charset="0"/>
                        </a:rPr>
                        <m:t>=0</m:t>
                      </m:r>
                    </m:oMath>
                  </m:oMathPara>
                </a14:m>
                <a:endParaRPr lang="en-US" dirty="0"/>
              </a:p>
            </p:txBody>
          </p:sp>
        </mc:Choice>
        <mc:Fallback xmlns="">
          <p:sp>
            <p:nvSpPr>
              <p:cNvPr id="55" name="Rechteck 54">
                <a:extLst>
                  <a:ext uri="{FF2B5EF4-FFF2-40B4-BE49-F238E27FC236}">
                    <a16:creationId xmlns:a16="http://schemas.microsoft.com/office/drawing/2014/main" id="{DAB0DA92-EB78-C611-7645-20EE8BFFAE3B}"/>
                  </a:ext>
                </a:extLst>
              </p:cNvPr>
              <p:cNvSpPr>
                <a:spLocks noRot="1" noChangeAspect="1" noMove="1" noResize="1" noEditPoints="1" noAdjustHandles="1" noChangeArrowheads="1" noChangeShapeType="1" noTextEdit="1"/>
              </p:cNvSpPr>
              <p:nvPr/>
            </p:nvSpPr>
            <p:spPr>
              <a:xfrm>
                <a:off x="8780017" y="2546821"/>
                <a:ext cx="995594" cy="338554"/>
              </a:xfrm>
              <a:prstGeom prst="rect">
                <a:avLst/>
              </a:prstGeom>
              <a:blipFill>
                <a:blip r:embed="rId6"/>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0D996282-D5F5-6AD1-AF35-672A938A2E18}"/>
                  </a:ext>
                </a:extLst>
              </p:cNvPr>
              <p:cNvSpPr/>
              <p:nvPr/>
            </p:nvSpPr>
            <p:spPr>
              <a:xfrm>
                <a:off x="1689991" y="2643328"/>
                <a:ext cx="1864100" cy="349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600" i="1" smtClean="0">
                              <a:latin typeface="Cambria Math" panose="02040503050406030204" pitchFamily="18" charset="0"/>
                            </a:rPr>
                          </m:ctrlPr>
                        </m:sSubPr>
                        <m:e>
                          <m:r>
                            <a:rPr lang="de-DE" sz="1600" i="1">
                              <a:latin typeface="Cambria Math" panose="02040503050406030204" pitchFamily="18" charset="0"/>
                            </a:rPr>
                            <m:t>𝑝</m:t>
                          </m:r>
                        </m:e>
                        <m:sub>
                          <m:r>
                            <a:rPr lang="de-DE" sz="1600" i="1">
                              <a:latin typeface="Cambria Math" panose="02040503050406030204" pitchFamily="18" charset="0"/>
                            </a:rPr>
                            <m:t>𝑖𝑛</m:t>
                          </m:r>
                          <m:r>
                            <a:rPr lang="de-DE" sz="1600" i="1">
                              <a:latin typeface="Cambria Math" panose="02040503050406030204" pitchFamily="18" charset="0"/>
                            </a:rPr>
                            <m:t>,</m:t>
                          </m:r>
                          <m:r>
                            <a:rPr lang="de-DE" sz="1600" b="0" i="1" smtClean="0">
                              <a:latin typeface="Cambria Math" panose="02040503050406030204" pitchFamily="18" charset="0"/>
                            </a:rPr>
                            <m:t>𝑠𝑖𝑚</m:t>
                          </m:r>
                        </m:sub>
                      </m:sSub>
                      <m:r>
                        <a:rPr lang="de-DE" sz="1600" b="0" i="1" smtClean="0">
                          <a:latin typeface="Cambria Math" panose="02040503050406030204" pitchFamily="18" charset="0"/>
                        </a:rPr>
                        <m:t>=1.08 </m:t>
                      </m:r>
                      <m:r>
                        <a:rPr lang="de-DE" sz="1600" b="0" i="1" smtClean="0">
                          <a:latin typeface="Cambria Math" panose="02040503050406030204" pitchFamily="18" charset="0"/>
                        </a:rPr>
                        <m:t>𝑘𝑃𝑎</m:t>
                      </m:r>
                    </m:oMath>
                  </m:oMathPara>
                </a14:m>
                <a:endParaRPr lang="en-US" dirty="0"/>
              </a:p>
            </p:txBody>
          </p:sp>
        </mc:Choice>
        <mc:Fallback xmlns="">
          <p:sp>
            <p:nvSpPr>
              <p:cNvPr id="2" name="Rechteck 1">
                <a:extLst>
                  <a:ext uri="{FF2B5EF4-FFF2-40B4-BE49-F238E27FC236}">
                    <a16:creationId xmlns:a16="http://schemas.microsoft.com/office/drawing/2014/main" id="{0D996282-D5F5-6AD1-AF35-672A938A2E18}"/>
                  </a:ext>
                </a:extLst>
              </p:cNvPr>
              <p:cNvSpPr>
                <a:spLocks noRot="1" noChangeAspect="1" noMove="1" noResize="1" noEditPoints="1" noAdjustHandles="1" noChangeArrowheads="1" noChangeShapeType="1" noTextEdit="1"/>
              </p:cNvSpPr>
              <p:nvPr/>
            </p:nvSpPr>
            <p:spPr>
              <a:xfrm>
                <a:off x="1689991" y="2643328"/>
                <a:ext cx="1864100" cy="349326"/>
              </a:xfrm>
              <a:prstGeom prst="rect">
                <a:avLst/>
              </a:prstGeom>
              <a:blipFill>
                <a:blip r:embed="rId7"/>
                <a:stretch>
                  <a:fillRect b="-10714"/>
                </a:stretch>
              </a:blipFill>
            </p:spPr>
            <p:txBody>
              <a:bodyPr/>
              <a:lstStyle/>
              <a:p>
                <a:r>
                  <a:rPr lang="en-US">
                    <a:noFill/>
                  </a:rPr>
                  <a:t> </a:t>
                </a:r>
              </a:p>
            </p:txBody>
          </p:sp>
        </mc:Fallback>
      </mc:AlternateContent>
      <p:pic>
        <p:nvPicPr>
          <p:cNvPr id="32" name="Inhaltsplatzhalter 7">
            <a:extLst>
              <a:ext uri="{FF2B5EF4-FFF2-40B4-BE49-F238E27FC236}">
                <a16:creationId xmlns:a16="http://schemas.microsoft.com/office/drawing/2014/main" id="{17452614-2BBE-4069-C13E-67E4CF4F0BCE}"/>
              </a:ext>
            </a:extLst>
          </p:cNvPr>
          <p:cNvPicPr>
            <a:picLocks noGrp="1" noChangeAspect="1"/>
          </p:cNvPicPr>
          <p:nvPr>
            <p:ph idx="1"/>
          </p:nvPr>
        </p:nvPicPr>
        <p:blipFill rotWithShape="1">
          <a:blip r:embed="rId8"/>
          <a:srcRect l="33669" t="39478" r="33388" b="38781"/>
          <a:stretch/>
        </p:blipFill>
        <p:spPr>
          <a:xfrm>
            <a:off x="4120204" y="1838315"/>
            <a:ext cx="4000598" cy="1980147"/>
          </a:xfrm>
        </p:spPr>
      </p:pic>
      <p:cxnSp>
        <p:nvCxnSpPr>
          <p:cNvPr id="54" name="Gerade Verbindung 53">
            <a:extLst>
              <a:ext uri="{FF2B5EF4-FFF2-40B4-BE49-F238E27FC236}">
                <a16:creationId xmlns:a16="http://schemas.microsoft.com/office/drawing/2014/main" id="{03C2E113-49E4-4700-B71C-41A5A9FF3B70}"/>
              </a:ext>
            </a:extLst>
          </p:cNvPr>
          <p:cNvCxnSpPr>
            <a:cxnSpLocks/>
          </p:cNvCxnSpPr>
          <p:nvPr/>
        </p:nvCxnSpPr>
        <p:spPr>
          <a:xfrm>
            <a:off x="3588433" y="2793960"/>
            <a:ext cx="4072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53889646-7866-0076-6693-CF95CF298780}"/>
              </a:ext>
            </a:extLst>
          </p:cNvPr>
          <p:cNvCxnSpPr>
            <a:cxnSpLocks/>
          </p:cNvCxnSpPr>
          <p:nvPr/>
        </p:nvCxnSpPr>
        <p:spPr>
          <a:xfrm>
            <a:off x="8245279" y="2817991"/>
            <a:ext cx="4770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512443"/>
      </p:ext>
    </p:extLst>
  </p:cSld>
  <p:clrMapOvr>
    <a:masterClrMapping/>
  </p:clrMapOvr>
  <mc:AlternateContent xmlns:mc="http://schemas.openxmlformats.org/markup-compatibility/2006" xmlns:p14="http://schemas.microsoft.com/office/powerpoint/2010/main">
    <mc:Choice Requires="p14">
      <p:transition spd="slow" p14:dur="2000" advTm="10890"/>
    </mc:Choice>
    <mc:Fallback xmlns="">
      <p:transition spd="slow" advTm="108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D91372C-B1F2-48AD-A951-01EFDC7FBBC7}"/>
              </a:ext>
            </a:extLst>
          </p:cNvPr>
          <p:cNvSpPr>
            <a:spLocks noGrp="1"/>
          </p:cNvSpPr>
          <p:nvPr>
            <p:ph type="title"/>
          </p:nvPr>
        </p:nvSpPr>
        <p:spPr/>
        <p:txBody>
          <a:bodyPr/>
          <a:lstStyle/>
          <a:p>
            <a:r>
              <a:rPr lang="de-DE" err="1"/>
              <a:t>Comparison</a:t>
            </a:r>
            <a:r>
              <a:rPr lang="de-DE"/>
              <a:t> </a:t>
            </a:r>
            <a:r>
              <a:rPr lang="de-DE" err="1"/>
              <a:t>of</a:t>
            </a:r>
            <a:r>
              <a:rPr lang="de-DE"/>
              <a:t> </a:t>
            </a:r>
            <a:r>
              <a:rPr lang="de-DE" err="1"/>
              <a:t>simulation</a:t>
            </a:r>
            <a:r>
              <a:rPr lang="de-DE"/>
              <a:t> </a:t>
            </a:r>
            <a:r>
              <a:rPr lang="de-DE" err="1"/>
              <a:t>to</a:t>
            </a:r>
            <a:r>
              <a:rPr lang="de-DE"/>
              <a:t> </a:t>
            </a:r>
            <a:r>
              <a:rPr lang="de-DE" err="1"/>
              <a:t>experiment</a:t>
            </a:r>
            <a:endParaRPr lang="de-DE"/>
          </a:p>
        </p:txBody>
      </p:sp>
      <p:grpSp>
        <p:nvGrpSpPr>
          <p:cNvPr id="24" name="Gruppieren 23">
            <a:extLst>
              <a:ext uri="{FF2B5EF4-FFF2-40B4-BE49-F238E27FC236}">
                <a16:creationId xmlns:a16="http://schemas.microsoft.com/office/drawing/2014/main" id="{DAF9B8A7-3269-4E19-8085-9AAC4C52B5ED}"/>
              </a:ext>
            </a:extLst>
          </p:cNvPr>
          <p:cNvGrpSpPr/>
          <p:nvPr/>
        </p:nvGrpSpPr>
        <p:grpSpPr>
          <a:xfrm>
            <a:off x="1395186" y="1204711"/>
            <a:ext cx="2233159" cy="4079074"/>
            <a:chOff x="4395788" y="1277220"/>
            <a:chExt cx="2820635" cy="5152154"/>
          </a:xfrm>
        </p:grpSpPr>
        <p:pic>
          <p:nvPicPr>
            <p:cNvPr id="17" name="Grafik 16">
              <a:extLst>
                <a:ext uri="{FF2B5EF4-FFF2-40B4-BE49-F238E27FC236}">
                  <a16:creationId xmlns:a16="http://schemas.microsoft.com/office/drawing/2014/main" id="{FFA16ED8-457F-4DE4-8DD3-5A6B2274AE72}"/>
                </a:ext>
              </a:extLst>
            </p:cNvPr>
            <p:cNvPicPr>
              <a:picLocks noChangeAspect="1"/>
            </p:cNvPicPr>
            <p:nvPr/>
          </p:nvPicPr>
          <p:blipFill rotWithShape="1">
            <a:blip r:embed="rId3"/>
            <a:srcRect l="5912" r="55714"/>
            <a:stretch/>
          </p:blipFill>
          <p:spPr>
            <a:xfrm>
              <a:off x="4438650" y="1277220"/>
              <a:ext cx="2724150" cy="1274559"/>
            </a:xfrm>
            <a:prstGeom prst="rect">
              <a:avLst/>
            </a:prstGeom>
          </p:spPr>
        </p:pic>
        <p:pic>
          <p:nvPicPr>
            <p:cNvPr id="19" name="Grafik 18" descr="Ein Bild, das Text, Waffe, Schere enthält.&#10;&#10;Automatisch generierte Beschreibung">
              <a:extLst>
                <a:ext uri="{FF2B5EF4-FFF2-40B4-BE49-F238E27FC236}">
                  <a16:creationId xmlns:a16="http://schemas.microsoft.com/office/drawing/2014/main" id="{687BC253-65AF-444E-A7CD-D02638B1950A}"/>
                </a:ext>
              </a:extLst>
            </p:cNvPr>
            <p:cNvPicPr>
              <a:picLocks noChangeAspect="1"/>
            </p:cNvPicPr>
            <p:nvPr/>
          </p:nvPicPr>
          <p:blipFill rotWithShape="1">
            <a:blip r:embed="rId4"/>
            <a:srcRect l="12132" r="11169"/>
            <a:stretch/>
          </p:blipFill>
          <p:spPr>
            <a:xfrm>
              <a:off x="4395788" y="2462523"/>
              <a:ext cx="2809874" cy="1306925"/>
            </a:xfrm>
            <a:prstGeom prst="rect">
              <a:avLst/>
            </a:prstGeom>
          </p:spPr>
        </p:pic>
        <p:pic>
          <p:nvPicPr>
            <p:cNvPr id="21" name="Grafik 20" descr="Ein Bild, das Text, Waffe enthält.&#10;&#10;Automatisch generierte Beschreibung">
              <a:extLst>
                <a:ext uri="{FF2B5EF4-FFF2-40B4-BE49-F238E27FC236}">
                  <a16:creationId xmlns:a16="http://schemas.microsoft.com/office/drawing/2014/main" id="{41332D92-CD0F-4806-B057-E7B27860ACDC}"/>
                </a:ext>
              </a:extLst>
            </p:cNvPr>
            <p:cNvPicPr>
              <a:picLocks noChangeAspect="1"/>
            </p:cNvPicPr>
            <p:nvPr/>
          </p:nvPicPr>
          <p:blipFill rotWithShape="1">
            <a:blip r:embed="rId5"/>
            <a:srcRect l="16060" t="9572" r="8735"/>
            <a:stretch/>
          </p:blipFill>
          <p:spPr>
            <a:xfrm>
              <a:off x="4395788" y="3930285"/>
              <a:ext cx="2809874" cy="1146097"/>
            </a:xfrm>
            <a:prstGeom prst="rect">
              <a:avLst/>
            </a:prstGeom>
          </p:spPr>
        </p:pic>
        <p:pic>
          <p:nvPicPr>
            <p:cNvPr id="23" name="Grafik 22">
              <a:extLst>
                <a:ext uri="{FF2B5EF4-FFF2-40B4-BE49-F238E27FC236}">
                  <a16:creationId xmlns:a16="http://schemas.microsoft.com/office/drawing/2014/main" id="{F0CFD8BE-4412-45EC-BC2E-612459148C78}"/>
                </a:ext>
              </a:extLst>
            </p:cNvPr>
            <p:cNvPicPr>
              <a:picLocks noChangeAspect="1"/>
            </p:cNvPicPr>
            <p:nvPr/>
          </p:nvPicPr>
          <p:blipFill rotWithShape="1">
            <a:blip r:embed="rId6"/>
            <a:srcRect l="15459" r="4081"/>
            <a:stretch/>
          </p:blipFill>
          <p:spPr>
            <a:xfrm>
              <a:off x="4395788" y="5079035"/>
              <a:ext cx="2820635" cy="1350339"/>
            </a:xfrm>
            <a:prstGeom prst="rect">
              <a:avLst/>
            </a:prstGeom>
          </p:spPr>
        </p:pic>
      </p:grpSp>
      <p:sp>
        <p:nvSpPr>
          <p:cNvPr id="9" name="Textfeld 8">
            <a:extLst>
              <a:ext uri="{FF2B5EF4-FFF2-40B4-BE49-F238E27FC236}">
                <a16:creationId xmlns:a16="http://schemas.microsoft.com/office/drawing/2014/main" id="{2A16C923-74CD-43A7-9EE1-3FE791791DF9}"/>
              </a:ext>
            </a:extLst>
          </p:cNvPr>
          <p:cNvSpPr txBox="1"/>
          <p:nvPr/>
        </p:nvSpPr>
        <p:spPr>
          <a:xfrm>
            <a:off x="1933974" y="987209"/>
            <a:ext cx="1993829" cy="268279"/>
          </a:xfrm>
          <a:prstGeom prst="rect">
            <a:avLst/>
          </a:prstGeom>
          <a:noFill/>
        </p:spPr>
        <p:txBody>
          <a:bodyPr wrap="square" lIns="0" tIns="0" rIns="0" bIns="0" rtlCol="0">
            <a:spAutoFit/>
          </a:bodyPr>
          <a:lstStyle/>
          <a:p>
            <a:pPr>
              <a:lnSpc>
                <a:spcPct val="120000"/>
              </a:lnSpc>
              <a:spcBef>
                <a:spcPts val="625"/>
              </a:spcBef>
              <a:buClr>
                <a:schemeClr val="accent1"/>
              </a:buClr>
            </a:pPr>
            <a:r>
              <a:rPr lang="de-DE" sz="1600" dirty="0"/>
              <a:t>Experiment</a:t>
            </a:r>
          </a:p>
        </p:txBody>
      </p:sp>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40224332-8907-460D-8476-D498CB05980B}"/>
                  </a:ext>
                </a:extLst>
              </p:cNvPr>
              <p:cNvSpPr txBox="1"/>
              <p:nvPr/>
            </p:nvSpPr>
            <p:spPr>
              <a:xfrm>
                <a:off x="1612130" y="2085404"/>
                <a:ext cx="1905000"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𝑤</m:t>
                          </m:r>
                        </m:sub>
                      </m:sSub>
                      <m:r>
                        <a:rPr lang="de-DE" sz="1200" b="0" i="1" smtClean="0">
                          <a:latin typeface="Cambria Math" panose="02040503050406030204" pitchFamily="18" charset="0"/>
                        </a:rPr>
                        <m:t>=0.82, </m:t>
                      </m:r>
                      <m:r>
                        <a:rPr lang="de-DE" sz="1200" b="0" i="1" smtClean="0">
                          <a:latin typeface="Cambria Math" panose="02040503050406030204" pitchFamily="18" charset="0"/>
                        </a:rPr>
                        <m:t>𝑡</m:t>
                      </m:r>
                      <m:r>
                        <a:rPr lang="de-DE" sz="1200" b="0" i="1" smtClean="0">
                          <a:latin typeface="Cambria Math" panose="02040503050406030204" pitchFamily="18" charset="0"/>
                        </a:rPr>
                        <m:t>=0 </m:t>
                      </m:r>
                      <m:r>
                        <a:rPr lang="de-DE" sz="1200" b="0" i="1" smtClean="0">
                          <a:latin typeface="Cambria Math" panose="02040503050406030204" pitchFamily="18" charset="0"/>
                        </a:rPr>
                        <m:t>𝑠</m:t>
                      </m:r>
                    </m:oMath>
                  </m:oMathPara>
                </a14:m>
                <a:endParaRPr lang="de-DE" sz="1200" dirty="0"/>
              </a:p>
            </p:txBody>
          </p:sp>
        </mc:Choice>
        <mc:Fallback xmlns="">
          <p:sp>
            <p:nvSpPr>
              <p:cNvPr id="11" name="Textfeld 10">
                <a:extLst>
                  <a:ext uri="{FF2B5EF4-FFF2-40B4-BE49-F238E27FC236}">
                    <a16:creationId xmlns:a16="http://schemas.microsoft.com/office/drawing/2014/main" id="{40224332-8907-460D-8476-D498CB05980B}"/>
                  </a:ext>
                </a:extLst>
              </p:cNvPr>
              <p:cNvSpPr txBox="1">
                <a:spLocks noRot="1" noChangeAspect="1" noMove="1" noResize="1" noEditPoints="1" noAdjustHandles="1" noChangeArrowheads="1" noChangeShapeType="1" noTextEdit="1"/>
              </p:cNvSpPr>
              <p:nvPr/>
            </p:nvSpPr>
            <p:spPr>
              <a:xfrm>
                <a:off x="1612130" y="2085404"/>
                <a:ext cx="1905000" cy="221599"/>
              </a:xfrm>
              <a:prstGeom prst="rect">
                <a:avLst/>
              </a:prstGeom>
              <a:blipFill>
                <a:blip r:embed="rId9"/>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feld 29">
                <a:extLst>
                  <a:ext uri="{FF2B5EF4-FFF2-40B4-BE49-F238E27FC236}">
                    <a16:creationId xmlns:a16="http://schemas.microsoft.com/office/drawing/2014/main" id="{32BF7D32-EE9F-4A33-B3BF-651C87E2DC3C}"/>
                  </a:ext>
                </a:extLst>
              </p:cNvPr>
              <p:cNvSpPr txBox="1"/>
              <p:nvPr/>
            </p:nvSpPr>
            <p:spPr>
              <a:xfrm>
                <a:off x="1616793" y="3101063"/>
                <a:ext cx="1905000"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𝑤</m:t>
                          </m:r>
                        </m:sub>
                      </m:sSub>
                      <m:r>
                        <a:rPr lang="de-DE" sz="1200" b="0" i="1" smtClean="0">
                          <a:latin typeface="Cambria Math" panose="02040503050406030204" pitchFamily="18" charset="0"/>
                        </a:rPr>
                        <m:t>=0.67, </m:t>
                      </m:r>
                      <m:r>
                        <a:rPr lang="de-DE" sz="1200" b="0" i="1" smtClean="0">
                          <a:latin typeface="Cambria Math" panose="02040503050406030204" pitchFamily="18" charset="0"/>
                        </a:rPr>
                        <m:t>𝑡</m:t>
                      </m:r>
                      <m:r>
                        <a:rPr lang="de-DE" sz="1200" b="0" i="1" smtClean="0">
                          <a:latin typeface="Cambria Math" panose="02040503050406030204" pitchFamily="18" charset="0"/>
                        </a:rPr>
                        <m:t>=0.8 </m:t>
                      </m:r>
                      <m:r>
                        <a:rPr lang="de-DE" sz="1200" b="0" i="1" smtClean="0">
                          <a:latin typeface="Cambria Math" panose="02040503050406030204" pitchFamily="18" charset="0"/>
                        </a:rPr>
                        <m:t>𝑠</m:t>
                      </m:r>
                    </m:oMath>
                  </m:oMathPara>
                </a14:m>
                <a:endParaRPr lang="de-DE" sz="1200" dirty="0"/>
              </a:p>
            </p:txBody>
          </p:sp>
        </mc:Choice>
        <mc:Fallback xmlns="">
          <p:sp>
            <p:nvSpPr>
              <p:cNvPr id="30" name="Textfeld 29">
                <a:extLst>
                  <a:ext uri="{FF2B5EF4-FFF2-40B4-BE49-F238E27FC236}">
                    <a16:creationId xmlns:a16="http://schemas.microsoft.com/office/drawing/2014/main" id="{32BF7D32-EE9F-4A33-B3BF-651C87E2DC3C}"/>
                  </a:ext>
                </a:extLst>
              </p:cNvPr>
              <p:cNvSpPr txBox="1">
                <a:spLocks noRot="1" noChangeAspect="1" noMove="1" noResize="1" noEditPoints="1" noAdjustHandles="1" noChangeArrowheads="1" noChangeShapeType="1" noTextEdit="1"/>
              </p:cNvSpPr>
              <p:nvPr/>
            </p:nvSpPr>
            <p:spPr>
              <a:xfrm>
                <a:off x="1616793" y="3101063"/>
                <a:ext cx="1905000" cy="221599"/>
              </a:xfrm>
              <a:prstGeom prst="rect">
                <a:avLst/>
              </a:prstGeom>
              <a:blipFill>
                <a:blip r:embed="rId10"/>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feld 30">
                <a:extLst>
                  <a:ext uri="{FF2B5EF4-FFF2-40B4-BE49-F238E27FC236}">
                    <a16:creationId xmlns:a16="http://schemas.microsoft.com/office/drawing/2014/main" id="{10F4AE3C-9715-418E-BD01-D9B48D181F5E}"/>
                  </a:ext>
                </a:extLst>
              </p:cNvPr>
              <p:cNvSpPr txBox="1"/>
              <p:nvPr/>
            </p:nvSpPr>
            <p:spPr>
              <a:xfrm>
                <a:off x="1570656" y="4152886"/>
                <a:ext cx="1905000"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𝑤</m:t>
                          </m:r>
                        </m:sub>
                      </m:sSub>
                      <m:r>
                        <a:rPr lang="de-DE" sz="1200" b="0" i="1" smtClean="0">
                          <a:latin typeface="Cambria Math" panose="02040503050406030204" pitchFamily="18" charset="0"/>
                        </a:rPr>
                        <m:t>=0.64, </m:t>
                      </m:r>
                      <m:r>
                        <a:rPr lang="de-DE" sz="1200" b="0" i="1" smtClean="0">
                          <a:latin typeface="Cambria Math" panose="02040503050406030204" pitchFamily="18" charset="0"/>
                        </a:rPr>
                        <m:t>𝑡</m:t>
                      </m:r>
                      <m:r>
                        <a:rPr lang="de-DE" sz="1200" b="0" i="1" smtClean="0">
                          <a:latin typeface="Cambria Math" panose="02040503050406030204" pitchFamily="18" charset="0"/>
                        </a:rPr>
                        <m:t>=1.2 </m:t>
                      </m:r>
                      <m:r>
                        <a:rPr lang="de-DE" sz="1200" b="0" i="1" smtClean="0">
                          <a:latin typeface="Cambria Math" panose="02040503050406030204" pitchFamily="18" charset="0"/>
                        </a:rPr>
                        <m:t>𝑠</m:t>
                      </m:r>
                    </m:oMath>
                  </m:oMathPara>
                </a14:m>
                <a:endParaRPr lang="de-DE" sz="1200" dirty="0"/>
              </a:p>
            </p:txBody>
          </p:sp>
        </mc:Choice>
        <mc:Fallback xmlns="">
          <p:sp>
            <p:nvSpPr>
              <p:cNvPr id="31" name="Textfeld 30">
                <a:extLst>
                  <a:ext uri="{FF2B5EF4-FFF2-40B4-BE49-F238E27FC236}">
                    <a16:creationId xmlns:a16="http://schemas.microsoft.com/office/drawing/2014/main" id="{10F4AE3C-9715-418E-BD01-D9B48D181F5E}"/>
                  </a:ext>
                </a:extLst>
              </p:cNvPr>
              <p:cNvSpPr txBox="1">
                <a:spLocks noRot="1" noChangeAspect="1" noMove="1" noResize="1" noEditPoints="1" noAdjustHandles="1" noChangeArrowheads="1" noChangeShapeType="1" noTextEdit="1"/>
              </p:cNvSpPr>
              <p:nvPr/>
            </p:nvSpPr>
            <p:spPr>
              <a:xfrm>
                <a:off x="1570656" y="4152886"/>
                <a:ext cx="1905000" cy="221599"/>
              </a:xfrm>
              <a:prstGeom prst="rect">
                <a:avLst/>
              </a:prstGeom>
              <a:blipFill>
                <a:blip r:embed="rId11"/>
                <a:stretch>
                  <a:fillRect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F4F0D995-1672-43A4-BA10-D7415A3DAE3C}"/>
                  </a:ext>
                </a:extLst>
              </p:cNvPr>
              <p:cNvSpPr txBox="1"/>
              <p:nvPr/>
            </p:nvSpPr>
            <p:spPr>
              <a:xfrm>
                <a:off x="1555005" y="5243967"/>
                <a:ext cx="1905000"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𝑤</m:t>
                          </m:r>
                        </m:sub>
                      </m:sSub>
                      <m:r>
                        <a:rPr lang="de-DE" sz="1200" b="0" i="1" smtClean="0">
                          <a:latin typeface="Cambria Math" panose="02040503050406030204" pitchFamily="18" charset="0"/>
                        </a:rPr>
                        <m:t>=0.43, </m:t>
                      </m:r>
                      <m:r>
                        <a:rPr lang="de-DE" sz="1200" b="0" i="1" smtClean="0">
                          <a:latin typeface="Cambria Math" panose="02040503050406030204" pitchFamily="18" charset="0"/>
                        </a:rPr>
                        <m:t>𝑡</m:t>
                      </m:r>
                      <m:r>
                        <a:rPr lang="de-DE" sz="1200" b="0" i="1" smtClean="0">
                          <a:latin typeface="Cambria Math" panose="02040503050406030204" pitchFamily="18" charset="0"/>
                        </a:rPr>
                        <m:t>=1.4 </m:t>
                      </m:r>
                      <m:r>
                        <a:rPr lang="de-DE" sz="1200" b="0" i="1" smtClean="0">
                          <a:latin typeface="Cambria Math" panose="02040503050406030204" pitchFamily="18" charset="0"/>
                        </a:rPr>
                        <m:t>𝑠</m:t>
                      </m:r>
                    </m:oMath>
                  </m:oMathPara>
                </a14:m>
                <a:endParaRPr lang="de-DE" sz="1200" dirty="0"/>
              </a:p>
            </p:txBody>
          </p:sp>
        </mc:Choice>
        <mc:Fallback xmlns="">
          <p:sp>
            <p:nvSpPr>
              <p:cNvPr id="32" name="Textfeld 31">
                <a:extLst>
                  <a:ext uri="{FF2B5EF4-FFF2-40B4-BE49-F238E27FC236}">
                    <a16:creationId xmlns:a16="http://schemas.microsoft.com/office/drawing/2014/main" id="{F4F0D995-1672-43A4-BA10-D7415A3DAE3C}"/>
                  </a:ext>
                </a:extLst>
              </p:cNvPr>
              <p:cNvSpPr txBox="1">
                <a:spLocks noRot="1" noChangeAspect="1" noMove="1" noResize="1" noEditPoints="1" noAdjustHandles="1" noChangeArrowheads="1" noChangeShapeType="1" noTextEdit="1"/>
              </p:cNvSpPr>
              <p:nvPr/>
            </p:nvSpPr>
            <p:spPr>
              <a:xfrm>
                <a:off x="1555005" y="5243967"/>
                <a:ext cx="1905000" cy="221599"/>
              </a:xfrm>
              <a:prstGeom prst="rect">
                <a:avLst/>
              </a:prstGeom>
              <a:blipFill>
                <a:blip r:embed="rId12"/>
                <a:stretch>
                  <a:fillRect b="-21053"/>
                </a:stretch>
              </a:blipFill>
            </p:spPr>
            <p:txBody>
              <a:bodyPr/>
              <a:lstStyle/>
              <a:p>
                <a:r>
                  <a:rPr lang="en-US">
                    <a:noFill/>
                  </a:rPr>
                  <a:t> </a:t>
                </a:r>
              </a:p>
            </p:txBody>
          </p:sp>
        </mc:Fallback>
      </mc:AlternateContent>
      <p:grpSp>
        <p:nvGrpSpPr>
          <p:cNvPr id="12" name="Gruppieren 11">
            <a:extLst>
              <a:ext uri="{FF2B5EF4-FFF2-40B4-BE49-F238E27FC236}">
                <a16:creationId xmlns:a16="http://schemas.microsoft.com/office/drawing/2014/main" id="{3311F6BE-B380-07A4-6772-1B359F5968AC}"/>
              </a:ext>
            </a:extLst>
          </p:cNvPr>
          <p:cNvGrpSpPr/>
          <p:nvPr/>
        </p:nvGrpSpPr>
        <p:grpSpPr>
          <a:xfrm>
            <a:off x="4089426" y="969662"/>
            <a:ext cx="3291036" cy="4495904"/>
            <a:chOff x="4354476" y="1663076"/>
            <a:chExt cx="3441263" cy="4701130"/>
          </a:xfrm>
        </p:grpSpPr>
        <p:grpSp>
          <p:nvGrpSpPr>
            <p:cNvPr id="4" name="Gruppieren 3">
              <a:extLst>
                <a:ext uri="{FF2B5EF4-FFF2-40B4-BE49-F238E27FC236}">
                  <a16:creationId xmlns:a16="http://schemas.microsoft.com/office/drawing/2014/main" id="{8D62EB93-CDB8-3061-E3BC-2C0B2C93FD25}"/>
                </a:ext>
              </a:extLst>
            </p:cNvPr>
            <p:cNvGrpSpPr/>
            <p:nvPr/>
          </p:nvGrpSpPr>
          <p:grpSpPr>
            <a:xfrm>
              <a:off x="4354476" y="1663076"/>
              <a:ext cx="3441263" cy="4701130"/>
              <a:chOff x="6768560" y="1628618"/>
              <a:chExt cx="3441263" cy="4701130"/>
            </a:xfrm>
          </p:grpSpPr>
          <p:grpSp>
            <p:nvGrpSpPr>
              <p:cNvPr id="7" name="Gruppieren 6">
                <a:extLst>
                  <a:ext uri="{FF2B5EF4-FFF2-40B4-BE49-F238E27FC236}">
                    <a16:creationId xmlns:a16="http://schemas.microsoft.com/office/drawing/2014/main" id="{44131C6A-ABDE-4066-99E2-D17EB7F9F61E}"/>
                  </a:ext>
                </a:extLst>
              </p:cNvPr>
              <p:cNvGrpSpPr/>
              <p:nvPr/>
            </p:nvGrpSpPr>
            <p:grpSpPr>
              <a:xfrm>
                <a:off x="6768560" y="1876303"/>
                <a:ext cx="3153668" cy="4453445"/>
                <a:chOff x="6695102" y="1404530"/>
                <a:chExt cx="3748528" cy="5293473"/>
              </a:xfrm>
            </p:grpSpPr>
            <p:grpSp>
              <p:nvGrpSpPr>
                <p:cNvPr id="3" name="Gruppieren 2">
                  <a:extLst>
                    <a:ext uri="{FF2B5EF4-FFF2-40B4-BE49-F238E27FC236}">
                      <a16:creationId xmlns:a16="http://schemas.microsoft.com/office/drawing/2014/main" id="{026F3F9A-2602-4F38-8214-D9DD6E743E89}"/>
                    </a:ext>
                  </a:extLst>
                </p:cNvPr>
                <p:cNvGrpSpPr/>
                <p:nvPr/>
              </p:nvGrpSpPr>
              <p:grpSpPr>
                <a:xfrm>
                  <a:off x="7198993" y="1404530"/>
                  <a:ext cx="3244637" cy="5139857"/>
                  <a:chOff x="7198993" y="1404530"/>
                  <a:chExt cx="3244637" cy="5139857"/>
                </a:xfrm>
              </p:grpSpPr>
              <p:pic>
                <p:nvPicPr>
                  <p:cNvPr id="2" name="Grafik 1">
                    <a:extLst>
                      <a:ext uri="{FF2B5EF4-FFF2-40B4-BE49-F238E27FC236}">
                        <a16:creationId xmlns:a16="http://schemas.microsoft.com/office/drawing/2014/main" id="{E518D461-8BD1-3743-A069-A64929B39FF5}"/>
                      </a:ext>
                    </a:extLst>
                  </p:cNvPr>
                  <p:cNvPicPr>
                    <a:picLocks noChangeAspect="1"/>
                  </p:cNvPicPr>
                  <p:nvPr/>
                </p:nvPicPr>
                <p:blipFill>
                  <a:blip r:embed="rId13"/>
                  <a:stretch>
                    <a:fillRect/>
                  </a:stretch>
                </p:blipFill>
                <p:spPr>
                  <a:xfrm>
                    <a:off x="7198993" y="5292683"/>
                    <a:ext cx="3228081" cy="1251704"/>
                  </a:xfrm>
                  <a:prstGeom prst="rect">
                    <a:avLst/>
                  </a:prstGeom>
                </p:spPr>
              </p:pic>
              <p:pic>
                <p:nvPicPr>
                  <p:cNvPr id="8" name="Grafik 7">
                    <a:extLst>
                      <a:ext uri="{FF2B5EF4-FFF2-40B4-BE49-F238E27FC236}">
                        <a16:creationId xmlns:a16="http://schemas.microsoft.com/office/drawing/2014/main" id="{990FDA69-B33F-D544-8255-48594778E4AE}"/>
                      </a:ext>
                    </a:extLst>
                  </p:cNvPr>
                  <p:cNvPicPr>
                    <a:picLocks noChangeAspect="1"/>
                  </p:cNvPicPr>
                  <p:nvPr/>
                </p:nvPicPr>
                <p:blipFill>
                  <a:blip r:embed="rId14"/>
                  <a:stretch>
                    <a:fillRect/>
                  </a:stretch>
                </p:blipFill>
                <p:spPr>
                  <a:xfrm>
                    <a:off x="7248286" y="3989544"/>
                    <a:ext cx="3148653" cy="1220906"/>
                  </a:xfrm>
                  <a:prstGeom prst="rect">
                    <a:avLst/>
                  </a:prstGeom>
                </p:spPr>
              </p:pic>
              <p:pic>
                <p:nvPicPr>
                  <p:cNvPr id="10" name="Grafik 9">
                    <a:extLst>
                      <a:ext uri="{FF2B5EF4-FFF2-40B4-BE49-F238E27FC236}">
                        <a16:creationId xmlns:a16="http://schemas.microsoft.com/office/drawing/2014/main" id="{39D62B44-9905-9546-9E37-2ECC9D115785}"/>
                      </a:ext>
                    </a:extLst>
                  </p:cNvPr>
                  <p:cNvPicPr>
                    <a:picLocks noChangeAspect="1"/>
                  </p:cNvPicPr>
                  <p:nvPr/>
                </p:nvPicPr>
                <p:blipFill>
                  <a:blip r:embed="rId15"/>
                  <a:stretch>
                    <a:fillRect/>
                  </a:stretch>
                </p:blipFill>
                <p:spPr>
                  <a:xfrm>
                    <a:off x="7324674" y="1404530"/>
                    <a:ext cx="3118956" cy="1215864"/>
                  </a:xfrm>
                  <a:prstGeom prst="rect">
                    <a:avLst/>
                  </a:prstGeom>
                </p:spPr>
              </p:pic>
              <p:pic>
                <p:nvPicPr>
                  <p:cNvPr id="18" name="Grafik 17">
                    <a:extLst>
                      <a:ext uri="{FF2B5EF4-FFF2-40B4-BE49-F238E27FC236}">
                        <a16:creationId xmlns:a16="http://schemas.microsoft.com/office/drawing/2014/main" id="{1494C48B-CF15-7D4C-9E7F-88E71D52AFC8}"/>
                      </a:ext>
                    </a:extLst>
                  </p:cNvPr>
                  <p:cNvPicPr>
                    <a:picLocks noChangeAspect="1"/>
                  </p:cNvPicPr>
                  <p:nvPr/>
                </p:nvPicPr>
                <p:blipFill>
                  <a:blip r:embed="rId16"/>
                  <a:stretch>
                    <a:fillRect/>
                  </a:stretch>
                </p:blipFill>
                <p:spPr>
                  <a:xfrm>
                    <a:off x="7254875" y="2640351"/>
                    <a:ext cx="3162970" cy="1195573"/>
                  </a:xfrm>
                  <a:prstGeom prst="rect">
                    <a:avLst/>
                  </a:prstGeom>
                </p:spPr>
              </p:pic>
            </p:grpSp>
            <p:sp>
              <p:nvSpPr>
                <p:cNvPr id="20" name="Rechteck 19">
                  <a:extLst>
                    <a:ext uri="{FF2B5EF4-FFF2-40B4-BE49-F238E27FC236}">
                      <a16:creationId xmlns:a16="http://schemas.microsoft.com/office/drawing/2014/main" id="{7835B573-254C-7C41-8B28-7066601D5838}"/>
                    </a:ext>
                  </a:extLst>
                </p:cNvPr>
                <p:cNvSpPr/>
                <p:nvPr/>
              </p:nvSpPr>
              <p:spPr>
                <a:xfrm>
                  <a:off x="6858417" y="2330243"/>
                  <a:ext cx="693174" cy="339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hteck 24">
                  <a:extLst>
                    <a:ext uri="{FF2B5EF4-FFF2-40B4-BE49-F238E27FC236}">
                      <a16:creationId xmlns:a16="http://schemas.microsoft.com/office/drawing/2014/main" id="{D981B296-6D82-B344-97FE-7AE15DBB97F4}"/>
                    </a:ext>
                  </a:extLst>
                </p:cNvPr>
                <p:cNvSpPr/>
                <p:nvPr/>
              </p:nvSpPr>
              <p:spPr>
                <a:xfrm>
                  <a:off x="6695102" y="3699445"/>
                  <a:ext cx="693174" cy="339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hteck 25">
                  <a:extLst>
                    <a:ext uri="{FF2B5EF4-FFF2-40B4-BE49-F238E27FC236}">
                      <a16:creationId xmlns:a16="http://schemas.microsoft.com/office/drawing/2014/main" id="{E467EC5B-7FF3-1B44-8A1E-E6462654312E}"/>
                    </a:ext>
                  </a:extLst>
                </p:cNvPr>
                <p:cNvSpPr/>
                <p:nvPr/>
              </p:nvSpPr>
              <p:spPr>
                <a:xfrm>
                  <a:off x="6875786" y="4870845"/>
                  <a:ext cx="693174" cy="339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Rechteck 26">
                  <a:extLst>
                    <a:ext uri="{FF2B5EF4-FFF2-40B4-BE49-F238E27FC236}">
                      <a16:creationId xmlns:a16="http://schemas.microsoft.com/office/drawing/2014/main" id="{EC47F665-3AF3-F947-B226-8EE961A29501}"/>
                    </a:ext>
                  </a:extLst>
                </p:cNvPr>
                <p:cNvSpPr/>
                <p:nvPr/>
              </p:nvSpPr>
              <p:spPr>
                <a:xfrm>
                  <a:off x="6828503" y="6225780"/>
                  <a:ext cx="693174" cy="472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2" name="Textfeld 21">
                <a:extLst>
                  <a:ext uri="{FF2B5EF4-FFF2-40B4-BE49-F238E27FC236}">
                    <a16:creationId xmlns:a16="http://schemas.microsoft.com/office/drawing/2014/main" id="{5C184018-E0E0-4274-950D-BA287609105D}"/>
                  </a:ext>
                </a:extLst>
              </p:cNvPr>
              <p:cNvSpPr txBox="1"/>
              <p:nvPr/>
            </p:nvSpPr>
            <p:spPr>
              <a:xfrm>
                <a:off x="8215994" y="1628618"/>
                <a:ext cx="1993829" cy="268279"/>
              </a:xfrm>
              <a:prstGeom prst="rect">
                <a:avLst/>
              </a:prstGeom>
              <a:noFill/>
            </p:spPr>
            <p:txBody>
              <a:bodyPr wrap="square" lIns="0" tIns="0" rIns="0" bIns="0" rtlCol="0">
                <a:spAutoFit/>
              </a:bodyPr>
              <a:lstStyle/>
              <a:p>
                <a:pPr>
                  <a:lnSpc>
                    <a:spcPct val="120000"/>
                  </a:lnSpc>
                  <a:spcBef>
                    <a:spcPts val="625"/>
                  </a:spcBef>
                  <a:buClr>
                    <a:schemeClr val="accent1"/>
                  </a:buClr>
                </a:pPr>
                <a:r>
                  <a:rPr lang="de-DE" sz="1600" dirty="0"/>
                  <a:t>Simulation</a:t>
                </a:r>
              </a:p>
            </p:txBody>
          </p:sp>
        </p:grpSp>
        <mc:AlternateContent xmlns:mc="http://schemas.openxmlformats.org/markup-compatibility/2006" xmlns:a14="http://schemas.microsoft.com/office/drawing/2010/main">
          <mc:Choice Requires="a14">
            <p:sp>
              <p:nvSpPr>
                <p:cNvPr id="33" name="Textfeld 32">
                  <a:extLst>
                    <a:ext uri="{FF2B5EF4-FFF2-40B4-BE49-F238E27FC236}">
                      <a16:creationId xmlns:a16="http://schemas.microsoft.com/office/drawing/2014/main" id="{22BE395D-034A-438A-86B8-E1B7EE958835}"/>
                    </a:ext>
                  </a:extLst>
                </p:cNvPr>
                <p:cNvSpPr txBox="1"/>
                <p:nvPr/>
              </p:nvSpPr>
              <p:spPr>
                <a:xfrm>
                  <a:off x="5191869" y="2813271"/>
                  <a:ext cx="1905000"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𝑤</m:t>
                            </m:r>
                          </m:sub>
                        </m:sSub>
                        <m:r>
                          <a:rPr lang="de-DE" sz="1200" b="0" i="1" smtClean="0">
                            <a:latin typeface="Cambria Math" panose="02040503050406030204" pitchFamily="18" charset="0"/>
                          </a:rPr>
                          <m:t>=0.82, </m:t>
                        </m:r>
                        <m:r>
                          <a:rPr lang="de-DE" sz="1200" b="0" i="1" smtClean="0">
                            <a:latin typeface="Cambria Math" panose="02040503050406030204" pitchFamily="18" charset="0"/>
                          </a:rPr>
                          <m:t>𝑡</m:t>
                        </m:r>
                        <m:r>
                          <a:rPr lang="de-DE" sz="1200" b="0" i="1" smtClean="0">
                            <a:latin typeface="Cambria Math" panose="02040503050406030204" pitchFamily="18" charset="0"/>
                          </a:rPr>
                          <m:t>=0 </m:t>
                        </m:r>
                        <m:r>
                          <a:rPr lang="de-DE" sz="1200" b="0" i="1" smtClean="0">
                            <a:latin typeface="Cambria Math" panose="02040503050406030204" pitchFamily="18" charset="0"/>
                          </a:rPr>
                          <m:t>𝑠</m:t>
                        </m:r>
                      </m:oMath>
                    </m:oMathPara>
                  </a14:m>
                  <a:endParaRPr lang="de-DE" sz="1200" dirty="0"/>
                </a:p>
              </p:txBody>
            </p:sp>
          </mc:Choice>
          <mc:Fallback xmlns="">
            <p:sp>
              <p:nvSpPr>
                <p:cNvPr id="33" name="Textfeld 32">
                  <a:extLst>
                    <a:ext uri="{FF2B5EF4-FFF2-40B4-BE49-F238E27FC236}">
                      <a16:creationId xmlns:a16="http://schemas.microsoft.com/office/drawing/2014/main" id="{22BE395D-034A-438A-86B8-E1B7EE958835}"/>
                    </a:ext>
                  </a:extLst>
                </p:cNvPr>
                <p:cNvSpPr txBox="1">
                  <a:spLocks noRot="1" noChangeAspect="1" noMove="1" noResize="1" noEditPoints="1" noAdjustHandles="1" noChangeArrowheads="1" noChangeShapeType="1" noTextEdit="1"/>
                </p:cNvSpPr>
                <p:nvPr/>
              </p:nvSpPr>
              <p:spPr>
                <a:xfrm>
                  <a:off x="5191869" y="2813271"/>
                  <a:ext cx="1905000" cy="221599"/>
                </a:xfrm>
                <a:prstGeom prst="rect">
                  <a:avLst/>
                </a:prstGeom>
                <a:blipFill>
                  <a:blip r:embed="rId17"/>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feld 33">
                  <a:extLst>
                    <a:ext uri="{FF2B5EF4-FFF2-40B4-BE49-F238E27FC236}">
                      <a16:creationId xmlns:a16="http://schemas.microsoft.com/office/drawing/2014/main" id="{344D838C-49E8-4D92-BC50-E0AC1415ACA2}"/>
                    </a:ext>
                  </a:extLst>
                </p:cNvPr>
                <p:cNvSpPr txBox="1"/>
                <p:nvPr/>
              </p:nvSpPr>
              <p:spPr>
                <a:xfrm>
                  <a:off x="5273454" y="3835478"/>
                  <a:ext cx="1905000"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𝑤</m:t>
                            </m:r>
                          </m:sub>
                        </m:sSub>
                        <m:r>
                          <a:rPr lang="de-DE" sz="1200" b="0" i="1" smtClean="0">
                            <a:latin typeface="Cambria Math" panose="02040503050406030204" pitchFamily="18" charset="0"/>
                          </a:rPr>
                          <m:t>=0.67, </m:t>
                        </m:r>
                        <m:r>
                          <a:rPr lang="de-DE" sz="1200" b="0" i="1" smtClean="0">
                            <a:latin typeface="Cambria Math" panose="02040503050406030204" pitchFamily="18" charset="0"/>
                          </a:rPr>
                          <m:t>𝑡</m:t>
                        </m:r>
                        <m:r>
                          <a:rPr lang="de-DE" sz="1200" b="0" i="1" smtClean="0">
                            <a:latin typeface="Cambria Math" panose="02040503050406030204" pitchFamily="18" charset="0"/>
                          </a:rPr>
                          <m:t>=0.025 </m:t>
                        </m:r>
                        <m:r>
                          <a:rPr lang="de-DE" sz="1200" b="0" i="1" smtClean="0">
                            <a:latin typeface="Cambria Math" panose="02040503050406030204" pitchFamily="18" charset="0"/>
                          </a:rPr>
                          <m:t>𝑠</m:t>
                        </m:r>
                      </m:oMath>
                    </m:oMathPara>
                  </a14:m>
                  <a:endParaRPr lang="de-DE" sz="1200" dirty="0"/>
                </a:p>
              </p:txBody>
            </p:sp>
          </mc:Choice>
          <mc:Fallback xmlns="">
            <p:sp>
              <p:nvSpPr>
                <p:cNvPr id="34" name="Textfeld 33">
                  <a:extLst>
                    <a:ext uri="{FF2B5EF4-FFF2-40B4-BE49-F238E27FC236}">
                      <a16:creationId xmlns:a16="http://schemas.microsoft.com/office/drawing/2014/main" id="{344D838C-49E8-4D92-BC50-E0AC1415ACA2}"/>
                    </a:ext>
                  </a:extLst>
                </p:cNvPr>
                <p:cNvSpPr txBox="1">
                  <a:spLocks noRot="1" noChangeAspect="1" noMove="1" noResize="1" noEditPoints="1" noAdjustHandles="1" noChangeArrowheads="1" noChangeShapeType="1" noTextEdit="1"/>
                </p:cNvSpPr>
                <p:nvPr/>
              </p:nvSpPr>
              <p:spPr>
                <a:xfrm>
                  <a:off x="5273454" y="3835478"/>
                  <a:ext cx="1905000" cy="221599"/>
                </a:xfrm>
                <a:prstGeom prst="rect">
                  <a:avLst/>
                </a:prstGeom>
                <a:blipFill>
                  <a:blip r:embed="rId18"/>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feld 34">
                  <a:extLst>
                    <a:ext uri="{FF2B5EF4-FFF2-40B4-BE49-F238E27FC236}">
                      <a16:creationId xmlns:a16="http://schemas.microsoft.com/office/drawing/2014/main" id="{D2E1ABD6-E654-4CF4-91DC-06F73A8EEA94}"/>
                    </a:ext>
                  </a:extLst>
                </p:cNvPr>
                <p:cNvSpPr txBox="1"/>
                <p:nvPr/>
              </p:nvSpPr>
              <p:spPr>
                <a:xfrm>
                  <a:off x="5237121" y="4948244"/>
                  <a:ext cx="1905000"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𝑤</m:t>
                            </m:r>
                          </m:sub>
                        </m:sSub>
                        <m:r>
                          <a:rPr lang="de-DE" sz="1200" b="0" i="1" smtClean="0">
                            <a:latin typeface="Cambria Math" panose="02040503050406030204" pitchFamily="18" charset="0"/>
                          </a:rPr>
                          <m:t>=0.65, </m:t>
                        </m:r>
                        <m:r>
                          <a:rPr lang="de-DE" sz="1200" b="0" i="1" smtClean="0">
                            <a:latin typeface="Cambria Math" panose="02040503050406030204" pitchFamily="18" charset="0"/>
                          </a:rPr>
                          <m:t>𝑡</m:t>
                        </m:r>
                        <m:r>
                          <a:rPr lang="de-DE" sz="1200" b="0" i="1" smtClean="0">
                            <a:latin typeface="Cambria Math" panose="02040503050406030204" pitchFamily="18" charset="0"/>
                          </a:rPr>
                          <m:t>=0.036 </m:t>
                        </m:r>
                        <m:r>
                          <a:rPr lang="de-DE" sz="1200" b="0" i="1" smtClean="0">
                            <a:latin typeface="Cambria Math" panose="02040503050406030204" pitchFamily="18" charset="0"/>
                          </a:rPr>
                          <m:t>𝑠</m:t>
                        </m:r>
                      </m:oMath>
                    </m:oMathPara>
                  </a14:m>
                  <a:endParaRPr lang="de-DE" sz="1200"/>
                </a:p>
              </p:txBody>
            </p:sp>
          </mc:Choice>
          <mc:Fallback xmlns="">
            <p:sp>
              <p:nvSpPr>
                <p:cNvPr id="35" name="Textfeld 34">
                  <a:extLst>
                    <a:ext uri="{FF2B5EF4-FFF2-40B4-BE49-F238E27FC236}">
                      <a16:creationId xmlns:a16="http://schemas.microsoft.com/office/drawing/2014/main" id="{D2E1ABD6-E654-4CF4-91DC-06F73A8EEA94}"/>
                    </a:ext>
                  </a:extLst>
                </p:cNvPr>
                <p:cNvSpPr txBox="1">
                  <a:spLocks noRot="1" noChangeAspect="1" noMove="1" noResize="1" noEditPoints="1" noAdjustHandles="1" noChangeArrowheads="1" noChangeShapeType="1" noTextEdit="1"/>
                </p:cNvSpPr>
                <p:nvPr/>
              </p:nvSpPr>
              <p:spPr>
                <a:xfrm>
                  <a:off x="5237121" y="4948244"/>
                  <a:ext cx="1905000" cy="221599"/>
                </a:xfrm>
                <a:prstGeom prst="rect">
                  <a:avLst/>
                </a:prstGeom>
                <a:blipFill>
                  <a:blip r:embed="rId19"/>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9B8C5DBE-8648-43AD-8476-AB9E4CAEE4C0}"/>
                    </a:ext>
                  </a:extLst>
                </p:cNvPr>
                <p:cNvSpPr txBox="1"/>
                <p:nvPr/>
              </p:nvSpPr>
              <p:spPr>
                <a:xfrm>
                  <a:off x="5237121" y="6091933"/>
                  <a:ext cx="1905000"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𝑆</m:t>
                            </m:r>
                          </m:e>
                          <m:sub>
                            <m:r>
                              <a:rPr lang="de-DE" sz="1200" b="0" i="1" smtClean="0">
                                <a:latin typeface="Cambria Math" panose="02040503050406030204" pitchFamily="18" charset="0"/>
                              </a:rPr>
                              <m:t>𝑤</m:t>
                            </m:r>
                          </m:sub>
                        </m:sSub>
                        <m:r>
                          <a:rPr lang="de-DE" sz="1200" b="0" i="1" smtClean="0">
                            <a:latin typeface="Cambria Math" panose="02040503050406030204" pitchFamily="18" charset="0"/>
                          </a:rPr>
                          <m:t>=0.4 , </m:t>
                        </m:r>
                        <m:r>
                          <a:rPr lang="de-DE" sz="1200" b="0" i="1" smtClean="0">
                            <a:latin typeface="Cambria Math" panose="02040503050406030204" pitchFamily="18" charset="0"/>
                          </a:rPr>
                          <m:t>𝑡</m:t>
                        </m:r>
                        <m:r>
                          <a:rPr lang="de-DE" sz="1200" b="0" i="1" smtClean="0">
                            <a:latin typeface="Cambria Math" panose="02040503050406030204" pitchFamily="18" charset="0"/>
                          </a:rPr>
                          <m:t>=0.072 </m:t>
                        </m:r>
                        <m:r>
                          <a:rPr lang="de-DE" sz="1200" b="0" i="1" smtClean="0">
                            <a:latin typeface="Cambria Math" panose="02040503050406030204" pitchFamily="18" charset="0"/>
                          </a:rPr>
                          <m:t>𝑠</m:t>
                        </m:r>
                      </m:oMath>
                    </m:oMathPara>
                  </a14:m>
                  <a:endParaRPr lang="de-DE" sz="1200"/>
                </a:p>
              </p:txBody>
            </p:sp>
          </mc:Choice>
          <mc:Fallback xmlns="">
            <p:sp>
              <p:nvSpPr>
                <p:cNvPr id="36" name="Textfeld 35">
                  <a:extLst>
                    <a:ext uri="{FF2B5EF4-FFF2-40B4-BE49-F238E27FC236}">
                      <a16:creationId xmlns:a16="http://schemas.microsoft.com/office/drawing/2014/main" id="{9B8C5DBE-8648-43AD-8476-AB9E4CAEE4C0}"/>
                    </a:ext>
                  </a:extLst>
                </p:cNvPr>
                <p:cNvSpPr txBox="1">
                  <a:spLocks noRot="1" noChangeAspect="1" noMove="1" noResize="1" noEditPoints="1" noAdjustHandles="1" noChangeArrowheads="1" noChangeShapeType="1" noTextEdit="1"/>
                </p:cNvSpPr>
                <p:nvPr/>
              </p:nvSpPr>
              <p:spPr>
                <a:xfrm>
                  <a:off x="5237121" y="6091933"/>
                  <a:ext cx="1905000" cy="221599"/>
                </a:xfrm>
                <a:prstGeom prst="rect">
                  <a:avLst/>
                </a:prstGeom>
                <a:blipFill>
                  <a:blip r:embed="rId20"/>
                  <a:stretch>
                    <a:fillRect b="-22222"/>
                  </a:stretch>
                </a:blipFill>
              </p:spPr>
              <p:txBody>
                <a:bodyPr/>
                <a:lstStyle/>
                <a:p>
                  <a:r>
                    <a:rPr lang="en-US">
                      <a:noFill/>
                    </a:rPr>
                    <a:t> </a:t>
                  </a:r>
                </a:p>
              </p:txBody>
            </p:sp>
          </mc:Fallback>
        </mc:AlternateContent>
      </p:grpSp>
      <p:sp>
        <p:nvSpPr>
          <p:cNvPr id="53" name="Rechteck 52">
            <a:extLst>
              <a:ext uri="{FF2B5EF4-FFF2-40B4-BE49-F238E27FC236}">
                <a16:creationId xmlns:a16="http://schemas.microsoft.com/office/drawing/2014/main" id="{F81BF1F9-35DC-42A9-6423-46CB76ACD8C7}"/>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54" name="Datumsplatzhalter 3">
            <a:extLst>
              <a:ext uri="{FF2B5EF4-FFF2-40B4-BE49-F238E27FC236}">
                <a16:creationId xmlns:a16="http://schemas.microsoft.com/office/drawing/2014/main" id="{B654F53F-DE01-D641-6A2B-287A71345E63}"/>
              </a:ext>
            </a:extLst>
          </p:cNvPr>
          <p:cNvSpPr txBox="1">
            <a:spLocks/>
          </p:cNvSpPr>
          <p:nvPr/>
        </p:nvSpPr>
        <p:spPr>
          <a:xfrm>
            <a:off x="313563" y="6505678"/>
            <a:ext cx="960477" cy="153888"/>
          </a:xfrm>
          <a:prstGeom prst="rect">
            <a:avLst/>
          </a:prstGeom>
        </p:spPr>
        <p:txBody>
          <a:bodyPr vert="horz" wrap="square" lIns="0" tIns="0" rIns="0" bIns="0" rtlCol="0" anchor="t" anchorCtr="0">
            <a:spAutoFit/>
          </a:bodyPr>
          <a:lstStyle>
            <a:defPPr>
              <a:defRPr lang="en-US"/>
            </a:defPPr>
            <a:lvl1pPr marL="0" algn="l" defTabSz="855878" rtl="0" eaLnBrk="1" latinLnBrk="0" hangingPunct="1">
              <a:defRPr lang="en-US" sz="1000" kern="1200">
                <a:solidFill>
                  <a:schemeClr val="tx2"/>
                </a:solidFill>
                <a:latin typeface="+mn-lt"/>
                <a:ea typeface="+mn-ea"/>
                <a:cs typeface="+mn-cs"/>
              </a:defRPr>
            </a:lvl1pPr>
            <a:lvl2pPr marL="427939" algn="l" defTabSz="855878" rtl="0" eaLnBrk="1" latinLnBrk="0" hangingPunct="1">
              <a:defRPr sz="1700" kern="1200">
                <a:solidFill>
                  <a:schemeClr val="tx1"/>
                </a:solidFill>
                <a:latin typeface="+mn-lt"/>
                <a:ea typeface="+mn-ea"/>
                <a:cs typeface="+mn-cs"/>
              </a:defRPr>
            </a:lvl2pPr>
            <a:lvl3pPr marL="855878" algn="l" defTabSz="855878" rtl="0" eaLnBrk="1" latinLnBrk="0" hangingPunct="1">
              <a:defRPr sz="1700" kern="1200">
                <a:solidFill>
                  <a:schemeClr val="tx1"/>
                </a:solidFill>
                <a:latin typeface="+mn-lt"/>
                <a:ea typeface="+mn-ea"/>
                <a:cs typeface="+mn-cs"/>
              </a:defRPr>
            </a:lvl3pPr>
            <a:lvl4pPr marL="1283818" algn="l" defTabSz="855878" rtl="0" eaLnBrk="1" latinLnBrk="0" hangingPunct="1">
              <a:defRPr sz="1700" kern="1200">
                <a:solidFill>
                  <a:schemeClr val="tx1"/>
                </a:solidFill>
                <a:latin typeface="+mn-lt"/>
                <a:ea typeface="+mn-ea"/>
                <a:cs typeface="+mn-cs"/>
              </a:defRPr>
            </a:lvl4pPr>
            <a:lvl5pPr marL="1711757" algn="l" defTabSz="855878" rtl="0" eaLnBrk="1" latinLnBrk="0" hangingPunct="1">
              <a:defRPr sz="1700" kern="1200">
                <a:solidFill>
                  <a:schemeClr val="tx1"/>
                </a:solidFill>
                <a:latin typeface="+mn-lt"/>
                <a:ea typeface="+mn-ea"/>
                <a:cs typeface="+mn-cs"/>
              </a:defRPr>
            </a:lvl5pPr>
            <a:lvl6pPr marL="2139696" algn="l" defTabSz="855878" rtl="0" eaLnBrk="1" latinLnBrk="0" hangingPunct="1">
              <a:defRPr sz="1700" kern="1200">
                <a:solidFill>
                  <a:schemeClr val="tx1"/>
                </a:solidFill>
                <a:latin typeface="+mn-lt"/>
                <a:ea typeface="+mn-ea"/>
                <a:cs typeface="+mn-cs"/>
              </a:defRPr>
            </a:lvl6pPr>
            <a:lvl7pPr marL="2567635" algn="l" defTabSz="855878" rtl="0" eaLnBrk="1" latinLnBrk="0" hangingPunct="1">
              <a:defRPr sz="1700" kern="1200">
                <a:solidFill>
                  <a:schemeClr val="tx1"/>
                </a:solidFill>
                <a:latin typeface="+mn-lt"/>
                <a:ea typeface="+mn-ea"/>
                <a:cs typeface="+mn-cs"/>
              </a:defRPr>
            </a:lvl7pPr>
            <a:lvl8pPr marL="2995574" algn="l" defTabSz="855878" rtl="0" eaLnBrk="1" latinLnBrk="0" hangingPunct="1">
              <a:defRPr sz="1700" kern="1200">
                <a:solidFill>
                  <a:schemeClr val="tx1"/>
                </a:solidFill>
                <a:latin typeface="+mn-lt"/>
                <a:ea typeface="+mn-ea"/>
                <a:cs typeface="+mn-cs"/>
              </a:defRPr>
            </a:lvl8pPr>
            <a:lvl9pPr marL="3423514" algn="l" defTabSz="855878" rtl="0" eaLnBrk="1" latinLnBrk="0" hangingPunct="1">
              <a:defRPr sz="1700" kern="1200">
                <a:solidFill>
                  <a:schemeClr val="tx1"/>
                </a:solidFill>
                <a:latin typeface="+mn-lt"/>
                <a:ea typeface="+mn-ea"/>
                <a:cs typeface="+mn-cs"/>
              </a:defRPr>
            </a:lvl9pPr>
          </a:lstStyle>
          <a:p>
            <a:fld id="{FE15898A-9B68-42C0-8C38-EC9C9C71CB01}" type="datetime1">
              <a:rPr lang="en-GB" smtClean="0"/>
              <a:pPr/>
              <a:t>21/05/2022</a:t>
            </a:fld>
            <a:endParaRPr lang="de-DE" dirty="0"/>
          </a:p>
        </p:txBody>
      </p:sp>
      <p:sp>
        <p:nvSpPr>
          <p:cNvPr id="55" name="Foliennummernplatzhalter 4">
            <a:extLst>
              <a:ext uri="{FF2B5EF4-FFF2-40B4-BE49-F238E27FC236}">
                <a16:creationId xmlns:a16="http://schemas.microsoft.com/office/drawing/2014/main" id="{5F05A4F5-200F-602F-0EC7-694D4D814F4F}"/>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12</a:t>
            </a:fld>
            <a:endParaRPr lang="de-DE" dirty="0"/>
          </a:p>
        </p:txBody>
      </p:sp>
      <p:grpSp>
        <p:nvGrpSpPr>
          <p:cNvPr id="56" name="Gruppieren 55">
            <a:extLst>
              <a:ext uri="{FF2B5EF4-FFF2-40B4-BE49-F238E27FC236}">
                <a16:creationId xmlns:a16="http://schemas.microsoft.com/office/drawing/2014/main" id="{B58B05D0-C54A-71BF-C06F-1A9CA6BA3812}"/>
              </a:ext>
            </a:extLst>
          </p:cNvPr>
          <p:cNvGrpSpPr/>
          <p:nvPr/>
        </p:nvGrpSpPr>
        <p:grpSpPr>
          <a:xfrm>
            <a:off x="3363668" y="6414194"/>
            <a:ext cx="5464666" cy="328852"/>
            <a:chOff x="3990310" y="6414194"/>
            <a:chExt cx="5464666" cy="328852"/>
          </a:xfrm>
        </p:grpSpPr>
        <p:sp>
          <p:nvSpPr>
            <p:cNvPr id="57" name="Textfeld 56">
              <a:extLst>
                <a:ext uri="{FF2B5EF4-FFF2-40B4-BE49-F238E27FC236}">
                  <a16:creationId xmlns:a16="http://schemas.microsoft.com/office/drawing/2014/main" id="{0C868E54-B410-488E-52CA-8C039C2AF056}"/>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58" name="Gruppieren 57">
              <a:extLst>
                <a:ext uri="{FF2B5EF4-FFF2-40B4-BE49-F238E27FC236}">
                  <a16:creationId xmlns:a16="http://schemas.microsoft.com/office/drawing/2014/main" id="{2FF152A2-BFAF-1FD8-1683-B70F67A8E284}"/>
                </a:ext>
              </a:extLst>
            </p:cNvPr>
            <p:cNvGrpSpPr/>
            <p:nvPr/>
          </p:nvGrpSpPr>
          <p:grpSpPr>
            <a:xfrm>
              <a:off x="4852483" y="6414194"/>
              <a:ext cx="4602493" cy="328852"/>
              <a:chOff x="4852483" y="6414194"/>
              <a:chExt cx="4602493" cy="328852"/>
            </a:xfrm>
          </p:grpSpPr>
          <p:grpSp>
            <p:nvGrpSpPr>
              <p:cNvPr id="59" name="Gruppieren 58">
                <a:extLst>
                  <a:ext uri="{FF2B5EF4-FFF2-40B4-BE49-F238E27FC236}">
                    <a16:creationId xmlns:a16="http://schemas.microsoft.com/office/drawing/2014/main" id="{E78383F8-54DD-234C-5244-16D453C7655A}"/>
                  </a:ext>
                </a:extLst>
              </p:cNvPr>
              <p:cNvGrpSpPr/>
              <p:nvPr/>
            </p:nvGrpSpPr>
            <p:grpSpPr>
              <a:xfrm>
                <a:off x="4852483" y="6414194"/>
                <a:ext cx="3571150" cy="328852"/>
                <a:chOff x="4852483" y="6414194"/>
                <a:chExt cx="3571150" cy="328852"/>
              </a:xfrm>
            </p:grpSpPr>
            <p:grpSp>
              <p:nvGrpSpPr>
                <p:cNvPr id="61" name="Gruppieren 60">
                  <a:extLst>
                    <a:ext uri="{FF2B5EF4-FFF2-40B4-BE49-F238E27FC236}">
                      <a16:creationId xmlns:a16="http://schemas.microsoft.com/office/drawing/2014/main" id="{D6A74739-8217-74C0-38D7-808CF290CBEC}"/>
                    </a:ext>
                  </a:extLst>
                </p:cNvPr>
                <p:cNvGrpSpPr/>
                <p:nvPr/>
              </p:nvGrpSpPr>
              <p:grpSpPr>
                <a:xfrm>
                  <a:off x="4852483" y="6643150"/>
                  <a:ext cx="423419" cy="99896"/>
                  <a:chOff x="4304401" y="6616154"/>
                  <a:chExt cx="423419" cy="99896"/>
                </a:xfrm>
              </p:grpSpPr>
              <p:sp>
                <p:nvSpPr>
                  <p:cNvPr id="70" name="Oval 88">
                    <a:extLst>
                      <a:ext uri="{FF2B5EF4-FFF2-40B4-BE49-F238E27FC236}">
                        <a16:creationId xmlns:a16="http://schemas.microsoft.com/office/drawing/2014/main" id="{990D6512-D86C-FFE9-3939-D6E079C49973}"/>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1" name="Oval 89">
                    <a:extLst>
                      <a:ext uri="{FF2B5EF4-FFF2-40B4-BE49-F238E27FC236}">
                        <a16:creationId xmlns:a16="http://schemas.microsoft.com/office/drawing/2014/main" id="{C2D9AD6A-FB70-E5CB-B211-29779BD633FD}"/>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62" name="Gruppieren 61">
                  <a:extLst>
                    <a:ext uri="{FF2B5EF4-FFF2-40B4-BE49-F238E27FC236}">
                      <a16:creationId xmlns:a16="http://schemas.microsoft.com/office/drawing/2014/main" id="{93A24EB5-7451-AF27-B8F7-2524E12AAE10}"/>
                    </a:ext>
                  </a:extLst>
                </p:cNvPr>
                <p:cNvGrpSpPr/>
                <p:nvPr/>
              </p:nvGrpSpPr>
              <p:grpSpPr>
                <a:xfrm>
                  <a:off x="6095559" y="6633521"/>
                  <a:ext cx="1410792" cy="103423"/>
                  <a:chOff x="5915080" y="6625491"/>
                  <a:chExt cx="1410792" cy="103423"/>
                </a:xfrm>
              </p:grpSpPr>
              <p:sp>
                <p:nvSpPr>
                  <p:cNvPr id="65" name="Oval 91">
                    <a:extLst>
                      <a:ext uri="{FF2B5EF4-FFF2-40B4-BE49-F238E27FC236}">
                        <a16:creationId xmlns:a16="http://schemas.microsoft.com/office/drawing/2014/main" id="{52C61F0D-515C-1520-B2A5-5073056D32A7}"/>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6" name="Oval 92">
                    <a:extLst>
                      <a:ext uri="{FF2B5EF4-FFF2-40B4-BE49-F238E27FC236}">
                        <a16:creationId xmlns:a16="http://schemas.microsoft.com/office/drawing/2014/main" id="{DEBB4B2F-939D-2718-B3F5-B579C3276779}"/>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67" name="Oval 93">
                    <a:extLst>
                      <a:ext uri="{FF2B5EF4-FFF2-40B4-BE49-F238E27FC236}">
                        <a16:creationId xmlns:a16="http://schemas.microsoft.com/office/drawing/2014/main" id="{4B685721-8953-827D-055F-E3694A002312}"/>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8" name="Oval 94">
                    <a:extLst>
                      <a:ext uri="{FF2B5EF4-FFF2-40B4-BE49-F238E27FC236}">
                        <a16:creationId xmlns:a16="http://schemas.microsoft.com/office/drawing/2014/main" id="{E958B86E-F0FF-23F9-2004-E718075C25E5}"/>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9" name="Oval 95">
                    <a:extLst>
                      <a:ext uri="{FF2B5EF4-FFF2-40B4-BE49-F238E27FC236}">
                        <a16:creationId xmlns:a16="http://schemas.microsoft.com/office/drawing/2014/main" id="{2991F356-0236-2E66-06B1-5ADBF4E67069}"/>
                      </a:ext>
                    </a:extLst>
                  </p:cNvPr>
                  <p:cNvSpPr/>
                  <p:nvPr/>
                </p:nvSpPr>
                <p:spPr>
                  <a:xfrm flipH="1" flipV="1">
                    <a:off x="7228246" y="6629018"/>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63" name="Oval 96">
                  <a:extLst>
                    <a:ext uri="{FF2B5EF4-FFF2-40B4-BE49-F238E27FC236}">
                      <a16:creationId xmlns:a16="http://schemas.microsoft.com/office/drawing/2014/main" id="{D41ADD70-18FA-9562-7A12-25F54E1C3025}"/>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4" name="Textfeld 63">
                  <a:extLst>
                    <a:ext uri="{FF2B5EF4-FFF2-40B4-BE49-F238E27FC236}">
                      <a16:creationId xmlns:a16="http://schemas.microsoft.com/office/drawing/2014/main" id="{04223E08-92EF-6BEA-7504-E350CE1E6841}"/>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60" name="Textfeld 59">
                <a:extLst>
                  <a:ext uri="{FF2B5EF4-FFF2-40B4-BE49-F238E27FC236}">
                    <a16:creationId xmlns:a16="http://schemas.microsoft.com/office/drawing/2014/main" id="{10FDE32E-6010-6982-8488-BBC373684207}"/>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p:grpSp>
        <p:nvGrpSpPr>
          <p:cNvPr id="13" name="Gruppieren 12">
            <a:extLst>
              <a:ext uri="{FF2B5EF4-FFF2-40B4-BE49-F238E27FC236}">
                <a16:creationId xmlns:a16="http://schemas.microsoft.com/office/drawing/2014/main" id="{5FF9EDF7-3229-65A6-7AA9-5DD45BE2C328}"/>
              </a:ext>
            </a:extLst>
          </p:cNvPr>
          <p:cNvGrpSpPr/>
          <p:nvPr/>
        </p:nvGrpSpPr>
        <p:grpSpPr>
          <a:xfrm>
            <a:off x="7688855" y="2658176"/>
            <a:ext cx="4044932" cy="1880357"/>
            <a:chOff x="7699365" y="2668686"/>
            <a:chExt cx="4044932" cy="1880357"/>
          </a:xfrm>
        </p:grpSpPr>
        <p:sp>
          <p:nvSpPr>
            <p:cNvPr id="5" name="Rechteck 4">
              <a:extLst>
                <a:ext uri="{FF2B5EF4-FFF2-40B4-BE49-F238E27FC236}">
                  <a16:creationId xmlns:a16="http://schemas.microsoft.com/office/drawing/2014/main" id="{9AFFF1E6-090B-874E-5966-0744DBE0C0F8}"/>
                </a:ext>
              </a:extLst>
            </p:cNvPr>
            <p:cNvSpPr/>
            <p:nvPr/>
          </p:nvSpPr>
          <p:spPr>
            <a:xfrm>
              <a:off x="7699365" y="2914246"/>
              <a:ext cx="3770598" cy="163479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sp>
          <p:nvSpPr>
            <p:cNvPr id="72" name="Textfeld 71">
              <a:extLst>
                <a:ext uri="{FF2B5EF4-FFF2-40B4-BE49-F238E27FC236}">
                  <a16:creationId xmlns:a16="http://schemas.microsoft.com/office/drawing/2014/main" id="{A6765046-0C10-CDEA-0CAF-E0D45BC18069}"/>
                </a:ext>
              </a:extLst>
            </p:cNvPr>
            <p:cNvSpPr txBox="1"/>
            <p:nvPr/>
          </p:nvSpPr>
          <p:spPr>
            <a:xfrm>
              <a:off x="7923428" y="2668686"/>
              <a:ext cx="3820869" cy="1680973"/>
            </a:xfrm>
            <a:prstGeom prst="rect">
              <a:avLst/>
            </a:prstGeom>
            <a:noFill/>
          </p:spPr>
          <p:txBody>
            <a:bodyPr wrap="square" lIns="0" tIns="0" rIns="0" bIns="0" rtlCol="0">
              <a:spAutoFit/>
            </a:bodyPr>
            <a:lstStyle/>
            <a:p>
              <a:pPr>
                <a:lnSpc>
                  <a:spcPct val="120000"/>
                </a:lnSpc>
                <a:spcBef>
                  <a:spcPts val="625"/>
                </a:spcBef>
                <a:buClr>
                  <a:schemeClr val="accent1"/>
                </a:buClr>
              </a:pPr>
              <a:endParaRPr lang="de-DE" sz="1600" dirty="0"/>
            </a:p>
            <a:p>
              <a:pPr marL="179388" indent="-179388">
                <a:lnSpc>
                  <a:spcPct val="120000"/>
                </a:lnSpc>
                <a:spcBef>
                  <a:spcPts val="625"/>
                </a:spcBef>
                <a:buClr>
                  <a:schemeClr val="accent1"/>
                </a:buClr>
                <a:buFont typeface="Arial" panose="020B0604020202020204" pitchFamily="34" charset="0"/>
                <a:buChar char="•"/>
              </a:pPr>
              <a:r>
                <a:rPr lang="de-DE" sz="1600" dirty="0" err="1"/>
                <a:t>Capillary</a:t>
              </a:r>
              <a:r>
                <a:rPr lang="de-DE" sz="1600" dirty="0"/>
                <a:t> </a:t>
              </a:r>
              <a:r>
                <a:rPr lang="de-DE" sz="1600" dirty="0" err="1"/>
                <a:t>Fingering</a:t>
              </a:r>
              <a:endParaRPr lang="de-DE" sz="1600" dirty="0"/>
            </a:p>
            <a:p>
              <a:pPr marL="179388" indent="-179388">
                <a:lnSpc>
                  <a:spcPct val="120000"/>
                </a:lnSpc>
                <a:spcBef>
                  <a:spcPts val="625"/>
                </a:spcBef>
                <a:buClr>
                  <a:schemeClr val="accent1"/>
                </a:buClr>
                <a:buFont typeface="Arial" panose="020B0604020202020204" pitchFamily="34" charset="0"/>
                <a:buChar char="•"/>
              </a:pPr>
              <a:r>
                <a:rPr lang="en-US" sz="1600" dirty="0"/>
                <a:t>Good agreement of flow pattern between experiment and simulation</a:t>
              </a:r>
            </a:p>
            <a:p>
              <a:pPr marL="179388" indent="-179388">
                <a:lnSpc>
                  <a:spcPct val="120000"/>
                </a:lnSpc>
                <a:spcBef>
                  <a:spcPts val="625"/>
                </a:spcBef>
                <a:buClr>
                  <a:schemeClr val="accent1"/>
                </a:buClr>
                <a:buFont typeface="Arial" panose="020B0604020202020204" pitchFamily="34" charset="0"/>
                <a:buChar char="•"/>
              </a:pPr>
              <a:r>
                <a:rPr lang="en-US" sz="1600" dirty="0"/>
                <a:t>No agreement in the dynamics</a:t>
              </a:r>
            </a:p>
          </p:txBody>
        </p:sp>
      </p:grpSp>
      <p:pic>
        <p:nvPicPr>
          <p:cNvPr id="52" name="Grafik 51" descr="Geöffnetes Buch Silhouette">
            <a:extLst>
              <a:ext uri="{FF2B5EF4-FFF2-40B4-BE49-F238E27FC236}">
                <a16:creationId xmlns:a16="http://schemas.microsoft.com/office/drawing/2014/main" id="{ADB9AB97-A884-03FD-32C9-5E75F79DB52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9739" y="5543249"/>
            <a:ext cx="235493" cy="235493"/>
          </a:xfrm>
          <a:prstGeom prst="rect">
            <a:avLst/>
          </a:prstGeom>
        </p:spPr>
      </p:pic>
      <p:sp>
        <p:nvSpPr>
          <p:cNvPr id="73" name="Rechteck 72">
            <a:extLst>
              <a:ext uri="{FF2B5EF4-FFF2-40B4-BE49-F238E27FC236}">
                <a16:creationId xmlns:a16="http://schemas.microsoft.com/office/drawing/2014/main" id="{5A9CC7DE-FB2D-48B8-F336-86D35EB329D5}"/>
              </a:ext>
            </a:extLst>
          </p:cNvPr>
          <p:cNvSpPr/>
          <p:nvPr/>
        </p:nvSpPr>
        <p:spPr>
          <a:xfrm>
            <a:off x="1356500" y="5563298"/>
            <a:ext cx="2629246" cy="215444"/>
          </a:xfrm>
          <a:prstGeom prst="rect">
            <a:avLst/>
          </a:prstGeom>
        </p:spPr>
        <p:txBody>
          <a:bodyPr wrap="none">
            <a:spAutoFit/>
          </a:bodyPr>
          <a:lstStyle/>
          <a:p>
            <a:r>
              <a:rPr lang="en-US" sz="800" dirty="0"/>
              <a:t>﻿Kunz et al. , Transport in Porous Media 114(2) (2016)</a:t>
            </a:r>
          </a:p>
        </p:txBody>
      </p:sp>
    </p:spTree>
    <p:extLst>
      <p:ext uri="{BB962C8B-B14F-4D97-AF65-F5344CB8AC3E}">
        <p14:creationId xmlns:p14="http://schemas.microsoft.com/office/powerpoint/2010/main" val="237052763"/>
      </p:ext>
    </p:extLst>
  </p:cSld>
  <p:clrMapOvr>
    <a:masterClrMapping/>
  </p:clrMapOvr>
  <mc:AlternateContent xmlns:mc="http://schemas.openxmlformats.org/markup-compatibility/2006" xmlns:p14="http://schemas.microsoft.com/office/powerpoint/2010/main">
    <mc:Choice Requires="p14">
      <p:transition spd="slow" p14:dur="2000" advTm="41991"/>
    </mc:Choice>
    <mc:Fallback xmlns="">
      <p:transition spd="slow" advTm="4199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8BF161D-7176-454A-8AB8-BBFBA737E809}"/>
              </a:ext>
            </a:extLst>
          </p:cNvPr>
          <p:cNvSpPr>
            <a:spLocks noGrp="1"/>
          </p:cNvSpPr>
          <p:nvPr>
            <p:ph type="title"/>
          </p:nvPr>
        </p:nvSpPr>
        <p:spPr/>
        <p:txBody>
          <a:bodyPr/>
          <a:lstStyle/>
          <a:p>
            <a:r>
              <a:rPr lang="de-DE" dirty="0"/>
              <a:t>Outlook: Phase Change</a:t>
            </a:r>
          </a:p>
        </p:txBody>
      </p:sp>
      <p:sp>
        <p:nvSpPr>
          <p:cNvPr id="6" name="Textplatzhalter 5">
            <a:extLst>
              <a:ext uri="{FF2B5EF4-FFF2-40B4-BE49-F238E27FC236}">
                <a16:creationId xmlns:a16="http://schemas.microsoft.com/office/drawing/2014/main" id="{72BF0EAD-AEA3-4093-B217-087C498CD746}"/>
              </a:ext>
            </a:extLst>
          </p:cNvPr>
          <p:cNvSpPr>
            <a:spLocks noGrp="1"/>
          </p:cNvSpPr>
          <p:nvPr>
            <p:ph type="body" sz="quarter" idx="13"/>
          </p:nvPr>
        </p:nvSpPr>
        <p:spPr/>
        <p:txBody>
          <a:bodyPr/>
          <a:lstStyle/>
          <a:p>
            <a:r>
              <a:rPr lang="de-DE" dirty="0"/>
              <a:t>Modelling </a:t>
            </a:r>
            <a:r>
              <a:rPr lang="de-DE" dirty="0" err="1"/>
              <a:t>evaporation</a:t>
            </a:r>
            <a:r>
              <a:rPr lang="de-DE" dirty="0"/>
              <a:t> in </a:t>
            </a:r>
            <a:r>
              <a:rPr lang="de-DE" dirty="0" err="1"/>
              <a:t>porous</a:t>
            </a:r>
            <a:r>
              <a:rPr lang="de-DE" dirty="0"/>
              <a:t> </a:t>
            </a:r>
            <a:r>
              <a:rPr lang="de-DE" dirty="0" err="1"/>
              <a:t>media</a:t>
            </a:r>
            <a:r>
              <a:rPr lang="de-DE" dirty="0"/>
              <a:t> </a:t>
            </a:r>
          </a:p>
        </p:txBody>
      </p:sp>
      <p:sp>
        <p:nvSpPr>
          <p:cNvPr id="87" name="Rechteck 86">
            <a:extLst>
              <a:ext uri="{FF2B5EF4-FFF2-40B4-BE49-F238E27FC236}">
                <a16:creationId xmlns:a16="http://schemas.microsoft.com/office/drawing/2014/main" id="{ADFF93B1-0177-494D-BBF0-4048115D7EAA}"/>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6" name="Foliennummernplatzhalter 4">
            <a:extLst>
              <a:ext uri="{FF2B5EF4-FFF2-40B4-BE49-F238E27FC236}">
                <a16:creationId xmlns:a16="http://schemas.microsoft.com/office/drawing/2014/main" id="{31CB7731-C300-DB5C-A16C-8BB5AF3DD58E}"/>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13</a:t>
            </a:fld>
            <a:endParaRPr lang="de-DE" dirty="0"/>
          </a:p>
        </p:txBody>
      </p:sp>
      <p:sp>
        <p:nvSpPr>
          <p:cNvPr id="117" name="Rechteck 116">
            <a:extLst>
              <a:ext uri="{FF2B5EF4-FFF2-40B4-BE49-F238E27FC236}">
                <a16:creationId xmlns:a16="http://schemas.microsoft.com/office/drawing/2014/main" id="{E8D30A6C-C149-ED06-A5BB-FDA80D0A72C8}"/>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118" name="Datumsplatzhalter 3">
            <a:extLst>
              <a:ext uri="{FF2B5EF4-FFF2-40B4-BE49-F238E27FC236}">
                <a16:creationId xmlns:a16="http://schemas.microsoft.com/office/drawing/2014/main" id="{DF94A0F0-D33C-B743-513D-FC6FF5643314}"/>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grpSp>
        <p:nvGrpSpPr>
          <p:cNvPr id="119" name="Gruppieren 118">
            <a:extLst>
              <a:ext uri="{FF2B5EF4-FFF2-40B4-BE49-F238E27FC236}">
                <a16:creationId xmlns:a16="http://schemas.microsoft.com/office/drawing/2014/main" id="{BD333E85-F0A3-50EB-46B6-D613860EFB03}"/>
              </a:ext>
            </a:extLst>
          </p:cNvPr>
          <p:cNvGrpSpPr/>
          <p:nvPr/>
        </p:nvGrpSpPr>
        <p:grpSpPr>
          <a:xfrm>
            <a:off x="3363668" y="6414194"/>
            <a:ext cx="5464666" cy="328852"/>
            <a:chOff x="3990310" y="6414194"/>
            <a:chExt cx="5464666" cy="328852"/>
          </a:xfrm>
        </p:grpSpPr>
        <p:sp>
          <p:nvSpPr>
            <p:cNvPr id="120" name="Textfeld 119">
              <a:extLst>
                <a:ext uri="{FF2B5EF4-FFF2-40B4-BE49-F238E27FC236}">
                  <a16:creationId xmlns:a16="http://schemas.microsoft.com/office/drawing/2014/main" id="{115271D1-4DFC-B8AA-333A-BE27ADF977FB}"/>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121" name="Gruppieren 120">
              <a:extLst>
                <a:ext uri="{FF2B5EF4-FFF2-40B4-BE49-F238E27FC236}">
                  <a16:creationId xmlns:a16="http://schemas.microsoft.com/office/drawing/2014/main" id="{AADB158B-2628-BCC2-86D4-7AF3E056A0B4}"/>
                </a:ext>
              </a:extLst>
            </p:cNvPr>
            <p:cNvGrpSpPr/>
            <p:nvPr/>
          </p:nvGrpSpPr>
          <p:grpSpPr>
            <a:xfrm>
              <a:off x="4852483" y="6414194"/>
              <a:ext cx="4602493" cy="328852"/>
              <a:chOff x="4852483" y="6414194"/>
              <a:chExt cx="4602493" cy="328852"/>
            </a:xfrm>
          </p:grpSpPr>
          <p:grpSp>
            <p:nvGrpSpPr>
              <p:cNvPr id="122" name="Gruppieren 121">
                <a:extLst>
                  <a:ext uri="{FF2B5EF4-FFF2-40B4-BE49-F238E27FC236}">
                    <a16:creationId xmlns:a16="http://schemas.microsoft.com/office/drawing/2014/main" id="{D5DB72FD-0C64-C49A-E515-97640DCF9AC9}"/>
                  </a:ext>
                </a:extLst>
              </p:cNvPr>
              <p:cNvGrpSpPr/>
              <p:nvPr/>
            </p:nvGrpSpPr>
            <p:grpSpPr>
              <a:xfrm>
                <a:off x="4852483" y="6414194"/>
                <a:ext cx="3571150" cy="328852"/>
                <a:chOff x="4852483" y="6414194"/>
                <a:chExt cx="3571150" cy="328852"/>
              </a:xfrm>
            </p:grpSpPr>
            <p:grpSp>
              <p:nvGrpSpPr>
                <p:cNvPr id="124" name="Gruppieren 123">
                  <a:extLst>
                    <a:ext uri="{FF2B5EF4-FFF2-40B4-BE49-F238E27FC236}">
                      <a16:creationId xmlns:a16="http://schemas.microsoft.com/office/drawing/2014/main" id="{6BA8D0AD-B2B9-28DD-BCD5-3675B04A7BB3}"/>
                    </a:ext>
                  </a:extLst>
                </p:cNvPr>
                <p:cNvGrpSpPr/>
                <p:nvPr/>
              </p:nvGrpSpPr>
              <p:grpSpPr>
                <a:xfrm>
                  <a:off x="4852483" y="6643150"/>
                  <a:ext cx="423419" cy="99896"/>
                  <a:chOff x="4304401" y="6616154"/>
                  <a:chExt cx="423419" cy="99896"/>
                </a:xfrm>
              </p:grpSpPr>
              <p:sp>
                <p:nvSpPr>
                  <p:cNvPr id="133" name="Oval 88">
                    <a:extLst>
                      <a:ext uri="{FF2B5EF4-FFF2-40B4-BE49-F238E27FC236}">
                        <a16:creationId xmlns:a16="http://schemas.microsoft.com/office/drawing/2014/main" id="{8F73EEC1-D23F-E137-F297-A3F5F67E2657}"/>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4" name="Oval 89">
                    <a:extLst>
                      <a:ext uri="{FF2B5EF4-FFF2-40B4-BE49-F238E27FC236}">
                        <a16:creationId xmlns:a16="http://schemas.microsoft.com/office/drawing/2014/main" id="{E4F61416-2220-A174-5C8E-14FA76ECE48A}"/>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125" name="Gruppieren 124">
                  <a:extLst>
                    <a:ext uri="{FF2B5EF4-FFF2-40B4-BE49-F238E27FC236}">
                      <a16:creationId xmlns:a16="http://schemas.microsoft.com/office/drawing/2014/main" id="{92A70068-1408-B3D2-8A66-F148324467A3}"/>
                    </a:ext>
                  </a:extLst>
                </p:cNvPr>
                <p:cNvGrpSpPr/>
                <p:nvPr/>
              </p:nvGrpSpPr>
              <p:grpSpPr>
                <a:xfrm>
                  <a:off x="6095559" y="6633521"/>
                  <a:ext cx="1410792" cy="103423"/>
                  <a:chOff x="5915080" y="6625491"/>
                  <a:chExt cx="1410792" cy="103423"/>
                </a:xfrm>
              </p:grpSpPr>
              <p:sp>
                <p:nvSpPr>
                  <p:cNvPr id="128" name="Oval 91">
                    <a:extLst>
                      <a:ext uri="{FF2B5EF4-FFF2-40B4-BE49-F238E27FC236}">
                        <a16:creationId xmlns:a16="http://schemas.microsoft.com/office/drawing/2014/main" id="{2AEA5964-D4B1-F879-DAC2-A3F77321A070}"/>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29" name="Oval 92">
                    <a:extLst>
                      <a:ext uri="{FF2B5EF4-FFF2-40B4-BE49-F238E27FC236}">
                        <a16:creationId xmlns:a16="http://schemas.microsoft.com/office/drawing/2014/main" id="{D7BC9810-FEBB-17A7-EEDC-792AD8E19DB9}"/>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130" name="Oval 93">
                    <a:extLst>
                      <a:ext uri="{FF2B5EF4-FFF2-40B4-BE49-F238E27FC236}">
                        <a16:creationId xmlns:a16="http://schemas.microsoft.com/office/drawing/2014/main" id="{75C58C80-971F-C1AB-DED8-477AC34E1D45}"/>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1" name="Oval 94">
                    <a:extLst>
                      <a:ext uri="{FF2B5EF4-FFF2-40B4-BE49-F238E27FC236}">
                        <a16:creationId xmlns:a16="http://schemas.microsoft.com/office/drawing/2014/main" id="{4BCBFF35-8E2F-3DBA-4C68-0A89787B5D76}"/>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2" name="Oval 95">
                    <a:extLst>
                      <a:ext uri="{FF2B5EF4-FFF2-40B4-BE49-F238E27FC236}">
                        <a16:creationId xmlns:a16="http://schemas.microsoft.com/office/drawing/2014/main" id="{D457C1B6-7D21-5232-960F-4C5C909CF12B}"/>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126" name="Oval 96">
                  <a:extLst>
                    <a:ext uri="{FF2B5EF4-FFF2-40B4-BE49-F238E27FC236}">
                      <a16:creationId xmlns:a16="http://schemas.microsoft.com/office/drawing/2014/main" id="{73912EBA-6E31-C55F-24BE-2F1A2C77C5C5}"/>
                    </a:ext>
                  </a:extLst>
                </p:cNvPr>
                <p:cNvSpPr/>
                <p:nvPr/>
              </p:nvSpPr>
              <p:spPr>
                <a:xfrm flipH="1" flipV="1">
                  <a:off x="8326007" y="6637679"/>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27" name="Textfeld 126">
                  <a:extLst>
                    <a:ext uri="{FF2B5EF4-FFF2-40B4-BE49-F238E27FC236}">
                      <a16:creationId xmlns:a16="http://schemas.microsoft.com/office/drawing/2014/main" id="{84720387-824F-00EF-FEAE-1873282DF7C3}"/>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123" name="Textfeld 122">
                <a:extLst>
                  <a:ext uri="{FF2B5EF4-FFF2-40B4-BE49-F238E27FC236}">
                    <a16:creationId xmlns:a16="http://schemas.microsoft.com/office/drawing/2014/main" id="{60509495-3797-79E9-522C-6616629DDBED}"/>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p:sp>
        <p:nvSpPr>
          <p:cNvPr id="136" name="Textfeld 135">
            <a:extLst>
              <a:ext uri="{FF2B5EF4-FFF2-40B4-BE49-F238E27FC236}">
                <a16:creationId xmlns:a16="http://schemas.microsoft.com/office/drawing/2014/main" id="{AED0A3C0-AF06-4E45-7359-038C3CC31671}"/>
              </a:ext>
            </a:extLst>
          </p:cNvPr>
          <p:cNvSpPr txBox="1"/>
          <p:nvPr/>
        </p:nvSpPr>
        <p:spPr>
          <a:xfrm>
            <a:off x="479999" y="3361562"/>
            <a:ext cx="2973195" cy="338554"/>
          </a:xfrm>
          <a:prstGeom prst="rect">
            <a:avLst/>
          </a:prstGeom>
          <a:noFill/>
        </p:spPr>
        <p:txBody>
          <a:bodyPr wrap="square">
            <a:spAutoFit/>
          </a:bodyPr>
          <a:lstStyle/>
          <a:p>
            <a:pPr algn="ctr"/>
            <a:r>
              <a:rPr lang="de-DE" sz="1600" dirty="0" err="1">
                <a:solidFill>
                  <a:schemeClr val="tx2"/>
                </a:solidFill>
              </a:rPr>
              <a:t>Moisture</a:t>
            </a:r>
            <a:r>
              <a:rPr lang="de-DE" sz="1600" dirty="0">
                <a:solidFill>
                  <a:schemeClr val="tx2"/>
                </a:solidFill>
              </a:rPr>
              <a:t> </a:t>
            </a:r>
            <a:r>
              <a:rPr lang="de-DE" sz="1600" dirty="0" err="1">
                <a:solidFill>
                  <a:schemeClr val="tx2"/>
                </a:solidFill>
              </a:rPr>
              <a:t>transport</a:t>
            </a:r>
            <a:r>
              <a:rPr lang="de-DE" sz="1600" dirty="0">
                <a:solidFill>
                  <a:schemeClr val="tx2"/>
                </a:solidFill>
              </a:rPr>
              <a:t> in textiles</a:t>
            </a:r>
          </a:p>
        </p:txBody>
      </p:sp>
      <p:pic>
        <p:nvPicPr>
          <p:cNvPr id="137" name="Inhaltsplatzhalter 10" descr="Ein Bild, das Outdoorobjekt, Rost enthält.&#10;&#10;Automatisch generierte Beschreibung">
            <a:extLst>
              <a:ext uri="{FF2B5EF4-FFF2-40B4-BE49-F238E27FC236}">
                <a16:creationId xmlns:a16="http://schemas.microsoft.com/office/drawing/2014/main" id="{1EC02A52-1CB4-4B34-9604-580D6F5F62E5}"/>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40113" t="42285" r="-1" b="527"/>
          <a:stretch/>
        </p:blipFill>
        <p:spPr>
          <a:xfrm>
            <a:off x="4474086" y="1778914"/>
            <a:ext cx="1841514" cy="1319192"/>
          </a:xfrm>
          <a:prstGeom prst="rect">
            <a:avLst/>
          </a:prstGeom>
          <a:ln>
            <a:solidFill>
              <a:schemeClr val="accent1"/>
            </a:solidFill>
          </a:ln>
        </p:spPr>
      </p:pic>
      <p:cxnSp>
        <p:nvCxnSpPr>
          <p:cNvPr id="140" name="Gerader Verbinder 40">
            <a:extLst>
              <a:ext uri="{FF2B5EF4-FFF2-40B4-BE49-F238E27FC236}">
                <a16:creationId xmlns:a16="http://schemas.microsoft.com/office/drawing/2014/main" id="{6D6A2705-710F-F9D6-7F42-B0C1F39488E6}"/>
              </a:ext>
            </a:extLst>
          </p:cNvPr>
          <p:cNvCxnSpPr>
            <a:cxnSpLocks/>
          </p:cNvCxnSpPr>
          <p:nvPr/>
        </p:nvCxnSpPr>
        <p:spPr>
          <a:xfrm>
            <a:off x="5221934" y="2598586"/>
            <a:ext cx="273434" cy="10281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1" name="Gerade Verbindung mit Pfeil 140">
            <a:extLst>
              <a:ext uri="{FF2B5EF4-FFF2-40B4-BE49-F238E27FC236}">
                <a16:creationId xmlns:a16="http://schemas.microsoft.com/office/drawing/2014/main" id="{E6458FB6-C998-0BCE-220F-BFB1D866E9B0}"/>
              </a:ext>
            </a:extLst>
          </p:cNvPr>
          <p:cNvCxnSpPr>
            <a:cxnSpLocks/>
          </p:cNvCxnSpPr>
          <p:nvPr/>
        </p:nvCxnSpPr>
        <p:spPr>
          <a:xfrm flipV="1">
            <a:off x="5212647" y="1389458"/>
            <a:ext cx="2062428" cy="1206313"/>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Gerade Verbindung mit Pfeil 141">
            <a:extLst>
              <a:ext uri="{FF2B5EF4-FFF2-40B4-BE49-F238E27FC236}">
                <a16:creationId xmlns:a16="http://schemas.microsoft.com/office/drawing/2014/main" id="{8021312A-5AF0-6DF7-3B93-9023918D98D7}"/>
              </a:ext>
            </a:extLst>
          </p:cNvPr>
          <p:cNvCxnSpPr>
            <a:cxnSpLocks/>
          </p:cNvCxnSpPr>
          <p:nvPr/>
        </p:nvCxnSpPr>
        <p:spPr>
          <a:xfrm>
            <a:off x="5495368" y="2705970"/>
            <a:ext cx="1768599" cy="668983"/>
          </a:xfrm>
          <a:prstGeom prst="straightConnector1">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4" name="Gruppieren 143">
            <a:extLst>
              <a:ext uri="{FF2B5EF4-FFF2-40B4-BE49-F238E27FC236}">
                <a16:creationId xmlns:a16="http://schemas.microsoft.com/office/drawing/2014/main" id="{62AC6836-BC34-6B87-0662-6D2488130803}"/>
              </a:ext>
            </a:extLst>
          </p:cNvPr>
          <p:cNvGrpSpPr/>
          <p:nvPr/>
        </p:nvGrpSpPr>
        <p:grpSpPr>
          <a:xfrm>
            <a:off x="7509502" y="1744187"/>
            <a:ext cx="1638703" cy="1345468"/>
            <a:chOff x="6690320" y="13640776"/>
            <a:chExt cx="3287294" cy="2699055"/>
          </a:xfrm>
        </p:grpSpPr>
        <p:grpSp>
          <p:nvGrpSpPr>
            <p:cNvPr id="161" name="Gruppieren 160">
              <a:extLst>
                <a:ext uri="{FF2B5EF4-FFF2-40B4-BE49-F238E27FC236}">
                  <a16:creationId xmlns:a16="http://schemas.microsoft.com/office/drawing/2014/main" id="{730CFC19-298A-202D-16EA-17C2CC26D341}"/>
                </a:ext>
              </a:extLst>
            </p:cNvPr>
            <p:cNvGrpSpPr/>
            <p:nvPr/>
          </p:nvGrpSpPr>
          <p:grpSpPr>
            <a:xfrm>
              <a:off x="7103931" y="14137855"/>
              <a:ext cx="2460751" cy="1750376"/>
              <a:chOff x="10398626" y="13738370"/>
              <a:chExt cx="4218625" cy="3000783"/>
            </a:xfrm>
          </p:grpSpPr>
          <p:sp>
            <p:nvSpPr>
              <p:cNvPr id="189" name="Ellipse 38">
                <a:extLst>
                  <a:ext uri="{FF2B5EF4-FFF2-40B4-BE49-F238E27FC236}">
                    <a16:creationId xmlns:a16="http://schemas.microsoft.com/office/drawing/2014/main" id="{914DAA5B-2C56-92E0-8E14-0EB3B37BBD8F}"/>
                  </a:ext>
                </a:extLst>
              </p:cNvPr>
              <p:cNvSpPr/>
              <p:nvPr/>
            </p:nvSpPr>
            <p:spPr>
              <a:xfrm>
                <a:off x="10595572" y="14736394"/>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0" name="Ellipse 46">
                <a:extLst>
                  <a:ext uri="{FF2B5EF4-FFF2-40B4-BE49-F238E27FC236}">
                    <a16:creationId xmlns:a16="http://schemas.microsoft.com/office/drawing/2014/main" id="{A0D585C3-7422-9F60-7148-A70177155AA0}"/>
                  </a:ext>
                </a:extLst>
              </p:cNvPr>
              <p:cNvSpPr/>
              <p:nvPr/>
            </p:nvSpPr>
            <p:spPr>
              <a:xfrm>
                <a:off x="11674380" y="15741141"/>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1" name="Ellipse 47">
                <a:extLst>
                  <a:ext uri="{FF2B5EF4-FFF2-40B4-BE49-F238E27FC236}">
                    <a16:creationId xmlns:a16="http://schemas.microsoft.com/office/drawing/2014/main" id="{4945327D-5001-1618-C3C5-C1C721F3050B}"/>
                  </a:ext>
                </a:extLst>
              </p:cNvPr>
              <p:cNvSpPr/>
              <p:nvPr/>
            </p:nvSpPr>
            <p:spPr>
              <a:xfrm>
                <a:off x="12287105" y="14265044"/>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2" name="Ellipse 48">
                <a:extLst>
                  <a:ext uri="{FF2B5EF4-FFF2-40B4-BE49-F238E27FC236}">
                    <a16:creationId xmlns:a16="http://schemas.microsoft.com/office/drawing/2014/main" id="{05E5D367-A3D4-CA9F-4CE8-369F83F43BB6}"/>
                  </a:ext>
                </a:extLst>
              </p:cNvPr>
              <p:cNvSpPr/>
              <p:nvPr/>
            </p:nvSpPr>
            <p:spPr>
              <a:xfrm>
                <a:off x="13108157" y="15168442"/>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3" name="Ellipse 49">
                <a:extLst>
                  <a:ext uri="{FF2B5EF4-FFF2-40B4-BE49-F238E27FC236}">
                    <a16:creationId xmlns:a16="http://schemas.microsoft.com/office/drawing/2014/main" id="{59EA0431-4DBB-1B24-2559-75D7FDE36DDE}"/>
                  </a:ext>
                </a:extLst>
              </p:cNvPr>
              <p:cNvSpPr/>
              <p:nvPr/>
            </p:nvSpPr>
            <p:spPr>
              <a:xfrm>
                <a:off x="12863169" y="16212137"/>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4" name="Ellipse 50">
                <a:extLst>
                  <a:ext uri="{FF2B5EF4-FFF2-40B4-BE49-F238E27FC236}">
                    <a16:creationId xmlns:a16="http://schemas.microsoft.com/office/drawing/2014/main" id="{36F723AA-E8C9-2673-3FEE-329842613C76}"/>
                  </a:ext>
                </a:extLst>
              </p:cNvPr>
              <p:cNvSpPr/>
              <p:nvPr/>
            </p:nvSpPr>
            <p:spPr>
              <a:xfrm>
                <a:off x="11675692" y="15096434"/>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5" name="Ellipse 51">
                <a:extLst>
                  <a:ext uri="{FF2B5EF4-FFF2-40B4-BE49-F238E27FC236}">
                    <a16:creationId xmlns:a16="http://schemas.microsoft.com/office/drawing/2014/main" id="{2C24B49F-733E-3F54-3E6A-861D196DC02F}"/>
                  </a:ext>
                </a:extLst>
              </p:cNvPr>
              <p:cNvSpPr/>
              <p:nvPr/>
            </p:nvSpPr>
            <p:spPr>
              <a:xfrm>
                <a:off x="10650451" y="16212137"/>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6" name="Ellipse 52">
                <a:extLst>
                  <a:ext uri="{FF2B5EF4-FFF2-40B4-BE49-F238E27FC236}">
                    <a16:creationId xmlns:a16="http://schemas.microsoft.com/office/drawing/2014/main" id="{CB408CB6-5F0D-9858-8104-6F1195727121}"/>
                  </a:ext>
                </a:extLst>
              </p:cNvPr>
              <p:cNvSpPr/>
              <p:nvPr/>
            </p:nvSpPr>
            <p:spPr>
              <a:xfrm>
                <a:off x="13911077" y="14197038"/>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7" name="Ellipse 53">
                <a:extLst>
                  <a:ext uri="{FF2B5EF4-FFF2-40B4-BE49-F238E27FC236}">
                    <a16:creationId xmlns:a16="http://schemas.microsoft.com/office/drawing/2014/main" id="{45AE1732-41CC-9CF5-6A2D-959050F43976}"/>
                  </a:ext>
                </a:extLst>
              </p:cNvPr>
              <p:cNvSpPr/>
              <p:nvPr/>
            </p:nvSpPr>
            <p:spPr>
              <a:xfrm>
                <a:off x="13778007" y="15754577"/>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8" name="Ellipse 54">
                <a:extLst>
                  <a:ext uri="{FF2B5EF4-FFF2-40B4-BE49-F238E27FC236}">
                    <a16:creationId xmlns:a16="http://schemas.microsoft.com/office/drawing/2014/main" id="{4CBE020C-6F79-D45E-9FF1-045692B87056}"/>
                  </a:ext>
                </a:extLst>
              </p:cNvPr>
              <p:cNvSpPr/>
              <p:nvPr/>
            </p:nvSpPr>
            <p:spPr>
              <a:xfrm>
                <a:off x="12398629" y="14864461"/>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9" name="Ellipse 56">
                <a:extLst>
                  <a:ext uri="{FF2B5EF4-FFF2-40B4-BE49-F238E27FC236}">
                    <a16:creationId xmlns:a16="http://schemas.microsoft.com/office/drawing/2014/main" id="{98FA9181-4F5D-5787-9D0C-230ECF48C1CC}"/>
                  </a:ext>
                </a:extLst>
              </p:cNvPr>
              <p:cNvSpPr/>
              <p:nvPr/>
            </p:nvSpPr>
            <p:spPr>
              <a:xfrm>
                <a:off x="11000350" y="14097674"/>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00" name="Ellipse 57">
                <a:extLst>
                  <a:ext uri="{FF2B5EF4-FFF2-40B4-BE49-F238E27FC236}">
                    <a16:creationId xmlns:a16="http://schemas.microsoft.com/office/drawing/2014/main" id="{E36C6A24-46F6-42E1-93E2-C85640635BF2}"/>
                  </a:ext>
                </a:extLst>
              </p:cNvPr>
              <p:cNvSpPr/>
              <p:nvPr/>
            </p:nvSpPr>
            <p:spPr>
              <a:xfrm>
                <a:off x="10931950" y="15476017"/>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1" name="Ellipse 58">
                <a:extLst>
                  <a:ext uri="{FF2B5EF4-FFF2-40B4-BE49-F238E27FC236}">
                    <a16:creationId xmlns:a16="http://schemas.microsoft.com/office/drawing/2014/main" id="{1EFF193C-B979-22AE-B9D2-D566160F2ABC}"/>
                  </a:ext>
                </a:extLst>
              </p:cNvPr>
              <p:cNvSpPr/>
              <p:nvPr/>
            </p:nvSpPr>
            <p:spPr>
              <a:xfrm>
                <a:off x="12232114" y="16092852"/>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2" name="Ellipse 59">
                <a:extLst>
                  <a:ext uri="{FF2B5EF4-FFF2-40B4-BE49-F238E27FC236}">
                    <a16:creationId xmlns:a16="http://schemas.microsoft.com/office/drawing/2014/main" id="{1E703272-7B5D-31DC-A3F0-4516F7904D8C}"/>
                  </a:ext>
                </a:extLst>
              </p:cNvPr>
              <p:cNvSpPr/>
              <p:nvPr/>
            </p:nvSpPr>
            <p:spPr>
              <a:xfrm>
                <a:off x="13120583" y="14437171"/>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3" name="Ellipse 60">
                <a:extLst>
                  <a:ext uri="{FF2B5EF4-FFF2-40B4-BE49-F238E27FC236}">
                    <a16:creationId xmlns:a16="http://schemas.microsoft.com/office/drawing/2014/main" id="{A6908DB6-3439-C8D5-D6B5-4E2E697D62A7}"/>
                  </a:ext>
                </a:extLst>
              </p:cNvPr>
              <p:cNvSpPr/>
              <p:nvPr/>
            </p:nvSpPr>
            <p:spPr>
              <a:xfrm>
                <a:off x="11588547" y="14205544"/>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04" name="Ellipse 65">
                <a:extLst>
                  <a:ext uri="{FF2B5EF4-FFF2-40B4-BE49-F238E27FC236}">
                    <a16:creationId xmlns:a16="http://schemas.microsoft.com/office/drawing/2014/main" id="{20731B91-08BF-F30D-B5E6-499B9E76CEF2}"/>
                  </a:ext>
                </a:extLst>
              </p:cNvPr>
              <p:cNvSpPr/>
              <p:nvPr/>
            </p:nvSpPr>
            <p:spPr>
              <a:xfrm>
                <a:off x="12869124" y="13836152"/>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5" name="Ellipse 66">
                <a:extLst>
                  <a:ext uri="{FF2B5EF4-FFF2-40B4-BE49-F238E27FC236}">
                    <a16:creationId xmlns:a16="http://schemas.microsoft.com/office/drawing/2014/main" id="{F6200292-55F5-336F-BC1E-7AA4CB46EEF1}"/>
                  </a:ext>
                </a:extLst>
              </p:cNvPr>
              <p:cNvSpPr/>
              <p:nvPr/>
            </p:nvSpPr>
            <p:spPr>
              <a:xfrm>
                <a:off x="11333012" y="16369761"/>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6" name="Ellipse 67">
                <a:extLst>
                  <a:ext uri="{FF2B5EF4-FFF2-40B4-BE49-F238E27FC236}">
                    <a16:creationId xmlns:a16="http://schemas.microsoft.com/office/drawing/2014/main" id="{BC2F3B05-653F-DC7E-DED3-F2DBCD4FEF31}"/>
                  </a:ext>
                </a:extLst>
              </p:cNvPr>
              <p:cNvSpPr/>
              <p:nvPr/>
            </p:nvSpPr>
            <p:spPr>
              <a:xfrm>
                <a:off x="13645092" y="16294277"/>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7" name="Ellipse 68">
                <a:extLst>
                  <a:ext uri="{FF2B5EF4-FFF2-40B4-BE49-F238E27FC236}">
                    <a16:creationId xmlns:a16="http://schemas.microsoft.com/office/drawing/2014/main" id="{5DA8AED9-A5B4-60D0-6588-2ED7121E02C3}"/>
                  </a:ext>
                </a:extLst>
              </p:cNvPr>
              <p:cNvSpPr/>
              <p:nvPr/>
            </p:nvSpPr>
            <p:spPr>
              <a:xfrm>
                <a:off x="10398626" y="13807140"/>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8" name="Ellipse 69">
                <a:extLst>
                  <a:ext uri="{FF2B5EF4-FFF2-40B4-BE49-F238E27FC236}">
                    <a16:creationId xmlns:a16="http://schemas.microsoft.com/office/drawing/2014/main" id="{E7B75A19-73B2-0A01-158B-9824028306D0}"/>
                  </a:ext>
                </a:extLst>
              </p:cNvPr>
              <p:cNvSpPr/>
              <p:nvPr/>
            </p:nvSpPr>
            <p:spPr>
              <a:xfrm>
                <a:off x="11219155" y="14735294"/>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09" name="Ellipse 70">
                <a:extLst>
                  <a:ext uri="{FF2B5EF4-FFF2-40B4-BE49-F238E27FC236}">
                    <a16:creationId xmlns:a16="http://schemas.microsoft.com/office/drawing/2014/main" id="{E06DBC4B-3E99-2D3E-31FB-9E8B6F377045}"/>
                  </a:ext>
                </a:extLst>
              </p:cNvPr>
              <p:cNvSpPr/>
              <p:nvPr/>
            </p:nvSpPr>
            <p:spPr>
              <a:xfrm>
                <a:off x="14247859" y="13807140"/>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10" name="Ellipse 263">
                <a:extLst>
                  <a:ext uri="{FF2B5EF4-FFF2-40B4-BE49-F238E27FC236}">
                    <a16:creationId xmlns:a16="http://schemas.microsoft.com/office/drawing/2014/main" id="{A3A9CDE9-2346-41EB-E7AB-02693F0F1790}"/>
                  </a:ext>
                </a:extLst>
              </p:cNvPr>
              <p:cNvSpPr/>
              <p:nvPr/>
            </p:nvSpPr>
            <p:spPr>
              <a:xfrm>
                <a:off x="12037958" y="13833074"/>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11" name="Ellipse 264">
                <a:extLst>
                  <a:ext uri="{FF2B5EF4-FFF2-40B4-BE49-F238E27FC236}">
                    <a16:creationId xmlns:a16="http://schemas.microsoft.com/office/drawing/2014/main" id="{3BEAAC50-38C6-34A3-BF7A-A9295F485899}"/>
                  </a:ext>
                </a:extLst>
              </p:cNvPr>
              <p:cNvSpPr/>
              <p:nvPr/>
            </p:nvSpPr>
            <p:spPr>
              <a:xfrm>
                <a:off x="12602620" y="15801126"/>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12" name="Ellipse 265">
                <a:extLst>
                  <a:ext uri="{FF2B5EF4-FFF2-40B4-BE49-F238E27FC236}">
                    <a16:creationId xmlns:a16="http://schemas.microsoft.com/office/drawing/2014/main" id="{BE3D82BB-DAE2-B652-A02C-173F89CA0D06}"/>
                  </a:ext>
                </a:extLst>
              </p:cNvPr>
              <p:cNvSpPr/>
              <p:nvPr/>
            </p:nvSpPr>
            <p:spPr>
              <a:xfrm>
                <a:off x="13226918" y="15843139"/>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13" name="Ellipse 266">
                <a:extLst>
                  <a:ext uri="{FF2B5EF4-FFF2-40B4-BE49-F238E27FC236}">
                    <a16:creationId xmlns:a16="http://schemas.microsoft.com/office/drawing/2014/main" id="{B1D9AC7E-0160-B0A4-3B83-244AE6885DE8}"/>
                  </a:ext>
                </a:extLst>
              </p:cNvPr>
              <p:cNvSpPr/>
              <p:nvPr/>
            </p:nvSpPr>
            <p:spPr>
              <a:xfrm>
                <a:off x="11398284" y="13738370"/>
                <a:ext cx="369392" cy="369392"/>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62" name="Ellipse 269">
              <a:extLst>
                <a:ext uri="{FF2B5EF4-FFF2-40B4-BE49-F238E27FC236}">
                  <a16:creationId xmlns:a16="http://schemas.microsoft.com/office/drawing/2014/main" id="{89C91A3F-2B12-7613-5218-A91FDAB726F7}"/>
                </a:ext>
              </a:extLst>
            </p:cNvPr>
            <p:cNvSpPr/>
            <p:nvPr/>
          </p:nvSpPr>
          <p:spPr>
            <a:xfrm>
              <a:off x="9159003" y="14859060"/>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3" name="Ellipse 270">
              <a:extLst>
                <a:ext uri="{FF2B5EF4-FFF2-40B4-BE49-F238E27FC236}">
                  <a16:creationId xmlns:a16="http://schemas.microsoft.com/office/drawing/2014/main" id="{D26EF9BF-1A5C-2C86-80B9-60684DE380C7}"/>
                </a:ext>
              </a:extLst>
            </p:cNvPr>
            <p:cNvSpPr/>
            <p:nvPr/>
          </p:nvSpPr>
          <p:spPr>
            <a:xfrm>
              <a:off x="8268217" y="13771308"/>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4" name="Ellipse 271">
              <a:extLst>
                <a:ext uri="{FF2B5EF4-FFF2-40B4-BE49-F238E27FC236}">
                  <a16:creationId xmlns:a16="http://schemas.microsoft.com/office/drawing/2014/main" id="{19DD9949-0650-70B3-0934-62D431C0787B}"/>
                </a:ext>
              </a:extLst>
            </p:cNvPr>
            <p:cNvSpPr/>
            <p:nvPr/>
          </p:nvSpPr>
          <p:spPr>
            <a:xfrm>
              <a:off x="8910347" y="13886411"/>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5" name="Ellipse 272">
              <a:extLst>
                <a:ext uri="{FF2B5EF4-FFF2-40B4-BE49-F238E27FC236}">
                  <a16:creationId xmlns:a16="http://schemas.microsoft.com/office/drawing/2014/main" id="{594A764A-E136-47A6-AA46-6BB1CBD8F7D3}"/>
                </a:ext>
              </a:extLst>
            </p:cNvPr>
            <p:cNvSpPr/>
            <p:nvPr/>
          </p:nvSpPr>
          <p:spPr>
            <a:xfrm>
              <a:off x="7579303" y="13812599"/>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6" name="Ellipse 273">
              <a:extLst>
                <a:ext uri="{FF2B5EF4-FFF2-40B4-BE49-F238E27FC236}">
                  <a16:creationId xmlns:a16="http://schemas.microsoft.com/office/drawing/2014/main" id="{48D80CE2-7040-87CA-DAD6-CC19AAF9FFAC}"/>
                </a:ext>
              </a:extLst>
            </p:cNvPr>
            <p:cNvSpPr/>
            <p:nvPr/>
          </p:nvSpPr>
          <p:spPr>
            <a:xfrm>
              <a:off x="9456947" y="14589480"/>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7" name="Ellipse 274">
              <a:extLst>
                <a:ext uri="{FF2B5EF4-FFF2-40B4-BE49-F238E27FC236}">
                  <a16:creationId xmlns:a16="http://schemas.microsoft.com/office/drawing/2014/main" id="{5EB8AAFF-033E-66A4-020F-32DE02A8EE3A}"/>
                </a:ext>
              </a:extLst>
            </p:cNvPr>
            <p:cNvSpPr/>
            <p:nvPr/>
          </p:nvSpPr>
          <p:spPr>
            <a:xfrm>
              <a:off x="7082648" y="13799777"/>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8" name="Ellipse 275">
              <a:extLst>
                <a:ext uri="{FF2B5EF4-FFF2-40B4-BE49-F238E27FC236}">
                  <a16:creationId xmlns:a16="http://schemas.microsoft.com/office/drawing/2014/main" id="{14C81F73-81D2-4267-9148-BACFFFBA8B0A}"/>
                </a:ext>
              </a:extLst>
            </p:cNvPr>
            <p:cNvSpPr/>
            <p:nvPr/>
          </p:nvSpPr>
          <p:spPr>
            <a:xfrm>
              <a:off x="8116576" y="15985349"/>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69" name="Ellipse 276">
              <a:extLst>
                <a:ext uri="{FF2B5EF4-FFF2-40B4-BE49-F238E27FC236}">
                  <a16:creationId xmlns:a16="http://schemas.microsoft.com/office/drawing/2014/main" id="{1CB75688-D4B2-8CD9-9F0B-288F6FF80B6E}"/>
                </a:ext>
              </a:extLst>
            </p:cNvPr>
            <p:cNvSpPr/>
            <p:nvPr/>
          </p:nvSpPr>
          <p:spPr>
            <a:xfrm>
              <a:off x="8699278" y="15866639"/>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0" name="Ellipse 277">
              <a:extLst>
                <a:ext uri="{FF2B5EF4-FFF2-40B4-BE49-F238E27FC236}">
                  <a16:creationId xmlns:a16="http://schemas.microsoft.com/office/drawing/2014/main" id="{64E813E0-78DA-D7A2-BFA2-BDB03BEDB31A}"/>
                </a:ext>
              </a:extLst>
            </p:cNvPr>
            <p:cNvSpPr/>
            <p:nvPr/>
          </p:nvSpPr>
          <p:spPr>
            <a:xfrm>
              <a:off x="9566692" y="14943846"/>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1" name="Ellipse 278">
              <a:extLst>
                <a:ext uri="{FF2B5EF4-FFF2-40B4-BE49-F238E27FC236}">
                  <a16:creationId xmlns:a16="http://schemas.microsoft.com/office/drawing/2014/main" id="{E3E86416-8EBE-A488-3A28-E2E3A18B8BF6}"/>
                </a:ext>
              </a:extLst>
            </p:cNvPr>
            <p:cNvSpPr/>
            <p:nvPr/>
          </p:nvSpPr>
          <p:spPr>
            <a:xfrm>
              <a:off x="9419161" y="15409331"/>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2" name="Ellipse 279">
              <a:extLst>
                <a:ext uri="{FF2B5EF4-FFF2-40B4-BE49-F238E27FC236}">
                  <a16:creationId xmlns:a16="http://schemas.microsoft.com/office/drawing/2014/main" id="{183A6AAF-2F7A-8798-2899-7785BFBF67DD}"/>
                </a:ext>
              </a:extLst>
            </p:cNvPr>
            <p:cNvSpPr/>
            <p:nvPr/>
          </p:nvSpPr>
          <p:spPr>
            <a:xfrm>
              <a:off x="6929258" y="15190814"/>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3" name="Ellipse 280">
              <a:extLst>
                <a:ext uri="{FF2B5EF4-FFF2-40B4-BE49-F238E27FC236}">
                  <a16:creationId xmlns:a16="http://schemas.microsoft.com/office/drawing/2014/main" id="{6B0283BC-656C-F40C-EFD2-D1628B7B8A56}"/>
                </a:ext>
              </a:extLst>
            </p:cNvPr>
            <p:cNvSpPr/>
            <p:nvPr/>
          </p:nvSpPr>
          <p:spPr>
            <a:xfrm>
              <a:off x="6861957" y="14552801"/>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4" name="Ellipse 281">
              <a:extLst>
                <a:ext uri="{FF2B5EF4-FFF2-40B4-BE49-F238E27FC236}">
                  <a16:creationId xmlns:a16="http://schemas.microsoft.com/office/drawing/2014/main" id="{A2E864BB-4310-835A-B286-4704D187ECC5}"/>
                </a:ext>
              </a:extLst>
            </p:cNvPr>
            <p:cNvSpPr/>
            <p:nvPr/>
          </p:nvSpPr>
          <p:spPr>
            <a:xfrm>
              <a:off x="8548186" y="13640776"/>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5" name="Ellipse 282">
              <a:extLst>
                <a:ext uri="{FF2B5EF4-FFF2-40B4-BE49-F238E27FC236}">
                  <a16:creationId xmlns:a16="http://schemas.microsoft.com/office/drawing/2014/main" id="{C8A5A269-DB78-6A12-3FB6-362DB6761377}"/>
                </a:ext>
              </a:extLst>
            </p:cNvPr>
            <p:cNvSpPr/>
            <p:nvPr/>
          </p:nvSpPr>
          <p:spPr>
            <a:xfrm>
              <a:off x="7891082" y="13716233"/>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6" name="Ellipse 283">
              <a:extLst>
                <a:ext uri="{FF2B5EF4-FFF2-40B4-BE49-F238E27FC236}">
                  <a16:creationId xmlns:a16="http://schemas.microsoft.com/office/drawing/2014/main" id="{442D33D0-C9EF-B644-2C5F-512B074F19C7}"/>
                </a:ext>
              </a:extLst>
            </p:cNvPr>
            <p:cNvSpPr/>
            <p:nvPr/>
          </p:nvSpPr>
          <p:spPr>
            <a:xfrm>
              <a:off x="8463135" y="16124362"/>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7" name="Ellipse 284">
              <a:extLst>
                <a:ext uri="{FF2B5EF4-FFF2-40B4-BE49-F238E27FC236}">
                  <a16:creationId xmlns:a16="http://schemas.microsoft.com/office/drawing/2014/main" id="{AA6B909E-82DB-8318-56E7-6BEEE0A34236}"/>
                </a:ext>
              </a:extLst>
            </p:cNvPr>
            <p:cNvSpPr/>
            <p:nvPr/>
          </p:nvSpPr>
          <p:spPr>
            <a:xfrm>
              <a:off x="9063834" y="16016627"/>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8" name="Ellipse 285">
              <a:extLst>
                <a:ext uri="{FF2B5EF4-FFF2-40B4-BE49-F238E27FC236}">
                  <a16:creationId xmlns:a16="http://schemas.microsoft.com/office/drawing/2014/main" id="{5EA0785B-F604-738A-BE16-9741A9AF3453}"/>
                </a:ext>
              </a:extLst>
            </p:cNvPr>
            <p:cNvSpPr/>
            <p:nvPr/>
          </p:nvSpPr>
          <p:spPr>
            <a:xfrm>
              <a:off x="9480828" y="15726429"/>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9" name="Ellipse 286">
              <a:extLst>
                <a:ext uri="{FF2B5EF4-FFF2-40B4-BE49-F238E27FC236}">
                  <a16:creationId xmlns:a16="http://schemas.microsoft.com/office/drawing/2014/main" id="{4C3789FE-4251-E254-56A1-1B4833E593F1}"/>
                </a:ext>
              </a:extLst>
            </p:cNvPr>
            <p:cNvSpPr/>
            <p:nvPr/>
          </p:nvSpPr>
          <p:spPr>
            <a:xfrm>
              <a:off x="6842950" y="15618973"/>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0" name="Ellipse 287">
              <a:extLst>
                <a:ext uri="{FF2B5EF4-FFF2-40B4-BE49-F238E27FC236}">
                  <a16:creationId xmlns:a16="http://schemas.microsoft.com/office/drawing/2014/main" id="{9663A4D6-69A7-E7F2-3225-6B13D19AA11F}"/>
                </a:ext>
              </a:extLst>
            </p:cNvPr>
            <p:cNvSpPr/>
            <p:nvPr/>
          </p:nvSpPr>
          <p:spPr>
            <a:xfrm>
              <a:off x="8616051" y="13925078"/>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1" name="Ellipse 288">
              <a:extLst>
                <a:ext uri="{FF2B5EF4-FFF2-40B4-BE49-F238E27FC236}">
                  <a16:creationId xmlns:a16="http://schemas.microsoft.com/office/drawing/2014/main" id="{D059CE6B-2387-DFAA-56C1-42EA310E62FA}"/>
                </a:ext>
              </a:extLst>
            </p:cNvPr>
            <p:cNvSpPr/>
            <p:nvPr/>
          </p:nvSpPr>
          <p:spPr>
            <a:xfrm>
              <a:off x="7187139" y="15889243"/>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2" name="Ellipse 289">
              <a:extLst>
                <a:ext uri="{FF2B5EF4-FFF2-40B4-BE49-F238E27FC236}">
                  <a16:creationId xmlns:a16="http://schemas.microsoft.com/office/drawing/2014/main" id="{EA793C63-8664-A4C9-A2D4-5413F8F846F8}"/>
                </a:ext>
              </a:extLst>
            </p:cNvPr>
            <p:cNvSpPr/>
            <p:nvPr/>
          </p:nvSpPr>
          <p:spPr>
            <a:xfrm>
              <a:off x="7644728" y="16094737"/>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3" name="Ellipse 290">
              <a:extLst>
                <a:ext uri="{FF2B5EF4-FFF2-40B4-BE49-F238E27FC236}">
                  <a16:creationId xmlns:a16="http://schemas.microsoft.com/office/drawing/2014/main" id="{BDCDE3E1-BEB3-C428-05F1-DF704C61D034}"/>
                </a:ext>
              </a:extLst>
            </p:cNvPr>
            <p:cNvSpPr/>
            <p:nvPr/>
          </p:nvSpPr>
          <p:spPr>
            <a:xfrm>
              <a:off x="9719122" y="14249999"/>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4" name="Ellipse 291">
              <a:extLst>
                <a:ext uri="{FF2B5EF4-FFF2-40B4-BE49-F238E27FC236}">
                  <a16:creationId xmlns:a16="http://schemas.microsoft.com/office/drawing/2014/main" id="{B84E8DF8-5E35-F535-7E29-DE1E2BFFA020}"/>
                </a:ext>
              </a:extLst>
            </p:cNvPr>
            <p:cNvSpPr/>
            <p:nvPr/>
          </p:nvSpPr>
          <p:spPr>
            <a:xfrm>
              <a:off x="6729333" y="14053345"/>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5" name="Ellipse 292">
              <a:extLst>
                <a:ext uri="{FF2B5EF4-FFF2-40B4-BE49-F238E27FC236}">
                  <a16:creationId xmlns:a16="http://schemas.microsoft.com/office/drawing/2014/main" id="{E3DBEB6A-A01E-20BB-708F-34D81217C18E}"/>
                </a:ext>
              </a:extLst>
            </p:cNvPr>
            <p:cNvSpPr/>
            <p:nvPr/>
          </p:nvSpPr>
          <p:spPr>
            <a:xfrm>
              <a:off x="6690320" y="14865198"/>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6" name="Ellipse 293">
              <a:extLst>
                <a:ext uri="{FF2B5EF4-FFF2-40B4-BE49-F238E27FC236}">
                  <a16:creationId xmlns:a16="http://schemas.microsoft.com/office/drawing/2014/main" id="{BB518F2B-A568-A696-1CB8-DAE5CA21E651}"/>
                </a:ext>
              </a:extLst>
            </p:cNvPr>
            <p:cNvSpPr/>
            <p:nvPr/>
          </p:nvSpPr>
          <p:spPr>
            <a:xfrm>
              <a:off x="9322881" y="13734485"/>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7" name="Ellipse 294">
              <a:extLst>
                <a:ext uri="{FF2B5EF4-FFF2-40B4-BE49-F238E27FC236}">
                  <a16:creationId xmlns:a16="http://schemas.microsoft.com/office/drawing/2014/main" id="{9D29217A-6115-6DA5-15E3-EB6C510C91B1}"/>
                </a:ext>
              </a:extLst>
            </p:cNvPr>
            <p:cNvSpPr/>
            <p:nvPr/>
          </p:nvSpPr>
          <p:spPr>
            <a:xfrm>
              <a:off x="9418216" y="16094737"/>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88" name="Ellipse 295">
              <a:extLst>
                <a:ext uri="{FF2B5EF4-FFF2-40B4-BE49-F238E27FC236}">
                  <a16:creationId xmlns:a16="http://schemas.microsoft.com/office/drawing/2014/main" id="{BDCCD252-DF3E-C903-0D54-8F160C53D316}"/>
                </a:ext>
              </a:extLst>
            </p:cNvPr>
            <p:cNvSpPr/>
            <p:nvPr/>
          </p:nvSpPr>
          <p:spPr>
            <a:xfrm>
              <a:off x="9762145" y="15271883"/>
              <a:ext cx="215469" cy="215469"/>
            </a:xfrm>
            <a:prstGeom prst="ellipse">
              <a:avLst/>
            </a:prstGeom>
            <a:solidFill>
              <a:schemeClr val="tx1">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sp>
        <p:nvSpPr>
          <p:cNvPr id="158" name="Textfeld 157">
            <a:extLst>
              <a:ext uri="{FF2B5EF4-FFF2-40B4-BE49-F238E27FC236}">
                <a16:creationId xmlns:a16="http://schemas.microsoft.com/office/drawing/2014/main" id="{D8C93AA3-9788-EDE9-C6E3-7EE0F0E6AE29}"/>
              </a:ext>
            </a:extLst>
          </p:cNvPr>
          <p:cNvSpPr txBox="1"/>
          <p:nvPr/>
        </p:nvSpPr>
        <p:spPr>
          <a:xfrm>
            <a:off x="7062860" y="3355607"/>
            <a:ext cx="2530069" cy="338554"/>
          </a:xfrm>
          <a:prstGeom prst="rect">
            <a:avLst/>
          </a:prstGeom>
          <a:noFill/>
        </p:spPr>
        <p:txBody>
          <a:bodyPr wrap="square">
            <a:spAutoFit/>
          </a:bodyPr>
          <a:lstStyle/>
          <a:p>
            <a:pPr algn="ctr"/>
            <a:r>
              <a:rPr lang="de-DE" sz="1600" dirty="0" err="1">
                <a:solidFill>
                  <a:schemeClr val="tx2"/>
                </a:solidFill>
              </a:rPr>
              <a:t>Crossection</a:t>
            </a:r>
            <a:r>
              <a:rPr lang="de-DE" sz="1600" dirty="0">
                <a:solidFill>
                  <a:schemeClr val="tx2"/>
                </a:solidFill>
              </a:rPr>
              <a:t> </a:t>
            </a:r>
            <a:r>
              <a:rPr lang="de-DE" sz="1600" dirty="0" err="1">
                <a:solidFill>
                  <a:schemeClr val="tx2"/>
                </a:solidFill>
              </a:rPr>
              <a:t>of</a:t>
            </a:r>
            <a:r>
              <a:rPr lang="de-DE" sz="1600" dirty="0">
                <a:solidFill>
                  <a:schemeClr val="tx2"/>
                </a:solidFill>
              </a:rPr>
              <a:t> </a:t>
            </a:r>
            <a:r>
              <a:rPr lang="de-DE" sz="1600" dirty="0" err="1">
                <a:solidFill>
                  <a:schemeClr val="tx2"/>
                </a:solidFill>
              </a:rPr>
              <a:t>yarn</a:t>
            </a:r>
            <a:endParaRPr lang="de-DE" sz="1600" dirty="0">
              <a:solidFill>
                <a:schemeClr val="tx2"/>
              </a:solidFill>
            </a:endParaRPr>
          </a:p>
        </p:txBody>
      </p:sp>
      <p:sp>
        <p:nvSpPr>
          <p:cNvPr id="215" name="Textfeld 214">
            <a:extLst>
              <a:ext uri="{FF2B5EF4-FFF2-40B4-BE49-F238E27FC236}">
                <a16:creationId xmlns:a16="http://schemas.microsoft.com/office/drawing/2014/main" id="{A7593D87-340B-C51A-899A-C7BCA645FE32}"/>
              </a:ext>
            </a:extLst>
          </p:cNvPr>
          <p:cNvSpPr txBox="1"/>
          <p:nvPr/>
        </p:nvSpPr>
        <p:spPr>
          <a:xfrm>
            <a:off x="9864059" y="1484894"/>
            <a:ext cx="2530069" cy="338554"/>
          </a:xfrm>
          <a:prstGeom prst="rect">
            <a:avLst/>
          </a:prstGeom>
          <a:noFill/>
        </p:spPr>
        <p:txBody>
          <a:bodyPr wrap="square">
            <a:spAutoFit/>
          </a:bodyPr>
          <a:lstStyle/>
          <a:p>
            <a:r>
              <a:rPr lang="de-DE" sz="1600" dirty="0" err="1">
                <a:solidFill>
                  <a:srgbClr val="000000"/>
                </a:solidFill>
              </a:rPr>
              <a:t>Fibers</a:t>
            </a:r>
            <a:endParaRPr lang="de-DE" sz="1600" dirty="0"/>
          </a:p>
        </p:txBody>
      </p:sp>
      <p:pic>
        <p:nvPicPr>
          <p:cNvPr id="9" name="Grafik 8">
            <a:extLst>
              <a:ext uri="{FF2B5EF4-FFF2-40B4-BE49-F238E27FC236}">
                <a16:creationId xmlns:a16="http://schemas.microsoft.com/office/drawing/2014/main" id="{CA8C1E70-384F-288A-5A02-989C30B10F40}"/>
              </a:ext>
            </a:extLst>
          </p:cNvPr>
          <p:cNvPicPr>
            <a:picLocks noChangeAspect="1"/>
          </p:cNvPicPr>
          <p:nvPr/>
        </p:nvPicPr>
        <p:blipFill>
          <a:blip r:embed="rId4"/>
          <a:stretch>
            <a:fillRect/>
          </a:stretch>
        </p:blipFill>
        <p:spPr>
          <a:xfrm>
            <a:off x="6913057" y="3852937"/>
            <a:ext cx="2837843" cy="2128382"/>
          </a:xfrm>
          <a:prstGeom prst="rect">
            <a:avLst/>
          </a:prstGeom>
        </p:spPr>
      </p:pic>
      <p:pic>
        <p:nvPicPr>
          <p:cNvPr id="11" name="Grafik 10">
            <a:extLst>
              <a:ext uri="{FF2B5EF4-FFF2-40B4-BE49-F238E27FC236}">
                <a16:creationId xmlns:a16="http://schemas.microsoft.com/office/drawing/2014/main" id="{04FE2B04-2EC5-40E1-FCA4-3948A302DDA1}"/>
              </a:ext>
            </a:extLst>
          </p:cNvPr>
          <p:cNvPicPr>
            <a:picLocks noChangeAspect="1"/>
          </p:cNvPicPr>
          <p:nvPr/>
        </p:nvPicPr>
        <p:blipFill>
          <a:blip r:embed="rId5"/>
          <a:stretch>
            <a:fillRect/>
          </a:stretch>
        </p:blipFill>
        <p:spPr>
          <a:xfrm>
            <a:off x="2579039" y="3861777"/>
            <a:ext cx="2837843" cy="2128382"/>
          </a:xfrm>
          <a:prstGeom prst="rect">
            <a:avLst/>
          </a:prstGeom>
        </p:spPr>
      </p:pic>
      <p:pic>
        <p:nvPicPr>
          <p:cNvPr id="13" name="Grafik 12">
            <a:extLst>
              <a:ext uri="{FF2B5EF4-FFF2-40B4-BE49-F238E27FC236}">
                <a16:creationId xmlns:a16="http://schemas.microsoft.com/office/drawing/2014/main" id="{44DD90FE-578E-A845-EC53-B68C4F10BB84}"/>
              </a:ext>
            </a:extLst>
          </p:cNvPr>
          <p:cNvPicPr>
            <a:picLocks noChangeAspect="1"/>
          </p:cNvPicPr>
          <p:nvPr/>
        </p:nvPicPr>
        <p:blipFill>
          <a:blip r:embed="rId6"/>
          <a:stretch>
            <a:fillRect/>
          </a:stretch>
        </p:blipFill>
        <p:spPr>
          <a:xfrm>
            <a:off x="7285381" y="1398789"/>
            <a:ext cx="2034286" cy="1976164"/>
          </a:xfrm>
          <a:prstGeom prst="rect">
            <a:avLst/>
          </a:prstGeom>
          <a:ln w="38100">
            <a:solidFill>
              <a:schemeClr val="accent1"/>
            </a:solidFill>
          </a:ln>
        </p:spPr>
      </p:pic>
      <p:cxnSp>
        <p:nvCxnSpPr>
          <p:cNvPr id="216" name="Gerade Verbindung mit Pfeil 215">
            <a:extLst>
              <a:ext uri="{FF2B5EF4-FFF2-40B4-BE49-F238E27FC236}">
                <a16:creationId xmlns:a16="http://schemas.microsoft.com/office/drawing/2014/main" id="{5C0C86F4-8260-8916-D56D-541900CCF864}"/>
              </a:ext>
            </a:extLst>
          </p:cNvPr>
          <p:cNvCxnSpPr>
            <a:cxnSpLocks/>
          </p:cNvCxnSpPr>
          <p:nvPr/>
        </p:nvCxnSpPr>
        <p:spPr>
          <a:xfrm flipV="1">
            <a:off x="9048598" y="1791582"/>
            <a:ext cx="1036178" cy="31844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91" name="Grafik 90">
            <a:extLst>
              <a:ext uri="{FF2B5EF4-FFF2-40B4-BE49-F238E27FC236}">
                <a16:creationId xmlns:a16="http://schemas.microsoft.com/office/drawing/2014/main" id="{F31C0124-39E8-9B22-54E8-4737E32784EE}"/>
              </a:ext>
            </a:extLst>
          </p:cNvPr>
          <p:cNvPicPr>
            <a:picLocks noChangeAspect="1"/>
          </p:cNvPicPr>
          <p:nvPr/>
        </p:nvPicPr>
        <p:blipFill rotWithShape="1">
          <a:blip r:embed="rId7"/>
          <a:srcRect t="1035" b="-1"/>
          <a:stretch/>
        </p:blipFill>
        <p:spPr>
          <a:xfrm>
            <a:off x="712500" y="1502412"/>
            <a:ext cx="2508195" cy="1797189"/>
          </a:xfrm>
          <a:prstGeom prst="rect">
            <a:avLst/>
          </a:prstGeom>
        </p:spPr>
      </p:pic>
      <p:sp>
        <p:nvSpPr>
          <p:cNvPr id="2" name="Rechteck 1">
            <a:extLst>
              <a:ext uri="{FF2B5EF4-FFF2-40B4-BE49-F238E27FC236}">
                <a16:creationId xmlns:a16="http://schemas.microsoft.com/office/drawing/2014/main" id="{BD2A4A67-C6AC-9B73-F8C9-7F77B1C899EB}"/>
              </a:ext>
            </a:extLst>
          </p:cNvPr>
          <p:cNvSpPr/>
          <p:nvPr/>
        </p:nvSpPr>
        <p:spPr>
          <a:xfrm>
            <a:off x="1432193" y="2458907"/>
            <a:ext cx="154236" cy="119336"/>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p>
        </p:txBody>
      </p:sp>
      <p:cxnSp>
        <p:nvCxnSpPr>
          <p:cNvPr id="4" name="Gerade Verbindung 3">
            <a:extLst>
              <a:ext uri="{FF2B5EF4-FFF2-40B4-BE49-F238E27FC236}">
                <a16:creationId xmlns:a16="http://schemas.microsoft.com/office/drawing/2014/main" id="{AB7D2B8C-8579-C96A-18D7-E5F42D7A9284}"/>
              </a:ext>
            </a:extLst>
          </p:cNvPr>
          <p:cNvCxnSpPr>
            <a:cxnSpLocks/>
            <a:stCxn id="2" idx="0"/>
          </p:cNvCxnSpPr>
          <p:nvPr/>
        </p:nvCxnSpPr>
        <p:spPr>
          <a:xfrm flipV="1">
            <a:off x="1509311" y="1778914"/>
            <a:ext cx="2964775" cy="679993"/>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02ACD673-EA80-6246-CA08-F381CD9844B2}"/>
              </a:ext>
            </a:extLst>
          </p:cNvPr>
          <p:cNvCxnSpPr>
            <a:cxnSpLocks/>
            <a:stCxn id="2" idx="2"/>
          </p:cNvCxnSpPr>
          <p:nvPr/>
        </p:nvCxnSpPr>
        <p:spPr>
          <a:xfrm>
            <a:off x="1509311" y="2578243"/>
            <a:ext cx="2956475" cy="508882"/>
          </a:xfrm>
          <a:prstGeom prst="line">
            <a:avLst/>
          </a:prstGeom>
          <a:ln/>
        </p:spPr>
        <p:style>
          <a:lnRef idx="1">
            <a:schemeClr val="accent1"/>
          </a:lnRef>
          <a:fillRef idx="0">
            <a:schemeClr val="accent1"/>
          </a:fillRef>
          <a:effectRef idx="0">
            <a:schemeClr val="accent1"/>
          </a:effectRef>
          <a:fontRef idx="minor">
            <a:schemeClr val="tx1"/>
          </a:fontRef>
        </p:style>
      </p:cxnSp>
      <p:sp>
        <p:nvSpPr>
          <p:cNvPr id="100" name="Textfeld 99">
            <a:extLst>
              <a:ext uri="{FF2B5EF4-FFF2-40B4-BE49-F238E27FC236}">
                <a16:creationId xmlns:a16="http://schemas.microsoft.com/office/drawing/2014/main" id="{17CAF473-2095-DE3B-F43B-661E0842845C}"/>
              </a:ext>
            </a:extLst>
          </p:cNvPr>
          <p:cNvSpPr txBox="1"/>
          <p:nvPr/>
        </p:nvSpPr>
        <p:spPr>
          <a:xfrm>
            <a:off x="2732925" y="5997851"/>
            <a:ext cx="2530069" cy="338554"/>
          </a:xfrm>
          <a:prstGeom prst="rect">
            <a:avLst/>
          </a:prstGeom>
          <a:noFill/>
        </p:spPr>
        <p:txBody>
          <a:bodyPr wrap="square">
            <a:spAutoFit/>
          </a:bodyPr>
          <a:lstStyle/>
          <a:p>
            <a:pPr algn="ctr"/>
            <a:r>
              <a:rPr lang="de-DE" sz="1600" dirty="0" err="1">
                <a:solidFill>
                  <a:srgbClr val="000000"/>
                </a:solidFill>
              </a:rPr>
              <a:t>Hydrophobic</a:t>
            </a:r>
            <a:r>
              <a:rPr lang="de-DE" sz="1600" dirty="0">
                <a:solidFill>
                  <a:srgbClr val="000000"/>
                </a:solidFill>
              </a:rPr>
              <a:t> </a:t>
            </a:r>
            <a:r>
              <a:rPr lang="de-DE" sz="1600" dirty="0" err="1">
                <a:solidFill>
                  <a:srgbClr val="000000"/>
                </a:solidFill>
              </a:rPr>
              <a:t>fibers</a:t>
            </a:r>
            <a:endParaRPr lang="de-DE" sz="1600" dirty="0"/>
          </a:p>
        </p:txBody>
      </p:sp>
      <p:sp>
        <p:nvSpPr>
          <p:cNvPr id="101" name="Textfeld 100">
            <a:extLst>
              <a:ext uri="{FF2B5EF4-FFF2-40B4-BE49-F238E27FC236}">
                <a16:creationId xmlns:a16="http://schemas.microsoft.com/office/drawing/2014/main" id="{3949379B-8AF4-72FE-CF2F-AD672F5480F7}"/>
              </a:ext>
            </a:extLst>
          </p:cNvPr>
          <p:cNvSpPr txBox="1"/>
          <p:nvPr/>
        </p:nvSpPr>
        <p:spPr>
          <a:xfrm>
            <a:off x="7075560" y="5996218"/>
            <a:ext cx="2530069" cy="338554"/>
          </a:xfrm>
          <a:prstGeom prst="rect">
            <a:avLst/>
          </a:prstGeom>
          <a:noFill/>
        </p:spPr>
        <p:txBody>
          <a:bodyPr wrap="square">
            <a:spAutoFit/>
          </a:bodyPr>
          <a:lstStyle/>
          <a:p>
            <a:pPr algn="ctr"/>
            <a:r>
              <a:rPr lang="de-DE" sz="1600" dirty="0" err="1">
                <a:solidFill>
                  <a:schemeClr val="tx2"/>
                </a:solidFill>
              </a:rPr>
              <a:t>Hydrophilic</a:t>
            </a:r>
            <a:r>
              <a:rPr lang="de-DE" sz="1600" dirty="0">
                <a:solidFill>
                  <a:schemeClr val="tx2"/>
                </a:solidFill>
              </a:rPr>
              <a:t> </a:t>
            </a:r>
            <a:r>
              <a:rPr lang="de-DE" sz="1600" dirty="0" err="1">
                <a:solidFill>
                  <a:schemeClr val="tx2"/>
                </a:solidFill>
              </a:rPr>
              <a:t>fibers</a:t>
            </a:r>
            <a:endParaRPr lang="de-DE" sz="1600" dirty="0">
              <a:solidFill>
                <a:schemeClr val="tx2"/>
              </a:solidFill>
            </a:endParaRPr>
          </a:p>
        </p:txBody>
      </p:sp>
    </p:spTree>
    <p:extLst>
      <p:ext uri="{BB962C8B-B14F-4D97-AF65-F5344CB8AC3E}">
        <p14:creationId xmlns:p14="http://schemas.microsoft.com/office/powerpoint/2010/main" val="3930064997"/>
      </p:ext>
    </p:extLst>
  </p:cSld>
  <p:clrMapOvr>
    <a:masterClrMapping/>
  </p:clrMapOvr>
  <mc:AlternateContent xmlns:mc="http://schemas.openxmlformats.org/markup-compatibility/2006" xmlns:p14="http://schemas.microsoft.com/office/powerpoint/2010/main">
    <mc:Choice Requires="p14">
      <p:transition spd="slow" p14:dur="2000" advTm="25941"/>
    </mc:Choice>
    <mc:Fallback xmlns="">
      <p:transition spd="slow" advTm="2594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EFCCF34-D61B-7342-8254-F2D814FC65D2}"/>
              </a:ext>
            </a:extLst>
          </p:cNvPr>
          <p:cNvSpPr>
            <a:spLocks noGrp="1"/>
          </p:cNvSpPr>
          <p:nvPr>
            <p:ph type="body" sz="quarter" idx="21"/>
          </p:nvPr>
        </p:nvSpPr>
        <p:spPr>
          <a:xfrm>
            <a:off x="2673675" y="4987310"/>
            <a:ext cx="5264087" cy="697269"/>
          </a:xfrm>
        </p:spPr>
        <p:txBody>
          <a:bodyPr/>
          <a:lstStyle/>
          <a:p>
            <a:r>
              <a:rPr lang="en-US" dirty="0" err="1"/>
              <a:t>Böblinger</a:t>
            </a:r>
            <a:r>
              <a:rPr lang="en-US" dirty="0"/>
              <a:t> </a:t>
            </a:r>
            <a:r>
              <a:rPr lang="en-US" dirty="0" err="1"/>
              <a:t>Straße</a:t>
            </a:r>
            <a:r>
              <a:rPr lang="en-US" dirty="0"/>
              <a:t> 78</a:t>
            </a:r>
          </a:p>
          <a:p>
            <a:pPr>
              <a:spcBef>
                <a:spcPts val="400"/>
              </a:spcBef>
            </a:pPr>
            <a:r>
              <a:rPr lang="en-US" dirty="0"/>
              <a:t>70199 Stuttgart</a:t>
            </a:r>
          </a:p>
        </p:txBody>
      </p:sp>
      <p:sp>
        <p:nvSpPr>
          <p:cNvPr id="4" name="Textplatzhalter 3">
            <a:extLst>
              <a:ext uri="{FF2B5EF4-FFF2-40B4-BE49-F238E27FC236}">
                <a16:creationId xmlns:a16="http://schemas.microsoft.com/office/drawing/2014/main" id="{E71F045F-666B-4B4E-B7E6-3BFB792627CC}"/>
              </a:ext>
            </a:extLst>
          </p:cNvPr>
          <p:cNvSpPr>
            <a:spLocks noGrp="1"/>
          </p:cNvSpPr>
          <p:nvPr>
            <p:ph type="body" sz="quarter" idx="23"/>
          </p:nvPr>
        </p:nvSpPr>
        <p:spPr/>
        <p:txBody>
          <a:bodyPr/>
          <a:lstStyle/>
          <a:p>
            <a:r>
              <a:rPr lang="en-US" dirty="0"/>
              <a:t>85180</a:t>
            </a:r>
          </a:p>
        </p:txBody>
      </p:sp>
      <p:sp>
        <p:nvSpPr>
          <p:cNvPr id="5" name="Textplatzhalter 4">
            <a:extLst>
              <a:ext uri="{FF2B5EF4-FFF2-40B4-BE49-F238E27FC236}">
                <a16:creationId xmlns:a16="http://schemas.microsoft.com/office/drawing/2014/main" id="{3E2229DE-7856-E545-AF63-A8A76F98E4C2}"/>
              </a:ext>
            </a:extLst>
          </p:cNvPr>
          <p:cNvSpPr>
            <a:spLocks noGrp="1"/>
          </p:cNvSpPr>
          <p:nvPr>
            <p:ph type="body" sz="quarter" idx="25"/>
          </p:nvPr>
        </p:nvSpPr>
        <p:spPr/>
        <p:txBody>
          <a:bodyPr/>
          <a:lstStyle/>
          <a:p>
            <a:r>
              <a:rPr lang="en-US" dirty="0"/>
              <a:t>Institute of Chemical Process Engineering</a:t>
            </a:r>
          </a:p>
        </p:txBody>
      </p:sp>
      <p:sp>
        <p:nvSpPr>
          <p:cNvPr id="6" name="Textplatzhalter 5">
            <a:extLst>
              <a:ext uri="{FF2B5EF4-FFF2-40B4-BE49-F238E27FC236}">
                <a16:creationId xmlns:a16="http://schemas.microsoft.com/office/drawing/2014/main" id="{CFA8DA88-D1EA-4A49-A2A6-2413DAC6116F}"/>
              </a:ext>
            </a:extLst>
          </p:cNvPr>
          <p:cNvSpPr>
            <a:spLocks noGrp="1"/>
          </p:cNvSpPr>
          <p:nvPr>
            <p:ph type="body" sz="quarter" idx="26"/>
          </p:nvPr>
        </p:nvSpPr>
        <p:spPr/>
        <p:txBody>
          <a:bodyPr/>
          <a:lstStyle/>
          <a:p>
            <a:r>
              <a:rPr lang="en-US" dirty="0">
                <a:hlinkClick r:id="rId3"/>
              </a:rPr>
              <a:t>Lukas.Maier@icvt.uni-stuttgart.de</a:t>
            </a:r>
            <a:r>
              <a:rPr lang="en-US" dirty="0"/>
              <a:t> </a:t>
            </a:r>
          </a:p>
        </p:txBody>
      </p:sp>
      <p:sp>
        <p:nvSpPr>
          <p:cNvPr id="7" name="Textplatzhalter 6">
            <a:extLst>
              <a:ext uri="{FF2B5EF4-FFF2-40B4-BE49-F238E27FC236}">
                <a16:creationId xmlns:a16="http://schemas.microsoft.com/office/drawing/2014/main" id="{8FCA5E1E-99C1-F545-BCF4-D56217815303}"/>
              </a:ext>
            </a:extLst>
          </p:cNvPr>
          <p:cNvSpPr>
            <a:spLocks noGrp="1"/>
          </p:cNvSpPr>
          <p:nvPr>
            <p:ph type="body" sz="quarter" idx="28"/>
          </p:nvPr>
        </p:nvSpPr>
        <p:spPr>
          <a:xfrm>
            <a:off x="582067" y="1828098"/>
            <a:ext cx="11027867" cy="632714"/>
          </a:xfrm>
        </p:spPr>
        <p:txBody>
          <a:bodyPr/>
          <a:lstStyle/>
          <a:p>
            <a:pPr algn="ctr"/>
            <a:r>
              <a:rPr lang="en-US" sz="3600" dirty="0"/>
              <a:t>Thank you for your attention!</a:t>
            </a:r>
          </a:p>
        </p:txBody>
      </p:sp>
      <p:sp>
        <p:nvSpPr>
          <p:cNvPr id="11" name="Textplatzhalter 6">
            <a:extLst>
              <a:ext uri="{FF2B5EF4-FFF2-40B4-BE49-F238E27FC236}">
                <a16:creationId xmlns:a16="http://schemas.microsoft.com/office/drawing/2014/main" id="{6F5EC198-4ACB-334F-A025-1D32DABCF903}"/>
              </a:ext>
            </a:extLst>
          </p:cNvPr>
          <p:cNvSpPr txBox="1">
            <a:spLocks/>
          </p:cNvSpPr>
          <p:nvPr/>
        </p:nvSpPr>
        <p:spPr>
          <a:xfrm>
            <a:off x="8185707" y="3856272"/>
            <a:ext cx="11027867" cy="379413"/>
          </a:xfrm>
          <a:prstGeom prst="rect">
            <a:avLst/>
          </a:prstGeom>
        </p:spPr>
        <p:txBody>
          <a:bodyPr vert="horz" lIns="0" tIns="0" rIns="0" bIns="0" rtlCol="0">
            <a:noAutofit/>
          </a:bodyPr>
          <a:lstStyle>
            <a:lvl1pPr marL="0" indent="0" algn="l" defTabSz="685745" rtl="0" eaLnBrk="1" latinLnBrk="0" hangingPunct="1">
              <a:lnSpc>
                <a:spcPct val="120000"/>
              </a:lnSpc>
              <a:spcBef>
                <a:spcPts val="750"/>
              </a:spcBef>
              <a:buClr>
                <a:schemeClr val="accent1"/>
              </a:buClr>
              <a:buFont typeface="Arial" panose="020B0604020202020204" pitchFamily="34" charset="0"/>
              <a:buNone/>
              <a:defRPr sz="2200" b="0" kern="1200" baseline="0">
                <a:solidFill>
                  <a:schemeClr val="tx2"/>
                </a:solidFill>
                <a:latin typeface="+mn-lt"/>
                <a:ea typeface="+mn-ea"/>
                <a:cs typeface="+mn-cs"/>
              </a:defRPr>
            </a:lvl1pPr>
            <a:lvl2pPr marL="360334" indent="-184135" algn="l" defTabSz="685745" rtl="0" eaLnBrk="1" latinLnBrk="0" hangingPunct="1">
              <a:lnSpc>
                <a:spcPct val="120000"/>
              </a:lnSpc>
              <a:spcBef>
                <a:spcPts val="374"/>
              </a:spcBef>
              <a:buClr>
                <a:schemeClr val="tx1"/>
              </a:buClr>
              <a:buFont typeface="Arial" panose="020B0604020202020204" pitchFamily="34" charset="0"/>
              <a:buChar char="•"/>
              <a:defRPr sz="1900" kern="1200">
                <a:solidFill>
                  <a:schemeClr val="tx2"/>
                </a:solidFill>
                <a:latin typeface="+mn-lt"/>
                <a:ea typeface="+mn-ea"/>
                <a:cs typeface="+mn-cs"/>
              </a:defRPr>
            </a:lvl2pPr>
            <a:lvl3pPr marL="536532" indent="-176198"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3pPr>
            <a:lvl4pPr marL="720667" indent="-184135"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4pPr>
            <a:lvl5pPr marL="896866" indent="-176198" algn="l" defTabSz="685745" rtl="0" eaLnBrk="1" latinLnBrk="0" hangingPunct="1">
              <a:lnSpc>
                <a:spcPct val="120000"/>
              </a:lnSpc>
              <a:spcBef>
                <a:spcPts val="374"/>
              </a:spcBef>
              <a:buClr>
                <a:schemeClr val="tx1"/>
              </a:buClr>
              <a:buFont typeface="Arial" panose="020B0604020202020204" pitchFamily="34" charset="0"/>
              <a:buChar char="•"/>
              <a:defRPr sz="1700" kern="1200">
                <a:solidFill>
                  <a:schemeClr val="tx2"/>
                </a:solidFill>
                <a:latin typeface="+mn-lt"/>
                <a:ea typeface="+mn-ea"/>
                <a:cs typeface="+mn-cs"/>
              </a:defRPr>
            </a:lvl5pPr>
            <a:lvl6pPr marL="1885799"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8672"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71544"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14417" indent="-171436" algn="l" defTabSz="685745"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a:lstStyle>
          <a:p>
            <a:r>
              <a:rPr lang="en-US" sz="2000" b="1" dirty="0"/>
              <a:t>Special thanks to:</a:t>
            </a:r>
            <a:br>
              <a:rPr lang="de-DE" sz="2000" dirty="0"/>
            </a:br>
            <a:r>
              <a:rPr lang="de-DE" sz="2000" dirty="0"/>
              <a:t>Magnus </a:t>
            </a:r>
            <a:r>
              <a:rPr lang="de-DE" sz="2000" dirty="0" err="1"/>
              <a:t>Gaehr</a:t>
            </a:r>
            <a:r>
              <a:rPr lang="de-DE" sz="2000" dirty="0"/>
              <a:t>,</a:t>
            </a:r>
            <a:br>
              <a:rPr lang="de-DE" sz="2000" dirty="0"/>
            </a:br>
            <a:r>
              <a:rPr lang="de-DE" sz="2000" dirty="0"/>
              <a:t>Dr. Manuel Hopp-Hirschler, </a:t>
            </a:r>
            <a:br>
              <a:rPr lang="de-DE" sz="2000" dirty="0"/>
            </a:br>
            <a:r>
              <a:rPr lang="de-DE" sz="2000" dirty="0"/>
              <a:t>Prof. Dr. Ulrich </a:t>
            </a:r>
            <a:r>
              <a:rPr lang="de-DE" sz="2000" dirty="0" err="1"/>
              <a:t>Nieken</a:t>
            </a:r>
            <a:endParaRPr lang="en-US" sz="2000" dirty="0"/>
          </a:p>
          <a:p>
            <a:endParaRPr lang="en-US" dirty="0"/>
          </a:p>
        </p:txBody>
      </p:sp>
      <p:sp>
        <p:nvSpPr>
          <p:cNvPr id="13" name="Textplatzhalter 12">
            <a:extLst>
              <a:ext uri="{FF2B5EF4-FFF2-40B4-BE49-F238E27FC236}">
                <a16:creationId xmlns:a16="http://schemas.microsoft.com/office/drawing/2014/main" id="{9A4CA29E-2C04-B744-80EC-47A485ACF461}"/>
              </a:ext>
            </a:extLst>
          </p:cNvPr>
          <p:cNvSpPr>
            <a:spLocks noGrp="1"/>
          </p:cNvSpPr>
          <p:nvPr>
            <p:ph type="body" sz="quarter" idx="22"/>
          </p:nvPr>
        </p:nvSpPr>
        <p:spPr>
          <a:xfrm>
            <a:off x="2667094" y="3016825"/>
            <a:ext cx="5264087" cy="259200"/>
          </a:xfrm>
        </p:spPr>
        <p:txBody>
          <a:bodyPr/>
          <a:lstStyle/>
          <a:p>
            <a:r>
              <a:rPr lang="en-US" dirty="0"/>
              <a:t>Lukas Maier</a:t>
            </a:r>
          </a:p>
        </p:txBody>
      </p:sp>
    </p:spTree>
    <p:extLst>
      <p:ext uri="{BB962C8B-B14F-4D97-AF65-F5344CB8AC3E}">
        <p14:creationId xmlns:p14="http://schemas.microsoft.com/office/powerpoint/2010/main" val="858297098"/>
      </p:ext>
    </p:extLst>
  </p:cSld>
  <p:clrMapOvr>
    <a:masterClrMapping/>
  </p:clrMapOvr>
  <mc:AlternateContent xmlns:mc="http://schemas.openxmlformats.org/markup-compatibility/2006" xmlns:p14="http://schemas.microsoft.com/office/powerpoint/2010/main">
    <mc:Choice Requires="p14">
      <p:transition spd="slow" p14:dur="2000" advTm="4395"/>
    </mc:Choice>
    <mc:Fallback xmlns="">
      <p:transition spd="slow" advTm="43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2C7FEC7-B7DF-6C4C-8C80-6941356512FD}"/>
              </a:ext>
            </a:extLst>
          </p:cNvPr>
          <p:cNvSpPr>
            <a:spLocks noGrp="1"/>
          </p:cNvSpPr>
          <p:nvPr>
            <p:ph type="title"/>
          </p:nvPr>
        </p:nvSpPr>
        <p:spPr/>
        <p:txBody>
          <a:bodyPr/>
          <a:lstStyle/>
          <a:p>
            <a:r>
              <a:rPr lang="en-US" dirty="0"/>
              <a:t>Motivation</a:t>
            </a:r>
          </a:p>
        </p:txBody>
      </p:sp>
      <p:pic>
        <p:nvPicPr>
          <p:cNvPr id="7" name="Grafik 6">
            <a:extLst>
              <a:ext uri="{FF2B5EF4-FFF2-40B4-BE49-F238E27FC236}">
                <a16:creationId xmlns:a16="http://schemas.microsoft.com/office/drawing/2014/main" id="{85018240-211D-4A19-927D-DB8653A20C2A}"/>
              </a:ext>
            </a:extLst>
          </p:cNvPr>
          <p:cNvPicPr>
            <a:picLocks noChangeAspect="1"/>
          </p:cNvPicPr>
          <p:nvPr/>
        </p:nvPicPr>
        <p:blipFill rotWithShape="1">
          <a:blip r:embed="rId3"/>
          <a:srcRect l="26563" t="21080" r="30600" b="24365"/>
          <a:stretch/>
        </p:blipFill>
        <p:spPr>
          <a:xfrm>
            <a:off x="5074217" y="3996635"/>
            <a:ext cx="1778098" cy="1698358"/>
          </a:xfrm>
          <a:prstGeom prst="rect">
            <a:avLst/>
          </a:prstGeom>
        </p:spPr>
      </p:pic>
      <p:sp>
        <p:nvSpPr>
          <p:cNvPr id="8" name="Textfeld 7">
            <a:extLst>
              <a:ext uri="{FF2B5EF4-FFF2-40B4-BE49-F238E27FC236}">
                <a16:creationId xmlns:a16="http://schemas.microsoft.com/office/drawing/2014/main" id="{7A69DF3A-1F05-43EF-A6EA-2E028AB32981}"/>
              </a:ext>
            </a:extLst>
          </p:cNvPr>
          <p:cNvSpPr txBox="1"/>
          <p:nvPr/>
        </p:nvSpPr>
        <p:spPr>
          <a:xfrm>
            <a:off x="3694942" y="5694993"/>
            <a:ext cx="5165090" cy="369332"/>
          </a:xfrm>
          <a:prstGeom prst="rect">
            <a:avLst/>
          </a:prstGeom>
          <a:noFill/>
        </p:spPr>
        <p:txBody>
          <a:bodyPr wrap="square" lIns="0" tIns="0" rIns="0" bIns="0" rtlCol="0">
            <a:spAutoFit/>
          </a:bodyPr>
          <a:lstStyle/>
          <a:p>
            <a:pPr>
              <a:spcBef>
                <a:spcPts val="625"/>
              </a:spcBef>
              <a:buClr>
                <a:schemeClr val="accent1"/>
              </a:buClr>
            </a:pPr>
            <a:r>
              <a:rPr lang="de-DE" sz="2400" b="1" dirty="0"/>
              <a:t>Multiphase </a:t>
            </a:r>
            <a:r>
              <a:rPr lang="de-DE" sz="2400" b="1" dirty="0" err="1"/>
              <a:t>flow</a:t>
            </a:r>
            <a:r>
              <a:rPr lang="de-DE" sz="2400" b="1" dirty="0"/>
              <a:t> in </a:t>
            </a:r>
            <a:r>
              <a:rPr lang="de-DE" sz="2400" b="1" dirty="0" err="1"/>
              <a:t>porous</a:t>
            </a:r>
            <a:r>
              <a:rPr lang="de-DE" sz="2400" b="1" dirty="0"/>
              <a:t> </a:t>
            </a:r>
            <a:r>
              <a:rPr lang="de-DE" sz="2400" b="1" dirty="0" err="1"/>
              <a:t>media</a:t>
            </a:r>
            <a:endParaRPr lang="de-DE" sz="2400" b="1" dirty="0"/>
          </a:p>
        </p:txBody>
      </p:sp>
      <p:sp>
        <p:nvSpPr>
          <p:cNvPr id="21" name="Textfeld 20">
            <a:extLst>
              <a:ext uri="{FF2B5EF4-FFF2-40B4-BE49-F238E27FC236}">
                <a16:creationId xmlns:a16="http://schemas.microsoft.com/office/drawing/2014/main" id="{08BFA9A9-CFB3-4D5B-89FA-B00E0C2EDE09}"/>
              </a:ext>
            </a:extLst>
          </p:cNvPr>
          <p:cNvSpPr txBox="1"/>
          <p:nvPr/>
        </p:nvSpPr>
        <p:spPr>
          <a:xfrm>
            <a:off x="1298885" y="3410713"/>
            <a:ext cx="2835266" cy="338554"/>
          </a:xfrm>
          <a:prstGeom prst="rect">
            <a:avLst/>
          </a:prstGeom>
          <a:noFill/>
        </p:spPr>
        <p:txBody>
          <a:bodyPr wrap="square">
            <a:spAutoFit/>
          </a:bodyPr>
          <a:lstStyle/>
          <a:p>
            <a:r>
              <a:rPr lang="de-DE" sz="1600" dirty="0" err="1"/>
              <a:t>Moisture</a:t>
            </a:r>
            <a:r>
              <a:rPr lang="de-DE" sz="1600" dirty="0"/>
              <a:t> </a:t>
            </a:r>
            <a:r>
              <a:rPr lang="de-DE" sz="1600" dirty="0" err="1"/>
              <a:t>transport</a:t>
            </a:r>
            <a:r>
              <a:rPr lang="de-DE" sz="1600" dirty="0"/>
              <a:t> in textiles</a:t>
            </a:r>
          </a:p>
        </p:txBody>
      </p:sp>
      <p:sp>
        <p:nvSpPr>
          <p:cNvPr id="15" name="Rechteck 14">
            <a:extLst>
              <a:ext uri="{FF2B5EF4-FFF2-40B4-BE49-F238E27FC236}">
                <a16:creationId xmlns:a16="http://schemas.microsoft.com/office/drawing/2014/main" id="{3C4C784B-D165-3475-E02E-897C50AE5DAC}"/>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19" name="Datumsplatzhalter 3">
            <a:extLst>
              <a:ext uri="{FF2B5EF4-FFF2-40B4-BE49-F238E27FC236}">
                <a16:creationId xmlns:a16="http://schemas.microsoft.com/office/drawing/2014/main" id="{D212D371-B73F-9D64-2C0E-D4F4422FEB1E}"/>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24" name="Foliennummernplatzhalter 4">
            <a:extLst>
              <a:ext uri="{FF2B5EF4-FFF2-40B4-BE49-F238E27FC236}">
                <a16:creationId xmlns:a16="http://schemas.microsoft.com/office/drawing/2014/main" id="{61DF9F42-5FD4-D3B6-7DD8-E98C3024D51E}"/>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2</a:t>
            </a:fld>
            <a:endParaRPr lang="de-DE" dirty="0"/>
          </a:p>
        </p:txBody>
      </p:sp>
      <p:grpSp>
        <p:nvGrpSpPr>
          <p:cNvPr id="4" name="Gruppieren 3">
            <a:extLst>
              <a:ext uri="{FF2B5EF4-FFF2-40B4-BE49-F238E27FC236}">
                <a16:creationId xmlns:a16="http://schemas.microsoft.com/office/drawing/2014/main" id="{00E4DE3E-C00A-205F-1D3F-6DF2DD1D81D1}"/>
              </a:ext>
            </a:extLst>
          </p:cNvPr>
          <p:cNvGrpSpPr/>
          <p:nvPr/>
        </p:nvGrpSpPr>
        <p:grpSpPr>
          <a:xfrm>
            <a:off x="8056370" y="1034707"/>
            <a:ext cx="3240000" cy="2854006"/>
            <a:chOff x="8320778" y="935554"/>
            <a:chExt cx="3240000" cy="2854006"/>
          </a:xfrm>
        </p:grpSpPr>
        <p:sp>
          <p:nvSpPr>
            <p:cNvPr id="23" name="Textfeld 22">
              <a:extLst>
                <a:ext uri="{FF2B5EF4-FFF2-40B4-BE49-F238E27FC236}">
                  <a16:creationId xmlns:a16="http://schemas.microsoft.com/office/drawing/2014/main" id="{59E260FD-7F7B-4529-B55D-7F080D5FD077}"/>
                </a:ext>
              </a:extLst>
            </p:cNvPr>
            <p:cNvSpPr txBox="1"/>
            <p:nvPr/>
          </p:nvSpPr>
          <p:spPr>
            <a:xfrm>
              <a:off x="8760863" y="3295084"/>
              <a:ext cx="2423589" cy="338554"/>
            </a:xfrm>
            <a:prstGeom prst="rect">
              <a:avLst/>
            </a:prstGeom>
            <a:noFill/>
          </p:spPr>
          <p:txBody>
            <a:bodyPr wrap="square">
              <a:spAutoFit/>
            </a:bodyPr>
            <a:lstStyle/>
            <a:p>
              <a:pPr algn="ctr"/>
              <a:r>
                <a:rPr lang="de-DE" sz="1600" dirty="0"/>
                <a:t>Gas </a:t>
              </a:r>
              <a:r>
                <a:rPr lang="de-DE" sz="1600" dirty="0" err="1"/>
                <a:t>diffusion</a:t>
              </a:r>
              <a:r>
                <a:rPr lang="de-DE" sz="1600" dirty="0"/>
                <a:t> </a:t>
              </a:r>
              <a:r>
                <a:rPr lang="de-DE" sz="1600" dirty="0" err="1"/>
                <a:t>electrodes</a:t>
              </a:r>
              <a:endParaRPr lang="de-DE" sz="1600" dirty="0"/>
            </a:p>
          </p:txBody>
        </p:sp>
        <p:pic>
          <p:nvPicPr>
            <p:cNvPr id="1026" name="Picture 2" descr="Fig. 5">
              <a:extLst>
                <a:ext uri="{FF2B5EF4-FFF2-40B4-BE49-F238E27FC236}">
                  <a16:creationId xmlns:a16="http://schemas.microsoft.com/office/drawing/2014/main" id="{E3F45DD1-3890-1A35-9E9B-EC082BAD9BD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65241" r="78660" b="1"/>
            <a:stretch/>
          </p:blipFill>
          <p:spPr bwMode="auto">
            <a:xfrm>
              <a:off x="8320778" y="935554"/>
              <a:ext cx="3240000" cy="232053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descr="Geöffnetes Buch Silhouette">
              <a:extLst>
                <a:ext uri="{FF2B5EF4-FFF2-40B4-BE49-F238E27FC236}">
                  <a16:creationId xmlns:a16="http://schemas.microsoft.com/office/drawing/2014/main" id="{863A7AE1-9630-2747-285B-BAE1A06309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4873" y="3554067"/>
              <a:ext cx="235493" cy="235493"/>
            </a:xfrm>
            <a:prstGeom prst="rect">
              <a:avLst/>
            </a:prstGeom>
          </p:spPr>
        </p:pic>
        <p:sp>
          <p:nvSpPr>
            <p:cNvPr id="20" name="Rechteck 19">
              <a:extLst>
                <a:ext uri="{FF2B5EF4-FFF2-40B4-BE49-F238E27FC236}">
                  <a16:creationId xmlns:a16="http://schemas.microsoft.com/office/drawing/2014/main" id="{1BB4F9FB-634C-8A2D-CDEE-FFF02236F0C7}"/>
                </a:ext>
              </a:extLst>
            </p:cNvPr>
            <p:cNvSpPr/>
            <p:nvPr/>
          </p:nvSpPr>
          <p:spPr>
            <a:xfrm>
              <a:off x="8761634" y="3574116"/>
              <a:ext cx="2504212" cy="215444"/>
            </a:xfrm>
            <a:prstGeom prst="rect">
              <a:avLst/>
            </a:prstGeom>
          </p:spPr>
          <p:txBody>
            <a:bodyPr wrap="none">
              <a:spAutoFit/>
            </a:bodyPr>
            <a:lstStyle/>
            <a:p>
              <a:r>
                <a:rPr lang="en-US" sz="800" dirty="0"/>
                <a:t>﻿Kunz et al. , Transport in Porous Media 132 (2020)</a:t>
              </a:r>
            </a:p>
          </p:txBody>
        </p:sp>
      </p:grpSp>
      <p:pic>
        <p:nvPicPr>
          <p:cNvPr id="3" name="Grafik 2">
            <a:extLst>
              <a:ext uri="{FF2B5EF4-FFF2-40B4-BE49-F238E27FC236}">
                <a16:creationId xmlns:a16="http://schemas.microsoft.com/office/drawing/2014/main" id="{22B28715-E55B-9277-3553-6921B621B65E}"/>
              </a:ext>
            </a:extLst>
          </p:cNvPr>
          <p:cNvPicPr>
            <a:picLocks noChangeAspect="1"/>
          </p:cNvPicPr>
          <p:nvPr/>
        </p:nvPicPr>
        <p:blipFill rotWithShape="1">
          <a:blip r:embed="rId8"/>
          <a:srcRect t="1035" b="-1"/>
          <a:stretch/>
        </p:blipFill>
        <p:spPr>
          <a:xfrm>
            <a:off x="1034023" y="1045724"/>
            <a:ext cx="3240000" cy="2321547"/>
          </a:xfrm>
          <a:prstGeom prst="rect">
            <a:avLst/>
          </a:prstGeom>
        </p:spPr>
      </p:pic>
    </p:spTree>
    <p:extLst>
      <p:ext uri="{BB962C8B-B14F-4D97-AF65-F5344CB8AC3E}">
        <p14:creationId xmlns:p14="http://schemas.microsoft.com/office/powerpoint/2010/main" val="1767788601"/>
      </p:ext>
    </p:extLst>
  </p:cSld>
  <p:clrMapOvr>
    <a:masterClrMapping/>
  </p:clrMapOvr>
  <mc:AlternateContent xmlns:mc="http://schemas.openxmlformats.org/markup-compatibility/2006" xmlns:p14="http://schemas.microsoft.com/office/powerpoint/2010/main">
    <mc:Choice Requires="p14">
      <p:transition spd="slow" p14:dur="2000" advTm="34431"/>
    </mc:Choice>
    <mc:Fallback xmlns="">
      <p:transition spd="slow" advTm="3443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hteck 39">
            <a:extLst>
              <a:ext uri="{FF2B5EF4-FFF2-40B4-BE49-F238E27FC236}">
                <a16:creationId xmlns:a16="http://schemas.microsoft.com/office/drawing/2014/main" id="{0713800B-7C9C-48DC-A437-FC70CFFF9D62}"/>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 name="Titel 4">
            <a:extLst>
              <a:ext uri="{FF2B5EF4-FFF2-40B4-BE49-F238E27FC236}">
                <a16:creationId xmlns:a16="http://schemas.microsoft.com/office/drawing/2014/main" id="{5E693437-7C87-6F46-BB54-1D1F42E56B64}"/>
              </a:ext>
            </a:extLst>
          </p:cNvPr>
          <p:cNvSpPr>
            <a:spLocks noGrp="1"/>
          </p:cNvSpPr>
          <p:nvPr>
            <p:ph type="title"/>
          </p:nvPr>
        </p:nvSpPr>
        <p:spPr/>
        <p:txBody>
          <a:bodyPr/>
          <a:lstStyle/>
          <a:p>
            <a:r>
              <a:rPr lang="en-US" dirty="0"/>
              <a:t>Outline</a:t>
            </a:r>
          </a:p>
        </p:txBody>
      </p:sp>
      <p:grpSp>
        <p:nvGrpSpPr>
          <p:cNvPr id="15" name="Gruppieren 14">
            <a:extLst>
              <a:ext uri="{FF2B5EF4-FFF2-40B4-BE49-F238E27FC236}">
                <a16:creationId xmlns:a16="http://schemas.microsoft.com/office/drawing/2014/main" id="{89F57FE8-02ED-45DD-9EA5-C731DDD59184}"/>
              </a:ext>
            </a:extLst>
          </p:cNvPr>
          <p:cNvGrpSpPr/>
          <p:nvPr/>
        </p:nvGrpSpPr>
        <p:grpSpPr>
          <a:xfrm>
            <a:off x="977900" y="1498600"/>
            <a:ext cx="6946900" cy="660400"/>
            <a:chOff x="977900" y="1498600"/>
            <a:chExt cx="6946900" cy="660400"/>
          </a:xfrm>
        </p:grpSpPr>
        <p:sp>
          <p:nvSpPr>
            <p:cNvPr id="6" name="Ellipse 5">
              <a:extLst>
                <a:ext uri="{FF2B5EF4-FFF2-40B4-BE49-F238E27FC236}">
                  <a16:creationId xmlns:a16="http://schemas.microsoft.com/office/drawing/2014/main" id="{DE700FFC-F195-4983-B1C7-FC0D5872CCCA}"/>
                </a:ext>
              </a:extLst>
            </p:cNvPr>
            <p:cNvSpPr/>
            <p:nvPr/>
          </p:nvSpPr>
          <p:spPr>
            <a:xfrm>
              <a:off x="977900" y="1498600"/>
              <a:ext cx="660400" cy="66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 name="Textfeld 9">
              <a:extLst>
                <a:ext uri="{FF2B5EF4-FFF2-40B4-BE49-F238E27FC236}">
                  <a16:creationId xmlns:a16="http://schemas.microsoft.com/office/drawing/2014/main" id="{ECA45175-290C-4099-890C-A5B1F241D5D5}"/>
                </a:ext>
              </a:extLst>
            </p:cNvPr>
            <p:cNvSpPr txBox="1"/>
            <p:nvPr/>
          </p:nvSpPr>
          <p:spPr>
            <a:xfrm>
              <a:off x="2019300" y="1644358"/>
              <a:ext cx="5905500" cy="368884"/>
            </a:xfrm>
            <a:prstGeom prst="rect">
              <a:avLst/>
            </a:prstGeom>
            <a:noFill/>
          </p:spPr>
          <p:txBody>
            <a:bodyPr wrap="square" lIns="0" tIns="0" rIns="0" bIns="0" rtlCol="0">
              <a:spAutoFit/>
            </a:bodyPr>
            <a:lstStyle/>
            <a:p>
              <a:pPr>
                <a:lnSpc>
                  <a:spcPct val="120000"/>
                </a:lnSpc>
                <a:spcBef>
                  <a:spcPts val="625"/>
                </a:spcBef>
                <a:buClr>
                  <a:schemeClr val="accent1"/>
                </a:buClr>
              </a:pPr>
              <a:r>
                <a:rPr lang="de-DE" sz="2200" dirty="0"/>
                <a:t>Theory</a:t>
              </a:r>
            </a:p>
          </p:txBody>
        </p:sp>
      </p:grpSp>
      <p:grpSp>
        <p:nvGrpSpPr>
          <p:cNvPr id="16" name="Gruppieren 15">
            <a:extLst>
              <a:ext uri="{FF2B5EF4-FFF2-40B4-BE49-F238E27FC236}">
                <a16:creationId xmlns:a16="http://schemas.microsoft.com/office/drawing/2014/main" id="{FC6ADEE7-47E2-4B8F-BFC7-AB3EDA2E6DAE}"/>
              </a:ext>
            </a:extLst>
          </p:cNvPr>
          <p:cNvGrpSpPr/>
          <p:nvPr/>
        </p:nvGrpSpPr>
        <p:grpSpPr>
          <a:xfrm>
            <a:off x="977900" y="2785533"/>
            <a:ext cx="6946900" cy="660400"/>
            <a:chOff x="977900" y="2785533"/>
            <a:chExt cx="6946900" cy="660400"/>
          </a:xfrm>
        </p:grpSpPr>
        <p:sp>
          <p:nvSpPr>
            <p:cNvPr id="7" name="Ellipse 6">
              <a:extLst>
                <a:ext uri="{FF2B5EF4-FFF2-40B4-BE49-F238E27FC236}">
                  <a16:creationId xmlns:a16="http://schemas.microsoft.com/office/drawing/2014/main" id="{552E35AB-9728-413D-9C9A-D2DF635DFA95}"/>
                </a:ext>
              </a:extLst>
            </p:cNvPr>
            <p:cNvSpPr/>
            <p:nvPr/>
          </p:nvSpPr>
          <p:spPr>
            <a:xfrm>
              <a:off x="977900" y="2785533"/>
              <a:ext cx="660400" cy="66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 name="Textfeld 10">
              <a:extLst>
                <a:ext uri="{FF2B5EF4-FFF2-40B4-BE49-F238E27FC236}">
                  <a16:creationId xmlns:a16="http://schemas.microsoft.com/office/drawing/2014/main" id="{7FEA99ED-6175-4C0E-92E4-7B1D8656EDAF}"/>
                </a:ext>
              </a:extLst>
            </p:cNvPr>
            <p:cNvSpPr txBox="1"/>
            <p:nvPr/>
          </p:nvSpPr>
          <p:spPr>
            <a:xfrm>
              <a:off x="2019300" y="2931291"/>
              <a:ext cx="5905500" cy="368884"/>
            </a:xfrm>
            <a:prstGeom prst="rect">
              <a:avLst/>
            </a:prstGeom>
            <a:noFill/>
          </p:spPr>
          <p:txBody>
            <a:bodyPr wrap="square" lIns="0" tIns="0" rIns="0" bIns="0" rtlCol="0">
              <a:spAutoFit/>
            </a:bodyPr>
            <a:lstStyle/>
            <a:p>
              <a:pPr>
                <a:lnSpc>
                  <a:spcPct val="120000"/>
                </a:lnSpc>
                <a:spcBef>
                  <a:spcPts val="625"/>
                </a:spcBef>
                <a:buClr>
                  <a:schemeClr val="accent1"/>
                </a:buClr>
              </a:pPr>
              <a:r>
                <a:rPr lang="de-DE" sz="2200" dirty="0"/>
                <a:t>Modelling and Validation </a:t>
              </a:r>
            </a:p>
          </p:txBody>
        </p:sp>
      </p:grpSp>
      <p:grpSp>
        <p:nvGrpSpPr>
          <p:cNvPr id="17" name="Gruppieren 16">
            <a:extLst>
              <a:ext uri="{FF2B5EF4-FFF2-40B4-BE49-F238E27FC236}">
                <a16:creationId xmlns:a16="http://schemas.microsoft.com/office/drawing/2014/main" id="{5E758AE9-A4D5-4EAE-9631-D4EB6ED554D5}"/>
              </a:ext>
            </a:extLst>
          </p:cNvPr>
          <p:cNvGrpSpPr/>
          <p:nvPr/>
        </p:nvGrpSpPr>
        <p:grpSpPr>
          <a:xfrm>
            <a:off x="977900" y="4072466"/>
            <a:ext cx="6946900" cy="660400"/>
            <a:chOff x="977900" y="4072466"/>
            <a:chExt cx="6946900" cy="660400"/>
          </a:xfrm>
        </p:grpSpPr>
        <p:sp>
          <p:nvSpPr>
            <p:cNvPr id="8" name="Ellipse 7">
              <a:extLst>
                <a:ext uri="{FF2B5EF4-FFF2-40B4-BE49-F238E27FC236}">
                  <a16:creationId xmlns:a16="http://schemas.microsoft.com/office/drawing/2014/main" id="{2C1ACA12-1A4B-4E5B-A0C6-3FC819AECFD8}"/>
                </a:ext>
              </a:extLst>
            </p:cNvPr>
            <p:cNvSpPr/>
            <p:nvPr/>
          </p:nvSpPr>
          <p:spPr>
            <a:xfrm>
              <a:off x="977900" y="4072466"/>
              <a:ext cx="660400" cy="66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4" name="Textfeld 13">
              <a:extLst>
                <a:ext uri="{FF2B5EF4-FFF2-40B4-BE49-F238E27FC236}">
                  <a16:creationId xmlns:a16="http://schemas.microsoft.com/office/drawing/2014/main" id="{3CFAA5C4-F526-40D0-A472-022621A2604D}"/>
                </a:ext>
              </a:extLst>
            </p:cNvPr>
            <p:cNvSpPr txBox="1"/>
            <p:nvPr/>
          </p:nvSpPr>
          <p:spPr>
            <a:xfrm>
              <a:off x="2019300" y="4218224"/>
              <a:ext cx="5905500" cy="368884"/>
            </a:xfrm>
            <a:prstGeom prst="rect">
              <a:avLst/>
            </a:prstGeom>
            <a:noFill/>
          </p:spPr>
          <p:txBody>
            <a:bodyPr wrap="square" lIns="0" tIns="0" rIns="0" bIns="0" rtlCol="0">
              <a:spAutoFit/>
            </a:bodyPr>
            <a:lstStyle/>
            <a:p>
              <a:pPr>
                <a:lnSpc>
                  <a:spcPct val="120000"/>
                </a:lnSpc>
                <a:spcBef>
                  <a:spcPts val="625"/>
                </a:spcBef>
                <a:buClr>
                  <a:schemeClr val="accent1"/>
                </a:buClr>
              </a:pPr>
              <a:r>
                <a:rPr lang="de-DE" sz="2200" dirty="0"/>
                <a:t>Outlook</a:t>
              </a:r>
            </a:p>
          </p:txBody>
        </p:sp>
      </p:grpSp>
      <p:grpSp>
        <p:nvGrpSpPr>
          <p:cNvPr id="9" name="Gruppieren 8">
            <a:extLst>
              <a:ext uri="{FF2B5EF4-FFF2-40B4-BE49-F238E27FC236}">
                <a16:creationId xmlns:a16="http://schemas.microsoft.com/office/drawing/2014/main" id="{03E3523F-CC46-EAB7-95F9-E98CCD290273}"/>
              </a:ext>
            </a:extLst>
          </p:cNvPr>
          <p:cNvGrpSpPr/>
          <p:nvPr/>
        </p:nvGrpSpPr>
        <p:grpSpPr>
          <a:xfrm>
            <a:off x="3363668" y="6414194"/>
            <a:ext cx="5464666" cy="328852"/>
            <a:chOff x="3990310" y="6414194"/>
            <a:chExt cx="5464666" cy="328852"/>
          </a:xfrm>
        </p:grpSpPr>
        <p:sp>
          <p:nvSpPr>
            <p:cNvPr id="37" name="Textfeld 36">
              <a:extLst>
                <a:ext uri="{FF2B5EF4-FFF2-40B4-BE49-F238E27FC236}">
                  <a16:creationId xmlns:a16="http://schemas.microsoft.com/office/drawing/2014/main" id="{6A7BAE70-0B0E-4583-8F56-01EE0AD7F095}"/>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4" name="Gruppieren 3">
              <a:extLst>
                <a:ext uri="{FF2B5EF4-FFF2-40B4-BE49-F238E27FC236}">
                  <a16:creationId xmlns:a16="http://schemas.microsoft.com/office/drawing/2014/main" id="{D7935A0F-6B26-5E5E-4526-C5FD6150EC4A}"/>
                </a:ext>
              </a:extLst>
            </p:cNvPr>
            <p:cNvGrpSpPr/>
            <p:nvPr/>
          </p:nvGrpSpPr>
          <p:grpSpPr>
            <a:xfrm>
              <a:off x="4852483" y="6414194"/>
              <a:ext cx="4602493" cy="328852"/>
              <a:chOff x="4852483" y="6414194"/>
              <a:chExt cx="4602493" cy="328852"/>
            </a:xfrm>
          </p:grpSpPr>
          <p:grpSp>
            <p:nvGrpSpPr>
              <p:cNvPr id="3" name="Gruppieren 2">
                <a:extLst>
                  <a:ext uri="{FF2B5EF4-FFF2-40B4-BE49-F238E27FC236}">
                    <a16:creationId xmlns:a16="http://schemas.microsoft.com/office/drawing/2014/main" id="{3D4176EE-A47B-6D3A-8FF1-F614772E5526}"/>
                  </a:ext>
                </a:extLst>
              </p:cNvPr>
              <p:cNvGrpSpPr/>
              <p:nvPr/>
            </p:nvGrpSpPr>
            <p:grpSpPr>
              <a:xfrm>
                <a:off x="4852483" y="6414194"/>
                <a:ext cx="3571150" cy="328852"/>
                <a:chOff x="4852483" y="6414194"/>
                <a:chExt cx="3571150" cy="328852"/>
              </a:xfrm>
            </p:grpSpPr>
            <p:grpSp>
              <p:nvGrpSpPr>
                <p:cNvPr id="26" name="Gruppieren 25">
                  <a:extLst>
                    <a:ext uri="{FF2B5EF4-FFF2-40B4-BE49-F238E27FC236}">
                      <a16:creationId xmlns:a16="http://schemas.microsoft.com/office/drawing/2014/main" id="{88F890E0-A7A6-473D-A7C7-D65F146B7029}"/>
                    </a:ext>
                  </a:extLst>
                </p:cNvPr>
                <p:cNvGrpSpPr/>
                <p:nvPr/>
              </p:nvGrpSpPr>
              <p:grpSpPr>
                <a:xfrm>
                  <a:off x="4852483" y="6643150"/>
                  <a:ext cx="423419" cy="99896"/>
                  <a:chOff x="4304401" y="6616154"/>
                  <a:chExt cx="423419" cy="99896"/>
                </a:xfrm>
              </p:grpSpPr>
              <p:sp>
                <p:nvSpPr>
                  <p:cNvPr id="27" name="Oval 88">
                    <a:extLst>
                      <a:ext uri="{FF2B5EF4-FFF2-40B4-BE49-F238E27FC236}">
                        <a16:creationId xmlns:a16="http://schemas.microsoft.com/office/drawing/2014/main" id="{E6745135-2C57-4FEF-B95C-C974208CF7B1}"/>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8" name="Oval 89">
                    <a:extLst>
                      <a:ext uri="{FF2B5EF4-FFF2-40B4-BE49-F238E27FC236}">
                        <a16:creationId xmlns:a16="http://schemas.microsoft.com/office/drawing/2014/main" id="{C4AD7B45-DE79-427A-B92B-205B6ACAF4D3}"/>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29" name="Gruppieren 28">
                  <a:extLst>
                    <a:ext uri="{FF2B5EF4-FFF2-40B4-BE49-F238E27FC236}">
                      <a16:creationId xmlns:a16="http://schemas.microsoft.com/office/drawing/2014/main" id="{B9D16483-0752-4BBB-9ACE-5AFC61E5C6F1}"/>
                    </a:ext>
                  </a:extLst>
                </p:cNvPr>
                <p:cNvGrpSpPr/>
                <p:nvPr/>
              </p:nvGrpSpPr>
              <p:grpSpPr>
                <a:xfrm>
                  <a:off x="6095559" y="6633521"/>
                  <a:ext cx="1410792" cy="103423"/>
                  <a:chOff x="5915080" y="6625491"/>
                  <a:chExt cx="1410792" cy="103423"/>
                </a:xfrm>
              </p:grpSpPr>
              <p:sp>
                <p:nvSpPr>
                  <p:cNvPr id="30" name="Oval 91">
                    <a:extLst>
                      <a:ext uri="{FF2B5EF4-FFF2-40B4-BE49-F238E27FC236}">
                        <a16:creationId xmlns:a16="http://schemas.microsoft.com/office/drawing/2014/main" id="{E38D5B85-1A80-49D4-A597-012793B7AF7D}"/>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31" name="Oval 92">
                    <a:extLst>
                      <a:ext uri="{FF2B5EF4-FFF2-40B4-BE49-F238E27FC236}">
                        <a16:creationId xmlns:a16="http://schemas.microsoft.com/office/drawing/2014/main" id="{8FEBCC1E-3B08-4B8B-A516-153408E64610}"/>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32" name="Oval 93">
                    <a:extLst>
                      <a:ext uri="{FF2B5EF4-FFF2-40B4-BE49-F238E27FC236}">
                        <a16:creationId xmlns:a16="http://schemas.microsoft.com/office/drawing/2014/main" id="{72B10106-B0ED-41B2-A82A-6CD0859B7430}"/>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33" name="Oval 94">
                    <a:extLst>
                      <a:ext uri="{FF2B5EF4-FFF2-40B4-BE49-F238E27FC236}">
                        <a16:creationId xmlns:a16="http://schemas.microsoft.com/office/drawing/2014/main" id="{33F84FC1-45F8-47A4-A33E-DD83621A6892}"/>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34" name="Oval 95">
                    <a:extLst>
                      <a:ext uri="{FF2B5EF4-FFF2-40B4-BE49-F238E27FC236}">
                        <a16:creationId xmlns:a16="http://schemas.microsoft.com/office/drawing/2014/main" id="{87412647-24F2-4005-B58C-F5F7A7B67465}"/>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35" name="Oval 96">
                  <a:extLst>
                    <a:ext uri="{FF2B5EF4-FFF2-40B4-BE49-F238E27FC236}">
                      <a16:creationId xmlns:a16="http://schemas.microsoft.com/office/drawing/2014/main" id="{E6B2D23B-8838-4D36-8900-DC881E95EE1F}"/>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38" name="Textfeld 37">
                  <a:extLst>
                    <a:ext uri="{FF2B5EF4-FFF2-40B4-BE49-F238E27FC236}">
                      <a16:creationId xmlns:a16="http://schemas.microsoft.com/office/drawing/2014/main" id="{06358DD9-EF4F-4814-B8B8-AB8789B7F50F}"/>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39" name="Textfeld 38">
                <a:extLst>
                  <a:ext uri="{FF2B5EF4-FFF2-40B4-BE49-F238E27FC236}">
                    <a16:creationId xmlns:a16="http://schemas.microsoft.com/office/drawing/2014/main" id="{FE94A24D-20B3-432A-AA1D-AFA38ADD780A}"/>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p:sp>
        <p:nvSpPr>
          <p:cNvPr id="41" name="Rechteck 40">
            <a:extLst>
              <a:ext uri="{FF2B5EF4-FFF2-40B4-BE49-F238E27FC236}">
                <a16:creationId xmlns:a16="http://schemas.microsoft.com/office/drawing/2014/main" id="{35B7B080-E501-ABC6-58F2-2F60454F3A79}"/>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42" name="Datumsplatzhalter 3">
            <a:extLst>
              <a:ext uri="{FF2B5EF4-FFF2-40B4-BE49-F238E27FC236}">
                <a16:creationId xmlns:a16="http://schemas.microsoft.com/office/drawing/2014/main" id="{2F4B4831-F717-B518-D2A1-7E09BA5C2083}"/>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43" name="Foliennummernplatzhalter 4">
            <a:extLst>
              <a:ext uri="{FF2B5EF4-FFF2-40B4-BE49-F238E27FC236}">
                <a16:creationId xmlns:a16="http://schemas.microsoft.com/office/drawing/2014/main" id="{B1E5C6DC-EF16-1A8E-9911-F39434FD3AEE}"/>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3</a:t>
            </a:fld>
            <a:endParaRPr lang="de-DE" dirty="0"/>
          </a:p>
        </p:txBody>
      </p:sp>
    </p:spTree>
    <p:extLst>
      <p:ext uri="{BB962C8B-B14F-4D97-AF65-F5344CB8AC3E}">
        <p14:creationId xmlns:p14="http://schemas.microsoft.com/office/powerpoint/2010/main" val="1327612652"/>
      </p:ext>
    </p:extLst>
  </p:cSld>
  <p:clrMapOvr>
    <a:masterClrMapping/>
  </p:clrMapOvr>
  <mc:AlternateContent xmlns:mc="http://schemas.openxmlformats.org/markup-compatibility/2006" xmlns:p14="http://schemas.microsoft.com/office/powerpoint/2010/main">
    <mc:Choice Requires="p14">
      <p:transition spd="slow" p14:dur="2000" advTm="16883"/>
    </mc:Choice>
    <mc:Fallback xmlns="">
      <p:transition spd="slow" advTm="1688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hteck: abgerundete Ecken 164">
            <a:extLst>
              <a:ext uri="{FF2B5EF4-FFF2-40B4-BE49-F238E27FC236}">
                <a16:creationId xmlns:a16="http://schemas.microsoft.com/office/drawing/2014/main" id="{848CFA28-A7EB-4C5C-A797-60815C265460}"/>
              </a:ext>
            </a:extLst>
          </p:cNvPr>
          <p:cNvSpPr/>
          <p:nvPr/>
        </p:nvSpPr>
        <p:spPr>
          <a:xfrm>
            <a:off x="564072" y="3836571"/>
            <a:ext cx="8998561" cy="2070022"/>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sz="1600" dirty="0"/>
          </a:p>
        </p:txBody>
      </p:sp>
      <p:sp>
        <p:nvSpPr>
          <p:cNvPr id="164" name="Rechteck: abgerundete Ecken 163">
            <a:extLst>
              <a:ext uri="{FF2B5EF4-FFF2-40B4-BE49-F238E27FC236}">
                <a16:creationId xmlns:a16="http://schemas.microsoft.com/office/drawing/2014/main" id="{DDBE3617-3A35-40E4-9C51-5BA2A5FDE625}"/>
              </a:ext>
            </a:extLst>
          </p:cNvPr>
          <p:cNvSpPr/>
          <p:nvPr/>
        </p:nvSpPr>
        <p:spPr>
          <a:xfrm>
            <a:off x="586604" y="854095"/>
            <a:ext cx="8976029" cy="2358254"/>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sz="1600" dirty="0"/>
          </a:p>
        </p:txBody>
      </p:sp>
      <p:sp>
        <p:nvSpPr>
          <p:cNvPr id="5" name="Titel 4">
            <a:extLst>
              <a:ext uri="{FF2B5EF4-FFF2-40B4-BE49-F238E27FC236}">
                <a16:creationId xmlns:a16="http://schemas.microsoft.com/office/drawing/2014/main" id="{BEFA3EE4-8560-AF4A-B408-3BFFA696C923}"/>
              </a:ext>
            </a:extLst>
          </p:cNvPr>
          <p:cNvSpPr>
            <a:spLocks noGrp="1"/>
          </p:cNvSpPr>
          <p:nvPr>
            <p:ph type="title"/>
          </p:nvPr>
        </p:nvSpPr>
        <p:spPr/>
        <p:txBody>
          <a:bodyPr/>
          <a:lstStyle/>
          <a:p>
            <a:r>
              <a:rPr lang="en-US" dirty="0"/>
              <a:t>Diffusive Interface</a:t>
            </a:r>
          </a:p>
        </p:txBody>
      </p:sp>
      <p:sp>
        <p:nvSpPr>
          <p:cNvPr id="23" name="Rechteck 22">
            <a:extLst>
              <a:ext uri="{FF2B5EF4-FFF2-40B4-BE49-F238E27FC236}">
                <a16:creationId xmlns:a16="http://schemas.microsoft.com/office/drawing/2014/main" id="{3284379F-F8CD-4C3E-8566-1CAD88FAEE61}"/>
              </a:ext>
            </a:extLst>
          </p:cNvPr>
          <p:cNvSpPr/>
          <p:nvPr/>
        </p:nvSpPr>
        <p:spPr>
          <a:xfrm>
            <a:off x="10636841" y="1136884"/>
            <a:ext cx="1038422" cy="435187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nvGrpSpPr>
          <p:cNvPr id="38" name="Gruppieren 37">
            <a:extLst>
              <a:ext uri="{FF2B5EF4-FFF2-40B4-BE49-F238E27FC236}">
                <a16:creationId xmlns:a16="http://schemas.microsoft.com/office/drawing/2014/main" id="{BE980E35-D2EE-44D8-81F4-B671C8043D14}"/>
              </a:ext>
            </a:extLst>
          </p:cNvPr>
          <p:cNvGrpSpPr/>
          <p:nvPr/>
        </p:nvGrpSpPr>
        <p:grpSpPr>
          <a:xfrm>
            <a:off x="10652801" y="2931513"/>
            <a:ext cx="999195" cy="860713"/>
            <a:chOff x="10752645" y="1690480"/>
            <a:chExt cx="999195" cy="860713"/>
          </a:xfrm>
        </p:grpSpPr>
        <p:sp>
          <p:nvSpPr>
            <p:cNvPr id="25" name="Bogen 24">
              <a:extLst>
                <a:ext uri="{FF2B5EF4-FFF2-40B4-BE49-F238E27FC236}">
                  <a16:creationId xmlns:a16="http://schemas.microsoft.com/office/drawing/2014/main" id="{A70D8A85-B9C6-4E7E-9ACF-7097B474A72D}"/>
                </a:ext>
              </a:extLst>
            </p:cNvPr>
            <p:cNvSpPr/>
            <p:nvPr/>
          </p:nvSpPr>
          <p:spPr>
            <a:xfrm rot="5400000">
              <a:off x="10845441" y="1623092"/>
              <a:ext cx="818219" cy="952995"/>
            </a:xfrm>
            <a:prstGeom prst="arc">
              <a:avLst/>
            </a:prstGeom>
            <a:ln w="73025">
              <a:solidFill>
                <a:schemeClr val="tx1">
                  <a:alpha val="36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Bogen 25">
              <a:extLst>
                <a:ext uri="{FF2B5EF4-FFF2-40B4-BE49-F238E27FC236}">
                  <a16:creationId xmlns:a16="http://schemas.microsoft.com/office/drawing/2014/main" id="{52CC36E3-0F38-4A91-A9FF-33716568FF03}"/>
                </a:ext>
              </a:extLst>
            </p:cNvPr>
            <p:cNvSpPr/>
            <p:nvPr/>
          </p:nvSpPr>
          <p:spPr>
            <a:xfrm rot="10800000">
              <a:off x="10779043" y="1690726"/>
              <a:ext cx="952995" cy="818219"/>
            </a:xfrm>
            <a:prstGeom prst="arc">
              <a:avLst/>
            </a:prstGeom>
            <a:ln w="73025">
              <a:solidFill>
                <a:schemeClr val="tx1">
                  <a:alpha val="36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45" name="Gruppieren 144">
              <a:extLst>
                <a:ext uri="{FF2B5EF4-FFF2-40B4-BE49-F238E27FC236}">
                  <a16:creationId xmlns:a16="http://schemas.microsoft.com/office/drawing/2014/main" id="{E392068E-8F71-46AD-9934-7A87647A1E1E}"/>
                </a:ext>
              </a:extLst>
            </p:cNvPr>
            <p:cNvGrpSpPr/>
            <p:nvPr/>
          </p:nvGrpSpPr>
          <p:grpSpPr>
            <a:xfrm rot="5400000">
              <a:off x="10823617" y="1622969"/>
              <a:ext cx="857252" cy="999195"/>
              <a:chOff x="7378541" y="1230632"/>
              <a:chExt cx="914674" cy="915350"/>
            </a:xfrm>
          </p:grpSpPr>
          <p:sp>
            <p:nvSpPr>
              <p:cNvPr id="146" name="Bogen 145">
                <a:extLst>
                  <a:ext uri="{FF2B5EF4-FFF2-40B4-BE49-F238E27FC236}">
                    <a16:creationId xmlns:a16="http://schemas.microsoft.com/office/drawing/2014/main" id="{86FA7460-73C1-4D98-BAEE-BD1F61AA21EE}"/>
                  </a:ext>
                </a:extLst>
              </p:cNvPr>
              <p:cNvSpPr/>
              <p:nvPr/>
            </p:nvSpPr>
            <p:spPr>
              <a:xfrm>
                <a:off x="7378541" y="1231582"/>
                <a:ext cx="914400" cy="914400"/>
              </a:xfrm>
              <a:prstGeom prst="arc">
                <a:avLst/>
              </a:prstGeom>
              <a:ln w="73025">
                <a:solidFill>
                  <a:schemeClr val="tx1">
                    <a:alpha val="36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7" name="Bogen 146">
                <a:extLst>
                  <a:ext uri="{FF2B5EF4-FFF2-40B4-BE49-F238E27FC236}">
                    <a16:creationId xmlns:a16="http://schemas.microsoft.com/office/drawing/2014/main" id="{16785C43-D910-4DF2-9C52-DD94EF7D996C}"/>
                  </a:ext>
                </a:extLst>
              </p:cNvPr>
              <p:cNvSpPr/>
              <p:nvPr/>
            </p:nvSpPr>
            <p:spPr>
              <a:xfrm rot="5400000">
                <a:off x="7378815" y="1230632"/>
                <a:ext cx="914400" cy="914400"/>
              </a:xfrm>
              <a:prstGeom prst="arc">
                <a:avLst/>
              </a:prstGeom>
              <a:ln w="73025">
                <a:solidFill>
                  <a:schemeClr val="tx1">
                    <a:alpha val="36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sp>
        <p:nvSpPr>
          <p:cNvPr id="17" name="Freihandform: Form 16">
            <a:extLst>
              <a:ext uri="{FF2B5EF4-FFF2-40B4-BE49-F238E27FC236}">
                <a16:creationId xmlns:a16="http://schemas.microsoft.com/office/drawing/2014/main" id="{2D3139F5-BDD3-4D36-A395-82A19C7872FC}"/>
              </a:ext>
            </a:extLst>
          </p:cNvPr>
          <p:cNvSpPr/>
          <p:nvPr/>
        </p:nvSpPr>
        <p:spPr>
          <a:xfrm>
            <a:off x="10636841" y="1128511"/>
            <a:ext cx="1038435" cy="2630277"/>
          </a:xfrm>
          <a:custGeom>
            <a:avLst/>
            <a:gdLst>
              <a:gd name="connsiteX0" fmla="*/ 0 w 746760"/>
              <a:gd name="connsiteY0" fmla="*/ 0 h 1829290"/>
              <a:gd name="connsiteX1" fmla="*/ 746756 w 746760"/>
              <a:gd name="connsiteY1" fmla="*/ 0 h 1829290"/>
              <a:gd name="connsiteX2" fmla="*/ 746756 w 746760"/>
              <a:gd name="connsiteY2" fmla="*/ 1455870 h 1829290"/>
              <a:gd name="connsiteX3" fmla="*/ 746760 w 746760"/>
              <a:gd name="connsiteY3" fmla="*/ 1455910 h 1829290"/>
              <a:gd name="connsiteX4" fmla="*/ 746756 w 746760"/>
              <a:gd name="connsiteY4" fmla="*/ 1455950 h 1829290"/>
              <a:gd name="connsiteX5" fmla="*/ 746756 w 746760"/>
              <a:gd name="connsiteY5" fmla="*/ 1468446 h 1829290"/>
              <a:gd name="connsiteX6" fmla="*/ 745496 w 746760"/>
              <a:gd name="connsiteY6" fmla="*/ 1468446 h 1829290"/>
              <a:gd name="connsiteX7" fmla="*/ 739174 w 746760"/>
              <a:gd name="connsiteY7" fmla="*/ 1531159 h 1829290"/>
              <a:gd name="connsiteX8" fmla="*/ 373380 w 746760"/>
              <a:gd name="connsiteY8" fmla="*/ 1829290 h 1829290"/>
              <a:gd name="connsiteX9" fmla="*/ 7586 w 746760"/>
              <a:gd name="connsiteY9" fmla="*/ 1531159 h 1829290"/>
              <a:gd name="connsiteX10" fmla="*/ 1264 w 746760"/>
              <a:gd name="connsiteY10" fmla="*/ 1468446 h 1829290"/>
              <a:gd name="connsiteX11" fmla="*/ 0 w 746760"/>
              <a:gd name="connsiteY11" fmla="*/ 1468446 h 1829290"/>
              <a:gd name="connsiteX12" fmla="*/ 0 w 746760"/>
              <a:gd name="connsiteY12" fmla="*/ 1455910 h 182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60" h="1829290">
                <a:moveTo>
                  <a:pt x="0" y="0"/>
                </a:moveTo>
                <a:lnTo>
                  <a:pt x="746756" y="0"/>
                </a:lnTo>
                <a:lnTo>
                  <a:pt x="746756" y="1455870"/>
                </a:lnTo>
                <a:lnTo>
                  <a:pt x="746760" y="1455910"/>
                </a:lnTo>
                <a:lnTo>
                  <a:pt x="746756" y="1455950"/>
                </a:lnTo>
                <a:lnTo>
                  <a:pt x="746756" y="1468446"/>
                </a:lnTo>
                <a:lnTo>
                  <a:pt x="745496" y="1468446"/>
                </a:lnTo>
                <a:lnTo>
                  <a:pt x="739174" y="1531159"/>
                </a:lnTo>
                <a:cubicBezTo>
                  <a:pt x="704358" y="1701302"/>
                  <a:pt x="553815" y="1829290"/>
                  <a:pt x="373380" y="1829290"/>
                </a:cubicBezTo>
                <a:cubicBezTo>
                  <a:pt x="192945" y="1829290"/>
                  <a:pt x="42402" y="1701302"/>
                  <a:pt x="7586" y="1531159"/>
                </a:cubicBezTo>
                <a:lnTo>
                  <a:pt x="1264" y="1468446"/>
                </a:lnTo>
                <a:lnTo>
                  <a:pt x="0" y="1468446"/>
                </a:lnTo>
                <a:lnTo>
                  <a:pt x="0" y="145591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600" dirty="0"/>
          </a:p>
        </p:txBody>
      </p:sp>
      <p:cxnSp>
        <p:nvCxnSpPr>
          <p:cNvPr id="19" name="Gerader Verbinder 18">
            <a:extLst>
              <a:ext uri="{FF2B5EF4-FFF2-40B4-BE49-F238E27FC236}">
                <a16:creationId xmlns:a16="http://schemas.microsoft.com/office/drawing/2014/main" id="{26575C1A-C65E-4C57-8295-F4A33735867E}"/>
              </a:ext>
            </a:extLst>
          </p:cNvPr>
          <p:cNvCxnSpPr>
            <a:cxnSpLocks/>
            <a:stCxn id="17" idx="1"/>
          </p:cNvCxnSpPr>
          <p:nvPr/>
        </p:nvCxnSpPr>
        <p:spPr>
          <a:xfrm>
            <a:off x="11675270" y="1128511"/>
            <a:ext cx="0" cy="435026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0480E31E-D2AD-4F15-AA59-207FCE82523F}"/>
              </a:ext>
            </a:extLst>
          </p:cNvPr>
          <p:cNvCxnSpPr>
            <a:cxnSpLocks/>
          </p:cNvCxnSpPr>
          <p:nvPr/>
        </p:nvCxnSpPr>
        <p:spPr>
          <a:xfrm>
            <a:off x="10636841" y="1128511"/>
            <a:ext cx="0" cy="435788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7" name="Rechteck 66">
            <a:extLst>
              <a:ext uri="{FF2B5EF4-FFF2-40B4-BE49-F238E27FC236}">
                <a16:creationId xmlns:a16="http://schemas.microsoft.com/office/drawing/2014/main" id="{F0BEE745-2238-4B7E-B47E-1655C366A6C8}"/>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nvGrpSpPr>
          <p:cNvPr id="219" name="Gruppieren 218">
            <a:extLst>
              <a:ext uri="{FF2B5EF4-FFF2-40B4-BE49-F238E27FC236}">
                <a16:creationId xmlns:a16="http://schemas.microsoft.com/office/drawing/2014/main" id="{986058B2-E2E1-4948-971D-C811D2B0B5ED}"/>
              </a:ext>
            </a:extLst>
          </p:cNvPr>
          <p:cNvGrpSpPr/>
          <p:nvPr/>
        </p:nvGrpSpPr>
        <p:grpSpPr>
          <a:xfrm>
            <a:off x="8363620" y="1167424"/>
            <a:ext cx="2850368" cy="2656157"/>
            <a:chOff x="8363620" y="1167424"/>
            <a:chExt cx="2850368" cy="2656157"/>
          </a:xfrm>
        </p:grpSpPr>
        <p:sp>
          <p:nvSpPr>
            <p:cNvPr id="41" name="Ellipse 40">
              <a:extLst>
                <a:ext uri="{FF2B5EF4-FFF2-40B4-BE49-F238E27FC236}">
                  <a16:creationId xmlns:a16="http://schemas.microsoft.com/office/drawing/2014/main" id="{8672419D-C3E6-40C8-85D4-49105C2F69E5}"/>
                </a:ext>
              </a:extLst>
            </p:cNvPr>
            <p:cNvSpPr/>
            <p:nvPr/>
          </p:nvSpPr>
          <p:spPr>
            <a:xfrm flipH="1" flipV="1">
              <a:off x="11098116" y="3707709"/>
              <a:ext cx="115872" cy="115872"/>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de-DE" sz="1600" dirty="0"/>
            </a:p>
          </p:txBody>
        </p:sp>
        <p:cxnSp>
          <p:nvCxnSpPr>
            <p:cNvPr id="9" name="Gerader Verbinder 8">
              <a:extLst>
                <a:ext uri="{FF2B5EF4-FFF2-40B4-BE49-F238E27FC236}">
                  <a16:creationId xmlns:a16="http://schemas.microsoft.com/office/drawing/2014/main" id="{E33B3D3D-8773-49A4-90B4-090D9DDD9425}"/>
                </a:ext>
              </a:extLst>
            </p:cNvPr>
            <p:cNvCxnSpPr>
              <a:cxnSpLocks/>
              <a:stCxn id="2" idx="4"/>
              <a:endCxn id="41" idx="7"/>
            </p:cNvCxnSpPr>
            <p:nvPr/>
          </p:nvCxnSpPr>
          <p:spPr>
            <a:xfrm>
              <a:off x="8363620" y="2529471"/>
              <a:ext cx="2751465" cy="127714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12A9FC87-D497-4F30-8847-4EEE11475BAF}"/>
                </a:ext>
              </a:extLst>
            </p:cNvPr>
            <p:cNvCxnSpPr>
              <a:cxnSpLocks/>
              <a:stCxn id="2" idx="7"/>
              <a:endCxn id="41" idx="3"/>
            </p:cNvCxnSpPr>
            <p:nvPr/>
          </p:nvCxnSpPr>
          <p:spPr>
            <a:xfrm>
              <a:off x="8927798" y="1167424"/>
              <a:ext cx="2269221" cy="255725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22" name="Gerader Verbinder 21">
            <a:extLst>
              <a:ext uri="{FF2B5EF4-FFF2-40B4-BE49-F238E27FC236}">
                <a16:creationId xmlns:a16="http://schemas.microsoft.com/office/drawing/2014/main" id="{E25BC3FB-6AFD-4A48-A1E1-24CE94F1E028}"/>
              </a:ext>
            </a:extLst>
          </p:cNvPr>
          <p:cNvCxnSpPr>
            <a:cxnSpLocks/>
            <a:endCxn id="23" idx="2"/>
          </p:cNvCxnSpPr>
          <p:nvPr/>
        </p:nvCxnSpPr>
        <p:spPr>
          <a:xfrm>
            <a:off x="11147332" y="1127602"/>
            <a:ext cx="8720" cy="4361161"/>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7D227466-0FB0-4434-8CDF-B3F2C8F35F5E}"/>
              </a:ext>
            </a:extLst>
          </p:cNvPr>
          <p:cNvCxnSpPr>
            <a:cxnSpLocks/>
          </p:cNvCxnSpPr>
          <p:nvPr/>
        </p:nvCxnSpPr>
        <p:spPr>
          <a:xfrm flipV="1">
            <a:off x="11126014" y="5601363"/>
            <a:ext cx="0" cy="2955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Gerade Verbindung mit Pfeil 118">
            <a:extLst>
              <a:ext uri="{FF2B5EF4-FFF2-40B4-BE49-F238E27FC236}">
                <a16:creationId xmlns:a16="http://schemas.microsoft.com/office/drawing/2014/main" id="{3CAD89F0-399F-465B-BF56-A53C0BA89D8D}"/>
              </a:ext>
            </a:extLst>
          </p:cNvPr>
          <p:cNvCxnSpPr>
            <a:cxnSpLocks/>
          </p:cNvCxnSpPr>
          <p:nvPr/>
        </p:nvCxnSpPr>
        <p:spPr>
          <a:xfrm>
            <a:off x="11126014" y="5890468"/>
            <a:ext cx="3082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0" name="Gruppieren 199">
            <a:extLst>
              <a:ext uri="{FF2B5EF4-FFF2-40B4-BE49-F238E27FC236}">
                <a16:creationId xmlns:a16="http://schemas.microsoft.com/office/drawing/2014/main" id="{36CBCC52-F0CF-4C28-A6A9-F099BF3C25B4}"/>
              </a:ext>
            </a:extLst>
          </p:cNvPr>
          <p:cNvGrpSpPr/>
          <p:nvPr/>
        </p:nvGrpSpPr>
        <p:grpSpPr>
          <a:xfrm>
            <a:off x="7565751" y="933734"/>
            <a:ext cx="1595737" cy="2252684"/>
            <a:chOff x="6786258" y="986781"/>
            <a:chExt cx="1595737" cy="2252684"/>
          </a:xfrm>
        </p:grpSpPr>
        <p:sp>
          <p:nvSpPr>
            <p:cNvPr id="2" name="Ellipse 1">
              <a:extLst>
                <a:ext uri="{FF2B5EF4-FFF2-40B4-BE49-F238E27FC236}">
                  <a16:creationId xmlns:a16="http://schemas.microsoft.com/office/drawing/2014/main" id="{30A2BEF4-22AA-44F1-BAC4-088E319DABE5}"/>
                </a:ext>
              </a:extLst>
            </p:cNvPr>
            <p:cNvSpPr/>
            <p:nvPr/>
          </p:nvSpPr>
          <p:spPr>
            <a:xfrm>
              <a:off x="6786258" y="986781"/>
              <a:ext cx="1595737" cy="1595737"/>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de-DE" sz="1600" dirty="0"/>
            </a:p>
          </p:txBody>
        </p:sp>
        <p:sp>
          <p:nvSpPr>
            <p:cNvPr id="13" name="Ellipse 12">
              <a:extLst>
                <a:ext uri="{FF2B5EF4-FFF2-40B4-BE49-F238E27FC236}">
                  <a16:creationId xmlns:a16="http://schemas.microsoft.com/office/drawing/2014/main" id="{D49B6AF2-2C66-4C5D-825C-29FEA69555FE}"/>
                </a:ext>
              </a:extLst>
            </p:cNvPr>
            <p:cNvSpPr/>
            <p:nvPr/>
          </p:nvSpPr>
          <p:spPr>
            <a:xfrm>
              <a:off x="6920812" y="2036869"/>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49" name="Ellipse 48">
              <a:extLst>
                <a:ext uri="{FF2B5EF4-FFF2-40B4-BE49-F238E27FC236}">
                  <a16:creationId xmlns:a16="http://schemas.microsoft.com/office/drawing/2014/main" id="{97111FE2-CE32-4F09-87D8-0E6CCEE7DB71}"/>
                </a:ext>
              </a:extLst>
            </p:cNvPr>
            <p:cNvSpPr/>
            <p:nvPr/>
          </p:nvSpPr>
          <p:spPr>
            <a:xfrm>
              <a:off x="7073212" y="2189269"/>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0" name="Ellipse 49">
              <a:extLst>
                <a:ext uri="{FF2B5EF4-FFF2-40B4-BE49-F238E27FC236}">
                  <a16:creationId xmlns:a16="http://schemas.microsoft.com/office/drawing/2014/main" id="{3AF499C0-FEFE-4BD1-A709-E2CCF37CF981}"/>
                </a:ext>
              </a:extLst>
            </p:cNvPr>
            <p:cNvSpPr/>
            <p:nvPr/>
          </p:nvSpPr>
          <p:spPr>
            <a:xfrm>
              <a:off x="7225612" y="2341669"/>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1" name="Ellipse 50">
              <a:extLst>
                <a:ext uri="{FF2B5EF4-FFF2-40B4-BE49-F238E27FC236}">
                  <a16:creationId xmlns:a16="http://schemas.microsoft.com/office/drawing/2014/main" id="{589CF9FE-2F96-4B24-AED0-2E845614796A}"/>
                </a:ext>
              </a:extLst>
            </p:cNvPr>
            <p:cNvSpPr/>
            <p:nvPr/>
          </p:nvSpPr>
          <p:spPr>
            <a:xfrm>
              <a:off x="7638282" y="1963589"/>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2" name="Ellipse 51">
              <a:extLst>
                <a:ext uri="{FF2B5EF4-FFF2-40B4-BE49-F238E27FC236}">
                  <a16:creationId xmlns:a16="http://schemas.microsoft.com/office/drawing/2014/main" id="{38704BD3-A404-4162-892B-59E080300E40}"/>
                </a:ext>
              </a:extLst>
            </p:cNvPr>
            <p:cNvSpPr/>
            <p:nvPr/>
          </p:nvSpPr>
          <p:spPr>
            <a:xfrm>
              <a:off x="7428676" y="2051008"/>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3" name="Ellipse 52">
              <a:extLst>
                <a:ext uri="{FF2B5EF4-FFF2-40B4-BE49-F238E27FC236}">
                  <a16:creationId xmlns:a16="http://schemas.microsoft.com/office/drawing/2014/main" id="{89ADCA58-554A-4217-B8DB-FBD99D559368}"/>
                </a:ext>
              </a:extLst>
            </p:cNvPr>
            <p:cNvSpPr/>
            <p:nvPr/>
          </p:nvSpPr>
          <p:spPr>
            <a:xfrm>
              <a:off x="7583416" y="2169223"/>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4" name="Ellipse 53">
              <a:extLst>
                <a:ext uri="{FF2B5EF4-FFF2-40B4-BE49-F238E27FC236}">
                  <a16:creationId xmlns:a16="http://schemas.microsoft.com/office/drawing/2014/main" id="{7229883E-D797-4899-81D4-D63B1C85C687}"/>
                </a:ext>
              </a:extLst>
            </p:cNvPr>
            <p:cNvSpPr/>
            <p:nvPr/>
          </p:nvSpPr>
          <p:spPr>
            <a:xfrm>
              <a:off x="7731453" y="2307698"/>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5" name="Ellipse 54">
              <a:extLst>
                <a:ext uri="{FF2B5EF4-FFF2-40B4-BE49-F238E27FC236}">
                  <a16:creationId xmlns:a16="http://schemas.microsoft.com/office/drawing/2014/main" id="{020590CB-9162-4B91-ADC8-66C230F3A83A}"/>
                </a:ext>
              </a:extLst>
            </p:cNvPr>
            <p:cNvSpPr/>
            <p:nvPr/>
          </p:nvSpPr>
          <p:spPr>
            <a:xfrm>
              <a:off x="7474988" y="2351225"/>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6" name="Ellipse 55">
              <a:extLst>
                <a:ext uri="{FF2B5EF4-FFF2-40B4-BE49-F238E27FC236}">
                  <a16:creationId xmlns:a16="http://schemas.microsoft.com/office/drawing/2014/main" id="{59BC49B7-1C95-496D-B739-FA3FCE8CD850}"/>
                </a:ext>
              </a:extLst>
            </p:cNvPr>
            <p:cNvSpPr/>
            <p:nvPr/>
          </p:nvSpPr>
          <p:spPr>
            <a:xfrm>
              <a:off x="7992854" y="2034419"/>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7" name="Ellipse 56">
              <a:extLst>
                <a:ext uri="{FF2B5EF4-FFF2-40B4-BE49-F238E27FC236}">
                  <a16:creationId xmlns:a16="http://schemas.microsoft.com/office/drawing/2014/main" id="{115BDACB-B8F1-44FE-AFB0-73044D2B28E2}"/>
                </a:ext>
              </a:extLst>
            </p:cNvPr>
            <p:cNvSpPr/>
            <p:nvPr/>
          </p:nvSpPr>
          <p:spPr>
            <a:xfrm>
              <a:off x="8110991" y="1821490"/>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8" name="Ellipse 57">
              <a:extLst>
                <a:ext uri="{FF2B5EF4-FFF2-40B4-BE49-F238E27FC236}">
                  <a16:creationId xmlns:a16="http://schemas.microsoft.com/office/drawing/2014/main" id="{5E2860D4-E024-4DAE-B61B-0FEB00C79403}"/>
                </a:ext>
              </a:extLst>
            </p:cNvPr>
            <p:cNvSpPr/>
            <p:nvPr/>
          </p:nvSpPr>
          <p:spPr>
            <a:xfrm>
              <a:off x="7934853" y="2220792"/>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59" name="Ellipse 58">
              <a:extLst>
                <a:ext uri="{FF2B5EF4-FFF2-40B4-BE49-F238E27FC236}">
                  <a16:creationId xmlns:a16="http://schemas.microsoft.com/office/drawing/2014/main" id="{2E75612C-753C-4105-9C16-0D7E052FB2D3}"/>
                </a:ext>
              </a:extLst>
            </p:cNvPr>
            <p:cNvSpPr/>
            <p:nvPr/>
          </p:nvSpPr>
          <p:spPr>
            <a:xfrm>
              <a:off x="7311180" y="2185585"/>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0" name="Ellipse 59">
              <a:extLst>
                <a:ext uri="{FF2B5EF4-FFF2-40B4-BE49-F238E27FC236}">
                  <a16:creationId xmlns:a16="http://schemas.microsoft.com/office/drawing/2014/main" id="{DAF46AED-DF61-4F06-93BA-A523AA710B84}"/>
                </a:ext>
              </a:extLst>
            </p:cNvPr>
            <p:cNvSpPr/>
            <p:nvPr/>
          </p:nvSpPr>
          <p:spPr>
            <a:xfrm>
              <a:off x="7045686" y="1634058"/>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1" name="Ellipse 60">
              <a:extLst>
                <a:ext uri="{FF2B5EF4-FFF2-40B4-BE49-F238E27FC236}">
                  <a16:creationId xmlns:a16="http://schemas.microsoft.com/office/drawing/2014/main" id="{3EC498EA-AF44-44D9-98FC-03F86F33A1C2}"/>
                </a:ext>
              </a:extLst>
            </p:cNvPr>
            <p:cNvSpPr/>
            <p:nvPr/>
          </p:nvSpPr>
          <p:spPr>
            <a:xfrm>
              <a:off x="7835937" y="1832680"/>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2" name="Ellipse 61">
              <a:extLst>
                <a:ext uri="{FF2B5EF4-FFF2-40B4-BE49-F238E27FC236}">
                  <a16:creationId xmlns:a16="http://schemas.microsoft.com/office/drawing/2014/main" id="{77A94846-72F1-4E17-8240-5747BFD15D0C}"/>
                </a:ext>
              </a:extLst>
            </p:cNvPr>
            <p:cNvSpPr/>
            <p:nvPr/>
          </p:nvSpPr>
          <p:spPr>
            <a:xfrm>
              <a:off x="7289135" y="1851151"/>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3" name="Ellipse 62">
              <a:extLst>
                <a:ext uri="{FF2B5EF4-FFF2-40B4-BE49-F238E27FC236}">
                  <a16:creationId xmlns:a16="http://schemas.microsoft.com/office/drawing/2014/main" id="{BF200701-5FB6-4B36-AE5E-5A139A7C963F}"/>
                </a:ext>
              </a:extLst>
            </p:cNvPr>
            <p:cNvSpPr/>
            <p:nvPr/>
          </p:nvSpPr>
          <p:spPr>
            <a:xfrm>
              <a:off x="7790682" y="2115989"/>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4" name="Ellipse 63">
              <a:extLst>
                <a:ext uri="{FF2B5EF4-FFF2-40B4-BE49-F238E27FC236}">
                  <a16:creationId xmlns:a16="http://schemas.microsoft.com/office/drawing/2014/main" id="{20D2BEC3-C68F-456F-B577-049DABBD8701}"/>
                </a:ext>
              </a:extLst>
            </p:cNvPr>
            <p:cNvSpPr/>
            <p:nvPr/>
          </p:nvSpPr>
          <p:spPr>
            <a:xfrm>
              <a:off x="6911861" y="1778000"/>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83" name="Ellipse 82">
              <a:extLst>
                <a:ext uri="{FF2B5EF4-FFF2-40B4-BE49-F238E27FC236}">
                  <a16:creationId xmlns:a16="http://schemas.microsoft.com/office/drawing/2014/main" id="{840BAFCC-D612-4614-B568-BD7B1CB8ADB3}"/>
                </a:ext>
              </a:extLst>
            </p:cNvPr>
            <p:cNvSpPr/>
            <p:nvPr/>
          </p:nvSpPr>
          <p:spPr>
            <a:xfrm>
              <a:off x="7246038" y="1632235"/>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86" name="Ellipse 85">
              <a:extLst>
                <a:ext uri="{FF2B5EF4-FFF2-40B4-BE49-F238E27FC236}">
                  <a16:creationId xmlns:a16="http://schemas.microsoft.com/office/drawing/2014/main" id="{7DD74FAE-6B0D-47F5-A3AA-FF158A46DCB4}"/>
                </a:ext>
              </a:extLst>
            </p:cNvPr>
            <p:cNvSpPr/>
            <p:nvPr/>
          </p:nvSpPr>
          <p:spPr>
            <a:xfrm>
              <a:off x="7438271" y="1638544"/>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87" name="Ellipse 86">
              <a:extLst>
                <a:ext uri="{FF2B5EF4-FFF2-40B4-BE49-F238E27FC236}">
                  <a16:creationId xmlns:a16="http://schemas.microsoft.com/office/drawing/2014/main" id="{20DCAD07-A066-4E52-9411-F4E7F346BCE6}"/>
                </a:ext>
              </a:extLst>
            </p:cNvPr>
            <p:cNvSpPr/>
            <p:nvPr/>
          </p:nvSpPr>
          <p:spPr>
            <a:xfrm>
              <a:off x="6945236" y="1441603"/>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89" name="Ellipse 88">
              <a:extLst>
                <a:ext uri="{FF2B5EF4-FFF2-40B4-BE49-F238E27FC236}">
                  <a16:creationId xmlns:a16="http://schemas.microsoft.com/office/drawing/2014/main" id="{AF771D08-B51A-4A90-AC01-5A1CAA16CEC8}"/>
                </a:ext>
              </a:extLst>
            </p:cNvPr>
            <p:cNvSpPr/>
            <p:nvPr/>
          </p:nvSpPr>
          <p:spPr>
            <a:xfrm>
              <a:off x="7511808" y="1231251"/>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91" name="Ellipse 90">
              <a:extLst>
                <a:ext uri="{FF2B5EF4-FFF2-40B4-BE49-F238E27FC236}">
                  <a16:creationId xmlns:a16="http://schemas.microsoft.com/office/drawing/2014/main" id="{C7D9B879-868A-43C5-9890-718090CFF356}"/>
                </a:ext>
              </a:extLst>
            </p:cNvPr>
            <p:cNvSpPr/>
            <p:nvPr/>
          </p:nvSpPr>
          <p:spPr>
            <a:xfrm>
              <a:off x="7400061" y="1386673"/>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92" name="Ellipse 91">
              <a:extLst>
                <a:ext uri="{FF2B5EF4-FFF2-40B4-BE49-F238E27FC236}">
                  <a16:creationId xmlns:a16="http://schemas.microsoft.com/office/drawing/2014/main" id="{54F70E5D-8FEE-45DA-95BE-449C26AF10BE}"/>
                </a:ext>
              </a:extLst>
            </p:cNvPr>
            <p:cNvSpPr/>
            <p:nvPr/>
          </p:nvSpPr>
          <p:spPr>
            <a:xfrm>
              <a:off x="7548032" y="1497867"/>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93" name="Ellipse 92">
              <a:extLst>
                <a:ext uri="{FF2B5EF4-FFF2-40B4-BE49-F238E27FC236}">
                  <a16:creationId xmlns:a16="http://schemas.microsoft.com/office/drawing/2014/main" id="{1F1F7EBE-46D3-482D-B11C-40E09673FE38}"/>
                </a:ext>
              </a:extLst>
            </p:cNvPr>
            <p:cNvSpPr/>
            <p:nvPr/>
          </p:nvSpPr>
          <p:spPr>
            <a:xfrm>
              <a:off x="7398211" y="1038727"/>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94" name="Ellipse 93">
              <a:extLst>
                <a:ext uri="{FF2B5EF4-FFF2-40B4-BE49-F238E27FC236}">
                  <a16:creationId xmlns:a16="http://schemas.microsoft.com/office/drawing/2014/main" id="{6F79211B-828F-4585-B8FF-D9BA97FDE53D}"/>
                </a:ext>
              </a:extLst>
            </p:cNvPr>
            <p:cNvSpPr/>
            <p:nvPr/>
          </p:nvSpPr>
          <p:spPr>
            <a:xfrm>
              <a:off x="7695416" y="1722352"/>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95" name="Ellipse 94">
              <a:extLst>
                <a:ext uri="{FF2B5EF4-FFF2-40B4-BE49-F238E27FC236}">
                  <a16:creationId xmlns:a16="http://schemas.microsoft.com/office/drawing/2014/main" id="{936F380C-3DC0-4253-A950-8DFDD0E34CE7}"/>
                </a:ext>
              </a:extLst>
            </p:cNvPr>
            <p:cNvSpPr/>
            <p:nvPr/>
          </p:nvSpPr>
          <p:spPr>
            <a:xfrm>
              <a:off x="7927221" y="1514118"/>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96" name="Ellipse 95">
              <a:extLst>
                <a:ext uri="{FF2B5EF4-FFF2-40B4-BE49-F238E27FC236}">
                  <a16:creationId xmlns:a16="http://schemas.microsoft.com/office/drawing/2014/main" id="{27CE81C9-910D-49B2-8ADA-313AABCED278}"/>
                </a:ext>
              </a:extLst>
            </p:cNvPr>
            <p:cNvSpPr/>
            <p:nvPr/>
          </p:nvSpPr>
          <p:spPr>
            <a:xfrm>
              <a:off x="7097768" y="1200654"/>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99" name="Ellipse 98">
              <a:extLst>
                <a:ext uri="{FF2B5EF4-FFF2-40B4-BE49-F238E27FC236}">
                  <a16:creationId xmlns:a16="http://schemas.microsoft.com/office/drawing/2014/main" id="{C5293CBD-0118-40B2-8454-342C7C59B9EB}"/>
                </a:ext>
              </a:extLst>
            </p:cNvPr>
            <p:cNvSpPr/>
            <p:nvPr/>
          </p:nvSpPr>
          <p:spPr>
            <a:xfrm>
              <a:off x="7906524" y="1278692"/>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0" name="Ellipse 99">
              <a:extLst>
                <a:ext uri="{FF2B5EF4-FFF2-40B4-BE49-F238E27FC236}">
                  <a16:creationId xmlns:a16="http://schemas.microsoft.com/office/drawing/2014/main" id="{C210E383-24E0-410A-A615-E69966143D2C}"/>
                </a:ext>
              </a:extLst>
            </p:cNvPr>
            <p:cNvSpPr/>
            <p:nvPr/>
          </p:nvSpPr>
          <p:spPr>
            <a:xfrm>
              <a:off x="7198427" y="1411344"/>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1" name="Ellipse 100">
              <a:extLst>
                <a:ext uri="{FF2B5EF4-FFF2-40B4-BE49-F238E27FC236}">
                  <a16:creationId xmlns:a16="http://schemas.microsoft.com/office/drawing/2014/main" id="{57C82C0A-4A20-4FB2-ABBA-0585EEB28964}"/>
                </a:ext>
              </a:extLst>
            </p:cNvPr>
            <p:cNvSpPr/>
            <p:nvPr/>
          </p:nvSpPr>
          <p:spPr>
            <a:xfrm>
              <a:off x="8125825" y="1582266"/>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2" name="Ellipse 101">
              <a:extLst>
                <a:ext uri="{FF2B5EF4-FFF2-40B4-BE49-F238E27FC236}">
                  <a16:creationId xmlns:a16="http://schemas.microsoft.com/office/drawing/2014/main" id="{00FC5FBC-ED52-493B-9684-1A7A42888069}"/>
                </a:ext>
              </a:extLst>
            </p:cNvPr>
            <p:cNvSpPr/>
            <p:nvPr/>
          </p:nvSpPr>
          <p:spPr>
            <a:xfrm>
              <a:off x="8063530" y="1329527"/>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3" name="Ellipse 102">
              <a:extLst>
                <a:ext uri="{FF2B5EF4-FFF2-40B4-BE49-F238E27FC236}">
                  <a16:creationId xmlns:a16="http://schemas.microsoft.com/office/drawing/2014/main" id="{B42D212E-EC66-4A67-9542-2A2E23D1C0EE}"/>
                </a:ext>
              </a:extLst>
            </p:cNvPr>
            <p:cNvSpPr/>
            <p:nvPr/>
          </p:nvSpPr>
          <p:spPr>
            <a:xfrm>
              <a:off x="7599438" y="1037538"/>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4" name="Ellipse 103">
              <a:extLst>
                <a:ext uri="{FF2B5EF4-FFF2-40B4-BE49-F238E27FC236}">
                  <a16:creationId xmlns:a16="http://schemas.microsoft.com/office/drawing/2014/main" id="{5F2283E8-1779-4200-A801-06BEDFCEBC5A}"/>
                </a:ext>
              </a:extLst>
            </p:cNvPr>
            <p:cNvSpPr/>
            <p:nvPr/>
          </p:nvSpPr>
          <p:spPr>
            <a:xfrm>
              <a:off x="6844444" y="1589483"/>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5" name="Ellipse 104">
              <a:extLst>
                <a:ext uri="{FF2B5EF4-FFF2-40B4-BE49-F238E27FC236}">
                  <a16:creationId xmlns:a16="http://schemas.microsoft.com/office/drawing/2014/main" id="{1AF41E64-E990-47DA-BF47-415AF0CAB811}"/>
                </a:ext>
              </a:extLst>
            </p:cNvPr>
            <p:cNvSpPr/>
            <p:nvPr/>
          </p:nvSpPr>
          <p:spPr>
            <a:xfrm>
              <a:off x="7954821" y="1698709"/>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6" name="Ellipse 105">
              <a:extLst>
                <a:ext uri="{FF2B5EF4-FFF2-40B4-BE49-F238E27FC236}">
                  <a16:creationId xmlns:a16="http://schemas.microsoft.com/office/drawing/2014/main" id="{51F6BA95-BB89-4626-87CF-F2706A64B2E1}"/>
                </a:ext>
              </a:extLst>
            </p:cNvPr>
            <p:cNvSpPr/>
            <p:nvPr/>
          </p:nvSpPr>
          <p:spPr>
            <a:xfrm>
              <a:off x="7072013" y="1853147"/>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7" name="Ellipse 106">
              <a:extLst>
                <a:ext uri="{FF2B5EF4-FFF2-40B4-BE49-F238E27FC236}">
                  <a16:creationId xmlns:a16="http://schemas.microsoft.com/office/drawing/2014/main" id="{2A3FEB7D-CB43-4F22-901B-6C3F2E4BC41A}"/>
                </a:ext>
              </a:extLst>
            </p:cNvPr>
            <p:cNvSpPr/>
            <p:nvPr/>
          </p:nvSpPr>
          <p:spPr>
            <a:xfrm>
              <a:off x="7187811" y="2014657"/>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8" name="Ellipse 107">
              <a:extLst>
                <a:ext uri="{FF2B5EF4-FFF2-40B4-BE49-F238E27FC236}">
                  <a16:creationId xmlns:a16="http://schemas.microsoft.com/office/drawing/2014/main" id="{AF4EDCEB-EDFB-4C4F-833D-22762419EE56}"/>
                </a:ext>
              </a:extLst>
            </p:cNvPr>
            <p:cNvSpPr/>
            <p:nvPr/>
          </p:nvSpPr>
          <p:spPr>
            <a:xfrm>
              <a:off x="7480021" y="1850693"/>
              <a:ext cx="163140" cy="1631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9" name="Ellipse 108">
              <a:extLst>
                <a:ext uri="{FF2B5EF4-FFF2-40B4-BE49-F238E27FC236}">
                  <a16:creationId xmlns:a16="http://schemas.microsoft.com/office/drawing/2014/main" id="{ED49719D-61DF-49B9-804E-0FA6AFF11C4F}"/>
                </a:ext>
              </a:extLst>
            </p:cNvPr>
            <p:cNvSpPr/>
            <p:nvPr/>
          </p:nvSpPr>
          <p:spPr>
            <a:xfrm>
              <a:off x="7752841" y="1511956"/>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0" name="Ellipse 109">
              <a:extLst>
                <a:ext uri="{FF2B5EF4-FFF2-40B4-BE49-F238E27FC236}">
                  <a16:creationId xmlns:a16="http://schemas.microsoft.com/office/drawing/2014/main" id="{F867495B-2C89-4A6A-899B-9CD646292D93}"/>
                </a:ext>
              </a:extLst>
            </p:cNvPr>
            <p:cNvSpPr/>
            <p:nvPr/>
          </p:nvSpPr>
          <p:spPr>
            <a:xfrm>
              <a:off x="7694942" y="1340927"/>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1" name="Ellipse 110">
              <a:extLst>
                <a:ext uri="{FF2B5EF4-FFF2-40B4-BE49-F238E27FC236}">
                  <a16:creationId xmlns:a16="http://schemas.microsoft.com/office/drawing/2014/main" id="{56B67B1B-08CF-4806-8F78-E5BDDBD5FAAD}"/>
                </a:ext>
              </a:extLst>
            </p:cNvPr>
            <p:cNvSpPr/>
            <p:nvPr/>
          </p:nvSpPr>
          <p:spPr>
            <a:xfrm>
              <a:off x="7289071" y="1205000"/>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2" name="Ellipse 111">
              <a:extLst>
                <a:ext uri="{FF2B5EF4-FFF2-40B4-BE49-F238E27FC236}">
                  <a16:creationId xmlns:a16="http://schemas.microsoft.com/office/drawing/2014/main" id="{68AADEE6-E741-432F-91E2-B20AB8829180}"/>
                </a:ext>
              </a:extLst>
            </p:cNvPr>
            <p:cNvSpPr/>
            <p:nvPr/>
          </p:nvSpPr>
          <p:spPr>
            <a:xfrm>
              <a:off x="7778450" y="1115955"/>
              <a:ext cx="163140" cy="1631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cxnSp>
          <p:nvCxnSpPr>
            <p:cNvPr id="120" name="Gerader Verbinder 119">
              <a:extLst>
                <a:ext uri="{FF2B5EF4-FFF2-40B4-BE49-F238E27FC236}">
                  <a16:creationId xmlns:a16="http://schemas.microsoft.com/office/drawing/2014/main" id="{70C3416B-AC59-477C-86D2-5D077797FB78}"/>
                </a:ext>
              </a:extLst>
            </p:cNvPr>
            <p:cNvCxnSpPr>
              <a:cxnSpLocks/>
              <a:stCxn id="2" idx="0"/>
              <a:endCxn id="2" idx="4"/>
            </p:cNvCxnSpPr>
            <p:nvPr/>
          </p:nvCxnSpPr>
          <p:spPr>
            <a:xfrm>
              <a:off x="7584127" y="986781"/>
              <a:ext cx="0" cy="15957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Gerade Verbindung mit Pfeil 120">
              <a:extLst>
                <a:ext uri="{FF2B5EF4-FFF2-40B4-BE49-F238E27FC236}">
                  <a16:creationId xmlns:a16="http://schemas.microsoft.com/office/drawing/2014/main" id="{90EA9115-4BE4-422B-B1CC-85E270E854D3}"/>
                </a:ext>
              </a:extLst>
            </p:cNvPr>
            <p:cNvCxnSpPr/>
            <p:nvPr/>
          </p:nvCxnSpPr>
          <p:spPr>
            <a:xfrm flipV="1">
              <a:off x="7577315" y="2704486"/>
              <a:ext cx="0" cy="2955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9F85DC5F-4977-4391-B313-0462E4BFB4F8}"/>
                </a:ext>
              </a:extLst>
            </p:cNvPr>
            <p:cNvCxnSpPr>
              <a:cxnSpLocks/>
            </p:cNvCxnSpPr>
            <p:nvPr/>
          </p:nvCxnSpPr>
          <p:spPr>
            <a:xfrm>
              <a:off x="7577315" y="2993591"/>
              <a:ext cx="3082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 name="Textfeld 122">
                  <a:extLst>
                    <a:ext uri="{FF2B5EF4-FFF2-40B4-BE49-F238E27FC236}">
                      <a16:creationId xmlns:a16="http://schemas.microsoft.com/office/drawing/2014/main" id="{EE692B8E-8ED1-404E-B92F-3EB1B2BE29DF}"/>
                    </a:ext>
                  </a:extLst>
                </p:cNvPr>
                <p:cNvSpPr txBox="1"/>
                <p:nvPr/>
              </p:nvSpPr>
              <p:spPr>
                <a:xfrm>
                  <a:off x="7629081" y="3017866"/>
                  <a:ext cx="193706" cy="2215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𝑦</m:t>
                            </m:r>
                          </m:e>
                          <m:sub>
                            <m:r>
                              <a:rPr lang="de-DE" sz="1200" b="0" i="1" smtClean="0">
                                <a:latin typeface="Cambria Math" panose="02040503050406030204" pitchFamily="18" charset="0"/>
                              </a:rPr>
                              <m:t>1</m:t>
                            </m:r>
                          </m:sub>
                        </m:sSub>
                      </m:oMath>
                    </m:oMathPara>
                  </a14:m>
                  <a:endParaRPr lang="de-DE" sz="1200" b="0" dirty="0"/>
                </a:p>
              </p:txBody>
            </p:sp>
          </mc:Choice>
          <mc:Fallback xmlns="">
            <p:sp>
              <p:nvSpPr>
                <p:cNvPr id="123" name="Textfeld 122">
                  <a:extLst>
                    <a:ext uri="{FF2B5EF4-FFF2-40B4-BE49-F238E27FC236}">
                      <a16:creationId xmlns:a16="http://schemas.microsoft.com/office/drawing/2014/main" id="{EE692B8E-8ED1-404E-B92F-3EB1B2BE29DF}"/>
                    </a:ext>
                  </a:extLst>
                </p:cNvPr>
                <p:cNvSpPr txBox="1">
                  <a:spLocks noRot="1" noChangeAspect="1" noMove="1" noResize="1" noEditPoints="1" noAdjustHandles="1" noChangeArrowheads="1" noChangeShapeType="1" noTextEdit="1"/>
                </p:cNvSpPr>
                <p:nvPr/>
              </p:nvSpPr>
              <p:spPr>
                <a:xfrm>
                  <a:off x="7629081" y="3017866"/>
                  <a:ext cx="193706" cy="221599"/>
                </a:xfrm>
                <a:prstGeom prst="rect">
                  <a:avLst/>
                </a:prstGeom>
                <a:blipFill>
                  <a:blip r:embed="rId6"/>
                  <a:stretch>
                    <a:fillRect l="-15625" b="-1081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4" name="Textfeld 123">
                  <a:extLst>
                    <a:ext uri="{FF2B5EF4-FFF2-40B4-BE49-F238E27FC236}">
                      <a16:creationId xmlns:a16="http://schemas.microsoft.com/office/drawing/2014/main" id="{FFF56217-5E66-483A-9745-6FDA73950258}"/>
                    </a:ext>
                  </a:extLst>
                </p:cNvPr>
                <p:cNvSpPr txBox="1"/>
                <p:nvPr/>
              </p:nvSpPr>
              <p:spPr>
                <a:xfrm>
                  <a:off x="7340019" y="2735230"/>
                  <a:ext cx="197297" cy="2215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𝑦</m:t>
                            </m:r>
                          </m:e>
                          <m:sub>
                            <m:r>
                              <a:rPr lang="de-DE" sz="1200" b="0" i="1" smtClean="0">
                                <a:latin typeface="Cambria Math" panose="02040503050406030204" pitchFamily="18" charset="0"/>
                              </a:rPr>
                              <m:t>2</m:t>
                            </m:r>
                          </m:sub>
                        </m:sSub>
                      </m:oMath>
                    </m:oMathPara>
                  </a14:m>
                  <a:endParaRPr lang="de-DE" sz="1200" b="0" dirty="0"/>
                </a:p>
              </p:txBody>
            </p:sp>
          </mc:Choice>
          <mc:Fallback xmlns="">
            <p:sp>
              <p:nvSpPr>
                <p:cNvPr id="124" name="Textfeld 123">
                  <a:extLst>
                    <a:ext uri="{FF2B5EF4-FFF2-40B4-BE49-F238E27FC236}">
                      <a16:creationId xmlns:a16="http://schemas.microsoft.com/office/drawing/2014/main" id="{FFF56217-5E66-483A-9745-6FDA73950258}"/>
                    </a:ext>
                  </a:extLst>
                </p:cNvPr>
                <p:cNvSpPr txBox="1">
                  <a:spLocks noRot="1" noChangeAspect="1" noMove="1" noResize="1" noEditPoints="1" noAdjustHandles="1" noChangeArrowheads="1" noChangeShapeType="1" noTextEdit="1"/>
                </p:cNvSpPr>
                <p:nvPr/>
              </p:nvSpPr>
              <p:spPr>
                <a:xfrm>
                  <a:off x="7340019" y="2735230"/>
                  <a:ext cx="197297" cy="221599"/>
                </a:xfrm>
                <a:prstGeom prst="rect">
                  <a:avLst/>
                </a:prstGeom>
                <a:blipFill>
                  <a:blip r:embed="rId7"/>
                  <a:stretch>
                    <a:fillRect l="-15625" r="-3125" b="-13889"/>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25" name="Textfeld 124">
                <a:extLst>
                  <a:ext uri="{FF2B5EF4-FFF2-40B4-BE49-F238E27FC236}">
                    <a16:creationId xmlns:a16="http://schemas.microsoft.com/office/drawing/2014/main" id="{24455F72-D59B-46F1-BE5E-9DA2647DA485}"/>
                  </a:ext>
                </a:extLst>
              </p:cNvPr>
              <p:cNvSpPr txBox="1"/>
              <p:nvPr/>
            </p:nvSpPr>
            <p:spPr>
              <a:xfrm>
                <a:off x="11147332" y="5852252"/>
                <a:ext cx="193706" cy="2215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𝑥</m:t>
                          </m:r>
                        </m:e>
                        <m:sub>
                          <m:r>
                            <a:rPr lang="de-DE" sz="1200" b="0" i="1" smtClean="0">
                              <a:latin typeface="Cambria Math" panose="02040503050406030204" pitchFamily="18" charset="0"/>
                            </a:rPr>
                            <m:t>1</m:t>
                          </m:r>
                        </m:sub>
                      </m:sSub>
                    </m:oMath>
                  </m:oMathPara>
                </a14:m>
                <a:endParaRPr lang="de-DE" sz="1200" b="0" dirty="0"/>
              </a:p>
            </p:txBody>
          </p:sp>
        </mc:Choice>
        <mc:Fallback xmlns="">
          <p:sp>
            <p:nvSpPr>
              <p:cNvPr id="125" name="Textfeld 124">
                <a:extLst>
                  <a:ext uri="{FF2B5EF4-FFF2-40B4-BE49-F238E27FC236}">
                    <a16:creationId xmlns:a16="http://schemas.microsoft.com/office/drawing/2014/main" id="{24455F72-D59B-46F1-BE5E-9DA2647DA485}"/>
                  </a:ext>
                </a:extLst>
              </p:cNvPr>
              <p:cNvSpPr txBox="1">
                <a:spLocks noRot="1" noChangeAspect="1" noMove="1" noResize="1" noEditPoints="1" noAdjustHandles="1" noChangeArrowheads="1" noChangeShapeType="1" noTextEdit="1"/>
              </p:cNvSpPr>
              <p:nvPr/>
            </p:nvSpPr>
            <p:spPr>
              <a:xfrm>
                <a:off x="11147332" y="5852252"/>
                <a:ext cx="193706" cy="221599"/>
              </a:xfrm>
              <a:prstGeom prst="rect">
                <a:avLst/>
              </a:prstGeom>
              <a:blipFill>
                <a:blip r:embed="rId8"/>
                <a:stretch>
                  <a:fillRect l="-9677" r="-3226" b="-555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6" name="Textfeld 125">
                <a:extLst>
                  <a:ext uri="{FF2B5EF4-FFF2-40B4-BE49-F238E27FC236}">
                    <a16:creationId xmlns:a16="http://schemas.microsoft.com/office/drawing/2014/main" id="{142A0052-E370-41F7-8B0C-7A31ACEF5D2B}"/>
                  </a:ext>
                </a:extLst>
              </p:cNvPr>
              <p:cNvSpPr txBox="1"/>
              <p:nvPr/>
            </p:nvSpPr>
            <p:spPr>
              <a:xfrm>
                <a:off x="10887745" y="5564239"/>
                <a:ext cx="197297" cy="2215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𝑥</m:t>
                          </m:r>
                        </m:e>
                        <m:sub>
                          <m:r>
                            <a:rPr lang="de-DE" sz="1200" b="0" i="1" smtClean="0">
                              <a:latin typeface="Cambria Math" panose="02040503050406030204" pitchFamily="18" charset="0"/>
                            </a:rPr>
                            <m:t>2</m:t>
                          </m:r>
                        </m:sub>
                      </m:sSub>
                    </m:oMath>
                  </m:oMathPara>
                </a14:m>
                <a:endParaRPr lang="de-DE" sz="1200" b="0" dirty="0"/>
              </a:p>
            </p:txBody>
          </p:sp>
        </mc:Choice>
        <mc:Fallback xmlns="">
          <p:sp>
            <p:nvSpPr>
              <p:cNvPr id="126" name="Textfeld 125">
                <a:extLst>
                  <a:ext uri="{FF2B5EF4-FFF2-40B4-BE49-F238E27FC236}">
                    <a16:creationId xmlns:a16="http://schemas.microsoft.com/office/drawing/2014/main" id="{142A0052-E370-41F7-8B0C-7A31ACEF5D2B}"/>
                  </a:ext>
                </a:extLst>
              </p:cNvPr>
              <p:cNvSpPr txBox="1">
                <a:spLocks noRot="1" noChangeAspect="1" noMove="1" noResize="1" noEditPoints="1" noAdjustHandles="1" noChangeArrowheads="1" noChangeShapeType="1" noTextEdit="1"/>
              </p:cNvSpPr>
              <p:nvPr/>
            </p:nvSpPr>
            <p:spPr>
              <a:xfrm>
                <a:off x="10887745" y="5564239"/>
                <a:ext cx="197297" cy="221599"/>
              </a:xfrm>
              <a:prstGeom prst="rect">
                <a:avLst/>
              </a:prstGeom>
              <a:blipFill>
                <a:blip r:embed="rId9"/>
                <a:stretch>
                  <a:fillRect l="-6250" r="-3125" b="-5556"/>
                </a:stretch>
              </a:blipFill>
            </p:spPr>
            <p:txBody>
              <a:bodyPr/>
              <a:lstStyle/>
              <a:p>
                <a:r>
                  <a:rPr lang="de-DE">
                    <a:noFill/>
                  </a:rPr>
                  <a:t> </a:t>
                </a:r>
              </a:p>
            </p:txBody>
          </p:sp>
        </mc:Fallback>
      </mc:AlternateContent>
      <p:grpSp>
        <p:nvGrpSpPr>
          <p:cNvPr id="201" name="Gruppieren 200">
            <a:extLst>
              <a:ext uri="{FF2B5EF4-FFF2-40B4-BE49-F238E27FC236}">
                <a16:creationId xmlns:a16="http://schemas.microsoft.com/office/drawing/2014/main" id="{12DEF28B-A208-466A-ACF0-3BCF9C951D8C}"/>
              </a:ext>
            </a:extLst>
          </p:cNvPr>
          <p:cNvGrpSpPr/>
          <p:nvPr/>
        </p:nvGrpSpPr>
        <p:grpSpPr>
          <a:xfrm>
            <a:off x="4812974" y="915415"/>
            <a:ext cx="3649808" cy="2426199"/>
            <a:chOff x="4318743" y="941378"/>
            <a:chExt cx="3649808" cy="2426199"/>
          </a:xfrm>
        </p:grpSpPr>
        <p:pic>
          <p:nvPicPr>
            <p:cNvPr id="98" name="Grafik 97">
              <a:extLst>
                <a:ext uri="{FF2B5EF4-FFF2-40B4-BE49-F238E27FC236}">
                  <a16:creationId xmlns:a16="http://schemas.microsoft.com/office/drawing/2014/main" id="{4584D937-F165-4C92-94C4-D46733637202}"/>
                </a:ext>
              </a:extLst>
            </p:cNvPr>
            <p:cNvPicPr>
              <a:picLocks noChangeAspect="1"/>
            </p:cNvPicPr>
            <p:nvPr/>
          </p:nvPicPr>
          <p:blipFill>
            <a:blip r:embed="rId10"/>
            <a:stretch>
              <a:fillRect/>
            </a:stretch>
          </p:blipFill>
          <p:spPr>
            <a:xfrm flipH="1">
              <a:off x="4358608" y="1127602"/>
              <a:ext cx="3609943" cy="2239975"/>
            </a:xfrm>
            <a:prstGeom prst="rect">
              <a:avLst/>
            </a:prstGeom>
          </p:spPr>
        </p:pic>
        <p:grpSp>
          <p:nvGrpSpPr>
            <p:cNvPr id="156" name="Gruppieren 155">
              <a:extLst>
                <a:ext uri="{FF2B5EF4-FFF2-40B4-BE49-F238E27FC236}">
                  <a16:creationId xmlns:a16="http://schemas.microsoft.com/office/drawing/2014/main" id="{A97E2CCA-D773-4436-A97B-E9E02570D310}"/>
                </a:ext>
              </a:extLst>
            </p:cNvPr>
            <p:cNvGrpSpPr/>
            <p:nvPr/>
          </p:nvGrpSpPr>
          <p:grpSpPr>
            <a:xfrm>
              <a:off x="4808162" y="1105294"/>
              <a:ext cx="2074784" cy="1702833"/>
              <a:chOff x="4808162" y="1105294"/>
              <a:chExt cx="2074784" cy="1702833"/>
            </a:xfrm>
          </p:grpSpPr>
          <p:cxnSp>
            <p:nvCxnSpPr>
              <p:cNvPr id="47" name="Gerade Verbindung mit Pfeil 46">
                <a:extLst>
                  <a:ext uri="{FF2B5EF4-FFF2-40B4-BE49-F238E27FC236}">
                    <a16:creationId xmlns:a16="http://schemas.microsoft.com/office/drawing/2014/main" id="{C361EB5D-A684-4BDA-8F2B-B28E9F163D4E}"/>
                  </a:ext>
                </a:extLst>
              </p:cNvPr>
              <p:cNvCxnSpPr>
                <a:cxnSpLocks/>
              </p:cNvCxnSpPr>
              <p:nvPr/>
            </p:nvCxnSpPr>
            <p:spPr>
              <a:xfrm flipV="1">
                <a:off x="4826633" y="1105294"/>
                <a:ext cx="0" cy="1701914"/>
              </a:xfrm>
              <a:prstGeom prst="straightConnector1">
                <a:avLst/>
              </a:prstGeom>
              <a:ln w="38100">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76A9B32A-9BED-467F-B512-50B70AD46D87}"/>
                  </a:ext>
                </a:extLst>
              </p:cNvPr>
              <p:cNvCxnSpPr>
                <a:cxnSpLocks/>
              </p:cNvCxnSpPr>
              <p:nvPr/>
            </p:nvCxnSpPr>
            <p:spPr>
              <a:xfrm>
                <a:off x="4808162" y="2808127"/>
                <a:ext cx="2074784" cy="0"/>
              </a:xfrm>
              <a:prstGeom prst="straightConnector1">
                <a:avLst/>
              </a:prstGeom>
              <a:ln w="38100">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4" name="Textfeld 113">
                  <a:extLst>
                    <a:ext uri="{FF2B5EF4-FFF2-40B4-BE49-F238E27FC236}">
                      <a16:creationId xmlns:a16="http://schemas.microsoft.com/office/drawing/2014/main" id="{322FF347-883C-4048-B269-445B99210FFD}"/>
                    </a:ext>
                  </a:extLst>
                </p:cNvPr>
                <p:cNvSpPr txBox="1"/>
                <p:nvPr/>
              </p:nvSpPr>
              <p:spPr>
                <a:xfrm>
                  <a:off x="5618341" y="2729373"/>
                  <a:ext cx="294311"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𝑦</m:t>
                            </m:r>
                          </m:e>
                          <m:sub>
                            <m:r>
                              <a:rPr lang="de-DE" sz="1800" b="0" i="1" smtClean="0">
                                <a:latin typeface="Cambria Math" panose="02040503050406030204" pitchFamily="18" charset="0"/>
                              </a:rPr>
                              <m:t>2</m:t>
                            </m:r>
                          </m:sub>
                        </m:sSub>
                      </m:oMath>
                    </m:oMathPara>
                  </a14:m>
                  <a:endParaRPr lang="de-DE" sz="1800" dirty="0"/>
                </a:p>
              </p:txBody>
            </p:sp>
          </mc:Choice>
          <mc:Fallback xmlns="">
            <p:sp>
              <p:nvSpPr>
                <p:cNvPr id="114" name="Textfeld 113">
                  <a:extLst>
                    <a:ext uri="{FF2B5EF4-FFF2-40B4-BE49-F238E27FC236}">
                      <a16:creationId xmlns:a16="http://schemas.microsoft.com/office/drawing/2014/main" id="{322FF347-883C-4048-B269-445B99210FFD}"/>
                    </a:ext>
                  </a:extLst>
                </p:cNvPr>
                <p:cNvSpPr txBox="1">
                  <a:spLocks noRot="1" noChangeAspect="1" noMove="1" noResize="1" noEditPoints="1" noAdjustHandles="1" noChangeArrowheads="1" noChangeShapeType="1" noTextEdit="1"/>
                </p:cNvSpPr>
                <p:nvPr/>
              </p:nvSpPr>
              <p:spPr>
                <a:xfrm>
                  <a:off x="5618341" y="2729373"/>
                  <a:ext cx="294311" cy="332399"/>
                </a:xfrm>
                <a:prstGeom prst="rect">
                  <a:avLst/>
                </a:prstGeom>
                <a:blipFill>
                  <a:blip r:embed="rId11"/>
                  <a:stretch>
                    <a:fillRect l="-18750" r="-4167" b="-14545"/>
                  </a:stretch>
                </a:blipFill>
              </p:spPr>
              <p:txBody>
                <a:bodyPr/>
                <a:lstStyle/>
                <a:p>
                  <a:r>
                    <a:rPr lang="de-DE">
                      <a:noFill/>
                    </a:rPr>
                    <a:t> </a:t>
                  </a:r>
                </a:p>
              </p:txBody>
            </p:sp>
          </mc:Fallback>
        </mc:AlternateContent>
        <p:sp>
          <p:nvSpPr>
            <p:cNvPr id="118" name="Textfeld 117">
              <a:extLst>
                <a:ext uri="{FF2B5EF4-FFF2-40B4-BE49-F238E27FC236}">
                  <a16:creationId xmlns:a16="http://schemas.microsoft.com/office/drawing/2014/main" id="{6AC735A6-30BA-4564-94F4-10E3CC45D7A3}"/>
                </a:ext>
              </a:extLst>
            </p:cNvPr>
            <p:cNvSpPr txBox="1"/>
            <p:nvPr/>
          </p:nvSpPr>
          <p:spPr>
            <a:xfrm>
              <a:off x="5409445" y="941378"/>
              <a:ext cx="1102866" cy="301878"/>
            </a:xfrm>
            <a:prstGeom prst="rect">
              <a:avLst/>
            </a:prstGeom>
            <a:noFill/>
          </p:spPr>
          <p:txBody>
            <a:bodyPr wrap="none" lIns="0" tIns="0" rIns="0" bIns="0" rtlCol="0">
              <a:spAutoFit/>
            </a:bodyPr>
            <a:lstStyle/>
            <a:p>
              <a:pPr>
                <a:lnSpc>
                  <a:spcPct val="120000"/>
                </a:lnSpc>
                <a:spcBef>
                  <a:spcPts val="625"/>
                </a:spcBef>
                <a:buClr>
                  <a:schemeClr val="accent1"/>
                </a:buClr>
              </a:pPr>
              <a:r>
                <a:rPr lang="de-DE" sz="1800" dirty="0" err="1"/>
                <a:t>Microscale</a:t>
              </a:r>
              <a:endParaRPr lang="de-DE" sz="1800" dirty="0"/>
            </a:p>
          </p:txBody>
        </p:sp>
        <p:cxnSp>
          <p:nvCxnSpPr>
            <p:cNvPr id="36" name="Gerader Verbinder 35">
              <a:extLst>
                <a:ext uri="{FF2B5EF4-FFF2-40B4-BE49-F238E27FC236}">
                  <a16:creationId xmlns:a16="http://schemas.microsoft.com/office/drawing/2014/main" id="{1F66B6D0-DE41-4B08-9523-88A2DEB82500}"/>
                </a:ext>
              </a:extLst>
            </p:cNvPr>
            <p:cNvCxnSpPr>
              <a:cxnSpLocks/>
            </p:cNvCxnSpPr>
            <p:nvPr/>
          </p:nvCxnSpPr>
          <p:spPr>
            <a:xfrm>
              <a:off x="4770071" y="1423602"/>
              <a:ext cx="106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3DE215E6-E98C-48A9-A3F8-F025435F98FC}"/>
                </a:ext>
              </a:extLst>
            </p:cNvPr>
            <p:cNvCxnSpPr>
              <a:cxnSpLocks/>
            </p:cNvCxnSpPr>
            <p:nvPr/>
          </p:nvCxnSpPr>
          <p:spPr>
            <a:xfrm>
              <a:off x="4774796" y="2567376"/>
              <a:ext cx="106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E1499B46-8A08-4A94-A1A7-32E01AEC3961}"/>
                    </a:ext>
                  </a:extLst>
                </p:cNvPr>
                <p:cNvSpPr txBox="1"/>
                <p:nvPr/>
              </p:nvSpPr>
              <p:spPr>
                <a:xfrm>
                  <a:off x="4330707" y="1736628"/>
                  <a:ext cx="196785"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𝜌</m:t>
                        </m:r>
                      </m:oMath>
                    </m:oMathPara>
                  </a14:m>
                  <a:endParaRPr lang="de-DE" sz="1800" dirty="0"/>
                </a:p>
              </p:txBody>
            </p:sp>
          </mc:Choice>
          <mc:Fallback xmlns="">
            <p:sp>
              <p:nvSpPr>
                <p:cNvPr id="16" name="Textfeld 15">
                  <a:extLst>
                    <a:ext uri="{FF2B5EF4-FFF2-40B4-BE49-F238E27FC236}">
                      <a16:creationId xmlns:a16="http://schemas.microsoft.com/office/drawing/2014/main" id="{E1499B46-8A08-4A94-A1A7-32E01AEC3961}"/>
                    </a:ext>
                  </a:extLst>
                </p:cNvPr>
                <p:cNvSpPr txBox="1">
                  <a:spLocks noRot="1" noChangeAspect="1" noMove="1" noResize="1" noEditPoints="1" noAdjustHandles="1" noChangeArrowheads="1" noChangeShapeType="1" noTextEdit="1"/>
                </p:cNvSpPr>
                <p:nvPr/>
              </p:nvSpPr>
              <p:spPr>
                <a:xfrm>
                  <a:off x="4330707" y="1736628"/>
                  <a:ext cx="196785" cy="332399"/>
                </a:xfrm>
                <a:prstGeom prst="rect">
                  <a:avLst/>
                </a:prstGeom>
                <a:blipFill>
                  <a:blip r:embed="rId12"/>
                  <a:stretch>
                    <a:fillRect l="-27273" r="-21212" b="-1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6" name="Textfeld 135">
                  <a:extLst>
                    <a:ext uri="{FF2B5EF4-FFF2-40B4-BE49-F238E27FC236}">
                      <a16:creationId xmlns:a16="http://schemas.microsoft.com/office/drawing/2014/main" id="{34CC34B3-BAF6-474D-8975-A9C2F2A41368}"/>
                    </a:ext>
                  </a:extLst>
                </p:cNvPr>
                <p:cNvSpPr txBox="1"/>
                <p:nvPr/>
              </p:nvSpPr>
              <p:spPr>
                <a:xfrm>
                  <a:off x="4331702" y="2331823"/>
                  <a:ext cx="340350"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𝜌</m:t>
                            </m:r>
                          </m:e>
                          <m:sub>
                            <m:r>
                              <m:rPr>
                                <m:sty m:val="p"/>
                              </m:rPr>
                              <a:rPr lang="de-DE" sz="1800" b="0" i="0" smtClean="0">
                                <a:latin typeface="Cambria Math" panose="02040503050406030204" pitchFamily="18" charset="0"/>
                              </a:rPr>
                              <m:t>w</m:t>
                            </m:r>
                          </m:sub>
                        </m:sSub>
                      </m:oMath>
                    </m:oMathPara>
                  </a14:m>
                  <a:endParaRPr lang="de-DE" sz="1800" dirty="0"/>
                </a:p>
              </p:txBody>
            </p:sp>
          </mc:Choice>
          <mc:Fallback xmlns="">
            <p:sp>
              <p:nvSpPr>
                <p:cNvPr id="136" name="Textfeld 135">
                  <a:extLst>
                    <a:ext uri="{FF2B5EF4-FFF2-40B4-BE49-F238E27FC236}">
                      <a16:creationId xmlns:a16="http://schemas.microsoft.com/office/drawing/2014/main" id="{34CC34B3-BAF6-474D-8975-A9C2F2A41368}"/>
                    </a:ext>
                  </a:extLst>
                </p:cNvPr>
                <p:cNvSpPr txBox="1">
                  <a:spLocks noRot="1" noChangeAspect="1" noMove="1" noResize="1" noEditPoints="1" noAdjustHandles="1" noChangeArrowheads="1" noChangeShapeType="1" noTextEdit="1"/>
                </p:cNvSpPr>
                <p:nvPr/>
              </p:nvSpPr>
              <p:spPr>
                <a:xfrm>
                  <a:off x="4331702" y="2331823"/>
                  <a:ext cx="340350" cy="332399"/>
                </a:xfrm>
                <a:prstGeom prst="rect">
                  <a:avLst/>
                </a:prstGeom>
                <a:blipFill>
                  <a:blip r:embed="rId13"/>
                  <a:stretch>
                    <a:fillRect l="-16364" r="-1818" b="-1454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7" name="Textfeld 136">
                  <a:extLst>
                    <a:ext uri="{FF2B5EF4-FFF2-40B4-BE49-F238E27FC236}">
                      <a16:creationId xmlns:a16="http://schemas.microsoft.com/office/drawing/2014/main" id="{F0573040-3522-482F-B18C-8F910F9EA19D}"/>
                    </a:ext>
                  </a:extLst>
                </p:cNvPr>
                <p:cNvSpPr txBox="1"/>
                <p:nvPr/>
              </p:nvSpPr>
              <p:spPr>
                <a:xfrm>
                  <a:off x="4318743" y="1165118"/>
                  <a:ext cx="446148"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𝜌</m:t>
                            </m:r>
                          </m:e>
                          <m:sub>
                            <m:r>
                              <m:rPr>
                                <m:sty m:val="p"/>
                              </m:rPr>
                              <a:rPr lang="de-DE" sz="1800" b="0" i="0" smtClean="0">
                                <a:latin typeface="Cambria Math" panose="02040503050406030204" pitchFamily="18" charset="0"/>
                              </a:rPr>
                              <m:t>nw</m:t>
                            </m:r>
                          </m:sub>
                        </m:sSub>
                      </m:oMath>
                    </m:oMathPara>
                  </a14:m>
                  <a:endParaRPr lang="de-DE" sz="1800" dirty="0"/>
                </a:p>
              </p:txBody>
            </p:sp>
          </mc:Choice>
          <mc:Fallback xmlns="">
            <p:sp>
              <p:nvSpPr>
                <p:cNvPr id="137" name="Textfeld 136">
                  <a:extLst>
                    <a:ext uri="{FF2B5EF4-FFF2-40B4-BE49-F238E27FC236}">
                      <a16:creationId xmlns:a16="http://schemas.microsoft.com/office/drawing/2014/main" id="{F0573040-3522-482F-B18C-8F910F9EA19D}"/>
                    </a:ext>
                  </a:extLst>
                </p:cNvPr>
                <p:cNvSpPr txBox="1">
                  <a:spLocks noRot="1" noChangeAspect="1" noMove="1" noResize="1" noEditPoints="1" noAdjustHandles="1" noChangeArrowheads="1" noChangeShapeType="1" noTextEdit="1"/>
                </p:cNvSpPr>
                <p:nvPr/>
              </p:nvSpPr>
              <p:spPr>
                <a:xfrm>
                  <a:off x="4318743" y="1165118"/>
                  <a:ext cx="446148" cy="332399"/>
                </a:xfrm>
                <a:prstGeom prst="rect">
                  <a:avLst/>
                </a:prstGeom>
                <a:blipFill>
                  <a:blip r:embed="rId14"/>
                  <a:stretch>
                    <a:fillRect l="-10959" r="-1370" b="-16667"/>
                  </a:stretch>
                </a:blipFill>
              </p:spPr>
              <p:txBody>
                <a:bodyPr/>
                <a:lstStyle/>
                <a:p>
                  <a:r>
                    <a:rPr lang="de-DE">
                      <a:noFill/>
                    </a:rPr>
                    <a:t> </a:t>
                  </a:r>
                </a:p>
              </p:txBody>
            </p:sp>
          </mc:Fallback>
        </mc:AlternateContent>
      </p:grpSp>
      <p:cxnSp>
        <p:nvCxnSpPr>
          <p:cNvPr id="39" name="Gerade Verbindung mit Pfeil 38">
            <a:extLst>
              <a:ext uri="{FF2B5EF4-FFF2-40B4-BE49-F238E27FC236}">
                <a16:creationId xmlns:a16="http://schemas.microsoft.com/office/drawing/2014/main" id="{E81763B6-6AAD-462E-8617-E9F662317349}"/>
              </a:ext>
            </a:extLst>
          </p:cNvPr>
          <p:cNvCxnSpPr>
            <a:cxnSpLocks/>
          </p:cNvCxnSpPr>
          <p:nvPr/>
        </p:nvCxnSpPr>
        <p:spPr>
          <a:xfrm flipV="1">
            <a:off x="1229021" y="1051320"/>
            <a:ext cx="3154" cy="1758952"/>
          </a:xfrm>
          <a:prstGeom prst="straightConnector1">
            <a:avLst/>
          </a:prstGeom>
          <a:ln w="38100">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4A8C121C-D914-4612-826C-EA4F54D708F0}"/>
              </a:ext>
            </a:extLst>
          </p:cNvPr>
          <p:cNvCxnSpPr>
            <a:cxnSpLocks/>
          </p:cNvCxnSpPr>
          <p:nvPr/>
        </p:nvCxnSpPr>
        <p:spPr>
          <a:xfrm>
            <a:off x="1210832" y="2823383"/>
            <a:ext cx="2128408" cy="0"/>
          </a:xfrm>
          <a:prstGeom prst="straightConnector1">
            <a:avLst/>
          </a:prstGeom>
          <a:ln w="38100">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grpSp>
        <p:nvGrpSpPr>
          <p:cNvPr id="90" name="Gruppieren 89">
            <a:extLst>
              <a:ext uri="{FF2B5EF4-FFF2-40B4-BE49-F238E27FC236}">
                <a16:creationId xmlns:a16="http://schemas.microsoft.com/office/drawing/2014/main" id="{A24B06C1-F509-4C82-B2EC-84B9F63B6797}"/>
              </a:ext>
            </a:extLst>
          </p:cNvPr>
          <p:cNvGrpSpPr/>
          <p:nvPr/>
        </p:nvGrpSpPr>
        <p:grpSpPr>
          <a:xfrm>
            <a:off x="1240114" y="1463541"/>
            <a:ext cx="1953652" cy="1193884"/>
            <a:chOff x="919452" y="2844800"/>
            <a:chExt cx="2949284" cy="1802318"/>
          </a:xfrm>
        </p:grpSpPr>
        <p:cxnSp>
          <p:nvCxnSpPr>
            <p:cNvPr id="84" name="Gerader Verbinder 83">
              <a:extLst>
                <a:ext uri="{FF2B5EF4-FFF2-40B4-BE49-F238E27FC236}">
                  <a16:creationId xmlns:a16="http://schemas.microsoft.com/office/drawing/2014/main" id="{06DCEEDB-D4AF-4BD5-934C-6C7EE3C80476}"/>
                </a:ext>
              </a:extLst>
            </p:cNvPr>
            <p:cNvCxnSpPr/>
            <p:nvPr/>
          </p:nvCxnSpPr>
          <p:spPr>
            <a:xfrm>
              <a:off x="919452" y="2844800"/>
              <a:ext cx="1524000"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3B6696FA-40BC-448F-A37E-A227071E0726}"/>
                </a:ext>
              </a:extLst>
            </p:cNvPr>
            <p:cNvCxnSpPr>
              <a:cxnSpLocks/>
            </p:cNvCxnSpPr>
            <p:nvPr/>
          </p:nvCxnSpPr>
          <p:spPr>
            <a:xfrm>
              <a:off x="2429452" y="2844800"/>
              <a:ext cx="0" cy="1801091"/>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33F0C7AD-B535-4B14-A2B5-405DFA98B10C}"/>
                </a:ext>
              </a:extLst>
            </p:cNvPr>
            <p:cNvCxnSpPr>
              <a:cxnSpLocks/>
            </p:cNvCxnSpPr>
            <p:nvPr/>
          </p:nvCxnSpPr>
          <p:spPr>
            <a:xfrm>
              <a:off x="2415164" y="4647118"/>
              <a:ext cx="1453572"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3" name="Textfeld 112">
                <a:extLst>
                  <a:ext uri="{FF2B5EF4-FFF2-40B4-BE49-F238E27FC236}">
                    <a16:creationId xmlns:a16="http://schemas.microsoft.com/office/drawing/2014/main" id="{F3BEA6EE-0A24-4A59-8AA9-C0A5E99DAD37}"/>
                  </a:ext>
                </a:extLst>
              </p:cNvPr>
              <p:cNvSpPr txBox="1"/>
              <p:nvPr/>
            </p:nvSpPr>
            <p:spPr>
              <a:xfrm>
                <a:off x="758416" y="1753154"/>
                <a:ext cx="196784"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𝜌</m:t>
                      </m:r>
                    </m:oMath>
                  </m:oMathPara>
                </a14:m>
                <a:endParaRPr lang="de-DE" sz="1800" dirty="0"/>
              </a:p>
            </p:txBody>
          </p:sp>
        </mc:Choice>
        <mc:Fallback xmlns="">
          <p:sp>
            <p:nvSpPr>
              <p:cNvPr id="113" name="Textfeld 112">
                <a:extLst>
                  <a:ext uri="{FF2B5EF4-FFF2-40B4-BE49-F238E27FC236}">
                    <a16:creationId xmlns:a16="http://schemas.microsoft.com/office/drawing/2014/main" id="{F3BEA6EE-0A24-4A59-8AA9-C0A5E99DAD37}"/>
                  </a:ext>
                </a:extLst>
              </p:cNvPr>
              <p:cNvSpPr txBox="1">
                <a:spLocks noRot="1" noChangeAspect="1" noMove="1" noResize="1" noEditPoints="1" noAdjustHandles="1" noChangeArrowheads="1" noChangeShapeType="1" noTextEdit="1"/>
              </p:cNvSpPr>
              <p:nvPr/>
            </p:nvSpPr>
            <p:spPr>
              <a:xfrm>
                <a:off x="758416" y="1753154"/>
                <a:ext cx="196784" cy="332399"/>
              </a:xfrm>
              <a:prstGeom prst="rect">
                <a:avLst/>
              </a:prstGeom>
              <a:blipFill>
                <a:blip r:embed="rId15"/>
                <a:stretch>
                  <a:fillRect l="-27273" r="-21212" b="-1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5" name="Textfeld 114">
                <a:extLst>
                  <a:ext uri="{FF2B5EF4-FFF2-40B4-BE49-F238E27FC236}">
                    <a16:creationId xmlns:a16="http://schemas.microsoft.com/office/drawing/2014/main" id="{FA937FD1-3B00-45FB-997D-B1EFC5C65E94}"/>
                  </a:ext>
                </a:extLst>
              </p:cNvPr>
              <p:cNvSpPr txBox="1"/>
              <p:nvPr/>
            </p:nvSpPr>
            <p:spPr>
              <a:xfrm>
                <a:off x="1956035" y="2810272"/>
                <a:ext cx="292644"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𝑥</m:t>
                          </m:r>
                        </m:e>
                        <m:sub>
                          <m:r>
                            <a:rPr lang="de-DE" sz="1800" b="0" i="1" smtClean="0">
                              <a:latin typeface="Cambria Math" panose="02040503050406030204" pitchFamily="18" charset="0"/>
                            </a:rPr>
                            <m:t>2</m:t>
                          </m:r>
                        </m:sub>
                      </m:sSub>
                    </m:oMath>
                  </m:oMathPara>
                </a14:m>
                <a:endParaRPr lang="de-DE" sz="1800" dirty="0"/>
              </a:p>
            </p:txBody>
          </p:sp>
        </mc:Choice>
        <mc:Fallback xmlns="">
          <p:sp>
            <p:nvSpPr>
              <p:cNvPr id="115" name="Textfeld 114">
                <a:extLst>
                  <a:ext uri="{FF2B5EF4-FFF2-40B4-BE49-F238E27FC236}">
                    <a16:creationId xmlns:a16="http://schemas.microsoft.com/office/drawing/2014/main" id="{FA937FD1-3B00-45FB-997D-B1EFC5C65E94}"/>
                  </a:ext>
                </a:extLst>
              </p:cNvPr>
              <p:cNvSpPr txBox="1">
                <a:spLocks noRot="1" noChangeAspect="1" noMove="1" noResize="1" noEditPoints="1" noAdjustHandles="1" noChangeArrowheads="1" noChangeShapeType="1" noTextEdit="1"/>
              </p:cNvSpPr>
              <p:nvPr/>
            </p:nvSpPr>
            <p:spPr>
              <a:xfrm>
                <a:off x="1956035" y="2810272"/>
                <a:ext cx="292644" cy="332399"/>
              </a:xfrm>
              <a:prstGeom prst="rect">
                <a:avLst/>
              </a:prstGeom>
              <a:blipFill>
                <a:blip r:embed="rId16"/>
                <a:stretch>
                  <a:fillRect l="-10417" r="-4167" b="-7273"/>
                </a:stretch>
              </a:blipFill>
            </p:spPr>
            <p:txBody>
              <a:bodyPr/>
              <a:lstStyle/>
              <a:p>
                <a:r>
                  <a:rPr lang="de-DE">
                    <a:noFill/>
                  </a:rPr>
                  <a:t> </a:t>
                </a:r>
              </a:p>
            </p:txBody>
          </p:sp>
        </mc:Fallback>
      </mc:AlternateContent>
      <p:sp>
        <p:nvSpPr>
          <p:cNvPr id="117" name="Textfeld 116">
            <a:extLst>
              <a:ext uri="{FF2B5EF4-FFF2-40B4-BE49-F238E27FC236}">
                <a16:creationId xmlns:a16="http://schemas.microsoft.com/office/drawing/2014/main" id="{5EF86C80-7302-45C6-81F5-41E99E97DE77}"/>
              </a:ext>
            </a:extLst>
          </p:cNvPr>
          <p:cNvSpPr txBox="1"/>
          <p:nvPr/>
        </p:nvSpPr>
        <p:spPr>
          <a:xfrm>
            <a:off x="1715899" y="925799"/>
            <a:ext cx="1179810" cy="301878"/>
          </a:xfrm>
          <a:prstGeom prst="rect">
            <a:avLst/>
          </a:prstGeom>
          <a:noFill/>
        </p:spPr>
        <p:txBody>
          <a:bodyPr wrap="none" lIns="0" tIns="0" rIns="0" bIns="0" rtlCol="0">
            <a:spAutoFit/>
          </a:bodyPr>
          <a:lstStyle/>
          <a:p>
            <a:pPr>
              <a:lnSpc>
                <a:spcPct val="120000"/>
              </a:lnSpc>
              <a:spcBef>
                <a:spcPts val="625"/>
              </a:spcBef>
              <a:buClr>
                <a:schemeClr val="accent1"/>
              </a:buClr>
            </a:pPr>
            <a:r>
              <a:rPr lang="de-DE" sz="1800" dirty="0" err="1"/>
              <a:t>Macroscale</a:t>
            </a:r>
            <a:endParaRPr lang="de-DE" sz="1800" dirty="0"/>
          </a:p>
        </p:txBody>
      </p:sp>
      <mc:AlternateContent xmlns:mc="http://schemas.openxmlformats.org/markup-compatibility/2006" xmlns:a14="http://schemas.microsoft.com/office/drawing/2010/main">
        <mc:Choice Requires="a14">
          <p:sp>
            <p:nvSpPr>
              <p:cNvPr id="134" name="Textfeld 133">
                <a:extLst>
                  <a:ext uri="{FF2B5EF4-FFF2-40B4-BE49-F238E27FC236}">
                    <a16:creationId xmlns:a16="http://schemas.microsoft.com/office/drawing/2014/main" id="{57C39BD0-049E-47E9-A146-32213BF73E47}"/>
                  </a:ext>
                </a:extLst>
              </p:cNvPr>
              <p:cNvSpPr txBox="1"/>
              <p:nvPr/>
            </p:nvSpPr>
            <p:spPr>
              <a:xfrm>
                <a:off x="731873" y="2386996"/>
                <a:ext cx="446148"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𝜌</m:t>
                          </m:r>
                        </m:e>
                        <m:sub>
                          <m:r>
                            <m:rPr>
                              <m:sty m:val="p"/>
                            </m:rPr>
                            <a:rPr lang="de-DE" sz="1800" b="0" i="0" smtClean="0">
                              <a:latin typeface="Cambria Math" panose="02040503050406030204" pitchFamily="18" charset="0"/>
                            </a:rPr>
                            <m:t>nw</m:t>
                          </m:r>
                        </m:sub>
                      </m:sSub>
                    </m:oMath>
                  </m:oMathPara>
                </a14:m>
                <a:endParaRPr lang="de-DE" sz="1800" dirty="0"/>
              </a:p>
            </p:txBody>
          </p:sp>
        </mc:Choice>
        <mc:Fallback xmlns="">
          <p:sp>
            <p:nvSpPr>
              <p:cNvPr id="134" name="Textfeld 133">
                <a:extLst>
                  <a:ext uri="{FF2B5EF4-FFF2-40B4-BE49-F238E27FC236}">
                    <a16:creationId xmlns:a16="http://schemas.microsoft.com/office/drawing/2014/main" id="{57C39BD0-049E-47E9-A146-32213BF73E47}"/>
                  </a:ext>
                </a:extLst>
              </p:cNvPr>
              <p:cNvSpPr txBox="1">
                <a:spLocks noRot="1" noChangeAspect="1" noMove="1" noResize="1" noEditPoints="1" noAdjustHandles="1" noChangeArrowheads="1" noChangeShapeType="1" noTextEdit="1"/>
              </p:cNvSpPr>
              <p:nvPr/>
            </p:nvSpPr>
            <p:spPr>
              <a:xfrm>
                <a:off x="731873" y="2386996"/>
                <a:ext cx="446148" cy="332399"/>
              </a:xfrm>
              <a:prstGeom prst="rect">
                <a:avLst/>
              </a:prstGeom>
              <a:blipFill>
                <a:blip r:embed="rId17"/>
                <a:stretch>
                  <a:fillRect l="-10959" r="-2740" b="-1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5" name="Textfeld 134">
                <a:extLst>
                  <a:ext uri="{FF2B5EF4-FFF2-40B4-BE49-F238E27FC236}">
                    <a16:creationId xmlns:a16="http://schemas.microsoft.com/office/drawing/2014/main" id="{5EEF9A9B-88F8-4F5E-B8D7-4D1E74859428}"/>
                  </a:ext>
                </a:extLst>
              </p:cNvPr>
              <p:cNvSpPr txBox="1"/>
              <p:nvPr/>
            </p:nvSpPr>
            <p:spPr>
              <a:xfrm>
                <a:off x="787033" y="1218981"/>
                <a:ext cx="446148"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𝜌</m:t>
                          </m:r>
                        </m:e>
                        <m:sub>
                          <m:r>
                            <m:rPr>
                              <m:sty m:val="p"/>
                            </m:rPr>
                            <a:rPr lang="de-DE" sz="1800" b="0" i="0" smtClean="0">
                              <a:latin typeface="Cambria Math" panose="02040503050406030204" pitchFamily="18" charset="0"/>
                            </a:rPr>
                            <m:t>nw</m:t>
                          </m:r>
                        </m:sub>
                      </m:sSub>
                    </m:oMath>
                  </m:oMathPara>
                </a14:m>
                <a:endParaRPr lang="de-DE" sz="1800" dirty="0"/>
              </a:p>
            </p:txBody>
          </p:sp>
        </mc:Choice>
        <mc:Fallback xmlns="">
          <p:sp>
            <p:nvSpPr>
              <p:cNvPr id="135" name="Textfeld 134">
                <a:extLst>
                  <a:ext uri="{FF2B5EF4-FFF2-40B4-BE49-F238E27FC236}">
                    <a16:creationId xmlns:a16="http://schemas.microsoft.com/office/drawing/2014/main" id="{5EEF9A9B-88F8-4F5E-B8D7-4D1E74859428}"/>
                  </a:ext>
                </a:extLst>
              </p:cNvPr>
              <p:cNvSpPr txBox="1">
                <a:spLocks noRot="1" noChangeAspect="1" noMove="1" noResize="1" noEditPoints="1" noAdjustHandles="1" noChangeArrowheads="1" noChangeShapeType="1" noTextEdit="1"/>
              </p:cNvSpPr>
              <p:nvPr/>
            </p:nvSpPr>
            <p:spPr>
              <a:xfrm>
                <a:off x="787033" y="1218981"/>
                <a:ext cx="446148" cy="332399"/>
              </a:xfrm>
              <a:prstGeom prst="rect">
                <a:avLst/>
              </a:prstGeom>
              <a:blipFill>
                <a:blip r:embed="rId18"/>
                <a:stretch>
                  <a:fillRect l="-10959" r="-2740" b="-16667"/>
                </a:stretch>
              </a:blipFill>
            </p:spPr>
            <p:txBody>
              <a:bodyPr/>
              <a:lstStyle/>
              <a:p>
                <a:r>
                  <a:rPr lang="de-DE">
                    <a:noFill/>
                  </a:rPr>
                  <a:t> </a:t>
                </a:r>
              </a:p>
            </p:txBody>
          </p:sp>
        </mc:Fallback>
      </mc:AlternateContent>
      <p:cxnSp>
        <p:nvCxnSpPr>
          <p:cNvPr id="140" name="Gerader Verbinder 139">
            <a:extLst>
              <a:ext uri="{FF2B5EF4-FFF2-40B4-BE49-F238E27FC236}">
                <a16:creationId xmlns:a16="http://schemas.microsoft.com/office/drawing/2014/main" id="{957FAEBF-72EE-4152-BC4C-8058305D2A75}"/>
              </a:ext>
            </a:extLst>
          </p:cNvPr>
          <p:cNvCxnSpPr>
            <a:cxnSpLocks/>
          </p:cNvCxnSpPr>
          <p:nvPr/>
        </p:nvCxnSpPr>
        <p:spPr>
          <a:xfrm>
            <a:off x="1173879" y="1475139"/>
            <a:ext cx="1102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D4C0DC0D-FA5F-4528-B990-877019507563}"/>
              </a:ext>
            </a:extLst>
          </p:cNvPr>
          <p:cNvCxnSpPr>
            <a:cxnSpLocks/>
          </p:cNvCxnSpPr>
          <p:nvPr/>
        </p:nvCxnSpPr>
        <p:spPr>
          <a:xfrm>
            <a:off x="1178750" y="2654307"/>
            <a:ext cx="1102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Textfeld 201">
            <a:extLst>
              <a:ext uri="{FF2B5EF4-FFF2-40B4-BE49-F238E27FC236}">
                <a16:creationId xmlns:a16="http://schemas.microsoft.com/office/drawing/2014/main" id="{FD6820E9-6B1B-4BE5-8231-14C7D5809494}"/>
              </a:ext>
            </a:extLst>
          </p:cNvPr>
          <p:cNvSpPr txBox="1"/>
          <p:nvPr/>
        </p:nvSpPr>
        <p:spPr>
          <a:xfrm>
            <a:off x="1032887" y="3946163"/>
            <a:ext cx="3224778" cy="1604029"/>
          </a:xfrm>
          <a:prstGeom prst="rect">
            <a:avLst/>
          </a:prstGeom>
          <a:noFill/>
        </p:spPr>
        <p:txBody>
          <a:bodyPr wrap="square" lIns="0" tIns="0" rIns="0" bIns="0" rtlCol="0">
            <a:spAutoFit/>
          </a:bodyPr>
          <a:lstStyle/>
          <a:p>
            <a:pPr marL="179388" indent="-179388">
              <a:lnSpc>
                <a:spcPct val="120000"/>
              </a:lnSpc>
              <a:spcBef>
                <a:spcPts val="625"/>
              </a:spcBef>
              <a:buClr>
                <a:schemeClr val="accent1"/>
              </a:buClr>
              <a:buFont typeface="Arial" panose="020B0604020202020204" pitchFamily="34" charset="0"/>
              <a:buChar char="•"/>
            </a:pPr>
            <a:r>
              <a:rPr lang="en-US" sz="1600" dirty="0"/>
              <a:t>Introducing</a:t>
            </a:r>
            <a:r>
              <a:rPr lang="de-DE" sz="1600" dirty="0"/>
              <a:t> a</a:t>
            </a:r>
            <a:r>
              <a:rPr lang="en-US" sz="1600" dirty="0"/>
              <a:t> macroscopic </a:t>
            </a:r>
            <a:r>
              <a:rPr lang="de-DE" sz="1600" dirty="0"/>
              <a:t>diffusive interface.</a:t>
            </a:r>
          </a:p>
          <a:p>
            <a:pPr marL="179388" indent="-179388">
              <a:lnSpc>
                <a:spcPct val="120000"/>
              </a:lnSpc>
              <a:spcBef>
                <a:spcPts val="625"/>
              </a:spcBef>
              <a:buClr>
                <a:schemeClr val="accent1"/>
              </a:buClr>
              <a:buFont typeface="Arial" panose="020B0604020202020204" pitchFamily="34" charset="0"/>
              <a:buChar char="•"/>
            </a:pPr>
            <a:r>
              <a:rPr lang="en-US" sz="1600" dirty="0"/>
              <a:t>Smooth transition of physical properties across the interface</a:t>
            </a:r>
          </a:p>
          <a:p>
            <a:pPr marL="179388" indent="-179388">
              <a:lnSpc>
                <a:spcPct val="120000"/>
              </a:lnSpc>
              <a:spcBef>
                <a:spcPts val="625"/>
              </a:spcBef>
              <a:buClr>
                <a:schemeClr val="accent1"/>
              </a:buClr>
              <a:buFont typeface="Arial" panose="020B0604020202020204" pitchFamily="34" charset="0"/>
              <a:buChar char="•"/>
            </a:pPr>
            <a:r>
              <a:rPr lang="en-US" sz="1600" dirty="0"/>
              <a:t>Conceptual Advantage </a:t>
            </a:r>
          </a:p>
        </p:txBody>
      </p:sp>
      <p:sp>
        <p:nvSpPr>
          <p:cNvPr id="203" name="Textfeld 202">
            <a:extLst>
              <a:ext uri="{FF2B5EF4-FFF2-40B4-BE49-F238E27FC236}">
                <a16:creationId xmlns:a16="http://schemas.microsoft.com/office/drawing/2014/main" id="{6AB99FC7-8682-4A49-8FB5-931E89B79C62}"/>
              </a:ext>
            </a:extLst>
          </p:cNvPr>
          <p:cNvSpPr txBox="1"/>
          <p:nvPr/>
        </p:nvSpPr>
        <p:spPr>
          <a:xfrm>
            <a:off x="10880370" y="4709987"/>
            <a:ext cx="57227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accent3"/>
                </a:solidFill>
              </a:rPr>
              <a:t> </a:t>
            </a:r>
            <a:r>
              <a:rPr lang="de-DE" sz="1200" dirty="0" err="1">
                <a:solidFill>
                  <a:schemeClr val="accent3"/>
                </a:solidFill>
              </a:rPr>
              <a:t>wetting</a:t>
            </a:r>
            <a:r>
              <a:rPr lang="de-DE" sz="1200" dirty="0">
                <a:solidFill>
                  <a:schemeClr val="accent3"/>
                </a:solidFill>
              </a:rPr>
              <a:t> </a:t>
            </a:r>
            <a:br>
              <a:rPr lang="de-DE" sz="1200" dirty="0">
                <a:solidFill>
                  <a:schemeClr val="accent3"/>
                </a:solidFill>
              </a:rPr>
            </a:br>
            <a:r>
              <a:rPr lang="de-DE" sz="1200" dirty="0">
                <a:solidFill>
                  <a:schemeClr val="accent3"/>
                </a:solidFill>
              </a:rPr>
              <a:t>fluid</a:t>
            </a:r>
          </a:p>
        </p:txBody>
      </p:sp>
      <p:sp>
        <p:nvSpPr>
          <p:cNvPr id="204" name="Textfeld 203">
            <a:extLst>
              <a:ext uri="{FF2B5EF4-FFF2-40B4-BE49-F238E27FC236}">
                <a16:creationId xmlns:a16="http://schemas.microsoft.com/office/drawing/2014/main" id="{750B99BC-D417-467C-81BA-E43BB78F1C29}"/>
              </a:ext>
            </a:extLst>
          </p:cNvPr>
          <p:cNvSpPr txBox="1"/>
          <p:nvPr/>
        </p:nvSpPr>
        <p:spPr>
          <a:xfrm>
            <a:off x="10716925" y="1299745"/>
            <a:ext cx="86081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bg1"/>
                </a:solidFill>
              </a:rPr>
              <a:t>Non-</a:t>
            </a:r>
            <a:r>
              <a:rPr lang="de-DE" sz="1200" dirty="0" err="1">
                <a:solidFill>
                  <a:schemeClr val="bg1"/>
                </a:solidFill>
              </a:rPr>
              <a:t>wetting</a:t>
            </a:r>
            <a:r>
              <a:rPr lang="de-DE" sz="1200" dirty="0">
                <a:solidFill>
                  <a:schemeClr val="bg1"/>
                </a:solidFill>
              </a:rPr>
              <a:t> </a:t>
            </a:r>
            <a:br>
              <a:rPr lang="de-DE" sz="1200" dirty="0">
                <a:solidFill>
                  <a:schemeClr val="bg1"/>
                </a:solidFill>
              </a:rPr>
            </a:br>
            <a:r>
              <a:rPr lang="de-DE" sz="1200" dirty="0">
                <a:solidFill>
                  <a:schemeClr val="bg1"/>
                </a:solidFill>
              </a:rPr>
              <a:t>fluid</a:t>
            </a:r>
          </a:p>
        </p:txBody>
      </p:sp>
      <p:sp>
        <p:nvSpPr>
          <p:cNvPr id="218" name="Pfeil: nach unten 217">
            <a:extLst>
              <a:ext uri="{FF2B5EF4-FFF2-40B4-BE49-F238E27FC236}">
                <a16:creationId xmlns:a16="http://schemas.microsoft.com/office/drawing/2014/main" id="{FC9AB526-379E-42A3-978E-F6F95EBE349C}"/>
              </a:ext>
            </a:extLst>
          </p:cNvPr>
          <p:cNvSpPr/>
          <p:nvPr/>
        </p:nvSpPr>
        <p:spPr>
          <a:xfrm>
            <a:off x="4718632" y="3269792"/>
            <a:ext cx="447652" cy="51370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72" name="Foliennummernplatzhalter 4">
            <a:extLst>
              <a:ext uri="{FF2B5EF4-FFF2-40B4-BE49-F238E27FC236}">
                <a16:creationId xmlns:a16="http://schemas.microsoft.com/office/drawing/2014/main" id="{EEA6AEA5-F640-9988-A2FC-88C76A480FBE}"/>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4</a:t>
            </a:fld>
            <a:endParaRPr lang="de-DE" dirty="0"/>
          </a:p>
        </p:txBody>
      </p:sp>
      <p:sp>
        <p:nvSpPr>
          <p:cNvPr id="173" name="Rechteck 172">
            <a:extLst>
              <a:ext uri="{FF2B5EF4-FFF2-40B4-BE49-F238E27FC236}">
                <a16:creationId xmlns:a16="http://schemas.microsoft.com/office/drawing/2014/main" id="{84FBD36C-8E4A-4BF5-BC7A-9885F1F7F0AF}"/>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174" name="Datumsplatzhalter 3">
            <a:extLst>
              <a:ext uri="{FF2B5EF4-FFF2-40B4-BE49-F238E27FC236}">
                <a16:creationId xmlns:a16="http://schemas.microsoft.com/office/drawing/2014/main" id="{21B3EF91-E592-0B2F-AF73-75ADD2F45079}"/>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grpSp>
        <p:nvGrpSpPr>
          <p:cNvPr id="175" name="Gruppieren 174">
            <a:extLst>
              <a:ext uri="{FF2B5EF4-FFF2-40B4-BE49-F238E27FC236}">
                <a16:creationId xmlns:a16="http://schemas.microsoft.com/office/drawing/2014/main" id="{8D20302B-12C7-E245-F79A-BBE0B1C098AA}"/>
              </a:ext>
            </a:extLst>
          </p:cNvPr>
          <p:cNvGrpSpPr/>
          <p:nvPr/>
        </p:nvGrpSpPr>
        <p:grpSpPr>
          <a:xfrm>
            <a:off x="3363668" y="6414194"/>
            <a:ext cx="5464666" cy="328852"/>
            <a:chOff x="3990310" y="6414194"/>
            <a:chExt cx="5464666" cy="328852"/>
          </a:xfrm>
        </p:grpSpPr>
        <p:sp>
          <p:nvSpPr>
            <p:cNvPr id="176" name="Textfeld 175">
              <a:extLst>
                <a:ext uri="{FF2B5EF4-FFF2-40B4-BE49-F238E27FC236}">
                  <a16:creationId xmlns:a16="http://schemas.microsoft.com/office/drawing/2014/main" id="{4DE87808-28FC-1DD0-572C-346833AE4661}"/>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177" name="Gruppieren 176">
              <a:extLst>
                <a:ext uri="{FF2B5EF4-FFF2-40B4-BE49-F238E27FC236}">
                  <a16:creationId xmlns:a16="http://schemas.microsoft.com/office/drawing/2014/main" id="{8999B1E1-EF8D-B76D-FBFE-F8C525E415D5}"/>
                </a:ext>
              </a:extLst>
            </p:cNvPr>
            <p:cNvGrpSpPr/>
            <p:nvPr/>
          </p:nvGrpSpPr>
          <p:grpSpPr>
            <a:xfrm>
              <a:off x="4852483" y="6414194"/>
              <a:ext cx="4602493" cy="328852"/>
              <a:chOff x="4852483" y="6414194"/>
              <a:chExt cx="4602493" cy="328852"/>
            </a:xfrm>
          </p:grpSpPr>
          <p:grpSp>
            <p:nvGrpSpPr>
              <p:cNvPr id="178" name="Gruppieren 177">
                <a:extLst>
                  <a:ext uri="{FF2B5EF4-FFF2-40B4-BE49-F238E27FC236}">
                    <a16:creationId xmlns:a16="http://schemas.microsoft.com/office/drawing/2014/main" id="{6366375A-5548-84E6-8A3F-F19DA8D0FC9B}"/>
                  </a:ext>
                </a:extLst>
              </p:cNvPr>
              <p:cNvGrpSpPr/>
              <p:nvPr/>
            </p:nvGrpSpPr>
            <p:grpSpPr>
              <a:xfrm>
                <a:off x="4852483" y="6414194"/>
                <a:ext cx="3571150" cy="328852"/>
                <a:chOff x="4852483" y="6414194"/>
                <a:chExt cx="3571150" cy="328852"/>
              </a:xfrm>
            </p:grpSpPr>
            <p:grpSp>
              <p:nvGrpSpPr>
                <p:cNvPr id="180" name="Gruppieren 179">
                  <a:extLst>
                    <a:ext uri="{FF2B5EF4-FFF2-40B4-BE49-F238E27FC236}">
                      <a16:creationId xmlns:a16="http://schemas.microsoft.com/office/drawing/2014/main" id="{76DE9326-3BD8-A3E1-8200-786EBA9E9C28}"/>
                    </a:ext>
                  </a:extLst>
                </p:cNvPr>
                <p:cNvGrpSpPr/>
                <p:nvPr/>
              </p:nvGrpSpPr>
              <p:grpSpPr>
                <a:xfrm>
                  <a:off x="4852483" y="6643150"/>
                  <a:ext cx="423419" cy="99896"/>
                  <a:chOff x="4304401" y="6616154"/>
                  <a:chExt cx="423419" cy="99896"/>
                </a:xfrm>
              </p:grpSpPr>
              <p:sp>
                <p:nvSpPr>
                  <p:cNvPr id="189" name="Oval 88">
                    <a:extLst>
                      <a:ext uri="{FF2B5EF4-FFF2-40B4-BE49-F238E27FC236}">
                        <a16:creationId xmlns:a16="http://schemas.microsoft.com/office/drawing/2014/main" id="{02F8D35B-98DA-AEA2-A8C5-198148D4DBB4}"/>
                      </a:ext>
                    </a:extLst>
                  </p:cNvPr>
                  <p:cNvSpPr/>
                  <p:nvPr/>
                </p:nvSpPr>
                <p:spPr>
                  <a:xfrm flipH="1" flipV="1">
                    <a:off x="4304401" y="6616154"/>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90" name="Oval 89">
                    <a:extLst>
                      <a:ext uri="{FF2B5EF4-FFF2-40B4-BE49-F238E27FC236}">
                        <a16:creationId xmlns:a16="http://schemas.microsoft.com/office/drawing/2014/main" id="{D90EB9E5-DB2B-8C3D-276A-FD2BC0014F69}"/>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181" name="Gruppieren 180">
                  <a:extLst>
                    <a:ext uri="{FF2B5EF4-FFF2-40B4-BE49-F238E27FC236}">
                      <a16:creationId xmlns:a16="http://schemas.microsoft.com/office/drawing/2014/main" id="{3D333753-753B-654A-451B-EF9BC9E7717B}"/>
                    </a:ext>
                  </a:extLst>
                </p:cNvPr>
                <p:cNvGrpSpPr/>
                <p:nvPr/>
              </p:nvGrpSpPr>
              <p:grpSpPr>
                <a:xfrm>
                  <a:off x="6095559" y="6633521"/>
                  <a:ext cx="1410792" cy="103423"/>
                  <a:chOff x="5915080" y="6625491"/>
                  <a:chExt cx="1410792" cy="103423"/>
                </a:xfrm>
              </p:grpSpPr>
              <p:sp>
                <p:nvSpPr>
                  <p:cNvPr id="184" name="Oval 91">
                    <a:extLst>
                      <a:ext uri="{FF2B5EF4-FFF2-40B4-BE49-F238E27FC236}">
                        <a16:creationId xmlns:a16="http://schemas.microsoft.com/office/drawing/2014/main" id="{1864ADA9-9DB3-201E-73AF-4257DF57E45B}"/>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85" name="Oval 92">
                    <a:extLst>
                      <a:ext uri="{FF2B5EF4-FFF2-40B4-BE49-F238E27FC236}">
                        <a16:creationId xmlns:a16="http://schemas.microsoft.com/office/drawing/2014/main" id="{C10A30D6-4C3E-8CE8-4275-AA639419AFA3}"/>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186" name="Oval 93">
                    <a:extLst>
                      <a:ext uri="{FF2B5EF4-FFF2-40B4-BE49-F238E27FC236}">
                        <a16:creationId xmlns:a16="http://schemas.microsoft.com/office/drawing/2014/main" id="{47F3C15D-8D40-D6F5-0EAD-E194B714ABB2}"/>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87" name="Oval 94">
                    <a:extLst>
                      <a:ext uri="{FF2B5EF4-FFF2-40B4-BE49-F238E27FC236}">
                        <a16:creationId xmlns:a16="http://schemas.microsoft.com/office/drawing/2014/main" id="{A97B26FF-ED1B-456C-6C74-FDDF7614C23F}"/>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88" name="Oval 95">
                    <a:extLst>
                      <a:ext uri="{FF2B5EF4-FFF2-40B4-BE49-F238E27FC236}">
                        <a16:creationId xmlns:a16="http://schemas.microsoft.com/office/drawing/2014/main" id="{A0CF0113-CAF0-15CD-8B7C-1CA70B940637}"/>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182" name="Oval 96">
                  <a:extLst>
                    <a:ext uri="{FF2B5EF4-FFF2-40B4-BE49-F238E27FC236}">
                      <a16:creationId xmlns:a16="http://schemas.microsoft.com/office/drawing/2014/main" id="{86DCD37A-F633-F2F2-A9B9-C2D0302FE1EF}"/>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83" name="Textfeld 182">
                  <a:extLst>
                    <a:ext uri="{FF2B5EF4-FFF2-40B4-BE49-F238E27FC236}">
                      <a16:creationId xmlns:a16="http://schemas.microsoft.com/office/drawing/2014/main" id="{76A4F7E6-0482-7C84-8546-CE654BCBFCEC}"/>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179" name="Textfeld 178">
                <a:extLst>
                  <a:ext uri="{FF2B5EF4-FFF2-40B4-BE49-F238E27FC236}">
                    <a16:creationId xmlns:a16="http://schemas.microsoft.com/office/drawing/2014/main" id="{A064CB44-B9C3-8D40-0019-0EF2EFD0E83B}"/>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p:grpSp>
        <p:nvGrpSpPr>
          <p:cNvPr id="4" name="Gruppieren 3">
            <a:extLst>
              <a:ext uri="{FF2B5EF4-FFF2-40B4-BE49-F238E27FC236}">
                <a16:creationId xmlns:a16="http://schemas.microsoft.com/office/drawing/2014/main" id="{F5E2F344-CDAE-B6FB-3EAD-DD30AE46334E}"/>
              </a:ext>
            </a:extLst>
          </p:cNvPr>
          <p:cNvGrpSpPr/>
          <p:nvPr/>
        </p:nvGrpSpPr>
        <p:grpSpPr>
          <a:xfrm>
            <a:off x="4899699" y="3840344"/>
            <a:ext cx="3609943" cy="2351491"/>
            <a:chOff x="4899699" y="3722360"/>
            <a:chExt cx="3609943" cy="2351491"/>
          </a:xfrm>
        </p:grpSpPr>
        <p:grpSp>
          <p:nvGrpSpPr>
            <p:cNvPr id="215" name="Gruppieren 214">
              <a:extLst>
                <a:ext uri="{FF2B5EF4-FFF2-40B4-BE49-F238E27FC236}">
                  <a16:creationId xmlns:a16="http://schemas.microsoft.com/office/drawing/2014/main" id="{C50901F2-A063-45A8-97FE-9E7A4DC3FE79}"/>
                </a:ext>
              </a:extLst>
            </p:cNvPr>
            <p:cNvGrpSpPr/>
            <p:nvPr/>
          </p:nvGrpSpPr>
          <p:grpSpPr>
            <a:xfrm>
              <a:off x="4907582" y="3722360"/>
              <a:ext cx="2485111" cy="2051501"/>
              <a:chOff x="4906940" y="3894146"/>
              <a:chExt cx="2485111" cy="2051501"/>
            </a:xfrm>
          </p:grpSpPr>
          <p:sp>
            <p:nvSpPr>
              <p:cNvPr id="148" name="Textfeld 147">
                <a:extLst>
                  <a:ext uri="{FF2B5EF4-FFF2-40B4-BE49-F238E27FC236}">
                    <a16:creationId xmlns:a16="http://schemas.microsoft.com/office/drawing/2014/main" id="{1DC8E1A1-4FCE-424E-B0CB-A88DB27B5D00}"/>
                  </a:ext>
                </a:extLst>
              </p:cNvPr>
              <p:cNvSpPr txBox="1"/>
              <p:nvPr/>
            </p:nvSpPr>
            <p:spPr>
              <a:xfrm>
                <a:off x="5753337" y="3894146"/>
                <a:ext cx="1179810" cy="301878"/>
              </a:xfrm>
              <a:prstGeom prst="rect">
                <a:avLst/>
              </a:prstGeom>
              <a:noFill/>
            </p:spPr>
            <p:txBody>
              <a:bodyPr wrap="none" lIns="0" tIns="0" rIns="0" bIns="0" rtlCol="0">
                <a:spAutoFit/>
              </a:bodyPr>
              <a:lstStyle/>
              <a:p>
                <a:pPr>
                  <a:lnSpc>
                    <a:spcPct val="120000"/>
                  </a:lnSpc>
                  <a:spcBef>
                    <a:spcPts val="625"/>
                  </a:spcBef>
                  <a:buClr>
                    <a:schemeClr val="accent1"/>
                  </a:buClr>
                </a:pPr>
                <a:r>
                  <a:rPr lang="de-DE" sz="1800" dirty="0" err="1"/>
                  <a:t>Macroscale</a:t>
                </a:r>
                <a:endParaRPr lang="de-DE" sz="1800" dirty="0"/>
              </a:p>
            </p:txBody>
          </p:sp>
          <p:grpSp>
            <p:nvGrpSpPr>
              <p:cNvPr id="214" name="Gruppieren 213">
                <a:extLst>
                  <a:ext uri="{FF2B5EF4-FFF2-40B4-BE49-F238E27FC236}">
                    <a16:creationId xmlns:a16="http://schemas.microsoft.com/office/drawing/2014/main" id="{C4AAF426-BA42-49AA-A4B2-ED3298F3E170}"/>
                  </a:ext>
                </a:extLst>
              </p:cNvPr>
              <p:cNvGrpSpPr/>
              <p:nvPr/>
            </p:nvGrpSpPr>
            <p:grpSpPr>
              <a:xfrm>
                <a:off x="4906940" y="4003428"/>
                <a:ext cx="2485111" cy="1942219"/>
                <a:chOff x="5739694" y="3943694"/>
                <a:chExt cx="2485111" cy="1942219"/>
              </a:xfrm>
            </p:grpSpPr>
            <p:grpSp>
              <p:nvGrpSpPr>
                <p:cNvPr id="213" name="Gruppieren 212">
                  <a:extLst>
                    <a:ext uri="{FF2B5EF4-FFF2-40B4-BE49-F238E27FC236}">
                      <a16:creationId xmlns:a16="http://schemas.microsoft.com/office/drawing/2014/main" id="{FC4444A2-705B-4CCA-AAA0-A8A5C3C9D830}"/>
                    </a:ext>
                  </a:extLst>
                </p:cNvPr>
                <p:cNvGrpSpPr/>
                <p:nvPr/>
              </p:nvGrpSpPr>
              <p:grpSpPr>
                <a:xfrm>
                  <a:off x="5739694" y="3943694"/>
                  <a:ext cx="2485111" cy="1942219"/>
                  <a:chOff x="5337678" y="3456301"/>
                  <a:chExt cx="2485111" cy="1942219"/>
                </a:xfrm>
              </p:grpSpPr>
              <mc:AlternateContent xmlns:mc="http://schemas.openxmlformats.org/markup-compatibility/2006" xmlns:a14="http://schemas.microsoft.com/office/drawing/2010/main">
                <mc:Choice Requires="a14">
                  <p:sp>
                    <p:nvSpPr>
                      <p:cNvPr id="133" name="Textfeld 132">
                        <a:extLst>
                          <a:ext uri="{FF2B5EF4-FFF2-40B4-BE49-F238E27FC236}">
                            <a16:creationId xmlns:a16="http://schemas.microsoft.com/office/drawing/2014/main" id="{5F2DA61B-E3B4-448B-A2D7-D27AED91D374}"/>
                          </a:ext>
                        </a:extLst>
                      </p:cNvPr>
                      <p:cNvSpPr txBox="1"/>
                      <p:nvPr/>
                    </p:nvSpPr>
                    <p:spPr>
                      <a:xfrm>
                        <a:off x="6503513" y="5066121"/>
                        <a:ext cx="292644"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𝑥</m:t>
                                  </m:r>
                                </m:e>
                                <m:sub>
                                  <m:r>
                                    <a:rPr lang="de-DE" sz="1800" b="0" i="1" smtClean="0">
                                      <a:latin typeface="Cambria Math" panose="02040503050406030204" pitchFamily="18" charset="0"/>
                                    </a:rPr>
                                    <m:t>2</m:t>
                                  </m:r>
                                </m:sub>
                              </m:sSub>
                            </m:oMath>
                          </m:oMathPara>
                        </a14:m>
                        <a:endParaRPr lang="de-DE" sz="1800" dirty="0"/>
                      </a:p>
                    </p:txBody>
                  </p:sp>
                </mc:Choice>
                <mc:Fallback xmlns="">
                  <p:sp>
                    <p:nvSpPr>
                      <p:cNvPr id="133" name="Textfeld 132">
                        <a:extLst>
                          <a:ext uri="{FF2B5EF4-FFF2-40B4-BE49-F238E27FC236}">
                            <a16:creationId xmlns:a16="http://schemas.microsoft.com/office/drawing/2014/main" id="{5F2DA61B-E3B4-448B-A2D7-D27AED91D374}"/>
                          </a:ext>
                        </a:extLst>
                      </p:cNvPr>
                      <p:cNvSpPr txBox="1">
                        <a:spLocks noRot="1" noChangeAspect="1" noMove="1" noResize="1" noEditPoints="1" noAdjustHandles="1" noChangeArrowheads="1" noChangeShapeType="1" noTextEdit="1"/>
                      </p:cNvSpPr>
                      <p:nvPr/>
                    </p:nvSpPr>
                    <p:spPr>
                      <a:xfrm>
                        <a:off x="6503513" y="5066121"/>
                        <a:ext cx="292644" cy="332399"/>
                      </a:xfrm>
                      <a:prstGeom prst="rect">
                        <a:avLst/>
                      </a:prstGeom>
                      <a:blipFill>
                        <a:blip r:embed="rId19"/>
                        <a:stretch>
                          <a:fillRect l="-10417" r="-4167" b="-7273"/>
                        </a:stretch>
                      </a:blipFill>
                    </p:spPr>
                    <p:txBody>
                      <a:bodyPr/>
                      <a:lstStyle/>
                      <a:p>
                        <a:r>
                          <a:rPr lang="de-DE">
                            <a:noFill/>
                          </a:rPr>
                          <a:t> </a:t>
                        </a:r>
                      </a:p>
                    </p:txBody>
                  </p:sp>
                </mc:Fallback>
              </mc:AlternateContent>
              <p:grpSp>
                <p:nvGrpSpPr>
                  <p:cNvPr id="212" name="Gruppieren 211">
                    <a:extLst>
                      <a:ext uri="{FF2B5EF4-FFF2-40B4-BE49-F238E27FC236}">
                        <a16:creationId xmlns:a16="http://schemas.microsoft.com/office/drawing/2014/main" id="{F078A81B-DBA6-4798-A351-23150DC154DD}"/>
                      </a:ext>
                    </a:extLst>
                  </p:cNvPr>
                  <p:cNvGrpSpPr/>
                  <p:nvPr/>
                </p:nvGrpSpPr>
                <p:grpSpPr>
                  <a:xfrm>
                    <a:off x="5337678" y="3456301"/>
                    <a:ext cx="2485111" cy="1702833"/>
                    <a:chOff x="4961806" y="3951321"/>
                    <a:chExt cx="2485111" cy="1702833"/>
                  </a:xfrm>
                </p:grpSpPr>
                <mc:AlternateContent xmlns:mc="http://schemas.openxmlformats.org/markup-compatibility/2006" xmlns:a14="http://schemas.microsoft.com/office/drawing/2010/main">
                  <mc:Choice Requires="a14">
                    <p:sp>
                      <p:nvSpPr>
                        <p:cNvPr id="132" name="Textfeld 131">
                          <a:extLst>
                            <a:ext uri="{FF2B5EF4-FFF2-40B4-BE49-F238E27FC236}">
                              <a16:creationId xmlns:a16="http://schemas.microsoft.com/office/drawing/2014/main" id="{28884549-F203-42F1-8F4F-5AE1A1611E4C}"/>
                            </a:ext>
                          </a:extLst>
                        </p:cNvPr>
                        <p:cNvSpPr txBox="1"/>
                        <p:nvPr/>
                      </p:nvSpPr>
                      <p:spPr>
                        <a:xfrm>
                          <a:off x="4961806" y="4567184"/>
                          <a:ext cx="226151" cy="332399"/>
                        </a:xfrm>
                        <a:prstGeom prst="rect">
                          <a:avLst/>
                        </a:prstGeom>
                        <a:noFill/>
                      </p:spPr>
                      <p:txBody>
                        <a:bodyPr wrap="non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𝜙</m:t>
                                </m:r>
                              </m:oMath>
                            </m:oMathPara>
                          </a14:m>
                          <a:endParaRPr lang="de-DE" sz="1800" dirty="0"/>
                        </a:p>
                      </p:txBody>
                    </p:sp>
                  </mc:Choice>
                  <mc:Fallback xmlns="">
                    <p:sp>
                      <p:nvSpPr>
                        <p:cNvPr id="132" name="Textfeld 131">
                          <a:extLst>
                            <a:ext uri="{FF2B5EF4-FFF2-40B4-BE49-F238E27FC236}">
                              <a16:creationId xmlns:a16="http://schemas.microsoft.com/office/drawing/2014/main" id="{28884549-F203-42F1-8F4F-5AE1A1611E4C}"/>
                            </a:ext>
                          </a:extLst>
                        </p:cNvPr>
                        <p:cNvSpPr txBox="1">
                          <a:spLocks noRot="1" noChangeAspect="1" noMove="1" noResize="1" noEditPoints="1" noAdjustHandles="1" noChangeArrowheads="1" noChangeShapeType="1" noTextEdit="1"/>
                        </p:cNvSpPr>
                        <p:nvPr/>
                      </p:nvSpPr>
                      <p:spPr>
                        <a:xfrm>
                          <a:off x="4961806" y="4567184"/>
                          <a:ext cx="226151" cy="332399"/>
                        </a:xfrm>
                        <a:prstGeom prst="rect">
                          <a:avLst/>
                        </a:prstGeom>
                        <a:blipFill>
                          <a:blip r:embed="rId20"/>
                          <a:stretch>
                            <a:fillRect l="-35135" r="-29730" b="-21818"/>
                          </a:stretch>
                        </a:blipFill>
                      </p:spPr>
                      <p:txBody>
                        <a:bodyPr/>
                        <a:lstStyle/>
                        <a:p>
                          <a:r>
                            <a:rPr lang="de-DE">
                              <a:noFill/>
                            </a:rPr>
                            <a:t> </a:t>
                          </a:r>
                        </a:p>
                      </p:txBody>
                    </p:sp>
                  </mc:Fallback>
                </mc:AlternateContent>
                <p:sp>
                  <p:nvSpPr>
                    <p:cNvPr id="34" name="Textfeld 33">
                      <a:extLst>
                        <a:ext uri="{FF2B5EF4-FFF2-40B4-BE49-F238E27FC236}">
                          <a16:creationId xmlns:a16="http://schemas.microsoft.com/office/drawing/2014/main" id="{C36EE0A9-757A-4C91-9364-C0313DCD8955}"/>
                        </a:ext>
                      </a:extLst>
                    </p:cNvPr>
                    <p:cNvSpPr txBox="1"/>
                    <p:nvPr/>
                  </p:nvSpPr>
                  <p:spPr>
                    <a:xfrm>
                      <a:off x="5160745" y="4078841"/>
                      <a:ext cx="128240" cy="301878"/>
                    </a:xfrm>
                    <a:prstGeom prst="rect">
                      <a:avLst/>
                    </a:prstGeom>
                    <a:noFill/>
                  </p:spPr>
                  <p:txBody>
                    <a:bodyPr wrap="none" lIns="0" tIns="0" rIns="0" bIns="0" rtlCol="0">
                      <a:spAutoFit/>
                    </a:bodyPr>
                    <a:lstStyle/>
                    <a:p>
                      <a:pPr>
                        <a:lnSpc>
                          <a:spcPct val="120000"/>
                        </a:lnSpc>
                        <a:spcBef>
                          <a:spcPts val="625"/>
                        </a:spcBef>
                        <a:buClr>
                          <a:schemeClr val="accent1"/>
                        </a:buClr>
                      </a:pPr>
                      <a:r>
                        <a:rPr lang="de-DE" sz="1800" dirty="0"/>
                        <a:t>1</a:t>
                      </a:r>
                    </a:p>
                  </p:txBody>
                </p:sp>
                <p:sp>
                  <p:nvSpPr>
                    <p:cNvPr id="138" name="Textfeld 137">
                      <a:extLst>
                        <a:ext uri="{FF2B5EF4-FFF2-40B4-BE49-F238E27FC236}">
                          <a16:creationId xmlns:a16="http://schemas.microsoft.com/office/drawing/2014/main" id="{F4AA64D3-B326-4B13-9B81-5C02FDA3195D}"/>
                        </a:ext>
                      </a:extLst>
                    </p:cNvPr>
                    <p:cNvSpPr txBox="1"/>
                    <p:nvPr/>
                  </p:nvSpPr>
                  <p:spPr>
                    <a:xfrm>
                      <a:off x="5085365" y="5173808"/>
                      <a:ext cx="205184" cy="301878"/>
                    </a:xfrm>
                    <a:prstGeom prst="rect">
                      <a:avLst/>
                    </a:prstGeom>
                    <a:noFill/>
                  </p:spPr>
                  <p:txBody>
                    <a:bodyPr wrap="none" lIns="0" tIns="0" rIns="0" bIns="0" rtlCol="0">
                      <a:spAutoFit/>
                    </a:bodyPr>
                    <a:lstStyle/>
                    <a:p>
                      <a:pPr>
                        <a:lnSpc>
                          <a:spcPct val="120000"/>
                        </a:lnSpc>
                        <a:spcBef>
                          <a:spcPts val="625"/>
                        </a:spcBef>
                        <a:buClr>
                          <a:schemeClr val="accent1"/>
                        </a:buClr>
                      </a:pPr>
                      <a:r>
                        <a:rPr lang="de-DE" sz="1800" dirty="0"/>
                        <a:t>-1</a:t>
                      </a:r>
                    </a:p>
                  </p:txBody>
                </p:sp>
                <p:grpSp>
                  <p:nvGrpSpPr>
                    <p:cNvPr id="157" name="Gruppieren 156">
                      <a:extLst>
                        <a:ext uri="{FF2B5EF4-FFF2-40B4-BE49-F238E27FC236}">
                          <a16:creationId xmlns:a16="http://schemas.microsoft.com/office/drawing/2014/main" id="{2F4288C6-2F30-496B-AF67-351B5FE19027}"/>
                        </a:ext>
                      </a:extLst>
                    </p:cNvPr>
                    <p:cNvGrpSpPr/>
                    <p:nvPr/>
                  </p:nvGrpSpPr>
                  <p:grpSpPr>
                    <a:xfrm>
                      <a:off x="5372133" y="3951321"/>
                      <a:ext cx="2074784" cy="1702833"/>
                      <a:chOff x="4808162" y="1098419"/>
                      <a:chExt cx="2074784" cy="1702833"/>
                    </a:xfrm>
                  </p:grpSpPr>
                  <p:cxnSp>
                    <p:nvCxnSpPr>
                      <p:cNvPr id="158" name="Gerade Verbindung mit Pfeil 157">
                        <a:extLst>
                          <a:ext uri="{FF2B5EF4-FFF2-40B4-BE49-F238E27FC236}">
                            <a16:creationId xmlns:a16="http://schemas.microsoft.com/office/drawing/2014/main" id="{F6123EB8-70D2-4CCB-8FA4-E0A96E25329A}"/>
                          </a:ext>
                        </a:extLst>
                      </p:cNvPr>
                      <p:cNvCxnSpPr>
                        <a:cxnSpLocks/>
                      </p:cNvCxnSpPr>
                      <p:nvPr/>
                    </p:nvCxnSpPr>
                    <p:spPr>
                      <a:xfrm flipV="1">
                        <a:off x="4826633" y="1098419"/>
                        <a:ext cx="0" cy="1701914"/>
                      </a:xfrm>
                      <a:prstGeom prst="straightConnector1">
                        <a:avLst/>
                      </a:prstGeom>
                      <a:ln w="38100">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159" name="Gerade Verbindung mit Pfeil 158">
                        <a:extLst>
                          <a:ext uri="{FF2B5EF4-FFF2-40B4-BE49-F238E27FC236}">
                            <a16:creationId xmlns:a16="http://schemas.microsoft.com/office/drawing/2014/main" id="{90688618-BA57-41A6-B64B-3F351B89EFB9}"/>
                          </a:ext>
                        </a:extLst>
                      </p:cNvPr>
                      <p:cNvCxnSpPr>
                        <a:cxnSpLocks/>
                      </p:cNvCxnSpPr>
                      <p:nvPr/>
                    </p:nvCxnSpPr>
                    <p:spPr>
                      <a:xfrm>
                        <a:off x="4808162" y="2801252"/>
                        <a:ext cx="2074784" cy="0"/>
                      </a:xfrm>
                      <a:prstGeom prst="straightConnector1">
                        <a:avLst/>
                      </a:prstGeom>
                      <a:ln w="38100">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grpSp>
              </p:grpSp>
            </p:grpSp>
            <p:cxnSp>
              <p:nvCxnSpPr>
                <p:cNvPr id="161" name="Gerader Verbinder 160">
                  <a:extLst>
                    <a:ext uri="{FF2B5EF4-FFF2-40B4-BE49-F238E27FC236}">
                      <a16:creationId xmlns:a16="http://schemas.microsoft.com/office/drawing/2014/main" id="{2A9746EC-9942-4810-A4DB-0163387D45B9}"/>
                    </a:ext>
                  </a:extLst>
                </p:cNvPr>
                <p:cNvCxnSpPr>
                  <a:cxnSpLocks/>
                </p:cNvCxnSpPr>
                <p:nvPr/>
              </p:nvCxnSpPr>
              <p:spPr>
                <a:xfrm>
                  <a:off x="6110745" y="4238989"/>
                  <a:ext cx="106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r Verbinder 161">
                  <a:extLst>
                    <a:ext uri="{FF2B5EF4-FFF2-40B4-BE49-F238E27FC236}">
                      <a16:creationId xmlns:a16="http://schemas.microsoft.com/office/drawing/2014/main" id="{C69CA1CC-97DF-4818-887E-F11AA4F09275}"/>
                    </a:ext>
                  </a:extLst>
                </p:cNvPr>
                <p:cNvCxnSpPr>
                  <a:cxnSpLocks/>
                </p:cNvCxnSpPr>
                <p:nvPr/>
              </p:nvCxnSpPr>
              <p:spPr>
                <a:xfrm>
                  <a:off x="6109434" y="5371272"/>
                  <a:ext cx="1069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42" name="Grafik 141">
              <a:extLst>
                <a:ext uri="{FF2B5EF4-FFF2-40B4-BE49-F238E27FC236}">
                  <a16:creationId xmlns:a16="http://schemas.microsoft.com/office/drawing/2014/main" id="{49089620-1001-40F9-9585-85DC51EDBE9C}"/>
                </a:ext>
              </a:extLst>
            </p:cNvPr>
            <p:cNvPicPr>
              <a:picLocks noChangeAspect="1"/>
            </p:cNvPicPr>
            <p:nvPr/>
          </p:nvPicPr>
          <p:blipFill>
            <a:blip r:embed="rId10"/>
            <a:stretch>
              <a:fillRect/>
            </a:stretch>
          </p:blipFill>
          <p:spPr>
            <a:xfrm flipH="1">
              <a:off x="4899699" y="3833876"/>
              <a:ext cx="3609943" cy="2239975"/>
            </a:xfrm>
            <a:prstGeom prst="rect">
              <a:avLst/>
            </a:prstGeom>
          </p:spPr>
        </p:pic>
      </p:grpSp>
    </p:spTree>
    <p:custDataLst>
      <p:tags r:id="rId1"/>
    </p:custDataLst>
    <p:extLst>
      <p:ext uri="{BB962C8B-B14F-4D97-AF65-F5344CB8AC3E}">
        <p14:creationId xmlns:p14="http://schemas.microsoft.com/office/powerpoint/2010/main" val="442058378"/>
      </p:ext>
    </p:extLst>
  </p:cSld>
  <p:clrMapOvr>
    <a:masterClrMapping/>
  </p:clrMapOvr>
  <mc:AlternateContent xmlns:mc="http://schemas.openxmlformats.org/markup-compatibility/2006" xmlns:p14="http://schemas.microsoft.com/office/powerpoint/2010/main">
    <mc:Choice Requires="p14">
      <p:transition spd="slow" p14:dur="2000" advTm="78888"/>
    </mc:Choice>
    <mc:Fallback xmlns="">
      <p:transition spd="slow" advTm="788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202" grpId="0"/>
      <p:bldP spid="2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BCC6B0C8-D34D-0A70-7DAD-A144C63B5F6F}"/>
              </a:ext>
            </a:extLst>
          </p:cNvPr>
          <p:cNvGrpSpPr/>
          <p:nvPr/>
        </p:nvGrpSpPr>
        <p:grpSpPr>
          <a:xfrm>
            <a:off x="8128787" y="3803567"/>
            <a:ext cx="3477584" cy="2581091"/>
            <a:chOff x="8128787" y="3803567"/>
            <a:chExt cx="3477584" cy="2581091"/>
          </a:xfrm>
        </p:grpSpPr>
        <p:grpSp>
          <p:nvGrpSpPr>
            <p:cNvPr id="15" name="Gruppieren 14">
              <a:extLst>
                <a:ext uri="{FF2B5EF4-FFF2-40B4-BE49-F238E27FC236}">
                  <a16:creationId xmlns:a16="http://schemas.microsoft.com/office/drawing/2014/main" id="{C09152CE-B352-A8C5-86D6-D70B5080C70F}"/>
                </a:ext>
              </a:extLst>
            </p:cNvPr>
            <p:cNvGrpSpPr/>
            <p:nvPr/>
          </p:nvGrpSpPr>
          <p:grpSpPr>
            <a:xfrm>
              <a:off x="8134757" y="3803567"/>
              <a:ext cx="3471614" cy="2581091"/>
              <a:chOff x="8104940" y="3736658"/>
              <a:chExt cx="3471614" cy="2581091"/>
            </a:xfrm>
          </p:grpSpPr>
          <p:sp>
            <p:nvSpPr>
              <p:cNvPr id="46" name="Rechteck 45">
                <a:extLst>
                  <a:ext uri="{FF2B5EF4-FFF2-40B4-BE49-F238E27FC236}">
                    <a16:creationId xmlns:a16="http://schemas.microsoft.com/office/drawing/2014/main" id="{BF442B49-C21C-F476-0D34-963BCFB5B02C}"/>
                  </a:ext>
                </a:extLst>
              </p:cNvPr>
              <p:cNvSpPr/>
              <p:nvPr/>
            </p:nvSpPr>
            <p:spPr>
              <a:xfrm>
                <a:off x="9429500" y="4666604"/>
                <a:ext cx="164550" cy="185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pic>
            <p:nvPicPr>
              <p:cNvPr id="55" name="Grafik 54">
                <a:extLst>
                  <a:ext uri="{FF2B5EF4-FFF2-40B4-BE49-F238E27FC236}">
                    <a16:creationId xmlns:a16="http://schemas.microsoft.com/office/drawing/2014/main" id="{98F161C3-900B-17C5-CF20-546933777C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5099" y="3736658"/>
                <a:ext cx="3441455" cy="2581091"/>
              </a:xfrm>
              <a:prstGeom prst="rect">
                <a:avLst/>
              </a:prstGeom>
            </p:spPr>
          </p:pic>
          <p:sp>
            <p:nvSpPr>
              <p:cNvPr id="56" name="Textfeld 55">
                <a:extLst>
                  <a:ext uri="{FF2B5EF4-FFF2-40B4-BE49-F238E27FC236}">
                    <a16:creationId xmlns:a16="http://schemas.microsoft.com/office/drawing/2014/main" id="{9338A810-337B-2F02-C7C3-64BB9503286F}"/>
                  </a:ext>
                </a:extLst>
              </p:cNvPr>
              <p:cNvSpPr txBox="1"/>
              <p:nvPr/>
            </p:nvSpPr>
            <p:spPr>
              <a:xfrm>
                <a:off x="10267618" y="4826325"/>
                <a:ext cx="685746" cy="268279"/>
              </a:xfrm>
              <a:prstGeom prst="rect">
                <a:avLst/>
              </a:prstGeom>
              <a:noFill/>
            </p:spPr>
            <p:txBody>
              <a:bodyPr wrap="square" lIns="0" tIns="0" rIns="0" bIns="0" rtlCol="0">
                <a:spAutoFit/>
              </a:bodyPr>
              <a:lstStyle/>
              <a:p>
                <a:pPr>
                  <a:lnSpc>
                    <a:spcPct val="120000"/>
                  </a:lnSpc>
                  <a:spcBef>
                    <a:spcPts val="625"/>
                  </a:spcBef>
                  <a:buClr>
                    <a:schemeClr val="accent1"/>
                  </a:buClr>
                </a:pPr>
                <a:r>
                  <a:rPr lang="de-DE" sz="1600" dirty="0"/>
                  <a:t>Fluid 2</a:t>
                </a:r>
              </a:p>
            </p:txBody>
          </p:sp>
          <p:sp>
            <p:nvSpPr>
              <p:cNvPr id="57" name="Textfeld 56">
                <a:extLst>
                  <a:ext uri="{FF2B5EF4-FFF2-40B4-BE49-F238E27FC236}">
                    <a16:creationId xmlns:a16="http://schemas.microsoft.com/office/drawing/2014/main" id="{B290665D-E5F7-936B-87F1-A971333E9C94}"/>
                  </a:ext>
                </a:extLst>
              </p:cNvPr>
              <p:cNvSpPr txBox="1"/>
              <p:nvPr/>
            </p:nvSpPr>
            <p:spPr>
              <a:xfrm>
                <a:off x="8608120" y="4847654"/>
                <a:ext cx="685746" cy="268279"/>
              </a:xfrm>
              <a:prstGeom prst="rect">
                <a:avLst/>
              </a:prstGeom>
              <a:noFill/>
            </p:spPr>
            <p:txBody>
              <a:bodyPr wrap="square" lIns="0" tIns="0" rIns="0" bIns="0" rtlCol="0">
                <a:spAutoFit/>
              </a:bodyPr>
              <a:lstStyle/>
              <a:p>
                <a:pPr>
                  <a:lnSpc>
                    <a:spcPct val="120000"/>
                  </a:lnSpc>
                  <a:spcBef>
                    <a:spcPts val="625"/>
                  </a:spcBef>
                  <a:buClr>
                    <a:schemeClr val="accent1"/>
                  </a:buClr>
                </a:pPr>
                <a:r>
                  <a:rPr lang="de-DE" sz="1600" dirty="0"/>
                  <a:t>Fluid 1</a:t>
                </a:r>
              </a:p>
            </p:txBody>
          </p:sp>
          <p:sp>
            <p:nvSpPr>
              <p:cNvPr id="59" name="Rechteck 58">
                <a:extLst>
                  <a:ext uri="{FF2B5EF4-FFF2-40B4-BE49-F238E27FC236}">
                    <a16:creationId xmlns:a16="http://schemas.microsoft.com/office/drawing/2014/main" id="{D9D2A82B-29BC-D4BA-39B9-D317D752A291}"/>
                  </a:ext>
                </a:extLst>
              </p:cNvPr>
              <p:cNvSpPr/>
              <p:nvPr/>
            </p:nvSpPr>
            <p:spPr>
              <a:xfrm rot="5400000">
                <a:off x="7381181" y="4786372"/>
                <a:ext cx="2031010" cy="305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mc:AlternateContent xmlns:mc="http://schemas.openxmlformats.org/markup-compatibility/2006" xmlns:a14="http://schemas.microsoft.com/office/drawing/2010/main">
            <mc:Choice Requires="a14">
              <p:sp>
                <p:nvSpPr>
                  <p:cNvPr id="2" name="Rechteck 1">
                    <a:extLst>
                      <a:ext uri="{FF2B5EF4-FFF2-40B4-BE49-F238E27FC236}">
                        <a16:creationId xmlns:a16="http://schemas.microsoft.com/office/drawing/2014/main" id="{979801E2-04F1-9FCE-4027-61104BCC3723}"/>
                      </a:ext>
                    </a:extLst>
                  </p:cNvPr>
                  <p:cNvSpPr/>
                  <p:nvPr/>
                </p:nvSpPr>
                <p:spPr>
                  <a:xfrm rot="16200000">
                    <a:off x="8078010" y="4805008"/>
                    <a:ext cx="361637" cy="30777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𝜙</m:t>
                          </m:r>
                        </m:oMath>
                      </m:oMathPara>
                    </a14:m>
                    <a:endParaRPr lang="en-US" sz="1400" dirty="0"/>
                  </a:p>
                </p:txBody>
              </p:sp>
            </mc:Choice>
            <mc:Fallback xmlns="">
              <p:sp>
                <p:nvSpPr>
                  <p:cNvPr id="2" name="Rechteck 1">
                    <a:extLst>
                      <a:ext uri="{FF2B5EF4-FFF2-40B4-BE49-F238E27FC236}">
                        <a16:creationId xmlns:a16="http://schemas.microsoft.com/office/drawing/2014/main" id="{979801E2-04F1-9FCE-4027-61104BCC3723}"/>
                      </a:ext>
                    </a:extLst>
                  </p:cNvPr>
                  <p:cNvSpPr>
                    <a:spLocks noRot="1" noChangeAspect="1" noMove="1" noResize="1" noEditPoints="1" noAdjustHandles="1" noChangeArrowheads="1" noChangeShapeType="1" noTextEdit="1"/>
                  </p:cNvSpPr>
                  <p:nvPr/>
                </p:nvSpPr>
                <p:spPr>
                  <a:xfrm rot="16200000">
                    <a:off x="8078010" y="4805008"/>
                    <a:ext cx="361637" cy="307777"/>
                  </a:xfrm>
                  <a:prstGeom prst="rect">
                    <a:avLst/>
                  </a:prstGeom>
                  <a:blipFill>
                    <a:blip r:embed="rId8"/>
                    <a:stretch>
                      <a:fillRect r="-12000"/>
                    </a:stretch>
                  </a:blipFill>
                </p:spPr>
                <p:txBody>
                  <a:bodyPr/>
                  <a:lstStyle/>
                  <a:p>
                    <a:r>
                      <a:rPr lang="en-US">
                        <a:noFill/>
                      </a:rPr>
                      <a:t> </a:t>
                    </a:r>
                  </a:p>
                </p:txBody>
              </p:sp>
            </mc:Fallback>
          </mc:AlternateContent>
          <p:sp>
            <p:nvSpPr>
              <p:cNvPr id="79" name="Rechteck 78">
                <a:extLst>
                  <a:ext uri="{FF2B5EF4-FFF2-40B4-BE49-F238E27FC236}">
                    <a16:creationId xmlns:a16="http://schemas.microsoft.com/office/drawing/2014/main" id="{234BD219-B4C1-3BA0-C8FF-F2420EE0841E}"/>
                  </a:ext>
                </a:extLst>
              </p:cNvPr>
              <p:cNvSpPr/>
              <p:nvPr/>
            </p:nvSpPr>
            <p:spPr>
              <a:xfrm rot="10800000">
                <a:off x="8512740" y="5995890"/>
                <a:ext cx="2765519" cy="305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mc:AlternateContent xmlns:mc="http://schemas.openxmlformats.org/markup-compatibility/2006" xmlns:a14="http://schemas.microsoft.com/office/drawing/2010/main">
            <mc:Choice Requires="a14">
              <p:sp>
                <p:nvSpPr>
                  <p:cNvPr id="81" name="Rechteck 80">
                    <a:extLst>
                      <a:ext uri="{FF2B5EF4-FFF2-40B4-BE49-F238E27FC236}">
                        <a16:creationId xmlns:a16="http://schemas.microsoft.com/office/drawing/2014/main" id="{6050DF95-FE25-0F83-B85A-D4B5EB774F73}"/>
                      </a:ext>
                    </a:extLst>
                  </p:cNvPr>
                  <p:cNvSpPr/>
                  <p:nvPr/>
                </p:nvSpPr>
                <p:spPr>
                  <a:xfrm rot="16200000">
                    <a:off x="8138832" y="4847358"/>
                    <a:ext cx="361637" cy="30777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𝜙</m:t>
                          </m:r>
                        </m:oMath>
                      </m:oMathPara>
                    </a14:m>
                    <a:endParaRPr lang="en-US" sz="1400" dirty="0"/>
                  </a:p>
                </p:txBody>
              </p:sp>
            </mc:Choice>
            <mc:Fallback xmlns="">
              <p:sp>
                <p:nvSpPr>
                  <p:cNvPr id="81" name="Rechteck 80">
                    <a:extLst>
                      <a:ext uri="{FF2B5EF4-FFF2-40B4-BE49-F238E27FC236}">
                        <a16:creationId xmlns:a16="http://schemas.microsoft.com/office/drawing/2014/main" id="{6050DF95-FE25-0F83-B85A-D4B5EB774F73}"/>
                      </a:ext>
                    </a:extLst>
                  </p:cNvPr>
                  <p:cNvSpPr>
                    <a:spLocks noRot="1" noChangeAspect="1" noMove="1" noResize="1" noEditPoints="1" noAdjustHandles="1" noChangeArrowheads="1" noChangeShapeType="1" noTextEdit="1"/>
                  </p:cNvSpPr>
                  <p:nvPr/>
                </p:nvSpPr>
                <p:spPr>
                  <a:xfrm rot="16200000">
                    <a:off x="8138832" y="4847358"/>
                    <a:ext cx="361637" cy="307777"/>
                  </a:xfrm>
                  <a:prstGeom prst="rect">
                    <a:avLst/>
                  </a:prstGeom>
                  <a:blipFill>
                    <a:blip r:embed="rId9"/>
                    <a:stretch>
                      <a:fillRect r="-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hteck 82">
                    <a:extLst>
                      <a:ext uri="{FF2B5EF4-FFF2-40B4-BE49-F238E27FC236}">
                        <a16:creationId xmlns:a16="http://schemas.microsoft.com/office/drawing/2014/main" id="{7967F564-B5F7-9077-FE9E-C5998CE617F6}"/>
                      </a:ext>
                    </a:extLst>
                  </p:cNvPr>
                  <p:cNvSpPr/>
                  <p:nvPr/>
                </p:nvSpPr>
                <p:spPr>
                  <a:xfrm>
                    <a:off x="9716250" y="5887058"/>
                    <a:ext cx="335989" cy="30777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𝑥</m:t>
                          </m:r>
                        </m:oMath>
                      </m:oMathPara>
                    </a14:m>
                    <a:endParaRPr lang="en-US" sz="1400" dirty="0"/>
                  </a:p>
                </p:txBody>
              </p:sp>
            </mc:Choice>
            <mc:Fallback xmlns="">
              <p:sp>
                <p:nvSpPr>
                  <p:cNvPr id="83" name="Rechteck 82">
                    <a:extLst>
                      <a:ext uri="{FF2B5EF4-FFF2-40B4-BE49-F238E27FC236}">
                        <a16:creationId xmlns:a16="http://schemas.microsoft.com/office/drawing/2014/main" id="{7967F564-B5F7-9077-FE9E-C5998CE617F6}"/>
                      </a:ext>
                    </a:extLst>
                  </p:cNvPr>
                  <p:cNvSpPr>
                    <a:spLocks noRot="1" noChangeAspect="1" noMove="1" noResize="1" noEditPoints="1" noAdjustHandles="1" noChangeArrowheads="1" noChangeShapeType="1" noTextEdit="1"/>
                  </p:cNvSpPr>
                  <p:nvPr/>
                </p:nvSpPr>
                <p:spPr>
                  <a:xfrm>
                    <a:off x="9716250" y="5887058"/>
                    <a:ext cx="335989" cy="307777"/>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5" name="Rechteck 84">
                  <a:extLst>
                    <a:ext uri="{FF2B5EF4-FFF2-40B4-BE49-F238E27FC236}">
                      <a16:creationId xmlns:a16="http://schemas.microsoft.com/office/drawing/2014/main" id="{F3FB7A1F-5070-C7CF-A1CE-271A607F57BA}"/>
                    </a:ext>
                  </a:extLst>
                </p:cNvPr>
                <p:cNvSpPr/>
                <p:nvPr/>
              </p:nvSpPr>
              <p:spPr>
                <a:xfrm>
                  <a:off x="8128787" y="5706859"/>
                  <a:ext cx="468398" cy="30777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en-US" sz="1400" dirty="0"/>
                </a:p>
              </p:txBody>
            </p:sp>
          </mc:Choice>
          <mc:Fallback xmlns="">
            <p:sp>
              <p:nvSpPr>
                <p:cNvPr id="85" name="Rechteck 84">
                  <a:extLst>
                    <a:ext uri="{FF2B5EF4-FFF2-40B4-BE49-F238E27FC236}">
                      <a16:creationId xmlns:a16="http://schemas.microsoft.com/office/drawing/2014/main" id="{F3FB7A1F-5070-C7CF-A1CE-271A607F57BA}"/>
                    </a:ext>
                  </a:extLst>
                </p:cNvPr>
                <p:cNvSpPr>
                  <a:spLocks noRot="1" noChangeAspect="1" noMove="1" noResize="1" noEditPoints="1" noAdjustHandles="1" noChangeArrowheads="1" noChangeShapeType="1" noTextEdit="1"/>
                </p:cNvSpPr>
                <p:nvPr/>
              </p:nvSpPr>
              <p:spPr>
                <a:xfrm>
                  <a:off x="8128787" y="5706859"/>
                  <a:ext cx="468398" cy="3077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hteck 85">
                  <a:extLst>
                    <a:ext uri="{FF2B5EF4-FFF2-40B4-BE49-F238E27FC236}">
                      <a16:creationId xmlns:a16="http://schemas.microsoft.com/office/drawing/2014/main" id="{094D8E43-80C3-471C-3FB8-F3E3EE09B911}"/>
                    </a:ext>
                  </a:extLst>
                </p:cNvPr>
                <p:cNvSpPr/>
                <p:nvPr/>
              </p:nvSpPr>
              <p:spPr>
                <a:xfrm>
                  <a:off x="8227977" y="3957993"/>
                  <a:ext cx="333746" cy="30777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en-US" sz="1400" dirty="0"/>
                </a:p>
              </p:txBody>
            </p:sp>
          </mc:Choice>
          <mc:Fallback xmlns="">
            <p:sp>
              <p:nvSpPr>
                <p:cNvPr id="86" name="Rechteck 85">
                  <a:extLst>
                    <a:ext uri="{FF2B5EF4-FFF2-40B4-BE49-F238E27FC236}">
                      <a16:creationId xmlns:a16="http://schemas.microsoft.com/office/drawing/2014/main" id="{094D8E43-80C3-471C-3FB8-F3E3EE09B911}"/>
                    </a:ext>
                  </a:extLst>
                </p:cNvPr>
                <p:cNvSpPr>
                  <a:spLocks noRot="1" noChangeAspect="1" noMove="1" noResize="1" noEditPoints="1" noAdjustHandles="1" noChangeArrowheads="1" noChangeShapeType="1" noTextEdit="1"/>
                </p:cNvSpPr>
                <p:nvPr/>
              </p:nvSpPr>
              <p:spPr>
                <a:xfrm>
                  <a:off x="8227977" y="3957993"/>
                  <a:ext cx="333746" cy="307777"/>
                </a:xfrm>
                <a:prstGeom prst="rect">
                  <a:avLst/>
                </a:prstGeom>
                <a:blipFill>
                  <a:blip r:embed="rId12"/>
                  <a:stretch>
                    <a:fillRect/>
                  </a:stretch>
                </a:blipFill>
              </p:spPr>
              <p:txBody>
                <a:bodyPr/>
                <a:lstStyle/>
                <a:p>
                  <a:r>
                    <a:rPr lang="en-US">
                      <a:noFill/>
                    </a:rPr>
                    <a:t> </a:t>
                  </a:r>
                </a:p>
              </p:txBody>
            </p:sp>
          </mc:Fallback>
        </mc:AlternateContent>
      </p:grpSp>
      <p:sp>
        <p:nvSpPr>
          <p:cNvPr id="6" name="Titel 5">
            <a:extLst>
              <a:ext uri="{FF2B5EF4-FFF2-40B4-BE49-F238E27FC236}">
                <a16:creationId xmlns:a16="http://schemas.microsoft.com/office/drawing/2014/main" id="{F8144D6D-E636-5948-A5C5-1FFBC6E6141F}"/>
              </a:ext>
            </a:extLst>
          </p:cNvPr>
          <p:cNvSpPr>
            <a:spLocks noGrp="1"/>
          </p:cNvSpPr>
          <p:nvPr>
            <p:ph type="title"/>
          </p:nvPr>
        </p:nvSpPr>
        <p:spPr/>
        <p:txBody>
          <a:bodyPr/>
          <a:lstStyle/>
          <a:p>
            <a:r>
              <a:rPr lang="en-US" dirty="0"/>
              <a:t>Cahn-Hilliard Equation</a:t>
            </a:r>
          </a:p>
        </p:txBody>
      </p:sp>
      <p:sp>
        <p:nvSpPr>
          <p:cNvPr id="8" name="Rechteck 7">
            <a:extLst>
              <a:ext uri="{FF2B5EF4-FFF2-40B4-BE49-F238E27FC236}">
                <a16:creationId xmlns:a16="http://schemas.microsoft.com/office/drawing/2014/main" id="{B3E33B8A-753A-4D19-AF18-0730FD35EB0C}"/>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4" name="Datumsplatzhalter 3">
            <a:extLst>
              <a:ext uri="{FF2B5EF4-FFF2-40B4-BE49-F238E27FC236}">
                <a16:creationId xmlns:a16="http://schemas.microsoft.com/office/drawing/2014/main" id="{1FE78259-462C-EC46-A639-92DD0BE85052}"/>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61" name="Foliennummernplatzhalter 4">
            <a:extLst>
              <a:ext uri="{FF2B5EF4-FFF2-40B4-BE49-F238E27FC236}">
                <a16:creationId xmlns:a16="http://schemas.microsoft.com/office/drawing/2014/main" id="{FD91B07C-5F56-2F66-1409-3B3509BCA45A}"/>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5</a:t>
            </a:fld>
            <a:endParaRPr lang="de-DE" dirty="0"/>
          </a:p>
        </p:txBody>
      </p:sp>
      <p:grpSp>
        <p:nvGrpSpPr>
          <p:cNvPr id="62" name="Gruppieren 61">
            <a:extLst>
              <a:ext uri="{FF2B5EF4-FFF2-40B4-BE49-F238E27FC236}">
                <a16:creationId xmlns:a16="http://schemas.microsoft.com/office/drawing/2014/main" id="{C15E0C97-CE0A-6E1C-3F0B-7810E43BDFF2}"/>
              </a:ext>
            </a:extLst>
          </p:cNvPr>
          <p:cNvGrpSpPr/>
          <p:nvPr/>
        </p:nvGrpSpPr>
        <p:grpSpPr>
          <a:xfrm>
            <a:off x="3363668" y="6414194"/>
            <a:ext cx="5464666" cy="328852"/>
            <a:chOff x="3990310" y="6414194"/>
            <a:chExt cx="5464666" cy="328852"/>
          </a:xfrm>
        </p:grpSpPr>
        <p:sp>
          <p:nvSpPr>
            <p:cNvPr id="63" name="Textfeld 62">
              <a:extLst>
                <a:ext uri="{FF2B5EF4-FFF2-40B4-BE49-F238E27FC236}">
                  <a16:creationId xmlns:a16="http://schemas.microsoft.com/office/drawing/2014/main" id="{5ADC39F9-6C7E-7034-DCB7-A35005CB688E}"/>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64" name="Gruppieren 63">
              <a:extLst>
                <a:ext uri="{FF2B5EF4-FFF2-40B4-BE49-F238E27FC236}">
                  <a16:creationId xmlns:a16="http://schemas.microsoft.com/office/drawing/2014/main" id="{D708A1E9-3A3C-7C2D-192A-232B68F749E7}"/>
                </a:ext>
              </a:extLst>
            </p:cNvPr>
            <p:cNvGrpSpPr/>
            <p:nvPr/>
          </p:nvGrpSpPr>
          <p:grpSpPr>
            <a:xfrm>
              <a:off x="4852483" y="6414194"/>
              <a:ext cx="4602493" cy="328852"/>
              <a:chOff x="4852483" y="6414194"/>
              <a:chExt cx="4602493" cy="328852"/>
            </a:xfrm>
          </p:grpSpPr>
          <p:grpSp>
            <p:nvGrpSpPr>
              <p:cNvPr id="65" name="Gruppieren 64">
                <a:extLst>
                  <a:ext uri="{FF2B5EF4-FFF2-40B4-BE49-F238E27FC236}">
                    <a16:creationId xmlns:a16="http://schemas.microsoft.com/office/drawing/2014/main" id="{0E5BADA0-831C-CE30-A517-C8F213A55F74}"/>
                  </a:ext>
                </a:extLst>
              </p:cNvPr>
              <p:cNvGrpSpPr/>
              <p:nvPr/>
            </p:nvGrpSpPr>
            <p:grpSpPr>
              <a:xfrm>
                <a:off x="4852483" y="6414194"/>
                <a:ext cx="3571150" cy="328852"/>
                <a:chOff x="4852483" y="6414194"/>
                <a:chExt cx="3571150" cy="328852"/>
              </a:xfrm>
            </p:grpSpPr>
            <p:grpSp>
              <p:nvGrpSpPr>
                <p:cNvPr id="67" name="Gruppieren 66">
                  <a:extLst>
                    <a:ext uri="{FF2B5EF4-FFF2-40B4-BE49-F238E27FC236}">
                      <a16:creationId xmlns:a16="http://schemas.microsoft.com/office/drawing/2014/main" id="{26836BA8-7BA9-18E4-9074-FE11F7D363F2}"/>
                    </a:ext>
                  </a:extLst>
                </p:cNvPr>
                <p:cNvGrpSpPr/>
                <p:nvPr/>
              </p:nvGrpSpPr>
              <p:grpSpPr>
                <a:xfrm>
                  <a:off x="4852483" y="6643150"/>
                  <a:ext cx="423419" cy="99896"/>
                  <a:chOff x="4304401" y="6616154"/>
                  <a:chExt cx="423419" cy="99896"/>
                </a:xfrm>
              </p:grpSpPr>
              <p:sp>
                <p:nvSpPr>
                  <p:cNvPr id="76" name="Oval 88">
                    <a:extLst>
                      <a:ext uri="{FF2B5EF4-FFF2-40B4-BE49-F238E27FC236}">
                        <a16:creationId xmlns:a16="http://schemas.microsoft.com/office/drawing/2014/main" id="{0356E0A8-B880-27DF-DBD1-E9992FB96A4A}"/>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7" name="Oval 89">
                    <a:extLst>
                      <a:ext uri="{FF2B5EF4-FFF2-40B4-BE49-F238E27FC236}">
                        <a16:creationId xmlns:a16="http://schemas.microsoft.com/office/drawing/2014/main" id="{BCC312A6-7984-A0C3-E517-534CF1D0A56E}"/>
                      </a:ext>
                    </a:extLst>
                  </p:cNvPr>
                  <p:cNvSpPr/>
                  <p:nvPr/>
                </p:nvSpPr>
                <p:spPr>
                  <a:xfrm flipH="1" flipV="1">
                    <a:off x="4630194" y="6616154"/>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68" name="Gruppieren 67">
                  <a:extLst>
                    <a:ext uri="{FF2B5EF4-FFF2-40B4-BE49-F238E27FC236}">
                      <a16:creationId xmlns:a16="http://schemas.microsoft.com/office/drawing/2014/main" id="{C0460FE0-3D8D-693B-BEC3-198CA5A38CA8}"/>
                    </a:ext>
                  </a:extLst>
                </p:cNvPr>
                <p:cNvGrpSpPr/>
                <p:nvPr/>
              </p:nvGrpSpPr>
              <p:grpSpPr>
                <a:xfrm>
                  <a:off x="6095559" y="6633521"/>
                  <a:ext cx="1410792" cy="103423"/>
                  <a:chOff x="5915080" y="6625491"/>
                  <a:chExt cx="1410792" cy="103423"/>
                </a:xfrm>
              </p:grpSpPr>
              <p:sp>
                <p:nvSpPr>
                  <p:cNvPr id="71" name="Oval 91">
                    <a:extLst>
                      <a:ext uri="{FF2B5EF4-FFF2-40B4-BE49-F238E27FC236}">
                        <a16:creationId xmlns:a16="http://schemas.microsoft.com/office/drawing/2014/main" id="{341FA150-1305-E2CF-3ABF-B16D65BB7FA0}"/>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2" name="Oval 92">
                    <a:extLst>
                      <a:ext uri="{FF2B5EF4-FFF2-40B4-BE49-F238E27FC236}">
                        <a16:creationId xmlns:a16="http://schemas.microsoft.com/office/drawing/2014/main" id="{ED259975-2C9B-D573-BAF5-E2D8B5EF0051}"/>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73" name="Oval 93">
                    <a:extLst>
                      <a:ext uri="{FF2B5EF4-FFF2-40B4-BE49-F238E27FC236}">
                        <a16:creationId xmlns:a16="http://schemas.microsoft.com/office/drawing/2014/main" id="{AC9520D8-A687-8CE2-BA54-6B567E239ED8}"/>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4" name="Oval 94">
                    <a:extLst>
                      <a:ext uri="{FF2B5EF4-FFF2-40B4-BE49-F238E27FC236}">
                        <a16:creationId xmlns:a16="http://schemas.microsoft.com/office/drawing/2014/main" id="{585454D3-C3DC-1741-A05A-D2446B37206D}"/>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5" name="Oval 95">
                    <a:extLst>
                      <a:ext uri="{FF2B5EF4-FFF2-40B4-BE49-F238E27FC236}">
                        <a16:creationId xmlns:a16="http://schemas.microsoft.com/office/drawing/2014/main" id="{DA8EE56A-D71D-1759-8E3E-9E8DD3F90375}"/>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69" name="Oval 96">
                  <a:extLst>
                    <a:ext uri="{FF2B5EF4-FFF2-40B4-BE49-F238E27FC236}">
                      <a16:creationId xmlns:a16="http://schemas.microsoft.com/office/drawing/2014/main" id="{F40C364B-20FE-0386-62E7-272187DF2896}"/>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0" name="Textfeld 69">
                  <a:extLst>
                    <a:ext uri="{FF2B5EF4-FFF2-40B4-BE49-F238E27FC236}">
                      <a16:creationId xmlns:a16="http://schemas.microsoft.com/office/drawing/2014/main" id="{1C3A3A26-80C1-8A37-8BC4-9B95E6087195}"/>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66" name="Textfeld 65">
                <a:extLst>
                  <a:ext uri="{FF2B5EF4-FFF2-40B4-BE49-F238E27FC236}">
                    <a16:creationId xmlns:a16="http://schemas.microsoft.com/office/drawing/2014/main" id="{25435503-268F-958E-707A-04980CEC5E8B}"/>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p:grpSp>
        <p:nvGrpSpPr>
          <p:cNvPr id="22" name="Gruppieren 21">
            <a:extLst>
              <a:ext uri="{FF2B5EF4-FFF2-40B4-BE49-F238E27FC236}">
                <a16:creationId xmlns:a16="http://schemas.microsoft.com/office/drawing/2014/main" id="{29C95094-DB35-F891-59FD-C7B9CF9A1DC1}"/>
              </a:ext>
            </a:extLst>
          </p:cNvPr>
          <p:cNvGrpSpPr/>
          <p:nvPr/>
        </p:nvGrpSpPr>
        <p:grpSpPr>
          <a:xfrm>
            <a:off x="420678" y="5407810"/>
            <a:ext cx="7649285" cy="620642"/>
            <a:chOff x="420678" y="5407810"/>
            <a:chExt cx="7649285" cy="620642"/>
          </a:xfrm>
        </p:grpSpPr>
        <p:sp>
          <p:nvSpPr>
            <p:cNvPr id="90" name="Rechteck 89">
              <a:extLst>
                <a:ext uri="{FF2B5EF4-FFF2-40B4-BE49-F238E27FC236}">
                  <a16:creationId xmlns:a16="http://schemas.microsoft.com/office/drawing/2014/main" id="{8DAEB77F-CDF8-889C-DFDE-24030ADFED71}"/>
                </a:ext>
              </a:extLst>
            </p:cNvPr>
            <p:cNvSpPr/>
            <p:nvPr/>
          </p:nvSpPr>
          <p:spPr>
            <a:xfrm>
              <a:off x="519268" y="5407810"/>
              <a:ext cx="7550695" cy="62064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mc:AlternateContent xmlns:mc="http://schemas.openxmlformats.org/markup-compatibility/2006">
          <mc:Choice xmlns:a14="http://schemas.microsoft.com/office/drawing/2010/main" Requires="a14">
            <p:sp>
              <p:nvSpPr>
                <p:cNvPr id="80" name="Textfeld 79">
                  <a:extLst>
                    <a:ext uri="{FF2B5EF4-FFF2-40B4-BE49-F238E27FC236}">
                      <a16:creationId xmlns:a16="http://schemas.microsoft.com/office/drawing/2014/main" id="{30EF97F8-948C-18B0-2405-6AD2ECF39906}"/>
                    </a:ext>
                  </a:extLst>
                </p:cNvPr>
                <p:cNvSpPr txBox="1"/>
                <p:nvPr/>
              </p:nvSpPr>
              <p:spPr>
                <a:xfrm>
                  <a:off x="420678" y="5426976"/>
                  <a:ext cx="5926823" cy="441852"/>
                </a:xfrm>
                <a:prstGeom prst="rect">
                  <a:avLst/>
                </a:prstGeom>
                <a:noFill/>
              </p:spPr>
              <p:txBody>
                <a:bodyPr wrap="square" lIns="0" tIns="0" rIns="0" bIns="0" rtlCol="0">
                  <a:spAutoFit/>
                </a:bodyPr>
                <a:lstStyle/>
                <a:p>
                  <a:pPr marL="176199" lvl="1" indent="0">
                    <a:buNone/>
                  </a:pPr>
                  <a:r>
                    <a:rPr lang="de-DE" sz="1800" dirty="0">
                      <a:solidFill>
                        <a:schemeClr val="tx2"/>
                      </a:solidFill>
                    </a:rPr>
                    <a:t>Interfacial </a:t>
                  </a:r>
                  <a:r>
                    <a:rPr lang="de-DE" sz="1800" dirty="0" err="1">
                      <a:solidFill>
                        <a:schemeClr val="tx2"/>
                      </a:solidFill>
                    </a:rPr>
                    <a:t>tension</a:t>
                  </a:r>
                  <a:r>
                    <a:rPr lang="de-DE" sz="1800" dirty="0">
                      <a:solidFill>
                        <a:schemeClr val="tx2"/>
                      </a:solidFill>
                    </a:rPr>
                    <a:t>: </a:t>
                  </a:r>
                  <a14:m>
                    <m:oMath xmlns:m="http://schemas.openxmlformats.org/officeDocument/2006/math">
                      <m:r>
                        <a:rPr lang="de-DE" sz="1800" b="0" i="1" smtClean="0">
                          <a:solidFill>
                            <a:schemeClr val="tx2"/>
                          </a:solidFill>
                          <a:latin typeface="Cambria Math" panose="02040503050406030204" pitchFamily="18" charset="0"/>
                        </a:rPr>
                        <m:t>𝜎</m:t>
                      </m:r>
                      <m:r>
                        <a:rPr lang="de-DE" sz="1800" i="1" smtClean="0">
                          <a:solidFill>
                            <a:schemeClr val="tx2"/>
                          </a:solidFill>
                          <a:latin typeface="Cambria Math" panose="02040503050406030204" pitchFamily="18" charset="0"/>
                        </a:rPr>
                        <m:t>=</m:t>
                      </m:r>
                      <m:f>
                        <m:fPr>
                          <m:ctrlPr>
                            <a:rPr lang="de-DE" sz="1800" i="1">
                              <a:solidFill>
                                <a:schemeClr val="tx2"/>
                              </a:solidFill>
                              <a:latin typeface="Cambria Math" panose="02040503050406030204" pitchFamily="18" charset="0"/>
                            </a:rPr>
                          </m:ctrlPr>
                        </m:fPr>
                        <m:num>
                          <m:rad>
                            <m:radPr>
                              <m:degHide m:val="on"/>
                              <m:ctrlPr>
                                <a:rPr lang="de-DE" sz="1800" i="1">
                                  <a:solidFill>
                                    <a:schemeClr val="tx2"/>
                                  </a:solidFill>
                                  <a:latin typeface="Cambria Math" panose="02040503050406030204" pitchFamily="18" charset="0"/>
                                </a:rPr>
                              </m:ctrlPr>
                            </m:radPr>
                            <m:deg/>
                            <m:e>
                              <m:r>
                                <a:rPr lang="de-DE" sz="1800" i="1">
                                  <a:solidFill>
                                    <a:schemeClr val="tx2"/>
                                  </a:solidFill>
                                  <a:latin typeface="Cambria Math" panose="02040503050406030204" pitchFamily="18" charset="0"/>
                                </a:rPr>
                                <m:t>8</m:t>
                              </m:r>
                            </m:e>
                          </m:rad>
                        </m:num>
                        <m:den>
                          <m:r>
                            <a:rPr lang="de-DE" sz="1800" i="1">
                              <a:solidFill>
                                <a:schemeClr val="tx2"/>
                              </a:solidFill>
                              <a:latin typeface="Cambria Math" panose="02040503050406030204" pitchFamily="18" charset="0"/>
                            </a:rPr>
                            <m:t>3</m:t>
                          </m:r>
                        </m:den>
                      </m:f>
                      <m:f>
                        <m:fPr>
                          <m:ctrlPr>
                            <a:rPr lang="de-DE" sz="1800" b="0" i="1" smtClean="0">
                              <a:solidFill>
                                <a:schemeClr val="tx2"/>
                              </a:solidFill>
                              <a:latin typeface="Cambria Math" panose="02040503050406030204" pitchFamily="18" charset="0"/>
                            </a:rPr>
                          </m:ctrlPr>
                        </m:fPr>
                        <m:num>
                          <m:r>
                            <a:rPr lang="de-DE" sz="1800" b="0" i="1" smtClean="0">
                              <a:solidFill>
                                <a:schemeClr val="tx2"/>
                              </a:solidFill>
                              <a:latin typeface="Cambria Math" panose="02040503050406030204" pitchFamily="18" charset="0"/>
                            </a:rPr>
                            <m:t>𝜆</m:t>
                          </m:r>
                        </m:num>
                        <m:den>
                          <m:r>
                            <a:rPr lang="de-DE" sz="1800" b="0" i="1" smtClean="0">
                              <a:solidFill>
                                <a:schemeClr val="tx2"/>
                              </a:solidFill>
                              <a:latin typeface="Cambria Math" panose="02040503050406030204" pitchFamily="18" charset="0"/>
                            </a:rPr>
                            <m:t>𝜀</m:t>
                          </m:r>
                        </m:den>
                      </m:f>
                    </m:oMath>
                  </a14:m>
                  <a:endParaRPr lang="de-DE" sz="1800" dirty="0">
                    <a:solidFill>
                      <a:schemeClr val="tx2"/>
                    </a:solidFill>
                  </a:endParaRPr>
                </a:p>
              </p:txBody>
            </p:sp>
          </mc:Choice>
          <mc:Fallback>
            <p:sp>
              <p:nvSpPr>
                <p:cNvPr id="80" name="Textfeld 79">
                  <a:extLst>
                    <a:ext uri="{FF2B5EF4-FFF2-40B4-BE49-F238E27FC236}">
                      <a16:creationId xmlns:a16="http://schemas.microsoft.com/office/drawing/2014/main" id="{30EF97F8-948C-18B0-2405-6AD2ECF39906}"/>
                    </a:ext>
                  </a:extLst>
                </p:cNvPr>
                <p:cNvSpPr txBox="1">
                  <a:spLocks noRot="1" noChangeAspect="1" noMove="1" noResize="1" noEditPoints="1" noAdjustHandles="1" noChangeArrowheads="1" noChangeShapeType="1" noTextEdit="1"/>
                </p:cNvSpPr>
                <p:nvPr/>
              </p:nvSpPr>
              <p:spPr>
                <a:xfrm>
                  <a:off x="420678" y="5426976"/>
                  <a:ext cx="5926823" cy="441852"/>
                </a:xfrm>
                <a:prstGeom prst="rect">
                  <a:avLst/>
                </a:prstGeom>
                <a:blipFill>
                  <a:blip r:embed="rId13"/>
                  <a:stretch>
                    <a:fillRect b="-13889"/>
                  </a:stretch>
                </a:blipFill>
              </p:spPr>
              <p:txBody>
                <a:bodyPr/>
                <a:lstStyle/>
                <a:p>
                  <a:r>
                    <a:rPr lang="en-US">
                      <a:noFill/>
                    </a:rPr>
                    <a:t> </a:t>
                  </a:r>
                </a:p>
              </p:txBody>
            </p:sp>
          </mc:Fallback>
        </mc:AlternateContent>
      </p:grpSp>
      <p:grpSp>
        <p:nvGrpSpPr>
          <p:cNvPr id="18" name="Gruppieren 17">
            <a:extLst>
              <a:ext uri="{FF2B5EF4-FFF2-40B4-BE49-F238E27FC236}">
                <a16:creationId xmlns:a16="http://schemas.microsoft.com/office/drawing/2014/main" id="{CB469622-8534-D88C-1565-652A408DE449}"/>
              </a:ext>
            </a:extLst>
          </p:cNvPr>
          <p:cNvGrpSpPr/>
          <p:nvPr/>
        </p:nvGrpSpPr>
        <p:grpSpPr>
          <a:xfrm>
            <a:off x="9222044" y="3658583"/>
            <a:ext cx="1427057" cy="2357005"/>
            <a:chOff x="9232554" y="3658583"/>
            <a:chExt cx="1427057" cy="2357005"/>
          </a:xfrm>
        </p:grpSpPr>
        <mc:AlternateContent xmlns:mc="http://schemas.openxmlformats.org/markup-compatibility/2006" xmlns:a14="http://schemas.microsoft.com/office/drawing/2010/main">
          <mc:Choice Requires="a14">
            <p:sp>
              <p:nvSpPr>
                <p:cNvPr id="84" name="Rechteck 83">
                  <a:extLst>
                    <a:ext uri="{FF2B5EF4-FFF2-40B4-BE49-F238E27FC236}">
                      <a16:creationId xmlns:a16="http://schemas.microsoft.com/office/drawing/2014/main" id="{CC954FC9-FD38-F2E2-164B-A42ED09B3575}"/>
                    </a:ext>
                  </a:extLst>
                </p:cNvPr>
                <p:cNvSpPr/>
                <p:nvPr/>
              </p:nvSpPr>
              <p:spPr>
                <a:xfrm>
                  <a:off x="9232554" y="3658583"/>
                  <a:ext cx="142705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rgbClr val="C00000"/>
                                </a:solidFill>
                                <a:latin typeface="Cambria Math" panose="02040503050406030204" pitchFamily="18" charset="0"/>
                              </a:rPr>
                            </m:ctrlPr>
                          </m:sSubPr>
                          <m:e>
                            <m:r>
                              <a:rPr lang="de-DE" sz="1400" b="0" i="1" smtClean="0">
                                <a:solidFill>
                                  <a:srgbClr val="C00000"/>
                                </a:solidFill>
                                <a:latin typeface="Cambria Math" panose="02040503050406030204" pitchFamily="18" charset="0"/>
                              </a:rPr>
                              <m:t>𝐿</m:t>
                            </m:r>
                          </m:e>
                          <m:sub>
                            <m:r>
                              <a:rPr lang="de-DE" sz="1400" b="0" i="1" smtClean="0">
                                <a:solidFill>
                                  <a:srgbClr val="C00000"/>
                                </a:solidFill>
                                <a:latin typeface="Cambria Math" panose="02040503050406030204" pitchFamily="18" charset="0"/>
                              </a:rPr>
                              <m:t>𝑖𝑛𝑡𝑒𝑟</m:t>
                            </m:r>
                          </m:sub>
                        </m:sSub>
                        <m:r>
                          <a:rPr lang="de-DE" sz="1400" b="0" i="1" smtClean="0">
                            <a:solidFill>
                              <a:srgbClr val="C00000"/>
                            </a:solidFill>
                            <a:latin typeface="Cambria Math" panose="02040503050406030204" pitchFamily="18" charset="0"/>
                          </a:rPr>
                          <m:t>=4.164</m:t>
                        </m:r>
                        <m:r>
                          <a:rPr lang="de-DE" sz="1400" i="1">
                            <a:solidFill>
                              <a:srgbClr val="C00000"/>
                            </a:solidFill>
                            <a:latin typeface="Cambria Math" panose="02040503050406030204" pitchFamily="18" charset="0"/>
                          </a:rPr>
                          <m:t>𝜀</m:t>
                        </m:r>
                      </m:oMath>
                    </m:oMathPara>
                  </a14:m>
                  <a:endParaRPr lang="en-US" sz="1400" dirty="0"/>
                </a:p>
              </p:txBody>
            </p:sp>
          </mc:Choice>
          <mc:Fallback xmlns="">
            <p:sp>
              <p:nvSpPr>
                <p:cNvPr id="84" name="Rechteck 83">
                  <a:extLst>
                    <a:ext uri="{FF2B5EF4-FFF2-40B4-BE49-F238E27FC236}">
                      <a16:creationId xmlns:a16="http://schemas.microsoft.com/office/drawing/2014/main" id="{CC954FC9-FD38-F2E2-164B-A42ED09B3575}"/>
                    </a:ext>
                  </a:extLst>
                </p:cNvPr>
                <p:cNvSpPr>
                  <a:spLocks noRot="1" noChangeAspect="1" noMove="1" noResize="1" noEditPoints="1" noAdjustHandles="1" noChangeArrowheads="1" noChangeShapeType="1" noTextEdit="1"/>
                </p:cNvSpPr>
                <p:nvPr/>
              </p:nvSpPr>
              <p:spPr>
                <a:xfrm>
                  <a:off x="9232554" y="3658583"/>
                  <a:ext cx="1427057" cy="307777"/>
                </a:xfrm>
                <a:prstGeom prst="rect">
                  <a:avLst/>
                </a:prstGeom>
                <a:blipFill>
                  <a:blip r:embed="rId18"/>
                  <a:stretch>
                    <a:fillRect/>
                  </a:stretch>
                </a:blipFill>
              </p:spPr>
              <p:txBody>
                <a:bodyPr/>
                <a:lstStyle/>
                <a:p>
                  <a:r>
                    <a:rPr lang="en-US">
                      <a:noFill/>
                    </a:rPr>
                    <a:t> </a:t>
                  </a:r>
                </a:p>
              </p:txBody>
            </p:sp>
          </mc:Fallback>
        </mc:AlternateContent>
        <p:grpSp>
          <p:nvGrpSpPr>
            <p:cNvPr id="17" name="Gruppieren 16">
              <a:extLst>
                <a:ext uri="{FF2B5EF4-FFF2-40B4-BE49-F238E27FC236}">
                  <a16:creationId xmlns:a16="http://schemas.microsoft.com/office/drawing/2014/main" id="{ECB89C07-33EF-06F6-09E8-5CCEECD72E24}"/>
                </a:ext>
              </a:extLst>
            </p:cNvPr>
            <p:cNvGrpSpPr/>
            <p:nvPr/>
          </p:nvGrpSpPr>
          <p:grpSpPr>
            <a:xfrm>
              <a:off x="9680774" y="4001166"/>
              <a:ext cx="535638" cy="2014422"/>
              <a:chOff x="9680774" y="4001166"/>
              <a:chExt cx="535638" cy="2014422"/>
            </a:xfrm>
          </p:grpSpPr>
          <p:cxnSp>
            <p:nvCxnSpPr>
              <p:cNvPr id="82" name="Gerade Verbindung mit Pfeil 81">
                <a:extLst>
                  <a:ext uri="{FF2B5EF4-FFF2-40B4-BE49-F238E27FC236}">
                    <a16:creationId xmlns:a16="http://schemas.microsoft.com/office/drawing/2014/main" id="{533651E2-88A4-8DAF-F597-296116D40CC6}"/>
                  </a:ext>
                </a:extLst>
              </p:cNvPr>
              <p:cNvCxnSpPr>
                <a:cxnSpLocks/>
              </p:cNvCxnSpPr>
              <p:nvPr/>
            </p:nvCxnSpPr>
            <p:spPr>
              <a:xfrm>
                <a:off x="9680774" y="4111882"/>
                <a:ext cx="530619" cy="0"/>
              </a:xfrm>
              <a:prstGeom prst="straightConnector1">
                <a:avLst/>
              </a:prstGeom>
              <a:ln w="127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7" name="Rechteck 86">
                <a:extLst>
                  <a:ext uri="{FF2B5EF4-FFF2-40B4-BE49-F238E27FC236}">
                    <a16:creationId xmlns:a16="http://schemas.microsoft.com/office/drawing/2014/main" id="{A4089911-7648-483F-D2D2-984F3BF30486}"/>
                  </a:ext>
                </a:extLst>
              </p:cNvPr>
              <p:cNvSpPr/>
              <p:nvPr/>
            </p:nvSpPr>
            <p:spPr>
              <a:xfrm>
                <a:off x="9685793" y="4001166"/>
                <a:ext cx="530619" cy="2014422"/>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14" name="Gruppieren 13">
            <a:extLst>
              <a:ext uri="{FF2B5EF4-FFF2-40B4-BE49-F238E27FC236}">
                <a16:creationId xmlns:a16="http://schemas.microsoft.com/office/drawing/2014/main" id="{FB999B2D-881A-747D-6BD2-27A7E0DAACD5}"/>
              </a:ext>
            </a:extLst>
          </p:cNvPr>
          <p:cNvGrpSpPr/>
          <p:nvPr/>
        </p:nvGrpSpPr>
        <p:grpSpPr>
          <a:xfrm>
            <a:off x="414158" y="3163708"/>
            <a:ext cx="7658287" cy="1813198"/>
            <a:chOff x="414158" y="3163708"/>
            <a:chExt cx="7658287" cy="1813198"/>
          </a:xfrm>
        </p:grpSpPr>
        <p:sp>
          <p:nvSpPr>
            <p:cNvPr id="89" name="Rechteck 88">
              <a:extLst>
                <a:ext uri="{FF2B5EF4-FFF2-40B4-BE49-F238E27FC236}">
                  <a16:creationId xmlns:a16="http://schemas.microsoft.com/office/drawing/2014/main" id="{21B0BBAC-4788-20C6-16F7-DEACF0B84DD9}"/>
                </a:ext>
              </a:extLst>
            </p:cNvPr>
            <p:cNvSpPr/>
            <p:nvPr/>
          </p:nvSpPr>
          <p:spPr>
            <a:xfrm>
              <a:off x="521750" y="3163708"/>
              <a:ext cx="7550695" cy="181319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solidFill>
                  <a:schemeClr val="tx2"/>
                </a:solidFill>
              </a:endParaRPr>
            </a:p>
          </p:txBody>
        </p:sp>
        <mc:AlternateContent xmlns:mc="http://schemas.openxmlformats.org/markup-compatibility/2006">
          <mc:Choice xmlns:a14="http://schemas.microsoft.com/office/drawing/2010/main" Requires="a14">
            <p:sp>
              <p:nvSpPr>
                <p:cNvPr id="51" name="Textfeld 50">
                  <a:extLst>
                    <a:ext uri="{FF2B5EF4-FFF2-40B4-BE49-F238E27FC236}">
                      <a16:creationId xmlns:a16="http://schemas.microsoft.com/office/drawing/2014/main" id="{3B87DDBA-CBA7-63D2-EB7A-47F22060FB82}"/>
                    </a:ext>
                  </a:extLst>
                </p:cNvPr>
                <p:cNvSpPr txBox="1"/>
                <p:nvPr/>
              </p:nvSpPr>
              <p:spPr>
                <a:xfrm>
                  <a:off x="414158" y="3177978"/>
                  <a:ext cx="5926823" cy="406971"/>
                </a:xfrm>
                <a:prstGeom prst="rect">
                  <a:avLst/>
                </a:prstGeom>
                <a:noFill/>
              </p:spPr>
              <p:txBody>
                <a:bodyPr wrap="square" lIns="0" tIns="0" rIns="0" bIns="0" rtlCol="0">
                  <a:spAutoFit/>
                </a:bodyPr>
                <a:lstStyle/>
                <a:p>
                  <a:pPr marL="176199" lvl="1" indent="0">
                    <a:buNone/>
                  </a:pPr>
                  <a:r>
                    <a:rPr lang="de-DE" sz="1800" dirty="0">
                      <a:solidFill>
                        <a:schemeClr val="tx2"/>
                      </a:solidFill>
                    </a:rPr>
                    <a:t>Chemical Potential: </a:t>
                  </a:r>
                  <a14:m>
                    <m:oMath xmlns:m="http://schemas.openxmlformats.org/officeDocument/2006/math">
                      <m:r>
                        <a:rPr lang="de-DE" sz="1800" b="0" i="1" dirty="0" smtClean="0">
                          <a:solidFill>
                            <a:schemeClr val="tx2"/>
                          </a:solidFill>
                          <a:latin typeface="Cambria Math" panose="02040503050406030204" pitchFamily="18" charset="0"/>
                        </a:rPr>
                        <m:t>𝜇</m:t>
                      </m:r>
                      <m:r>
                        <a:rPr lang="de-DE" sz="1800" b="0" i="1">
                          <a:solidFill>
                            <a:schemeClr val="tx2"/>
                          </a:solidFill>
                          <a:latin typeface="Cambria Math" panose="02040503050406030204" pitchFamily="18" charset="0"/>
                        </a:rPr>
                        <m:t>=</m:t>
                      </m:r>
                      <m:f>
                        <m:fPr>
                          <m:ctrlPr>
                            <a:rPr lang="de-DE" sz="1800" i="1">
                              <a:solidFill>
                                <a:schemeClr val="tx2"/>
                              </a:solidFill>
                              <a:latin typeface="Cambria Math" panose="02040503050406030204" pitchFamily="18" charset="0"/>
                            </a:rPr>
                          </m:ctrlPr>
                        </m:fPr>
                        <m:num>
                          <m:r>
                            <a:rPr lang="el-GR" sz="1800" b="0" i="1">
                              <a:solidFill>
                                <a:schemeClr val="tx2"/>
                              </a:solidFill>
                              <a:latin typeface="Cambria Math" panose="02040503050406030204" pitchFamily="18" charset="0"/>
                            </a:rPr>
                            <m:t>𝛿</m:t>
                          </m:r>
                          <m:r>
                            <a:rPr lang="de-DE" sz="1800" b="0" i="1">
                              <a:solidFill>
                                <a:schemeClr val="tx2"/>
                              </a:solidFill>
                              <a:latin typeface="Cambria Math" panose="02040503050406030204" pitchFamily="18" charset="0"/>
                            </a:rPr>
                            <m:t>𝐹</m:t>
                          </m:r>
                        </m:num>
                        <m:den>
                          <m:r>
                            <a:rPr lang="el-GR" sz="1800" b="0" i="1">
                              <a:solidFill>
                                <a:schemeClr val="tx2"/>
                              </a:solidFill>
                              <a:latin typeface="Cambria Math" panose="02040503050406030204" pitchFamily="18" charset="0"/>
                            </a:rPr>
                            <m:t>𝛿</m:t>
                          </m:r>
                          <m:r>
                            <a:rPr lang="el-GR" sz="1800" b="0" i="1" smtClean="0">
                              <a:solidFill>
                                <a:schemeClr val="tx2"/>
                              </a:solidFill>
                              <a:latin typeface="Cambria Math" panose="02040503050406030204" pitchFamily="18" charset="0"/>
                              <a:ea typeface="Cambria Math" panose="02040503050406030204" pitchFamily="18" charset="0"/>
                            </a:rPr>
                            <m:t>𝛷</m:t>
                          </m:r>
                        </m:den>
                      </m:f>
                      <m:r>
                        <a:rPr lang="de-DE" sz="1800" b="0" i="1" smtClean="0">
                          <a:solidFill>
                            <a:schemeClr val="tx2"/>
                          </a:solidFill>
                          <a:latin typeface="Cambria Math" panose="02040503050406030204" pitchFamily="18" charset="0"/>
                          <a:ea typeface="Cambria Math" panose="02040503050406030204" pitchFamily="18" charset="0"/>
                        </a:rPr>
                        <m:t>=</m:t>
                      </m:r>
                      <m:r>
                        <a:rPr lang="el-GR" sz="1800" b="0" i="1" smtClean="0">
                          <a:solidFill>
                            <a:schemeClr val="tx2"/>
                          </a:solidFill>
                          <a:latin typeface="Cambria Math" panose="02040503050406030204" pitchFamily="18" charset="0"/>
                        </a:rPr>
                        <m:t>𝜆</m:t>
                      </m:r>
                      <m:sSup>
                        <m:sSupPr>
                          <m:ctrlPr>
                            <a:rPr lang="el-GR" sz="1800" i="1">
                              <a:solidFill>
                                <a:schemeClr val="tx2"/>
                              </a:solidFill>
                              <a:latin typeface="Cambria Math" panose="02040503050406030204" pitchFamily="18" charset="0"/>
                            </a:rPr>
                          </m:ctrlPr>
                        </m:sSupPr>
                        <m:e>
                          <m:r>
                            <a:rPr lang="el-GR" sz="1800" b="0" i="1" smtClean="0">
                              <a:solidFill>
                                <a:schemeClr val="tx2"/>
                              </a:solidFill>
                              <a:latin typeface="Cambria Math" panose="02040503050406030204" pitchFamily="18" charset="0"/>
                            </a:rPr>
                            <m:t>𝜀</m:t>
                          </m:r>
                        </m:e>
                        <m:sup>
                          <m:r>
                            <a:rPr lang="de-DE" sz="1800" b="0" i="1">
                              <a:solidFill>
                                <a:schemeClr val="tx2"/>
                              </a:solidFill>
                              <a:latin typeface="Cambria Math" panose="02040503050406030204" pitchFamily="18" charset="0"/>
                            </a:rPr>
                            <m:t>−2</m:t>
                          </m:r>
                        </m:sup>
                      </m:sSup>
                      <m:r>
                        <a:rPr lang="de-DE" sz="1800" b="0" i="1">
                          <a:solidFill>
                            <a:schemeClr val="tx2"/>
                          </a:solidFill>
                          <a:latin typeface="Cambria Math" panose="02040503050406030204" pitchFamily="18" charset="0"/>
                          <a:ea typeface="Cambria Math" panose="02040503050406030204" pitchFamily="18" charset="0"/>
                        </a:rPr>
                        <m:t>𝜙</m:t>
                      </m:r>
                      <m:d>
                        <m:dPr>
                          <m:ctrlPr>
                            <a:rPr lang="de-DE" sz="1800" i="1">
                              <a:solidFill>
                                <a:schemeClr val="tx2"/>
                              </a:solidFill>
                              <a:latin typeface="Cambria Math" panose="02040503050406030204" pitchFamily="18" charset="0"/>
                            </a:rPr>
                          </m:ctrlPr>
                        </m:dPr>
                        <m:e>
                          <m:sSup>
                            <m:sSupPr>
                              <m:ctrlPr>
                                <a:rPr lang="de-DE" sz="1800" i="1">
                                  <a:solidFill>
                                    <a:schemeClr val="tx2"/>
                                  </a:solidFill>
                                  <a:latin typeface="Cambria Math" panose="02040503050406030204" pitchFamily="18" charset="0"/>
                                </a:rPr>
                              </m:ctrlPr>
                            </m:sSupPr>
                            <m:e>
                              <m:r>
                                <a:rPr lang="de-DE" sz="1800" b="0" i="1">
                                  <a:solidFill>
                                    <a:schemeClr val="tx2"/>
                                  </a:solidFill>
                                  <a:latin typeface="Cambria Math" panose="02040503050406030204" pitchFamily="18" charset="0"/>
                                  <a:ea typeface="Cambria Math" panose="02040503050406030204" pitchFamily="18" charset="0"/>
                                </a:rPr>
                                <m:t>𝜙</m:t>
                              </m:r>
                            </m:e>
                            <m:sup>
                              <m:r>
                                <a:rPr lang="de-DE" sz="1800" b="0" i="1">
                                  <a:solidFill>
                                    <a:schemeClr val="tx2"/>
                                  </a:solidFill>
                                  <a:latin typeface="Cambria Math" panose="02040503050406030204" pitchFamily="18" charset="0"/>
                                </a:rPr>
                                <m:t>2</m:t>
                              </m:r>
                            </m:sup>
                          </m:sSup>
                          <m:r>
                            <a:rPr lang="de-DE" sz="1800" b="0" i="1">
                              <a:solidFill>
                                <a:schemeClr val="tx2"/>
                              </a:solidFill>
                              <a:latin typeface="Cambria Math" panose="02040503050406030204" pitchFamily="18" charset="0"/>
                            </a:rPr>
                            <m:t>−1</m:t>
                          </m:r>
                        </m:e>
                      </m:d>
                      <m:r>
                        <a:rPr lang="de-DE" sz="1800" b="0" i="1">
                          <a:solidFill>
                            <a:schemeClr val="tx2"/>
                          </a:solidFill>
                          <a:latin typeface="Cambria Math" panose="02040503050406030204" pitchFamily="18" charset="0"/>
                        </a:rPr>
                        <m:t>−</m:t>
                      </m:r>
                      <m:r>
                        <a:rPr lang="el-GR" sz="1800" b="0" i="1" smtClean="0">
                          <a:solidFill>
                            <a:schemeClr val="tx2"/>
                          </a:solidFill>
                          <a:latin typeface="Cambria Math" panose="02040503050406030204" pitchFamily="18" charset="0"/>
                        </a:rPr>
                        <m:t>𝜆</m:t>
                      </m:r>
                      <m:sSup>
                        <m:sSupPr>
                          <m:ctrlPr>
                            <a:rPr lang="el-GR" sz="1800" i="1">
                              <a:solidFill>
                                <a:schemeClr val="tx2"/>
                              </a:solidFill>
                              <a:latin typeface="Cambria Math" panose="02040503050406030204" pitchFamily="18" charset="0"/>
                              <a:ea typeface="Cambria Math" panose="02040503050406030204" pitchFamily="18" charset="0"/>
                            </a:rPr>
                          </m:ctrlPr>
                        </m:sSupPr>
                        <m:e>
                          <m:r>
                            <a:rPr lang="el-GR" sz="1800" b="0" i="1">
                              <a:solidFill>
                                <a:schemeClr val="tx2"/>
                              </a:solidFill>
                              <a:latin typeface="Cambria Math" panose="02040503050406030204" pitchFamily="18" charset="0"/>
                              <a:ea typeface="Cambria Math" panose="02040503050406030204" pitchFamily="18" charset="0"/>
                            </a:rPr>
                            <m:t>𝛻</m:t>
                          </m:r>
                        </m:e>
                        <m:sup>
                          <m:r>
                            <a:rPr lang="de-DE" sz="1800" b="0" i="1">
                              <a:solidFill>
                                <a:schemeClr val="tx2"/>
                              </a:solidFill>
                              <a:latin typeface="Cambria Math" panose="02040503050406030204" pitchFamily="18" charset="0"/>
                              <a:ea typeface="Cambria Math" panose="02040503050406030204" pitchFamily="18" charset="0"/>
                            </a:rPr>
                            <m:t>2</m:t>
                          </m:r>
                        </m:sup>
                      </m:sSup>
                      <m:r>
                        <a:rPr lang="de-DE" sz="1800" b="0" i="1">
                          <a:solidFill>
                            <a:schemeClr val="tx2"/>
                          </a:solidFill>
                          <a:latin typeface="Cambria Math" panose="02040503050406030204" pitchFamily="18" charset="0"/>
                          <a:ea typeface="Cambria Math" panose="02040503050406030204" pitchFamily="18" charset="0"/>
                        </a:rPr>
                        <m:t>𝜙</m:t>
                      </m:r>
                    </m:oMath>
                  </a14:m>
                  <a:endParaRPr lang="de-DE" sz="1800" dirty="0">
                    <a:solidFill>
                      <a:schemeClr val="tx2"/>
                    </a:solidFill>
                  </a:endParaRPr>
                </a:p>
              </p:txBody>
            </p:sp>
          </mc:Choice>
          <mc:Fallback>
            <p:sp>
              <p:nvSpPr>
                <p:cNvPr id="51" name="Textfeld 50">
                  <a:extLst>
                    <a:ext uri="{FF2B5EF4-FFF2-40B4-BE49-F238E27FC236}">
                      <a16:creationId xmlns:a16="http://schemas.microsoft.com/office/drawing/2014/main" id="{3B87DDBA-CBA7-63D2-EB7A-47F22060FB82}"/>
                    </a:ext>
                  </a:extLst>
                </p:cNvPr>
                <p:cNvSpPr txBox="1">
                  <a:spLocks noRot="1" noChangeAspect="1" noMove="1" noResize="1" noEditPoints="1" noAdjustHandles="1" noChangeArrowheads="1" noChangeShapeType="1" noTextEdit="1"/>
                </p:cNvSpPr>
                <p:nvPr/>
              </p:nvSpPr>
              <p:spPr>
                <a:xfrm>
                  <a:off x="414158" y="3177978"/>
                  <a:ext cx="5926823" cy="406971"/>
                </a:xfrm>
                <a:prstGeom prst="rect">
                  <a:avLst/>
                </a:prstGeom>
                <a:blipFill>
                  <a:blip r:embed="rId19"/>
                  <a:stretch>
                    <a:fillRect t="-3030"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hteck 59">
                  <a:extLst>
                    <a:ext uri="{FF2B5EF4-FFF2-40B4-BE49-F238E27FC236}">
                      <a16:creationId xmlns:a16="http://schemas.microsoft.com/office/drawing/2014/main" id="{A3037BB1-6587-0794-37AE-A522B332603E}"/>
                    </a:ext>
                  </a:extLst>
                </p:cNvPr>
                <p:cNvSpPr/>
                <p:nvPr/>
              </p:nvSpPr>
              <p:spPr>
                <a:xfrm>
                  <a:off x="2867931" y="4020493"/>
                  <a:ext cx="3020763" cy="923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800" b="0" i="1" smtClean="0">
                                <a:solidFill>
                                  <a:schemeClr val="tx2"/>
                                </a:solidFill>
                                <a:latin typeface="Cambria Math" panose="02040503050406030204" pitchFamily="18" charset="0"/>
                                <a:ea typeface="Cambria Math" panose="02040503050406030204" pitchFamily="18" charset="0"/>
                              </a:rPr>
                            </m:ctrlPr>
                          </m:sSubPr>
                          <m:e>
                            <m:r>
                              <a:rPr lang="de-DE" sz="1800" i="1" smtClean="0">
                                <a:solidFill>
                                  <a:schemeClr val="tx2"/>
                                </a:solidFill>
                                <a:latin typeface="Cambria Math" panose="02040503050406030204" pitchFamily="18" charset="0"/>
                                <a:ea typeface="Cambria Math" panose="02040503050406030204" pitchFamily="18" charset="0"/>
                              </a:rPr>
                              <m:t>𝜕</m:t>
                            </m:r>
                          </m:e>
                          <m:sub>
                            <m:r>
                              <a:rPr lang="de-DE" sz="1800" b="0" i="1" smtClean="0">
                                <a:solidFill>
                                  <a:schemeClr val="tx2"/>
                                </a:solidFill>
                                <a:latin typeface="Cambria Math" panose="02040503050406030204" pitchFamily="18" charset="0"/>
                                <a:ea typeface="Cambria Math" panose="02040503050406030204" pitchFamily="18" charset="0"/>
                              </a:rPr>
                              <m:t>𝑡</m:t>
                            </m:r>
                          </m:sub>
                        </m:sSub>
                        <m:r>
                          <a:rPr lang="de-DE" sz="1800" i="1">
                            <a:solidFill>
                              <a:schemeClr val="tx2"/>
                            </a:solidFill>
                            <a:latin typeface="Cambria Math" panose="02040503050406030204" pitchFamily="18" charset="0"/>
                            <a:ea typeface="Cambria Math" panose="02040503050406030204" pitchFamily="18" charset="0"/>
                          </a:rPr>
                          <m:t>𝜙</m:t>
                        </m:r>
                        <m:r>
                          <a:rPr lang="de-DE" sz="1800" i="1">
                            <a:solidFill>
                              <a:schemeClr val="tx2"/>
                            </a:solidFill>
                            <a:latin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d>
                          <m:dPr>
                            <m:ctrlPr>
                              <a:rPr lang="de-DE" sz="1800" i="1">
                                <a:solidFill>
                                  <a:schemeClr val="tx2"/>
                                </a:solidFill>
                                <a:latin typeface="Cambria Math" panose="02040503050406030204" pitchFamily="18" charset="0"/>
                                <a:ea typeface="Cambria Math" panose="02040503050406030204" pitchFamily="18" charset="0"/>
                              </a:rPr>
                            </m:ctrlPr>
                          </m:dPr>
                          <m:e>
                            <m:r>
                              <a:rPr lang="de-DE" sz="1800" b="1" i="1">
                                <a:solidFill>
                                  <a:schemeClr val="tx2"/>
                                </a:solidFill>
                                <a:latin typeface="Cambria Math" panose="02040503050406030204" pitchFamily="18" charset="0"/>
                                <a:ea typeface="Cambria Math" panose="02040503050406030204" pitchFamily="18" charset="0"/>
                              </a:rPr>
                              <m:t>𝒖</m:t>
                            </m:r>
                            <m:r>
                              <a:rPr lang="de-DE" sz="1800" i="1">
                                <a:solidFill>
                                  <a:schemeClr val="tx2"/>
                                </a:solidFill>
                                <a:latin typeface="Cambria Math" panose="02040503050406030204" pitchFamily="18" charset="0"/>
                                <a:ea typeface="Cambria Math" panose="02040503050406030204" pitchFamily="18" charset="0"/>
                              </a:rPr>
                              <m:t>𝜙</m:t>
                            </m:r>
                          </m:e>
                        </m:d>
                        <m:r>
                          <a:rPr lang="de-DE" sz="1800" i="1">
                            <a:solidFill>
                              <a:schemeClr val="tx2"/>
                            </a:solidFill>
                            <a:latin typeface="Cambria Math" panose="02040503050406030204" pitchFamily="18" charset="0"/>
                            <a:ea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d>
                          <m:dPr>
                            <m:ctrlPr>
                              <a:rPr lang="de-DE" sz="1800" i="1">
                                <a:solidFill>
                                  <a:schemeClr val="tx2"/>
                                </a:solidFill>
                                <a:latin typeface="Cambria Math" panose="02040503050406030204" pitchFamily="18" charset="0"/>
                                <a:ea typeface="Cambria Math" panose="02040503050406030204" pitchFamily="18" charset="0"/>
                              </a:rPr>
                            </m:ctrlPr>
                          </m:dPr>
                          <m:e>
                            <m:r>
                              <a:rPr lang="de-DE" sz="1800" b="0" i="1" smtClean="0">
                                <a:solidFill>
                                  <a:schemeClr val="tx2"/>
                                </a:solidFill>
                                <a:latin typeface="Cambria Math" panose="02040503050406030204" pitchFamily="18" charset="0"/>
                                <a:ea typeface="Cambria Math" panose="02040503050406030204" pitchFamily="18" charset="0"/>
                              </a:rPr>
                              <m:t>𝑀</m:t>
                            </m:r>
                            <m:r>
                              <a:rPr lang="de-DE" sz="1800" i="1">
                                <a:solidFill>
                                  <a:schemeClr val="tx2"/>
                                </a:solidFill>
                                <a:latin typeface="Cambria Math" panose="02040503050406030204" pitchFamily="18" charset="0"/>
                                <a:ea typeface="Cambria Math" panose="02040503050406030204" pitchFamily="18" charset="0"/>
                              </a:rPr>
                              <m:t>𝛻𝜇</m:t>
                            </m:r>
                          </m:e>
                        </m:d>
                      </m:oMath>
                    </m:oMathPara>
                  </a14:m>
                  <a:endParaRPr lang="de-DE" sz="1800" i="1" dirty="0">
                    <a:solidFill>
                      <a:schemeClr val="tx2"/>
                    </a:solidFill>
                    <a:latin typeface="Cambria Math" panose="02040503050406030204" pitchFamily="18" charset="0"/>
                    <a:ea typeface="Cambria Math" panose="02040503050406030204" pitchFamily="18" charset="0"/>
                  </a:endParaRPr>
                </a:p>
                <a:p>
                  <a:endParaRPr lang="de-DE" sz="1800" i="1" dirty="0">
                    <a:solidFill>
                      <a:schemeClr val="tx2"/>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800" i="1" dirty="0">
                            <a:solidFill>
                              <a:schemeClr val="tx2"/>
                            </a:solidFill>
                            <a:latin typeface="Cambria Math" panose="02040503050406030204" pitchFamily="18" charset="0"/>
                          </a:rPr>
                          <m:t>𝜇</m:t>
                        </m:r>
                        <m:r>
                          <a:rPr lang="de-DE" sz="1800" i="1">
                            <a:solidFill>
                              <a:schemeClr val="tx2"/>
                            </a:solidFill>
                            <a:latin typeface="Cambria Math" panose="02040503050406030204" pitchFamily="18" charset="0"/>
                          </a:rPr>
                          <m:t>=</m:t>
                        </m:r>
                        <m:r>
                          <m:rPr>
                            <m:sty m:val="p"/>
                          </m:rPr>
                          <a:rPr lang="el-GR" sz="1800" i="1" smtClean="0">
                            <a:solidFill>
                              <a:schemeClr val="tx2"/>
                            </a:solidFill>
                            <a:latin typeface="Cambria Math" panose="02040503050406030204" pitchFamily="18" charset="0"/>
                          </a:rPr>
                          <m:t>λ</m:t>
                        </m:r>
                        <m:sSup>
                          <m:sSupPr>
                            <m:ctrlPr>
                              <a:rPr lang="el-GR" sz="1800" i="1">
                                <a:solidFill>
                                  <a:schemeClr val="tx2"/>
                                </a:solidFill>
                                <a:latin typeface="Cambria Math" panose="02040503050406030204" pitchFamily="18" charset="0"/>
                              </a:rPr>
                            </m:ctrlPr>
                          </m:sSupPr>
                          <m:e>
                            <m:r>
                              <m:rPr>
                                <m:sty m:val="p"/>
                              </m:rPr>
                              <a:rPr lang="el-GR" sz="1800" i="1" smtClean="0">
                                <a:solidFill>
                                  <a:schemeClr val="tx2"/>
                                </a:solidFill>
                                <a:latin typeface="Cambria Math" panose="02040503050406030204" pitchFamily="18" charset="0"/>
                              </a:rPr>
                              <m:t>ε</m:t>
                            </m:r>
                          </m:e>
                          <m:sup>
                            <m:r>
                              <a:rPr lang="de-DE" sz="1800" b="0" i="1" smtClean="0">
                                <a:solidFill>
                                  <a:schemeClr val="tx2"/>
                                </a:solidFill>
                                <a:latin typeface="Cambria Math" panose="02040503050406030204" pitchFamily="18" charset="0"/>
                              </a:rPr>
                              <m:t>−</m:t>
                            </m:r>
                            <m:r>
                              <a:rPr lang="de-DE" sz="1800" i="1">
                                <a:solidFill>
                                  <a:schemeClr val="tx2"/>
                                </a:solidFill>
                                <a:latin typeface="Cambria Math" panose="02040503050406030204" pitchFamily="18" charset="0"/>
                              </a:rPr>
                              <m:t>2</m:t>
                            </m:r>
                          </m:sup>
                        </m:sSup>
                        <m:r>
                          <a:rPr lang="de-DE" sz="1800" i="1">
                            <a:solidFill>
                              <a:schemeClr val="tx2"/>
                            </a:solidFill>
                            <a:latin typeface="Cambria Math" panose="02040503050406030204" pitchFamily="18" charset="0"/>
                            <a:ea typeface="Cambria Math" panose="02040503050406030204" pitchFamily="18" charset="0"/>
                          </a:rPr>
                          <m:t>𝜙</m:t>
                        </m:r>
                        <m:d>
                          <m:dPr>
                            <m:ctrlPr>
                              <a:rPr lang="de-DE" sz="1800" i="1">
                                <a:solidFill>
                                  <a:schemeClr val="tx2"/>
                                </a:solidFill>
                                <a:latin typeface="Cambria Math" panose="02040503050406030204" pitchFamily="18" charset="0"/>
                              </a:rPr>
                            </m:ctrlPr>
                          </m:dPr>
                          <m:e>
                            <m:sSup>
                              <m:sSupPr>
                                <m:ctrlPr>
                                  <a:rPr lang="de-DE" sz="1800" i="1">
                                    <a:solidFill>
                                      <a:schemeClr val="tx2"/>
                                    </a:solidFill>
                                    <a:latin typeface="Cambria Math" panose="02040503050406030204" pitchFamily="18" charset="0"/>
                                  </a:rPr>
                                </m:ctrlPr>
                              </m:sSupPr>
                              <m:e>
                                <m:r>
                                  <a:rPr lang="de-DE" sz="1800" i="1">
                                    <a:solidFill>
                                      <a:schemeClr val="tx2"/>
                                    </a:solidFill>
                                    <a:latin typeface="Cambria Math" panose="02040503050406030204" pitchFamily="18" charset="0"/>
                                    <a:ea typeface="Cambria Math" panose="02040503050406030204" pitchFamily="18" charset="0"/>
                                  </a:rPr>
                                  <m:t>𝜙</m:t>
                                </m:r>
                              </m:e>
                              <m:sup>
                                <m:r>
                                  <a:rPr lang="de-DE" sz="1800" i="1">
                                    <a:solidFill>
                                      <a:schemeClr val="tx2"/>
                                    </a:solidFill>
                                    <a:latin typeface="Cambria Math" panose="02040503050406030204" pitchFamily="18" charset="0"/>
                                  </a:rPr>
                                  <m:t>2</m:t>
                                </m:r>
                              </m:sup>
                            </m:sSup>
                            <m:r>
                              <a:rPr lang="de-DE" sz="1800" i="1">
                                <a:solidFill>
                                  <a:schemeClr val="tx2"/>
                                </a:solidFill>
                                <a:latin typeface="Cambria Math" panose="02040503050406030204" pitchFamily="18" charset="0"/>
                              </a:rPr>
                              <m:t>−1</m:t>
                            </m:r>
                          </m:e>
                        </m:d>
                        <m:r>
                          <a:rPr lang="de-DE" sz="1800" i="1">
                            <a:solidFill>
                              <a:schemeClr val="tx2"/>
                            </a:solidFill>
                            <a:latin typeface="Cambria Math" panose="02040503050406030204" pitchFamily="18" charset="0"/>
                          </a:rPr>
                          <m:t>−</m:t>
                        </m:r>
                        <m:r>
                          <m:rPr>
                            <m:sty m:val="p"/>
                          </m:rPr>
                          <a:rPr lang="el-GR" sz="1800" i="1">
                            <a:solidFill>
                              <a:schemeClr val="tx2"/>
                            </a:solidFill>
                            <a:latin typeface="Cambria Math" panose="02040503050406030204" pitchFamily="18" charset="0"/>
                          </a:rPr>
                          <m:t>λ</m:t>
                        </m:r>
                        <m:sSup>
                          <m:sSupPr>
                            <m:ctrlPr>
                              <a:rPr lang="el-GR" sz="1800" i="1">
                                <a:solidFill>
                                  <a:schemeClr val="tx2"/>
                                </a:solidFill>
                                <a:latin typeface="Cambria Math" panose="02040503050406030204" pitchFamily="18" charset="0"/>
                                <a:ea typeface="Cambria Math" panose="02040503050406030204" pitchFamily="18" charset="0"/>
                              </a:rPr>
                            </m:ctrlPr>
                          </m:sSupPr>
                          <m:e>
                            <m:r>
                              <a:rPr lang="el-GR" sz="1800" i="1">
                                <a:solidFill>
                                  <a:schemeClr val="tx2"/>
                                </a:solidFill>
                                <a:latin typeface="Cambria Math" panose="02040503050406030204" pitchFamily="18" charset="0"/>
                                <a:ea typeface="Cambria Math" panose="02040503050406030204" pitchFamily="18" charset="0"/>
                              </a:rPr>
                              <m:t>𝛻</m:t>
                            </m:r>
                          </m:e>
                          <m:sup>
                            <m:r>
                              <a:rPr lang="de-DE" sz="1800" i="1">
                                <a:solidFill>
                                  <a:schemeClr val="tx2"/>
                                </a:solidFill>
                                <a:latin typeface="Cambria Math" panose="02040503050406030204" pitchFamily="18" charset="0"/>
                                <a:ea typeface="Cambria Math" panose="02040503050406030204" pitchFamily="18" charset="0"/>
                              </a:rPr>
                              <m:t>2</m:t>
                            </m:r>
                          </m:sup>
                        </m:sSup>
                        <m:r>
                          <a:rPr lang="de-DE" sz="1800" i="1">
                            <a:solidFill>
                              <a:schemeClr val="tx2"/>
                            </a:solidFill>
                            <a:latin typeface="Cambria Math" panose="02040503050406030204" pitchFamily="18" charset="0"/>
                            <a:ea typeface="Cambria Math" panose="02040503050406030204" pitchFamily="18" charset="0"/>
                          </a:rPr>
                          <m:t>𝜙</m:t>
                        </m:r>
                      </m:oMath>
                    </m:oMathPara>
                  </a14:m>
                  <a:endParaRPr lang="en-US" sz="1800" dirty="0">
                    <a:solidFill>
                      <a:schemeClr val="tx2"/>
                    </a:solidFill>
                  </a:endParaRPr>
                </a:p>
              </p:txBody>
            </p:sp>
          </mc:Choice>
          <mc:Fallback xmlns="">
            <p:sp>
              <p:nvSpPr>
                <p:cNvPr id="60" name="Rechteck 59">
                  <a:extLst>
                    <a:ext uri="{FF2B5EF4-FFF2-40B4-BE49-F238E27FC236}">
                      <a16:creationId xmlns:a16="http://schemas.microsoft.com/office/drawing/2014/main" id="{A3037BB1-6587-0794-37AE-A522B332603E}"/>
                    </a:ext>
                  </a:extLst>
                </p:cNvPr>
                <p:cNvSpPr>
                  <a:spLocks noRot="1" noChangeAspect="1" noMove="1" noResize="1" noEditPoints="1" noAdjustHandles="1" noChangeArrowheads="1" noChangeShapeType="1" noTextEdit="1"/>
                </p:cNvSpPr>
                <p:nvPr/>
              </p:nvSpPr>
              <p:spPr>
                <a:xfrm>
                  <a:off x="2867931" y="4020493"/>
                  <a:ext cx="3020763" cy="923330"/>
                </a:xfrm>
                <a:prstGeom prst="rect">
                  <a:avLst/>
                </a:prstGeom>
                <a:blipFill>
                  <a:blip r:embed="rId20"/>
                  <a:stretch>
                    <a:fillRect b="-5405"/>
                  </a:stretch>
                </a:blipFill>
              </p:spPr>
              <p:txBody>
                <a:bodyPr/>
                <a:lstStyle/>
                <a:p>
                  <a:r>
                    <a:rPr lang="en-US">
                      <a:noFill/>
                    </a:rPr>
                    <a:t> </a:t>
                  </a:r>
                </a:p>
              </p:txBody>
            </p:sp>
          </mc:Fallback>
        </mc:AlternateContent>
        <p:sp>
          <p:nvSpPr>
            <p:cNvPr id="88" name="Rechteck 87">
              <a:extLst>
                <a:ext uri="{FF2B5EF4-FFF2-40B4-BE49-F238E27FC236}">
                  <a16:creationId xmlns:a16="http://schemas.microsoft.com/office/drawing/2014/main" id="{CBC9BCC5-E3F8-77B3-F41F-9778AAB564A7}"/>
                </a:ext>
              </a:extLst>
            </p:cNvPr>
            <p:cNvSpPr/>
            <p:nvPr/>
          </p:nvSpPr>
          <p:spPr>
            <a:xfrm>
              <a:off x="497667" y="4007470"/>
              <a:ext cx="2557110" cy="369332"/>
            </a:xfrm>
            <a:prstGeom prst="rect">
              <a:avLst/>
            </a:prstGeom>
          </p:spPr>
          <p:txBody>
            <a:bodyPr wrap="none">
              <a:spAutoFit/>
            </a:bodyPr>
            <a:lstStyle/>
            <a:p>
              <a:r>
                <a:rPr lang="en-US" sz="1800" dirty="0">
                  <a:solidFill>
                    <a:schemeClr val="tx2"/>
                  </a:solidFill>
                </a:rPr>
                <a:t>Cahn-Hilliard Equation:</a:t>
              </a:r>
            </a:p>
          </p:txBody>
        </p:sp>
      </p:grpSp>
      <p:grpSp>
        <p:nvGrpSpPr>
          <p:cNvPr id="24" name="Gruppieren 23">
            <a:extLst>
              <a:ext uri="{FF2B5EF4-FFF2-40B4-BE49-F238E27FC236}">
                <a16:creationId xmlns:a16="http://schemas.microsoft.com/office/drawing/2014/main" id="{6C1C8B74-D112-396C-67C2-875CFB5073B3}"/>
              </a:ext>
            </a:extLst>
          </p:cNvPr>
          <p:cNvGrpSpPr/>
          <p:nvPr/>
        </p:nvGrpSpPr>
        <p:grpSpPr>
          <a:xfrm>
            <a:off x="8174773" y="842636"/>
            <a:ext cx="3441455" cy="2752843"/>
            <a:chOff x="8174773" y="842636"/>
            <a:chExt cx="3441455" cy="2752843"/>
          </a:xfrm>
        </p:grpSpPr>
        <p:grpSp>
          <p:nvGrpSpPr>
            <p:cNvPr id="12" name="Gruppieren 11">
              <a:extLst>
                <a:ext uri="{FF2B5EF4-FFF2-40B4-BE49-F238E27FC236}">
                  <a16:creationId xmlns:a16="http://schemas.microsoft.com/office/drawing/2014/main" id="{0441DC2C-D75F-1DC6-589D-ADF115B18A17}"/>
                </a:ext>
              </a:extLst>
            </p:cNvPr>
            <p:cNvGrpSpPr/>
            <p:nvPr/>
          </p:nvGrpSpPr>
          <p:grpSpPr>
            <a:xfrm>
              <a:off x="8174773" y="1014388"/>
              <a:ext cx="3441455" cy="2581091"/>
              <a:chOff x="8174773" y="1014388"/>
              <a:chExt cx="3441455" cy="2581091"/>
            </a:xfrm>
          </p:grpSpPr>
          <p:grpSp>
            <p:nvGrpSpPr>
              <p:cNvPr id="11" name="Gruppieren 10">
                <a:extLst>
                  <a:ext uri="{FF2B5EF4-FFF2-40B4-BE49-F238E27FC236}">
                    <a16:creationId xmlns:a16="http://schemas.microsoft.com/office/drawing/2014/main" id="{5C192DAE-430E-6DAE-CF5B-9B8E5168E329}"/>
                  </a:ext>
                </a:extLst>
              </p:cNvPr>
              <p:cNvGrpSpPr/>
              <p:nvPr/>
            </p:nvGrpSpPr>
            <p:grpSpPr>
              <a:xfrm>
                <a:off x="8174773" y="1014388"/>
                <a:ext cx="3441455" cy="2581091"/>
                <a:chOff x="8174773" y="1014388"/>
                <a:chExt cx="3441455" cy="2581091"/>
              </a:xfrm>
            </p:grpSpPr>
            <p:grpSp>
              <p:nvGrpSpPr>
                <p:cNvPr id="10" name="Gruppieren 9">
                  <a:extLst>
                    <a:ext uri="{FF2B5EF4-FFF2-40B4-BE49-F238E27FC236}">
                      <a16:creationId xmlns:a16="http://schemas.microsoft.com/office/drawing/2014/main" id="{2FCC802E-2A6C-6A03-2B86-4C29611EC515}"/>
                    </a:ext>
                  </a:extLst>
                </p:cNvPr>
                <p:cNvGrpSpPr/>
                <p:nvPr/>
              </p:nvGrpSpPr>
              <p:grpSpPr>
                <a:xfrm>
                  <a:off x="8174773" y="1014388"/>
                  <a:ext cx="3441455" cy="2581091"/>
                  <a:chOff x="8174773" y="1014388"/>
                  <a:chExt cx="3441455" cy="2581091"/>
                </a:xfrm>
              </p:grpSpPr>
              <p:grpSp>
                <p:nvGrpSpPr>
                  <p:cNvPr id="9" name="Gruppieren 8">
                    <a:extLst>
                      <a:ext uri="{FF2B5EF4-FFF2-40B4-BE49-F238E27FC236}">
                        <a16:creationId xmlns:a16="http://schemas.microsoft.com/office/drawing/2014/main" id="{A940EAAC-E610-339D-729C-B0D4441B8090}"/>
                      </a:ext>
                    </a:extLst>
                  </p:cNvPr>
                  <p:cNvGrpSpPr/>
                  <p:nvPr/>
                </p:nvGrpSpPr>
                <p:grpSpPr>
                  <a:xfrm>
                    <a:off x="8174773" y="1014388"/>
                    <a:ext cx="3441455" cy="2581091"/>
                    <a:chOff x="8174773" y="1014388"/>
                    <a:chExt cx="3441455" cy="2581091"/>
                  </a:xfrm>
                </p:grpSpPr>
                <p:pic>
                  <p:nvPicPr>
                    <p:cNvPr id="40" name="Grafik 39">
                      <a:extLst>
                        <a:ext uri="{FF2B5EF4-FFF2-40B4-BE49-F238E27FC236}">
                          <a16:creationId xmlns:a16="http://schemas.microsoft.com/office/drawing/2014/main" id="{B9DE7ADE-8876-D43A-3995-889E173EB3D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74773" y="1014388"/>
                      <a:ext cx="3441455" cy="2581091"/>
                    </a:xfrm>
                    <a:prstGeom prst="rect">
                      <a:avLst/>
                    </a:prstGeom>
                  </p:spPr>
                </p:pic>
                <p:sp>
                  <p:nvSpPr>
                    <p:cNvPr id="5" name="Rechteck 4">
                      <a:extLst>
                        <a:ext uri="{FF2B5EF4-FFF2-40B4-BE49-F238E27FC236}">
                          <a16:creationId xmlns:a16="http://schemas.microsoft.com/office/drawing/2014/main" id="{D23567F6-4702-99F4-3519-F5C247E7D652}"/>
                        </a:ext>
                      </a:extLst>
                    </p:cNvPr>
                    <p:cNvSpPr/>
                    <p:nvPr/>
                  </p:nvSpPr>
                  <p:spPr>
                    <a:xfrm>
                      <a:off x="8495308" y="3271434"/>
                      <a:ext cx="2970963" cy="305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49" name="Rechteck 48">
                    <a:extLst>
                      <a:ext uri="{FF2B5EF4-FFF2-40B4-BE49-F238E27FC236}">
                        <a16:creationId xmlns:a16="http://schemas.microsoft.com/office/drawing/2014/main" id="{4C0AB83D-E709-E1F0-433E-9D624C5458F6}"/>
                      </a:ext>
                    </a:extLst>
                  </p:cNvPr>
                  <p:cNvSpPr/>
                  <p:nvPr/>
                </p:nvSpPr>
                <p:spPr>
                  <a:xfrm rot="16200000">
                    <a:off x="7407590" y="2088155"/>
                    <a:ext cx="2063852" cy="305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mc:AlternateContent xmlns:mc="http://schemas.openxmlformats.org/markup-compatibility/2006" xmlns:a14="http://schemas.microsoft.com/office/drawing/2010/main">
              <mc:Choice Requires="a14">
                <p:sp>
                  <p:nvSpPr>
                    <p:cNvPr id="53" name="Rechteck 52">
                      <a:extLst>
                        <a:ext uri="{FF2B5EF4-FFF2-40B4-BE49-F238E27FC236}">
                          <a16:creationId xmlns:a16="http://schemas.microsoft.com/office/drawing/2014/main" id="{A78C9631-F0CF-DCB4-5AB9-77C80D47F214}"/>
                        </a:ext>
                      </a:extLst>
                    </p:cNvPr>
                    <p:cNvSpPr/>
                    <p:nvPr/>
                  </p:nvSpPr>
                  <p:spPr>
                    <a:xfrm>
                      <a:off x="8980334" y="3218426"/>
                      <a:ext cx="468398" cy="30777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en-US" sz="1400" dirty="0"/>
                    </a:p>
                  </p:txBody>
                </p:sp>
              </mc:Choice>
              <mc:Fallback xmlns="">
                <p:sp>
                  <p:nvSpPr>
                    <p:cNvPr id="53" name="Rechteck 52">
                      <a:extLst>
                        <a:ext uri="{FF2B5EF4-FFF2-40B4-BE49-F238E27FC236}">
                          <a16:creationId xmlns:a16="http://schemas.microsoft.com/office/drawing/2014/main" id="{A78C9631-F0CF-DCB4-5AB9-77C80D47F214}"/>
                        </a:ext>
                      </a:extLst>
                    </p:cNvPr>
                    <p:cNvSpPr>
                      <a:spLocks noRot="1" noChangeAspect="1" noMove="1" noResize="1" noEditPoints="1" noAdjustHandles="1" noChangeArrowheads="1" noChangeShapeType="1" noTextEdit="1"/>
                    </p:cNvSpPr>
                    <p:nvPr/>
                  </p:nvSpPr>
                  <p:spPr>
                    <a:xfrm>
                      <a:off x="8980334" y="3218426"/>
                      <a:ext cx="468398" cy="307777"/>
                    </a:xfrm>
                    <a:prstGeom prst="rect">
                      <a:avLst/>
                    </a:prstGeom>
                    <a:blipFill>
                      <a:blip r:embed="rId2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4" name="Rechteck 53">
                    <a:extLst>
                      <a:ext uri="{FF2B5EF4-FFF2-40B4-BE49-F238E27FC236}">
                        <a16:creationId xmlns:a16="http://schemas.microsoft.com/office/drawing/2014/main" id="{38814D66-3BE3-139B-A5CC-C18F71E4751D}"/>
                      </a:ext>
                    </a:extLst>
                  </p:cNvPr>
                  <p:cNvSpPr/>
                  <p:nvPr/>
                </p:nvSpPr>
                <p:spPr>
                  <a:xfrm>
                    <a:off x="10451179" y="3220473"/>
                    <a:ext cx="333746" cy="30777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en-US" sz="1400" dirty="0"/>
                  </a:p>
                </p:txBody>
              </p:sp>
            </mc:Choice>
            <mc:Fallback xmlns="">
              <p:sp>
                <p:nvSpPr>
                  <p:cNvPr id="54" name="Rechteck 53">
                    <a:extLst>
                      <a:ext uri="{FF2B5EF4-FFF2-40B4-BE49-F238E27FC236}">
                        <a16:creationId xmlns:a16="http://schemas.microsoft.com/office/drawing/2014/main" id="{38814D66-3BE3-139B-A5CC-C18F71E4751D}"/>
                      </a:ext>
                    </a:extLst>
                  </p:cNvPr>
                  <p:cNvSpPr>
                    <a:spLocks noRot="1" noChangeAspect="1" noMove="1" noResize="1" noEditPoints="1" noAdjustHandles="1" noChangeArrowheads="1" noChangeShapeType="1" noTextEdit="1"/>
                  </p:cNvSpPr>
                  <p:nvPr/>
                </p:nvSpPr>
                <p:spPr>
                  <a:xfrm>
                    <a:off x="10451179" y="3220473"/>
                    <a:ext cx="333746" cy="307777"/>
                  </a:xfrm>
                  <a:prstGeom prst="rect">
                    <a:avLst/>
                  </a:prstGeom>
                  <a:blipFill>
                    <a:blip r:embed="rId24"/>
                    <a:stretch>
                      <a:fillRect/>
                    </a:stretch>
                  </a:blipFill>
                </p:spPr>
                <p:txBody>
                  <a:bodyPr/>
                  <a:lstStyle/>
                  <a:p>
                    <a:r>
                      <a:rPr lang="en-US">
                        <a:noFill/>
                      </a:rPr>
                      <a:t> </a:t>
                    </a:r>
                  </a:p>
                </p:txBody>
              </p:sp>
            </mc:Fallback>
          </mc:AlternateContent>
        </p:grpSp>
        <p:sp>
          <p:nvSpPr>
            <p:cNvPr id="41" name="Textfeld 40">
              <a:extLst>
                <a:ext uri="{FF2B5EF4-FFF2-40B4-BE49-F238E27FC236}">
                  <a16:creationId xmlns:a16="http://schemas.microsoft.com/office/drawing/2014/main" id="{E5E554BD-DFA8-B974-0594-ACC3231BF6B0}"/>
                </a:ext>
              </a:extLst>
            </p:cNvPr>
            <p:cNvSpPr txBox="1"/>
            <p:nvPr/>
          </p:nvSpPr>
          <p:spPr>
            <a:xfrm>
              <a:off x="8980334" y="2287716"/>
              <a:ext cx="644787" cy="268279"/>
            </a:xfrm>
            <a:prstGeom prst="rect">
              <a:avLst/>
            </a:prstGeom>
            <a:noFill/>
          </p:spPr>
          <p:txBody>
            <a:bodyPr wrap="square" lIns="0" tIns="0" rIns="0" bIns="0" rtlCol="0">
              <a:spAutoFit/>
            </a:bodyPr>
            <a:lstStyle/>
            <a:p>
              <a:pPr>
                <a:lnSpc>
                  <a:spcPct val="120000"/>
                </a:lnSpc>
                <a:spcBef>
                  <a:spcPts val="625"/>
                </a:spcBef>
                <a:buClr>
                  <a:schemeClr val="accent1"/>
                </a:buClr>
              </a:pPr>
              <a:r>
                <a:rPr lang="de-DE" sz="1600" dirty="0">
                  <a:solidFill>
                    <a:schemeClr val="tx2"/>
                  </a:solidFill>
                </a:rPr>
                <a:t>Fluid 1</a:t>
              </a:r>
            </a:p>
          </p:txBody>
        </p:sp>
        <p:sp>
          <p:nvSpPr>
            <p:cNvPr id="42" name="Textfeld 41">
              <a:extLst>
                <a:ext uri="{FF2B5EF4-FFF2-40B4-BE49-F238E27FC236}">
                  <a16:creationId xmlns:a16="http://schemas.microsoft.com/office/drawing/2014/main" id="{E9B0E146-6353-F592-DE06-45BE0CEB2BC3}"/>
                </a:ext>
              </a:extLst>
            </p:cNvPr>
            <p:cNvSpPr txBox="1"/>
            <p:nvPr/>
          </p:nvSpPr>
          <p:spPr>
            <a:xfrm>
              <a:off x="10414141" y="2261409"/>
              <a:ext cx="741568" cy="268279"/>
            </a:xfrm>
            <a:prstGeom prst="rect">
              <a:avLst/>
            </a:prstGeom>
            <a:noFill/>
          </p:spPr>
          <p:txBody>
            <a:bodyPr wrap="square" lIns="0" tIns="0" rIns="0" bIns="0" rtlCol="0">
              <a:spAutoFit/>
            </a:bodyPr>
            <a:lstStyle/>
            <a:p>
              <a:pPr>
                <a:lnSpc>
                  <a:spcPct val="120000"/>
                </a:lnSpc>
                <a:spcBef>
                  <a:spcPts val="625"/>
                </a:spcBef>
                <a:buClr>
                  <a:schemeClr val="accent1"/>
                </a:buClr>
              </a:pPr>
              <a:r>
                <a:rPr lang="de-DE" sz="1600" dirty="0">
                  <a:solidFill>
                    <a:schemeClr val="tx2"/>
                  </a:solidFill>
                </a:rPr>
                <a:t>Fluid 2</a:t>
              </a:r>
            </a:p>
          </p:txBody>
        </p:sp>
        <p:cxnSp>
          <p:nvCxnSpPr>
            <p:cNvPr id="43" name="Gerade Verbindung mit Pfeil 42">
              <a:extLst>
                <a:ext uri="{FF2B5EF4-FFF2-40B4-BE49-F238E27FC236}">
                  <a16:creationId xmlns:a16="http://schemas.microsoft.com/office/drawing/2014/main" id="{114FF97C-FDA7-97D0-3AD0-175A92DF8FD1}"/>
                </a:ext>
              </a:extLst>
            </p:cNvPr>
            <p:cNvCxnSpPr>
              <a:cxnSpLocks/>
            </p:cNvCxnSpPr>
            <p:nvPr/>
          </p:nvCxnSpPr>
          <p:spPr>
            <a:xfrm>
              <a:off x="9277586" y="2565160"/>
              <a:ext cx="0" cy="70297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3C8057CB-BA9F-E3BF-FCAA-C534CC4D323D}"/>
                </a:ext>
              </a:extLst>
            </p:cNvPr>
            <p:cNvCxnSpPr>
              <a:cxnSpLocks/>
            </p:cNvCxnSpPr>
            <p:nvPr/>
          </p:nvCxnSpPr>
          <p:spPr>
            <a:xfrm>
              <a:off x="10627329" y="2552004"/>
              <a:ext cx="0" cy="716129"/>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D801617E-49B0-19ED-97BF-FDE46742F931}"/>
                </a:ext>
              </a:extLst>
            </p:cNvPr>
            <p:cNvSpPr txBox="1"/>
            <p:nvPr/>
          </p:nvSpPr>
          <p:spPr>
            <a:xfrm>
              <a:off x="8495308" y="842636"/>
              <a:ext cx="2199533" cy="268279"/>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600" dirty="0">
                  <a:solidFill>
                    <a:schemeClr val="tx2"/>
                  </a:solidFill>
                </a:rPr>
                <a:t>Double-Well Potential</a:t>
              </a:r>
            </a:p>
          </p:txBody>
        </p:sp>
        <mc:AlternateContent xmlns:mc="http://schemas.openxmlformats.org/markup-compatibility/2006" xmlns:a14="http://schemas.microsoft.com/office/drawing/2010/main">
          <mc:Choice Requires="a14">
            <p:sp>
              <p:nvSpPr>
                <p:cNvPr id="78" name="Rechteck 77">
                  <a:extLst>
                    <a:ext uri="{FF2B5EF4-FFF2-40B4-BE49-F238E27FC236}">
                      <a16:creationId xmlns:a16="http://schemas.microsoft.com/office/drawing/2014/main" id="{41151823-E71F-1F85-A525-C6DBF842A30C}"/>
                    </a:ext>
                  </a:extLst>
                </p:cNvPr>
                <p:cNvSpPr/>
                <p:nvPr/>
              </p:nvSpPr>
              <p:spPr>
                <a:xfrm rot="16200000">
                  <a:off x="8013579" y="1985598"/>
                  <a:ext cx="800154"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800" b="1" i="1">
                                <a:solidFill>
                                  <a:schemeClr val="accent2"/>
                                </a:solidFill>
                                <a:latin typeface="Cambria Math" panose="02040503050406030204" pitchFamily="18" charset="0"/>
                              </a:rPr>
                            </m:ctrlPr>
                          </m:sSubPr>
                          <m:e>
                            <m:r>
                              <a:rPr lang="de-DE" sz="1800" b="1" i="1">
                                <a:solidFill>
                                  <a:schemeClr val="accent2"/>
                                </a:solidFill>
                                <a:latin typeface="Cambria Math" panose="02040503050406030204" pitchFamily="18" charset="0"/>
                              </a:rPr>
                              <m:t>𝒇</m:t>
                            </m:r>
                          </m:e>
                          <m:sub>
                            <m:r>
                              <a:rPr lang="de-DE" sz="1800" b="1" i="1">
                                <a:solidFill>
                                  <a:schemeClr val="accent2"/>
                                </a:solidFill>
                                <a:latin typeface="Cambria Math" panose="02040503050406030204" pitchFamily="18" charset="0"/>
                              </a:rPr>
                              <m:t>𝒍𝒐𝒄𝒂𝒍</m:t>
                            </m:r>
                          </m:sub>
                        </m:sSub>
                      </m:oMath>
                    </m:oMathPara>
                  </a14:m>
                  <a:endParaRPr lang="en-US" b="1" dirty="0"/>
                </a:p>
              </p:txBody>
            </p:sp>
          </mc:Choice>
          <mc:Fallback xmlns="">
            <p:sp>
              <p:nvSpPr>
                <p:cNvPr id="78" name="Rechteck 77">
                  <a:extLst>
                    <a:ext uri="{FF2B5EF4-FFF2-40B4-BE49-F238E27FC236}">
                      <a16:creationId xmlns:a16="http://schemas.microsoft.com/office/drawing/2014/main" id="{41151823-E71F-1F85-A525-C6DBF842A30C}"/>
                    </a:ext>
                  </a:extLst>
                </p:cNvPr>
                <p:cNvSpPr>
                  <a:spLocks noRot="1" noChangeAspect="1" noMove="1" noResize="1" noEditPoints="1" noAdjustHandles="1" noChangeArrowheads="1" noChangeShapeType="1" noTextEdit="1"/>
                </p:cNvSpPr>
                <p:nvPr/>
              </p:nvSpPr>
              <p:spPr>
                <a:xfrm rot="16200000">
                  <a:off x="8013579" y="1985598"/>
                  <a:ext cx="800154" cy="369332"/>
                </a:xfrm>
                <a:prstGeom prst="rect">
                  <a:avLst/>
                </a:prstGeom>
                <a:blipFill>
                  <a:blip r:embed="rId25"/>
                  <a:stretch>
                    <a:fillRect r="-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hteck 51">
                  <a:extLst>
                    <a:ext uri="{FF2B5EF4-FFF2-40B4-BE49-F238E27FC236}">
                      <a16:creationId xmlns:a16="http://schemas.microsoft.com/office/drawing/2014/main" id="{A60B9DB5-DA3B-F712-097D-1F4A6D58390E}"/>
                    </a:ext>
                  </a:extLst>
                </p:cNvPr>
                <p:cNvSpPr/>
                <p:nvPr/>
              </p:nvSpPr>
              <p:spPr>
                <a:xfrm>
                  <a:off x="9745820" y="3200787"/>
                  <a:ext cx="361637" cy="30777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𝜙</m:t>
                        </m:r>
                      </m:oMath>
                    </m:oMathPara>
                  </a14:m>
                  <a:endParaRPr lang="en-US" sz="1400" dirty="0"/>
                </a:p>
              </p:txBody>
            </p:sp>
          </mc:Choice>
          <mc:Fallback xmlns="">
            <p:sp>
              <p:nvSpPr>
                <p:cNvPr id="52" name="Rechteck 51">
                  <a:extLst>
                    <a:ext uri="{FF2B5EF4-FFF2-40B4-BE49-F238E27FC236}">
                      <a16:creationId xmlns:a16="http://schemas.microsoft.com/office/drawing/2014/main" id="{A60B9DB5-DA3B-F712-097D-1F4A6D58390E}"/>
                    </a:ext>
                  </a:extLst>
                </p:cNvPr>
                <p:cNvSpPr>
                  <a:spLocks noRot="1" noChangeAspect="1" noMove="1" noResize="1" noEditPoints="1" noAdjustHandles="1" noChangeArrowheads="1" noChangeShapeType="1" noTextEdit="1"/>
                </p:cNvSpPr>
                <p:nvPr/>
              </p:nvSpPr>
              <p:spPr>
                <a:xfrm>
                  <a:off x="9745820" y="3200787"/>
                  <a:ext cx="361637" cy="307777"/>
                </a:xfrm>
                <a:prstGeom prst="rect">
                  <a:avLst/>
                </a:prstGeom>
                <a:blipFill>
                  <a:blip r:embed="rId26"/>
                  <a:stretch>
                    <a:fillRect b="-12000"/>
                  </a:stretch>
                </a:blipFill>
              </p:spPr>
              <p:txBody>
                <a:bodyPr/>
                <a:lstStyle/>
                <a:p>
                  <a:r>
                    <a:rPr lang="en-US">
                      <a:noFill/>
                    </a:rPr>
                    <a:t> </a:t>
                  </a:r>
                </a:p>
              </p:txBody>
            </p:sp>
          </mc:Fallback>
        </mc:AlternateContent>
      </p:grpSp>
      <p:grpSp>
        <p:nvGrpSpPr>
          <p:cNvPr id="26" name="Gruppieren 25">
            <a:extLst>
              <a:ext uri="{FF2B5EF4-FFF2-40B4-BE49-F238E27FC236}">
                <a16:creationId xmlns:a16="http://schemas.microsoft.com/office/drawing/2014/main" id="{F6797364-E3CA-1511-B611-3580203B6D91}"/>
              </a:ext>
            </a:extLst>
          </p:cNvPr>
          <p:cNvGrpSpPr/>
          <p:nvPr/>
        </p:nvGrpSpPr>
        <p:grpSpPr>
          <a:xfrm>
            <a:off x="505839" y="1041658"/>
            <a:ext cx="7565556" cy="1691145"/>
            <a:chOff x="505839" y="1041658"/>
            <a:chExt cx="7565556" cy="1691145"/>
          </a:xfrm>
        </p:grpSpPr>
        <p:sp>
          <p:nvSpPr>
            <p:cNvPr id="20" name="Rechteck 19">
              <a:extLst>
                <a:ext uri="{FF2B5EF4-FFF2-40B4-BE49-F238E27FC236}">
                  <a16:creationId xmlns:a16="http://schemas.microsoft.com/office/drawing/2014/main" id="{1656B6C8-BE47-BACA-17AD-2D42A321F474}"/>
                </a:ext>
              </a:extLst>
            </p:cNvPr>
            <p:cNvSpPr/>
            <p:nvPr/>
          </p:nvSpPr>
          <p:spPr>
            <a:xfrm>
              <a:off x="520700" y="1041658"/>
              <a:ext cx="7550695" cy="169114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grpSp>
          <p:nvGrpSpPr>
            <p:cNvPr id="25" name="Gruppieren 24">
              <a:extLst>
                <a:ext uri="{FF2B5EF4-FFF2-40B4-BE49-F238E27FC236}">
                  <a16:creationId xmlns:a16="http://schemas.microsoft.com/office/drawing/2014/main" id="{D4BB1FE1-D065-F135-5E18-2DA3232D7946}"/>
                </a:ext>
              </a:extLst>
            </p:cNvPr>
            <p:cNvGrpSpPr/>
            <p:nvPr/>
          </p:nvGrpSpPr>
          <p:grpSpPr>
            <a:xfrm>
              <a:off x="505839" y="1172520"/>
              <a:ext cx="6864201" cy="906641"/>
              <a:chOff x="505839" y="1172520"/>
              <a:chExt cx="6864201" cy="906641"/>
            </a:xfrm>
          </p:grpSpPr>
          <p:sp>
            <p:nvSpPr>
              <p:cNvPr id="48" name="Rechteck 47">
                <a:extLst>
                  <a:ext uri="{FF2B5EF4-FFF2-40B4-BE49-F238E27FC236}">
                    <a16:creationId xmlns:a16="http://schemas.microsoft.com/office/drawing/2014/main" id="{D968535D-7B78-52E4-1005-7001ECE8A49C}"/>
                  </a:ext>
                </a:extLst>
              </p:cNvPr>
              <p:cNvSpPr/>
              <p:nvPr/>
            </p:nvSpPr>
            <p:spPr>
              <a:xfrm>
                <a:off x="505839" y="1172520"/>
                <a:ext cx="6850094" cy="369332"/>
              </a:xfrm>
              <a:prstGeom prst="rect">
                <a:avLst/>
              </a:prstGeom>
            </p:spPr>
            <p:txBody>
              <a:bodyPr wrap="square">
                <a:spAutoFit/>
              </a:bodyPr>
              <a:lstStyle/>
              <a:p>
                <a:r>
                  <a:rPr lang="de-DE" sz="1800" dirty="0"/>
                  <a:t>Density </a:t>
                </a:r>
                <a:r>
                  <a:rPr lang="de-DE" sz="1800" dirty="0" err="1"/>
                  <a:t>of</a:t>
                </a:r>
                <a:r>
                  <a:rPr lang="de-DE" sz="1800" dirty="0"/>
                  <a:t> </a:t>
                </a:r>
                <a:r>
                  <a:rPr lang="de-DE" sz="1800" dirty="0" err="1"/>
                  <a:t>the</a:t>
                </a:r>
                <a:r>
                  <a:rPr lang="de-DE" sz="1800" dirty="0"/>
                  <a:t> </a:t>
                </a:r>
                <a:r>
                  <a:rPr lang="de-DE" sz="1800" dirty="0" err="1"/>
                  <a:t>free</a:t>
                </a:r>
                <a:r>
                  <a:rPr lang="de-DE" sz="1800" dirty="0"/>
                  <a:t> </a:t>
                </a:r>
                <a:r>
                  <a:rPr lang="de-DE" sz="1800" dirty="0" err="1"/>
                  <a:t>energy</a:t>
                </a:r>
                <a:r>
                  <a:rPr lang="de-DE" sz="1800" dirty="0"/>
                  <a:t> </a:t>
                </a:r>
                <a:r>
                  <a:rPr lang="de-DE" sz="1800" dirty="0" err="1"/>
                  <a:t>of</a:t>
                </a:r>
                <a:r>
                  <a:rPr lang="de-DE" sz="1800" dirty="0"/>
                  <a:t> </a:t>
                </a:r>
                <a:r>
                  <a:rPr lang="de-DE" sz="1800" dirty="0" err="1"/>
                  <a:t>immiscible</a:t>
                </a:r>
                <a:r>
                  <a:rPr lang="de-DE" sz="1800" dirty="0"/>
                  <a:t> </a:t>
                </a:r>
                <a:r>
                  <a:rPr lang="de-DE" sz="1800" dirty="0" err="1"/>
                  <a:t>two</a:t>
                </a:r>
                <a:r>
                  <a:rPr lang="de-DE" sz="1800" dirty="0"/>
                  <a:t> </a:t>
                </a:r>
                <a:r>
                  <a:rPr lang="de-DE" sz="1800" dirty="0" err="1"/>
                  <a:t>phase</a:t>
                </a:r>
                <a:r>
                  <a:rPr lang="de-DE" sz="1800" dirty="0"/>
                  <a:t> </a:t>
                </a:r>
                <a:r>
                  <a:rPr lang="de-DE" sz="1800" dirty="0" err="1"/>
                  <a:t>mixture</a:t>
                </a:r>
                <a:r>
                  <a:rPr lang="de-DE" sz="1800" dirty="0"/>
                  <a:t>:</a:t>
                </a:r>
              </a:p>
            </p:txBody>
          </p:sp>
          <mc:AlternateContent xmlns:mc="http://schemas.openxmlformats.org/markup-compatibility/2006" xmlns:a14="http://schemas.microsoft.com/office/drawing/2010/main">
            <mc:Choice Requires="a14">
              <p:sp>
                <p:nvSpPr>
                  <p:cNvPr id="19" name="Rechteck 18">
                    <a:extLst>
                      <a:ext uri="{FF2B5EF4-FFF2-40B4-BE49-F238E27FC236}">
                        <a16:creationId xmlns:a16="http://schemas.microsoft.com/office/drawing/2014/main" id="{7366B50A-3F29-AE94-5CF6-8E00D7894956}"/>
                      </a:ext>
                    </a:extLst>
                  </p:cNvPr>
                  <p:cNvSpPr/>
                  <p:nvPr/>
                </p:nvSpPr>
                <p:spPr>
                  <a:xfrm>
                    <a:off x="1274040" y="1519200"/>
                    <a:ext cx="6096000" cy="55996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de-DE" sz="1600" i="1" smtClean="0">
                                  <a:solidFill>
                                    <a:schemeClr val="tx2"/>
                                  </a:solidFill>
                                  <a:latin typeface="Cambria Math" panose="02040503050406030204" pitchFamily="18" charset="0"/>
                                </a:rPr>
                              </m:ctrlPr>
                            </m:sSubPr>
                            <m:e>
                              <m:r>
                                <a:rPr lang="de-DE" sz="1600" b="0" i="1" smtClean="0">
                                  <a:solidFill>
                                    <a:schemeClr val="tx2"/>
                                  </a:solidFill>
                                  <a:latin typeface="Cambria Math" panose="02040503050406030204" pitchFamily="18" charset="0"/>
                                </a:rPr>
                                <m:t>𝑓</m:t>
                              </m:r>
                            </m:e>
                            <m:sub>
                              <m:r>
                                <a:rPr lang="de-DE" sz="1600" b="0" i="1" smtClean="0">
                                  <a:solidFill>
                                    <a:schemeClr val="tx2"/>
                                  </a:solidFill>
                                  <a:latin typeface="Cambria Math" panose="02040503050406030204" pitchFamily="18" charset="0"/>
                                </a:rPr>
                                <m:t>𝑚</m:t>
                              </m:r>
                            </m:sub>
                          </m:sSub>
                          <m:r>
                            <a:rPr lang="de-DE" sz="1600" b="0">
                              <a:solidFill>
                                <a:schemeClr val="tx2"/>
                              </a:solidFill>
                              <a:latin typeface="Cambria Math" panose="02040503050406030204" pitchFamily="18" charset="0"/>
                            </a:rPr>
                            <m:t>=</m:t>
                          </m:r>
                          <m:sSub>
                            <m:sSubPr>
                              <m:ctrlPr>
                                <a:rPr lang="de-DE" sz="1600" i="1" smtClean="0">
                                  <a:solidFill>
                                    <a:schemeClr val="accent2"/>
                                  </a:solidFill>
                                  <a:latin typeface="Cambria Math" panose="02040503050406030204" pitchFamily="18" charset="0"/>
                                </a:rPr>
                              </m:ctrlPr>
                            </m:sSubPr>
                            <m:e>
                              <m:r>
                                <a:rPr lang="de-DE" sz="1600" b="0" i="1">
                                  <a:solidFill>
                                    <a:schemeClr val="accent2"/>
                                  </a:solidFill>
                                  <a:latin typeface="Cambria Math" panose="02040503050406030204" pitchFamily="18" charset="0"/>
                                </a:rPr>
                                <m:t>𝑓</m:t>
                              </m:r>
                            </m:e>
                            <m:sub>
                              <m:r>
                                <a:rPr lang="de-DE" sz="1600" b="0" i="1">
                                  <a:solidFill>
                                    <a:schemeClr val="accent2"/>
                                  </a:solidFill>
                                  <a:latin typeface="Cambria Math" panose="02040503050406030204" pitchFamily="18" charset="0"/>
                                </a:rPr>
                                <m:t>𝑙𝑜𝑐𝑎𝑙</m:t>
                              </m:r>
                            </m:sub>
                          </m:sSub>
                          <m:r>
                            <a:rPr lang="de-DE" sz="1600" b="0" i="1">
                              <a:solidFill>
                                <a:schemeClr val="tx2"/>
                              </a:solidFill>
                              <a:latin typeface="Cambria Math" panose="02040503050406030204" pitchFamily="18" charset="0"/>
                            </a:rPr>
                            <m:t>+</m:t>
                          </m:r>
                          <m:sSub>
                            <m:sSubPr>
                              <m:ctrlPr>
                                <a:rPr lang="de-DE" sz="1600" i="1">
                                  <a:solidFill>
                                    <a:schemeClr val="tx2"/>
                                  </a:solidFill>
                                  <a:latin typeface="Cambria Math" panose="02040503050406030204" pitchFamily="18" charset="0"/>
                                </a:rPr>
                              </m:ctrlPr>
                            </m:sSubPr>
                            <m:e>
                              <m:r>
                                <a:rPr lang="de-DE" sz="1600" b="0" i="1">
                                  <a:solidFill>
                                    <a:schemeClr val="tx2"/>
                                  </a:solidFill>
                                  <a:latin typeface="Cambria Math" panose="02040503050406030204" pitchFamily="18" charset="0"/>
                                </a:rPr>
                                <m:t>𝑓</m:t>
                              </m:r>
                            </m:e>
                            <m:sub>
                              <m:r>
                                <a:rPr lang="de-DE" sz="1600" b="0" i="1">
                                  <a:solidFill>
                                    <a:schemeClr val="tx2"/>
                                  </a:solidFill>
                                  <a:latin typeface="Cambria Math" panose="02040503050406030204" pitchFamily="18" charset="0"/>
                                </a:rPr>
                                <m:t>𝑛𝑜𝑛𝑙𝑜𝑐𝑎𝑙</m:t>
                              </m:r>
                            </m:sub>
                          </m:sSub>
                          <m:r>
                            <a:rPr lang="de-DE" sz="1600" b="0" i="1">
                              <a:solidFill>
                                <a:schemeClr val="tx2"/>
                              </a:solidFill>
                              <a:latin typeface="Cambria Math" panose="02040503050406030204" pitchFamily="18" charset="0"/>
                            </a:rPr>
                            <m:t>=</m:t>
                          </m:r>
                          <m:f>
                            <m:fPr>
                              <m:ctrlPr>
                                <a:rPr lang="de-DE" sz="1600" i="1">
                                  <a:solidFill>
                                    <a:schemeClr val="tx2"/>
                                  </a:solidFill>
                                  <a:latin typeface="Cambria Math" panose="02040503050406030204" pitchFamily="18" charset="0"/>
                                </a:rPr>
                              </m:ctrlPr>
                            </m:fPr>
                            <m:num>
                              <m:r>
                                <a:rPr lang="el-GR" sz="1600" b="0" i="1" smtClean="0">
                                  <a:solidFill>
                                    <a:schemeClr val="tx2"/>
                                  </a:solidFill>
                                  <a:latin typeface="Cambria Math" panose="02040503050406030204" pitchFamily="18" charset="0"/>
                                </a:rPr>
                                <m:t>𝜆</m:t>
                              </m:r>
                            </m:num>
                            <m:den>
                              <m:r>
                                <a:rPr lang="de-DE" sz="1600" b="0" i="1">
                                  <a:solidFill>
                                    <a:schemeClr val="tx2"/>
                                  </a:solidFill>
                                  <a:latin typeface="Cambria Math" panose="02040503050406030204" pitchFamily="18" charset="0"/>
                                </a:rPr>
                                <m:t>4</m:t>
                              </m:r>
                              <m:sSup>
                                <m:sSupPr>
                                  <m:ctrlPr>
                                    <a:rPr lang="el-GR" sz="1600" i="1">
                                      <a:solidFill>
                                        <a:schemeClr val="tx2"/>
                                      </a:solidFill>
                                      <a:latin typeface="Cambria Math" panose="02040503050406030204" pitchFamily="18" charset="0"/>
                                    </a:rPr>
                                  </m:ctrlPr>
                                </m:sSupPr>
                                <m:e>
                                  <m:r>
                                    <a:rPr lang="el-GR" sz="1600" b="0" i="1" smtClean="0">
                                      <a:solidFill>
                                        <a:schemeClr val="tx2"/>
                                      </a:solidFill>
                                      <a:latin typeface="Cambria Math" panose="02040503050406030204" pitchFamily="18" charset="0"/>
                                    </a:rPr>
                                    <m:t>𝜀</m:t>
                                  </m:r>
                                </m:e>
                                <m:sup>
                                  <m:r>
                                    <a:rPr lang="de-DE" sz="1600" b="0" i="1" smtClean="0">
                                      <a:solidFill>
                                        <a:schemeClr val="tx2"/>
                                      </a:solidFill>
                                      <a:latin typeface="Cambria Math" panose="02040503050406030204" pitchFamily="18" charset="0"/>
                                    </a:rPr>
                                    <m:t>2</m:t>
                                  </m:r>
                                </m:sup>
                              </m:sSup>
                            </m:den>
                          </m:f>
                          <m:sSup>
                            <m:sSupPr>
                              <m:ctrlPr>
                                <a:rPr lang="de-DE" sz="1600" i="1">
                                  <a:solidFill>
                                    <a:schemeClr val="tx2"/>
                                  </a:solidFill>
                                  <a:latin typeface="Cambria Math" panose="02040503050406030204" pitchFamily="18" charset="0"/>
                                </a:rPr>
                              </m:ctrlPr>
                            </m:sSupPr>
                            <m:e>
                              <m:d>
                                <m:dPr>
                                  <m:ctrlPr>
                                    <a:rPr lang="de-DE" sz="1600" i="1">
                                      <a:solidFill>
                                        <a:schemeClr val="tx2"/>
                                      </a:solidFill>
                                      <a:latin typeface="Cambria Math" panose="02040503050406030204" pitchFamily="18" charset="0"/>
                                    </a:rPr>
                                  </m:ctrlPr>
                                </m:dPr>
                                <m:e>
                                  <m:sSup>
                                    <m:sSupPr>
                                      <m:ctrlPr>
                                        <a:rPr lang="de-DE" sz="1600" i="1">
                                          <a:solidFill>
                                            <a:schemeClr val="tx2"/>
                                          </a:solidFill>
                                          <a:latin typeface="Cambria Math" panose="02040503050406030204" pitchFamily="18" charset="0"/>
                                        </a:rPr>
                                      </m:ctrlPr>
                                    </m:sSupPr>
                                    <m:e>
                                      <m:r>
                                        <a:rPr lang="de-DE" sz="1600" b="0" i="1">
                                          <a:solidFill>
                                            <a:schemeClr val="tx2"/>
                                          </a:solidFill>
                                          <a:latin typeface="Cambria Math" panose="02040503050406030204" pitchFamily="18" charset="0"/>
                                          <a:ea typeface="Cambria Math" panose="02040503050406030204" pitchFamily="18" charset="0"/>
                                        </a:rPr>
                                        <m:t>𝜙</m:t>
                                      </m:r>
                                    </m:e>
                                    <m:sup>
                                      <m:r>
                                        <a:rPr lang="de-DE" sz="1600" b="0" i="1">
                                          <a:solidFill>
                                            <a:schemeClr val="tx2"/>
                                          </a:solidFill>
                                          <a:latin typeface="Cambria Math" panose="02040503050406030204" pitchFamily="18" charset="0"/>
                                        </a:rPr>
                                        <m:t>2</m:t>
                                      </m:r>
                                    </m:sup>
                                  </m:sSup>
                                  <m:r>
                                    <a:rPr lang="de-DE" sz="1600" b="0">
                                      <a:solidFill>
                                        <a:schemeClr val="tx2"/>
                                      </a:solidFill>
                                      <a:latin typeface="Cambria Math" panose="02040503050406030204" pitchFamily="18" charset="0"/>
                                    </a:rPr>
                                    <m:t>−</m:t>
                                  </m:r>
                                  <m:r>
                                    <a:rPr lang="de-DE" sz="1600" b="0" i="1">
                                      <a:solidFill>
                                        <a:schemeClr val="tx2"/>
                                      </a:solidFill>
                                      <a:latin typeface="Cambria Math" panose="02040503050406030204" pitchFamily="18" charset="0"/>
                                    </a:rPr>
                                    <m:t>1</m:t>
                                  </m:r>
                                </m:e>
                              </m:d>
                            </m:e>
                            <m:sup>
                              <m:r>
                                <a:rPr lang="de-DE" sz="1600" b="0" i="1">
                                  <a:solidFill>
                                    <a:schemeClr val="tx2"/>
                                  </a:solidFill>
                                  <a:latin typeface="Cambria Math" panose="02040503050406030204" pitchFamily="18" charset="0"/>
                                </a:rPr>
                                <m:t>2</m:t>
                              </m:r>
                            </m:sup>
                          </m:sSup>
                          <m:r>
                            <a:rPr lang="de-DE" sz="1600" b="0" i="1">
                              <a:solidFill>
                                <a:schemeClr val="tx2"/>
                              </a:solidFill>
                              <a:latin typeface="Cambria Math" panose="02040503050406030204" pitchFamily="18" charset="0"/>
                            </a:rPr>
                            <m:t>+</m:t>
                          </m:r>
                          <m:f>
                            <m:fPr>
                              <m:ctrlPr>
                                <a:rPr lang="de-DE" sz="1600" i="1">
                                  <a:solidFill>
                                    <a:schemeClr val="tx2"/>
                                  </a:solidFill>
                                  <a:latin typeface="Cambria Math" panose="02040503050406030204" pitchFamily="18" charset="0"/>
                                </a:rPr>
                              </m:ctrlPr>
                            </m:fPr>
                            <m:num>
                              <m:r>
                                <a:rPr lang="el-GR" sz="1600" b="0" i="1">
                                  <a:solidFill>
                                    <a:schemeClr val="tx2"/>
                                  </a:solidFill>
                                  <a:latin typeface="Cambria Math" panose="02040503050406030204" pitchFamily="18" charset="0"/>
                                </a:rPr>
                                <m:t>𝜆</m:t>
                              </m:r>
                            </m:num>
                            <m:den>
                              <m:r>
                                <a:rPr lang="de-DE" sz="1600" b="0" i="1">
                                  <a:solidFill>
                                    <a:schemeClr val="tx2"/>
                                  </a:solidFill>
                                  <a:latin typeface="Cambria Math" panose="02040503050406030204" pitchFamily="18" charset="0"/>
                                </a:rPr>
                                <m:t>2</m:t>
                              </m:r>
                            </m:den>
                          </m:f>
                          <m:r>
                            <a:rPr lang="de-DE" sz="1600" i="1">
                              <a:solidFill>
                                <a:schemeClr val="tx2"/>
                              </a:solidFill>
                              <a:latin typeface="Cambria Math" panose="02040503050406030204" pitchFamily="18" charset="0"/>
                            </a:rPr>
                            <m:t>𝛻</m:t>
                          </m:r>
                          <m:sSup>
                            <m:sSupPr>
                              <m:ctrlPr>
                                <a:rPr lang="de-DE" sz="1600" i="1">
                                  <a:solidFill>
                                    <a:schemeClr val="tx2"/>
                                  </a:solidFill>
                                  <a:latin typeface="Cambria Math" panose="02040503050406030204" pitchFamily="18" charset="0"/>
                                  <a:ea typeface="Cambria Math" panose="02040503050406030204" pitchFamily="18" charset="0"/>
                                </a:rPr>
                              </m:ctrlPr>
                            </m:sSupPr>
                            <m:e>
                              <m:r>
                                <a:rPr lang="de-DE" sz="1600" i="1">
                                  <a:solidFill>
                                    <a:schemeClr val="tx2"/>
                                  </a:solidFill>
                                  <a:latin typeface="Cambria Math" panose="02040503050406030204" pitchFamily="18" charset="0"/>
                                  <a:ea typeface="Cambria Math" panose="02040503050406030204" pitchFamily="18" charset="0"/>
                                </a:rPr>
                                <m:t>𝜙</m:t>
                              </m:r>
                            </m:e>
                            <m:sup>
                              <m:r>
                                <a:rPr lang="de-DE" sz="1600" b="0" i="1" smtClean="0">
                                  <a:solidFill>
                                    <a:schemeClr val="tx2"/>
                                  </a:solidFill>
                                  <a:latin typeface="Cambria Math" panose="02040503050406030204" pitchFamily="18" charset="0"/>
                                  <a:ea typeface="Cambria Math" panose="02040503050406030204" pitchFamily="18" charset="0"/>
                                </a:rPr>
                                <m:t>2</m:t>
                              </m:r>
                            </m:sup>
                          </m:sSup>
                        </m:oMath>
                      </m:oMathPara>
                    </a14:m>
                    <a:endParaRPr lang="en-US" dirty="0">
                      <a:solidFill>
                        <a:schemeClr val="tx2"/>
                      </a:solidFill>
                    </a:endParaRPr>
                  </a:p>
                </p:txBody>
              </p:sp>
            </mc:Choice>
            <mc:Fallback xmlns="">
              <p:sp>
                <p:nvSpPr>
                  <p:cNvPr id="19" name="Rechteck 18">
                    <a:extLst>
                      <a:ext uri="{FF2B5EF4-FFF2-40B4-BE49-F238E27FC236}">
                        <a16:creationId xmlns:a16="http://schemas.microsoft.com/office/drawing/2014/main" id="{7366B50A-3F29-AE94-5CF6-8E00D7894956}"/>
                      </a:ext>
                    </a:extLst>
                  </p:cNvPr>
                  <p:cNvSpPr>
                    <a:spLocks noRot="1" noChangeAspect="1" noMove="1" noResize="1" noEditPoints="1" noAdjustHandles="1" noChangeArrowheads="1" noChangeShapeType="1" noTextEdit="1"/>
                  </p:cNvSpPr>
                  <p:nvPr/>
                </p:nvSpPr>
                <p:spPr>
                  <a:xfrm>
                    <a:off x="1274040" y="1519200"/>
                    <a:ext cx="6096000" cy="559961"/>
                  </a:xfrm>
                  <a:prstGeom prst="rect">
                    <a:avLst/>
                  </a:prstGeom>
                  <a:blipFill>
                    <a:blip r:embed="rId27"/>
                    <a:stretch>
                      <a:fillRect b="-4444"/>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1" name="Rechteck 20">
                <a:extLst>
                  <a:ext uri="{FF2B5EF4-FFF2-40B4-BE49-F238E27FC236}">
                    <a16:creationId xmlns:a16="http://schemas.microsoft.com/office/drawing/2014/main" id="{16D1D133-F1F9-D11E-76D2-9BEE61AAB45C}"/>
                  </a:ext>
                </a:extLst>
              </p:cNvPr>
              <p:cNvSpPr/>
              <p:nvPr/>
            </p:nvSpPr>
            <p:spPr>
              <a:xfrm>
                <a:off x="1946405" y="1958540"/>
                <a:ext cx="1511889" cy="6603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800" i="1">
                              <a:latin typeface="Cambria Math" panose="02040503050406030204" pitchFamily="18" charset="0"/>
                            </a:rPr>
                          </m:ctrlPr>
                        </m:sSubPr>
                        <m:e>
                          <m:r>
                            <m:rPr>
                              <m:sty m:val="p"/>
                            </m:rPr>
                            <a:rPr lang="de-DE" sz="1800">
                              <a:latin typeface="Cambria Math" panose="02040503050406030204" pitchFamily="18" charset="0"/>
                            </a:rPr>
                            <m:t>F</m:t>
                          </m:r>
                        </m:e>
                        <m:sub>
                          <m:r>
                            <m:rPr>
                              <m:sty m:val="p"/>
                            </m:rPr>
                            <a:rPr lang="de-DE" sz="1800">
                              <a:latin typeface="Cambria Math" panose="02040503050406030204" pitchFamily="18" charset="0"/>
                            </a:rPr>
                            <m:t>m</m:t>
                          </m:r>
                        </m:sub>
                      </m:sSub>
                      <m:r>
                        <a:rPr lang="de-DE" sz="1800" i="1">
                          <a:latin typeface="Cambria Math" panose="02040503050406030204" pitchFamily="18" charset="0"/>
                        </a:rPr>
                        <m:t>=</m:t>
                      </m:r>
                      <m:nary>
                        <m:naryPr>
                          <m:supHide m:val="on"/>
                          <m:ctrlPr>
                            <a:rPr lang="de-DE" sz="1800" i="1">
                              <a:latin typeface="Cambria Math" panose="02040503050406030204" pitchFamily="18" charset="0"/>
                            </a:rPr>
                          </m:ctrlPr>
                        </m:naryPr>
                        <m:sub>
                          <m:r>
                            <a:rPr lang="de-DE" sz="1800" i="1">
                              <a:latin typeface="Cambria Math" panose="02040503050406030204" pitchFamily="18" charset="0"/>
                            </a:rPr>
                            <m:t>𝑉</m:t>
                          </m:r>
                        </m:sub>
                        <m:sup/>
                        <m:e>
                          <m:r>
                            <a:rPr lang="de-DE" sz="1800" i="1">
                              <a:latin typeface="Cambria Math" panose="02040503050406030204" pitchFamily="18" charset="0"/>
                            </a:rPr>
                            <m:t>𝑓</m:t>
                          </m:r>
                        </m:e>
                      </m:nary>
                      <m:r>
                        <a:rPr lang="de-DE" sz="1800" i="1">
                          <a:latin typeface="Cambria Math" panose="02040503050406030204" pitchFamily="18" charset="0"/>
                        </a:rPr>
                        <m:t>𝑑𝑉</m:t>
                      </m:r>
                    </m:oMath>
                  </m:oMathPara>
                </a14:m>
                <a:endParaRPr lang="en-US" dirty="0"/>
              </a:p>
            </p:txBody>
          </p:sp>
        </mc:Choice>
        <mc:Fallback xmlns="">
          <p:sp>
            <p:nvSpPr>
              <p:cNvPr id="21" name="Rechteck 20">
                <a:extLst>
                  <a:ext uri="{FF2B5EF4-FFF2-40B4-BE49-F238E27FC236}">
                    <a16:creationId xmlns:a16="http://schemas.microsoft.com/office/drawing/2014/main" id="{16D1D133-F1F9-D11E-76D2-9BEE61AAB45C}"/>
                  </a:ext>
                </a:extLst>
              </p:cNvPr>
              <p:cNvSpPr>
                <a:spLocks noRot="1" noChangeAspect="1" noMove="1" noResize="1" noEditPoints="1" noAdjustHandles="1" noChangeArrowheads="1" noChangeShapeType="1" noTextEdit="1"/>
              </p:cNvSpPr>
              <p:nvPr/>
            </p:nvSpPr>
            <p:spPr>
              <a:xfrm>
                <a:off x="1946405" y="1958540"/>
                <a:ext cx="1511889" cy="660309"/>
              </a:xfrm>
              <a:prstGeom prst="rect">
                <a:avLst/>
              </a:prstGeom>
              <a:blipFill>
                <a:blip r:embed="rId28"/>
                <a:stretch>
                  <a:fillRect l="-18333" t="-171698" r="-12500" b="-24528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65755606"/>
      </p:ext>
    </p:extLst>
  </p:cSld>
  <p:clrMapOvr>
    <a:masterClrMapping/>
  </p:clrMapOvr>
  <mc:AlternateContent xmlns:mc="http://schemas.openxmlformats.org/markup-compatibility/2006" xmlns:p14="http://schemas.microsoft.com/office/powerpoint/2010/main">
    <mc:Choice Requires="p14">
      <p:transition spd="slow" p14:dur="2000" advTm="139430"/>
    </mc:Choice>
    <mc:Fallback xmlns="">
      <p:transition spd="slow" advTm="1394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a:extLst>
              <a:ext uri="{FF2B5EF4-FFF2-40B4-BE49-F238E27FC236}">
                <a16:creationId xmlns:a16="http://schemas.microsoft.com/office/drawing/2014/main" id="{57332653-A589-8A09-2468-CF68DF568725}"/>
              </a:ext>
            </a:extLst>
          </p:cNvPr>
          <p:cNvGrpSpPr/>
          <p:nvPr/>
        </p:nvGrpSpPr>
        <p:grpSpPr>
          <a:xfrm>
            <a:off x="1073501" y="1020763"/>
            <a:ext cx="8217858" cy="2620784"/>
            <a:chOff x="513878" y="1020763"/>
            <a:chExt cx="8217858" cy="2620784"/>
          </a:xfrm>
        </p:grpSpPr>
        <p:grpSp>
          <p:nvGrpSpPr>
            <p:cNvPr id="43" name="Gruppieren 42">
              <a:extLst>
                <a:ext uri="{FF2B5EF4-FFF2-40B4-BE49-F238E27FC236}">
                  <a16:creationId xmlns:a16="http://schemas.microsoft.com/office/drawing/2014/main" id="{3E901164-907B-9EC1-42D9-4D1936A099F6}"/>
                </a:ext>
              </a:extLst>
            </p:cNvPr>
            <p:cNvGrpSpPr/>
            <p:nvPr/>
          </p:nvGrpSpPr>
          <p:grpSpPr>
            <a:xfrm>
              <a:off x="520700" y="1020763"/>
              <a:ext cx="8211036" cy="2620784"/>
              <a:chOff x="520700" y="1041658"/>
              <a:chExt cx="8211036" cy="2620784"/>
            </a:xfrm>
          </p:grpSpPr>
          <p:sp>
            <p:nvSpPr>
              <p:cNvPr id="94" name="Rechteck 93">
                <a:extLst>
                  <a:ext uri="{FF2B5EF4-FFF2-40B4-BE49-F238E27FC236}">
                    <a16:creationId xmlns:a16="http://schemas.microsoft.com/office/drawing/2014/main" id="{04A259F9-0D7B-24DA-CC18-EC4656A273A6}"/>
                  </a:ext>
                </a:extLst>
              </p:cNvPr>
              <p:cNvSpPr/>
              <p:nvPr/>
            </p:nvSpPr>
            <p:spPr>
              <a:xfrm>
                <a:off x="520700" y="1041658"/>
                <a:ext cx="8211036" cy="26207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dirty="0"/>
              </a:p>
            </p:txBody>
          </p:sp>
          <p:grpSp>
            <p:nvGrpSpPr>
              <p:cNvPr id="39" name="Gruppieren 38">
                <a:extLst>
                  <a:ext uri="{FF2B5EF4-FFF2-40B4-BE49-F238E27FC236}">
                    <a16:creationId xmlns:a16="http://schemas.microsoft.com/office/drawing/2014/main" id="{C816C246-0CF8-B2FC-2950-96097F4B12EF}"/>
                  </a:ext>
                </a:extLst>
              </p:cNvPr>
              <p:cNvGrpSpPr/>
              <p:nvPr/>
            </p:nvGrpSpPr>
            <p:grpSpPr>
              <a:xfrm>
                <a:off x="1453408" y="1641425"/>
                <a:ext cx="5777479" cy="1887913"/>
                <a:chOff x="1839312" y="1588571"/>
                <a:chExt cx="5777479" cy="1887913"/>
              </a:xfrm>
            </p:grpSpPr>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F604D104-236A-44CB-A7AA-8FCD36C49670}"/>
                        </a:ext>
                      </a:extLst>
                    </p:cNvPr>
                    <p:cNvSpPr txBox="1"/>
                    <p:nvPr/>
                  </p:nvSpPr>
                  <p:spPr>
                    <a:xfrm>
                      <a:off x="1928188" y="2238077"/>
                      <a:ext cx="5555559" cy="58971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800" i="1" smtClean="0">
                                <a:solidFill>
                                  <a:schemeClr val="tx2"/>
                                </a:solidFill>
                                <a:latin typeface="Cambria Math" panose="02040503050406030204" pitchFamily="18" charset="0"/>
                                <a:ea typeface="Cambria Math" panose="02040503050406030204" pitchFamily="18" charset="0"/>
                              </a:rPr>
                              <m:t>𝜌</m:t>
                            </m:r>
                            <m:r>
                              <a:rPr lang="de-DE" sz="1800" b="0" i="1" smtClean="0">
                                <a:solidFill>
                                  <a:schemeClr val="tx2"/>
                                </a:solidFill>
                                <a:latin typeface="Cambria Math" panose="02040503050406030204" pitchFamily="18" charset="0"/>
                                <a:ea typeface="Cambria Math" panose="02040503050406030204" pitchFamily="18" charset="0"/>
                              </a:rPr>
                              <m:t> </m:t>
                            </m:r>
                            <m:d>
                              <m:dPr>
                                <m:ctrlPr>
                                  <a:rPr lang="de-DE" sz="1800" b="0" i="1" smtClean="0">
                                    <a:solidFill>
                                      <a:schemeClr val="tx2"/>
                                    </a:solidFill>
                                    <a:latin typeface="Cambria Math" panose="02040503050406030204" pitchFamily="18" charset="0"/>
                                    <a:ea typeface="Cambria Math" panose="02040503050406030204" pitchFamily="18" charset="0"/>
                                  </a:rPr>
                                </m:ctrlPr>
                              </m:dPr>
                              <m:e>
                                <m:sSub>
                                  <m:sSubPr>
                                    <m:ctrlPr>
                                      <a:rPr lang="de-DE" sz="1800" b="0" i="1" smtClean="0">
                                        <a:solidFill>
                                          <a:schemeClr val="tx2"/>
                                        </a:solidFill>
                                        <a:latin typeface="Cambria Math" panose="02040503050406030204" pitchFamily="18" charset="0"/>
                                        <a:ea typeface="Cambria Math" panose="02040503050406030204" pitchFamily="18" charset="0"/>
                                      </a:rPr>
                                    </m:ctrlPr>
                                  </m:sSubPr>
                                  <m:e>
                                    <m:r>
                                      <a:rPr lang="de-DE" sz="1800" i="1">
                                        <a:solidFill>
                                          <a:schemeClr val="tx2"/>
                                        </a:solidFill>
                                        <a:latin typeface="Cambria Math" panose="02040503050406030204" pitchFamily="18" charset="0"/>
                                        <a:ea typeface="Cambria Math" panose="02040503050406030204" pitchFamily="18" charset="0"/>
                                      </a:rPr>
                                      <m:t>𝜕</m:t>
                                    </m:r>
                                  </m:e>
                                  <m:sub>
                                    <m:r>
                                      <a:rPr lang="de-DE" sz="1800" b="0" i="1" smtClean="0">
                                        <a:solidFill>
                                          <a:schemeClr val="tx2"/>
                                        </a:solidFill>
                                        <a:latin typeface="Cambria Math" panose="02040503050406030204" pitchFamily="18" charset="0"/>
                                        <a:ea typeface="Cambria Math" panose="02040503050406030204" pitchFamily="18" charset="0"/>
                                      </a:rPr>
                                      <m:t>𝑡</m:t>
                                    </m:r>
                                  </m:sub>
                                </m:sSub>
                                <m:r>
                                  <a:rPr lang="de-DE" sz="1800" b="1" i="1">
                                    <a:solidFill>
                                      <a:schemeClr val="tx2"/>
                                    </a:solidFill>
                                    <a:latin typeface="Cambria Math" panose="02040503050406030204" pitchFamily="18" charset="0"/>
                                    <a:ea typeface="Cambria Math" panose="02040503050406030204" pitchFamily="18" charset="0"/>
                                  </a:rPr>
                                  <m:t>𝒖</m:t>
                                </m:r>
                                <m:r>
                                  <a:rPr lang="de-DE" sz="1800" b="0" i="1" smtClean="0">
                                    <a:solidFill>
                                      <a:schemeClr val="tx2"/>
                                    </a:solidFill>
                                    <a:latin typeface="Cambria Math" panose="02040503050406030204" pitchFamily="18" charset="0"/>
                                    <a:ea typeface="Cambria Math" panose="02040503050406030204" pitchFamily="18" charset="0"/>
                                  </a:rPr>
                                  <m:t>+</m:t>
                                </m:r>
                                <m:d>
                                  <m:dPr>
                                    <m:ctrlPr>
                                      <a:rPr lang="de-DE" sz="1800" b="0" i="1" smtClean="0">
                                        <a:solidFill>
                                          <a:schemeClr val="tx2"/>
                                        </a:solidFill>
                                        <a:latin typeface="Cambria Math" panose="02040503050406030204" pitchFamily="18" charset="0"/>
                                        <a:ea typeface="Cambria Math" panose="02040503050406030204" pitchFamily="18" charset="0"/>
                                      </a:rPr>
                                    </m:ctrlPr>
                                  </m:dPr>
                                  <m:e>
                                    <m:r>
                                      <a:rPr lang="de-DE" sz="1800" b="1" i="1" smtClean="0">
                                        <a:solidFill>
                                          <a:schemeClr val="tx2"/>
                                        </a:solidFill>
                                        <a:latin typeface="Cambria Math" panose="02040503050406030204" pitchFamily="18" charset="0"/>
                                        <a:ea typeface="Cambria Math" panose="02040503050406030204" pitchFamily="18" charset="0"/>
                                      </a:rPr>
                                      <m:t>𝒖</m:t>
                                    </m:r>
                                    <m:r>
                                      <a:rPr lang="de-DE" sz="1800" b="1" i="1" smtClean="0">
                                        <a:solidFill>
                                          <a:schemeClr val="tx2"/>
                                        </a:solidFill>
                                        <a:latin typeface="Cambria Math" panose="02040503050406030204" pitchFamily="18" charset="0"/>
                                        <a:ea typeface="Cambria Math" panose="02040503050406030204" pitchFamily="18" charset="0"/>
                                      </a:rPr>
                                      <m:t>∙</m:t>
                                    </m:r>
                                    <m:r>
                                      <a:rPr lang="de-DE" sz="1800" b="1" i="1" smtClean="0">
                                        <a:solidFill>
                                          <a:schemeClr val="tx2"/>
                                        </a:solidFill>
                                        <a:latin typeface="Cambria Math" panose="02040503050406030204" pitchFamily="18" charset="0"/>
                                        <a:ea typeface="Cambria Math" panose="02040503050406030204" pitchFamily="18" charset="0"/>
                                      </a:rPr>
                                      <m:t>𝛻</m:t>
                                    </m:r>
                                  </m:e>
                                </m:d>
                                <m:r>
                                  <a:rPr lang="de-DE" sz="1800" b="1" i="1" smtClean="0">
                                    <a:solidFill>
                                      <a:schemeClr val="tx2"/>
                                    </a:solidFill>
                                    <a:latin typeface="Cambria Math" panose="02040503050406030204" pitchFamily="18" charset="0"/>
                                    <a:ea typeface="Cambria Math" panose="02040503050406030204" pitchFamily="18" charset="0"/>
                                  </a:rPr>
                                  <m:t>𝒖</m:t>
                                </m:r>
                              </m:e>
                            </m:d>
                            <m:r>
                              <a:rPr lang="de-DE" sz="1800" b="0" i="1" smtClean="0">
                                <a:solidFill>
                                  <a:schemeClr val="tx2"/>
                                </a:solidFill>
                                <a:latin typeface="Cambria Math" panose="02040503050406030204" pitchFamily="18" charset="0"/>
                                <a:ea typeface="Cambria Math" panose="02040503050406030204" pitchFamily="18" charset="0"/>
                              </a:rPr>
                              <m:t>=−</m:t>
                            </m:r>
                            <m:r>
                              <a:rPr lang="de-DE" sz="1800" b="0" i="1" smtClean="0">
                                <a:solidFill>
                                  <a:schemeClr val="tx2"/>
                                </a:solidFill>
                                <a:latin typeface="Cambria Math" panose="02040503050406030204" pitchFamily="18" charset="0"/>
                                <a:ea typeface="Cambria Math" panose="02040503050406030204" pitchFamily="18" charset="0"/>
                              </a:rPr>
                              <m:t>𝛻</m:t>
                            </m:r>
                            <m:r>
                              <a:rPr lang="de-DE" sz="1800" b="0" i="1" smtClean="0">
                                <a:solidFill>
                                  <a:schemeClr val="tx2"/>
                                </a:solidFill>
                                <a:latin typeface="Cambria Math" panose="02040503050406030204" pitchFamily="18" charset="0"/>
                                <a:ea typeface="Cambria Math" panose="02040503050406030204" pitchFamily="18" charset="0"/>
                              </a:rPr>
                              <m:t>𝑝</m:t>
                            </m:r>
                            <m:r>
                              <a:rPr lang="de-DE" sz="1800" b="0" i="1" smtClean="0">
                                <a:solidFill>
                                  <a:schemeClr val="tx2"/>
                                </a:solidFill>
                                <a:latin typeface="Cambria Math" panose="02040503050406030204" pitchFamily="18" charset="0"/>
                                <a:ea typeface="Cambria Math" panose="02040503050406030204" pitchFamily="18" charset="0"/>
                              </a:rPr>
                              <m:t>+</m:t>
                            </m:r>
                            <m:d>
                              <m:dPr>
                                <m:ctrlPr>
                                  <a:rPr lang="de-DE" sz="1800" b="0" i="1" smtClean="0">
                                    <a:solidFill>
                                      <a:schemeClr val="tx2"/>
                                    </a:solidFill>
                                    <a:latin typeface="Cambria Math" panose="02040503050406030204" pitchFamily="18" charset="0"/>
                                    <a:ea typeface="Cambria Math" panose="02040503050406030204" pitchFamily="18" charset="0"/>
                                  </a:rPr>
                                </m:ctrlPr>
                              </m:dPr>
                              <m:e>
                                <m:r>
                                  <a:rPr lang="de-DE" sz="1800" b="0" i="1" smtClean="0">
                                    <a:solidFill>
                                      <a:schemeClr val="tx2"/>
                                    </a:solidFill>
                                    <a:latin typeface="Cambria Math" panose="02040503050406030204" pitchFamily="18" charset="0"/>
                                    <a:ea typeface="Cambria Math" panose="02040503050406030204" pitchFamily="18" charset="0"/>
                                  </a:rPr>
                                  <m:t>𝜂</m:t>
                                </m:r>
                                <m:d>
                                  <m:dPr>
                                    <m:ctrlPr>
                                      <a:rPr lang="de-DE" sz="1800" b="0" i="1" smtClean="0">
                                        <a:solidFill>
                                          <a:schemeClr val="tx2"/>
                                        </a:solidFill>
                                        <a:latin typeface="Cambria Math" panose="02040503050406030204" pitchFamily="18" charset="0"/>
                                        <a:ea typeface="Cambria Math" panose="02040503050406030204" pitchFamily="18" charset="0"/>
                                      </a:rPr>
                                    </m:ctrlPr>
                                  </m:dPr>
                                  <m:e>
                                    <m:r>
                                      <a:rPr lang="de-DE" sz="1800" b="0" i="1" smtClean="0">
                                        <a:solidFill>
                                          <a:schemeClr val="tx2"/>
                                        </a:solidFill>
                                        <a:latin typeface="Cambria Math" panose="02040503050406030204" pitchFamily="18" charset="0"/>
                                        <a:ea typeface="Cambria Math" panose="02040503050406030204" pitchFamily="18" charset="0"/>
                                      </a:rPr>
                                      <m:t>𝛻</m:t>
                                    </m:r>
                                    <m:r>
                                      <a:rPr lang="de-DE" sz="1800" b="1" i="1" smtClean="0">
                                        <a:solidFill>
                                          <a:schemeClr val="tx2"/>
                                        </a:solidFill>
                                        <a:latin typeface="Cambria Math" panose="02040503050406030204" pitchFamily="18" charset="0"/>
                                        <a:ea typeface="Cambria Math" panose="02040503050406030204" pitchFamily="18" charset="0"/>
                                      </a:rPr>
                                      <m:t>𝒖</m:t>
                                    </m:r>
                                    <m:r>
                                      <a:rPr lang="de-DE" sz="1800" b="0" i="1" smtClean="0">
                                        <a:solidFill>
                                          <a:schemeClr val="tx2"/>
                                        </a:solidFill>
                                        <a:latin typeface="Cambria Math" panose="02040503050406030204" pitchFamily="18" charset="0"/>
                                        <a:ea typeface="Cambria Math" panose="02040503050406030204" pitchFamily="18" charset="0"/>
                                      </a:rPr>
                                      <m:t>+</m:t>
                                    </m:r>
                                    <m:sSup>
                                      <m:sSupPr>
                                        <m:ctrlPr>
                                          <a:rPr lang="de-DE" sz="1800" b="0" i="1" smtClean="0">
                                            <a:solidFill>
                                              <a:schemeClr val="tx2"/>
                                            </a:solidFill>
                                            <a:latin typeface="Cambria Math" panose="02040503050406030204" pitchFamily="18" charset="0"/>
                                            <a:ea typeface="Cambria Math" panose="02040503050406030204" pitchFamily="18" charset="0"/>
                                          </a:rPr>
                                        </m:ctrlPr>
                                      </m:sSupPr>
                                      <m:e>
                                        <m:d>
                                          <m:dPr>
                                            <m:ctrlPr>
                                              <a:rPr lang="de-DE" sz="1800" i="1">
                                                <a:solidFill>
                                                  <a:schemeClr val="tx2"/>
                                                </a:solidFill>
                                                <a:latin typeface="Cambria Math" panose="02040503050406030204" pitchFamily="18" charset="0"/>
                                                <a:ea typeface="Cambria Math" panose="02040503050406030204" pitchFamily="18" charset="0"/>
                                              </a:rPr>
                                            </m:ctrlPr>
                                          </m:dPr>
                                          <m:e>
                                            <m:r>
                                              <a:rPr lang="de-DE" sz="1800" i="1">
                                                <a:solidFill>
                                                  <a:schemeClr val="tx2"/>
                                                </a:solidFill>
                                                <a:latin typeface="Cambria Math" panose="02040503050406030204" pitchFamily="18" charset="0"/>
                                                <a:ea typeface="Cambria Math" panose="02040503050406030204" pitchFamily="18" charset="0"/>
                                              </a:rPr>
                                              <m:t>𝛻</m:t>
                                            </m:r>
                                            <m:r>
                                              <a:rPr lang="de-DE" sz="1800" b="1" i="1">
                                                <a:solidFill>
                                                  <a:schemeClr val="tx2"/>
                                                </a:solidFill>
                                                <a:latin typeface="Cambria Math" panose="02040503050406030204" pitchFamily="18" charset="0"/>
                                                <a:ea typeface="Cambria Math" panose="02040503050406030204" pitchFamily="18" charset="0"/>
                                              </a:rPr>
                                              <m:t>𝒖</m:t>
                                            </m:r>
                                          </m:e>
                                        </m:d>
                                      </m:e>
                                      <m:sup>
                                        <m:r>
                                          <a:rPr lang="de-DE" sz="1800" b="0" i="1" smtClean="0">
                                            <a:solidFill>
                                              <a:schemeClr val="tx2"/>
                                            </a:solidFill>
                                            <a:latin typeface="Cambria Math" panose="02040503050406030204" pitchFamily="18" charset="0"/>
                                            <a:ea typeface="Cambria Math" panose="02040503050406030204" pitchFamily="18" charset="0"/>
                                          </a:rPr>
                                          <m:t>𝑇</m:t>
                                        </m:r>
                                      </m:sup>
                                    </m:sSup>
                                  </m:e>
                                </m:d>
                              </m:e>
                            </m:d>
                            <m:r>
                              <a:rPr lang="de-DE" sz="1800" b="0" i="1" smtClean="0">
                                <a:solidFill>
                                  <a:schemeClr val="tx2"/>
                                </a:solidFill>
                                <a:latin typeface="Cambria Math" panose="02040503050406030204" pitchFamily="18" charset="0"/>
                                <a:ea typeface="Cambria Math" panose="02040503050406030204" pitchFamily="18" charset="0"/>
                              </a:rPr>
                              <m:t>−</m:t>
                            </m:r>
                            <m:r>
                              <a:rPr lang="de-DE" sz="1800" b="0" i="1" smtClean="0">
                                <a:solidFill>
                                  <a:schemeClr val="tx2"/>
                                </a:solidFill>
                                <a:latin typeface="Cambria Math" panose="02040503050406030204" pitchFamily="18" charset="0"/>
                                <a:ea typeface="Cambria Math" panose="02040503050406030204" pitchFamily="18" charset="0"/>
                              </a:rPr>
                              <m:t>𝜇𝛻𝜙</m:t>
                            </m:r>
                          </m:oMath>
                          <m:oMath xmlns:m="http://schemas.openxmlformats.org/officeDocument/2006/math">
                            <m:r>
                              <a:rPr lang="de-DE" sz="1800" i="1">
                                <a:solidFill>
                                  <a:schemeClr val="tx2"/>
                                </a:solidFill>
                                <a:latin typeface="Cambria Math" panose="02040503050406030204" pitchFamily="18" charset="0"/>
                                <a:ea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r>
                              <a:rPr lang="de-DE" sz="1800" b="1" i="1">
                                <a:solidFill>
                                  <a:schemeClr val="tx2"/>
                                </a:solidFill>
                                <a:latin typeface="Cambria Math" panose="02040503050406030204" pitchFamily="18" charset="0"/>
                                <a:ea typeface="Cambria Math" panose="02040503050406030204" pitchFamily="18" charset="0"/>
                              </a:rPr>
                              <m:t>𝒖</m:t>
                            </m:r>
                            <m:r>
                              <a:rPr lang="de-DE" sz="1800" i="1">
                                <a:solidFill>
                                  <a:schemeClr val="tx2"/>
                                </a:solidFill>
                                <a:latin typeface="Cambria Math" panose="02040503050406030204" pitchFamily="18" charset="0"/>
                                <a:ea typeface="Cambria Math" panose="02040503050406030204" pitchFamily="18" charset="0"/>
                              </a:rPr>
                              <m:t>=0</m:t>
                            </m:r>
                          </m:oMath>
                        </m:oMathPara>
                      </a14:m>
                      <a:br>
                        <a:rPr lang="de-DE" sz="1800" dirty="0">
                          <a:solidFill>
                            <a:schemeClr val="tx2"/>
                          </a:solidFill>
                        </a:rPr>
                      </a:br>
                      <a:endParaRPr lang="de-DE" sz="1800" dirty="0">
                        <a:solidFill>
                          <a:schemeClr val="tx2"/>
                        </a:solidFill>
                      </a:endParaRPr>
                    </a:p>
                  </p:txBody>
                </p:sp>
              </mc:Choice>
              <mc:Fallback xmlns="">
                <p:sp>
                  <p:nvSpPr>
                    <p:cNvPr id="8" name="Textfeld 7">
                      <a:extLst>
                        <a:ext uri="{FF2B5EF4-FFF2-40B4-BE49-F238E27FC236}">
                          <a16:creationId xmlns:a16="http://schemas.microsoft.com/office/drawing/2014/main" id="{F604D104-236A-44CB-A7AA-8FCD36C49670}"/>
                        </a:ext>
                      </a:extLst>
                    </p:cNvPr>
                    <p:cNvSpPr txBox="1">
                      <a:spLocks noRot="1" noChangeAspect="1" noMove="1" noResize="1" noEditPoints="1" noAdjustHandles="1" noChangeArrowheads="1" noChangeShapeType="1" noTextEdit="1"/>
                    </p:cNvSpPr>
                    <p:nvPr/>
                  </p:nvSpPr>
                  <p:spPr>
                    <a:xfrm>
                      <a:off x="1928188" y="2238077"/>
                      <a:ext cx="5555559" cy="589713"/>
                    </a:xfrm>
                    <a:prstGeom prst="rect">
                      <a:avLst/>
                    </a:prstGeom>
                    <a:blipFill>
                      <a:blip r:embed="rId6"/>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hteck 29">
                      <a:extLst>
                        <a:ext uri="{FF2B5EF4-FFF2-40B4-BE49-F238E27FC236}">
                          <a16:creationId xmlns:a16="http://schemas.microsoft.com/office/drawing/2014/main" id="{4BC52D15-01FE-0FE4-0992-49220EB470B5}"/>
                        </a:ext>
                      </a:extLst>
                    </p:cNvPr>
                    <p:cNvSpPr/>
                    <p:nvPr/>
                  </p:nvSpPr>
                  <p:spPr>
                    <a:xfrm>
                      <a:off x="1839312" y="1588571"/>
                      <a:ext cx="5777479" cy="369332"/>
                    </a:xfrm>
                    <a:prstGeom prst="rect">
                      <a:avLst/>
                    </a:prstGeom>
                  </p:spPr>
                  <p:txBody>
                    <a:bodyPr wrap="none">
                      <a:spAutoFit/>
                    </a:bodyPr>
                    <a:lstStyle/>
                    <a:p>
                      <a14:m>
                        <m:oMath xmlns:m="http://schemas.openxmlformats.org/officeDocument/2006/math">
                          <m:sSub>
                            <m:sSubPr>
                              <m:ctrlPr>
                                <a:rPr lang="de-DE" sz="1800" i="1">
                                  <a:solidFill>
                                    <a:schemeClr val="tx2"/>
                                  </a:solidFill>
                                  <a:latin typeface="Cambria Math" panose="02040503050406030204" pitchFamily="18" charset="0"/>
                                  <a:ea typeface="Cambria Math" panose="02040503050406030204" pitchFamily="18" charset="0"/>
                                </a:rPr>
                              </m:ctrlPr>
                            </m:sSubPr>
                            <m:e>
                              <m:r>
                                <a:rPr lang="de-DE" sz="1800" i="1">
                                  <a:solidFill>
                                    <a:schemeClr val="tx2"/>
                                  </a:solidFill>
                                  <a:latin typeface="Cambria Math" panose="02040503050406030204" pitchFamily="18" charset="0"/>
                                  <a:ea typeface="Cambria Math" panose="02040503050406030204" pitchFamily="18" charset="0"/>
                                </a:rPr>
                                <m:t>𝜕</m:t>
                              </m:r>
                            </m:e>
                            <m:sub>
                              <m:r>
                                <a:rPr lang="de-DE" sz="1800" i="1">
                                  <a:solidFill>
                                    <a:schemeClr val="tx2"/>
                                  </a:solidFill>
                                  <a:latin typeface="Cambria Math" panose="02040503050406030204" pitchFamily="18" charset="0"/>
                                  <a:ea typeface="Cambria Math" panose="02040503050406030204" pitchFamily="18" charset="0"/>
                                </a:rPr>
                                <m:t>𝑡</m:t>
                              </m:r>
                            </m:sub>
                          </m:sSub>
                          <m:r>
                            <a:rPr lang="de-DE" sz="1800" i="1">
                              <a:solidFill>
                                <a:schemeClr val="tx2"/>
                              </a:solidFill>
                              <a:latin typeface="Cambria Math" panose="02040503050406030204" pitchFamily="18" charset="0"/>
                              <a:ea typeface="Cambria Math" panose="02040503050406030204" pitchFamily="18" charset="0"/>
                            </a:rPr>
                            <m:t>𝜙</m:t>
                          </m:r>
                          <m:r>
                            <a:rPr lang="de-DE" sz="1800" i="1">
                              <a:solidFill>
                                <a:schemeClr val="tx2"/>
                              </a:solidFill>
                              <a:latin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d>
                            <m:dPr>
                              <m:ctrlPr>
                                <a:rPr lang="de-DE" sz="1800" i="1">
                                  <a:solidFill>
                                    <a:schemeClr val="tx2"/>
                                  </a:solidFill>
                                  <a:latin typeface="Cambria Math" panose="02040503050406030204" pitchFamily="18" charset="0"/>
                                  <a:ea typeface="Cambria Math" panose="02040503050406030204" pitchFamily="18" charset="0"/>
                                </a:rPr>
                              </m:ctrlPr>
                            </m:dPr>
                            <m:e>
                              <m:r>
                                <a:rPr lang="de-DE" sz="1800" b="1" i="1">
                                  <a:solidFill>
                                    <a:schemeClr val="tx2"/>
                                  </a:solidFill>
                                  <a:latin typeface="Cambria Math" panose="02040503050406030204" pitchFamily="18" charset="0"/>
                                  <a:ea typeface="Cambria Math" panose="02040503050406030204" pitchFamily="18" charset="0"/>
                                </a:rPr>
                                <m:t>𝒖</m:t>
                              </m:r>
                              <m:r>
                                <a:rPr lang="de-DE" sz="1800" i="1">
                                  <a:solidFill>
                                    <a:schemeClr val="tx2"/>
                                  </a:solidFill>
                                  <a:latin typeface="Cambria Math" panose="02040503050406030204" pitchFamily="18" charset="0"/>
                                  <a:ea typeface="Cambria Math" panose="02040503050406030204" pitchFamily="18" charset="0"/>
                                </a:rPr>
                                <m:t>𝜙</m:t>
                              </m:r>
                            </m:e>
                          </m:d>
                          <m:r>
                            <a:rPr lang="de-DE" sz="1800" i="1">
                              <a:solidFill>
                                <a:schemeClr val="tx2"/>
                              </a:solidFill>
                              <a:latin typeface="Cambria Math" panose="02040503050406030204" pitchFamily="18" charset="0"/>
                              <a:ea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m:t>
                          </m:r>
                          <m:d>
                            <m:dPr>
                              <m:ctrlPr>
                                <a:rPr lang="de-DE" sz="1800" i="1">
                                  <a:solidFill>
                                    <a:schemeClr val="tx2"/>
                                  </a:solidFill>
                                  <a:latin typeface="Cambria Math" panose="02040503050406030204" pitchFamily="18" charset="0"/>
                                  <a:ea typeface="Cambria Math" panose="02040503050406030204" pitchFamily="18" charset="0"/>
                                </a:rPr>
                              </m:ctrlPr>
                            </m:dPr>
                            <m:e>
                              <m:r>
                                <a:rPr lang="de-DE" sz="1800" i="1">
                                  <a:solidFill>
                                    <a:schemeClr val="tx2"/>
                                  </a:solidFill>
                                  <a:latin typeface="Cambria Math" panose="02040503050406030204" pitchFamily="18" charset="0"/>
                                  <a:ea typeface="Cambria Math" panose="02040503050406030204" pitchFamily="18" charset="0"/>
                                </a:rPr>
                                <m:t>𝑀</m:t>
                              </m:r>
                              <m:r>
                                <a:rPr lang="de-DE" sz="1800" i="1">
                                  <a:solidFill>
                                    <a:schemeClr val="tx2"/>
                                  </a:solidFill>
                                  <a:latin typeface="Cambria Math" panose="02040503050406030204" pitchFamily="18" charset="0"/>
                                  <a:ea typeface="Cambria Math" panose="02040503050406030204" pitchFamily="18" charset="0"/>
                                </a:rPr>
                                <m:t>𝛻𝜇</m:t>
                              </m:r>
                            </m:e>
                          </m:d>
                        </m:oMath>
                      </a14:m>
                      <a:r>
                        <a:rPr lang="en-US" sz="1800" dirty="0"/>
                        <a:t>; </a:t>
                      </a:r>
                      <a14:m>
                        <m:oMath xmlns:m="http://schemas.openxmlformats.org/officeDocument/2006/math">
                          <m:r>
                            <a:rPr lang="de-DE" sz="1800" i="1" dirty="0">
                              <a:solidFill>
                                <a:schemeClr val="tx2"/>
                              </a:solidFill>
                              <a:latin typeface="Cambria Math" panose="02040503050406030204" pitchFamily="18" charset="0"/>
                            </a:rPr>
                            <m:t>𝜇</m:t>
                          </m:r>
                          <m:r>
                            <a:rPr lang="de-DE" sz="1800" i="1">
                              <a:solidFill>
                                <a:schemeClr val="tx2"/>
                              </a:solidFill>
                              <a:latin typeface="Cambria Math" panose="02040503050406030204" pitchFamily="18" charset="0"/>
                            </a:rPr>
                            <m:t>=</m:t>
                          </m:r>
                          <m:r>
                            <m:rPr>
                              <m:sty m:val="p"/>
                            </m:rPr>
                            <a:rPr lang="el-GR" sz="1800" i="1">
                              <a:solidFill>
                                <a:schemeClr val="tx2"/>
                              </a:solidFill>
                              <a:latin typeface="Cambria Math" panose="02040503050406030204" pitchFamily="18" charset="0"/>
                            </a:rPr>
                            <m:t>λ</m:t>
                          </m:r>
                          <m:sSup>
                            <m:sSupPr>
                              <m:ctrlPr>
                                <a:rPr lang="el-GR" sz="1800" i="1">
                                  <a:solidFill>
                                    <a:schemeClr val="tx2"/>
                                  </a:solidFill>
                                  <a:latin typeface="Cambria Math" panose="02040503050406030204" pitchFamily="18" charset="0"/>
                                </a:rPr>
                              </m:ctrlPr>
                            </m:sSupPr>
                            <m:e>
                              <m:r>
                                <m:rPr>
                                  <m:sty m:val="p"/>
                                </m:rPr>
                                <a:rPr lang="el-GR" sz="1800" i="1">
                                  <a:solidFill>
                                    <a:schemeClr val="tx2"/>
                                  </a:solidFill>
                                  <a:latin typeface="Cambria Math" panose="02040503050406030204" pitchFamily="18" charset="0"/>
                                </a:rPr>
                                <m:t>ε</m:t>
                              </m:r>
                            </m:e>
                            <m:sup>
                              <m:r>
                                <a:rPr lang="de-DE" sz="1800" i="1">
                                  <a:solidFill>
                                    <a:schemeClr val="tx2"/>
                                  </a:solidFill>
                                  <a:latin typeface="Cambria Math" panose="02040503050406030204" pitchFamily="18" charset="0"/>
                                </a:rPr>
                                <m:t>−2</m:t>
                              </m:r>
                            </m:sup>
                          </m:sSup>
                          <m:r>
                            <a:rPr lang="de-DE" sz="1800" i="1">
                              <a:solidFill>
                                <a:schemeClr val="tx2"/>
                              </a:solidFill>
                              <a:latin typeface="Cambria Math" panose="02040503050406030204" pitchFamily="18" charset="0"/>
                              <a:ea typeface="Cambria Math" panose="02040503050406030204" pitchFamily="18" charset="0"/>
                            </a:rPr>
                            <m:t>𝜙</m:t>
                          </m:r>
                          <m:d>
                            <m:dPr>
                              <m:ctrlPr>
                                <a:rPr lang="de-DE" sz="1800" i="1">
                                  <a:solidFill>
                                    <a:schemeClr val="tx2"/>
                                  </a:solidFill>
                                  <a:latin typeface="Cambria Math" panose="02040503050406030204" pitchFamily="18" charset="0"/>
                                </a:rPr>
                              </m:ctrlPr>
                            </m:dPr>
                            <m:e>
                              <m:sSup>
                                <m:sSupPr>
                                  <m:ctrlPr>
                                    <a:rPr lang="de-DE" sz="1800" i="1">
                                      <a:solidFill>
                                        <a:schemeClr val="tx2"/>
                                      </a:solidFill>
                                      <a:latin typeface="Cambria Math" panose="02040503050406030204" pitchFamily="18" charset="0"/>
                                    </a:rPr>
                                  </m:ctrlPr>
                                </m:sSupPr>
                                <m:e>
                                  <m:r>
                                    <a:rPr lang="de-DE" sz="1800" i="1">
                                      <a:solidFill>
                                        <a:schemeClr val="tx2"/>
                                      </a:solidFill>
                                      <a:latin typeface="Cambria Math" panose="02040503050406030204" pitchFamily="18" charset="0"/>
                                      <a:ea typeface="Cambria Math" panose="02040503050406030204" pitchFamily="18" charset="0"/>
                                    </a:rPr>
                                    <m:t>𝜙</m:t>
                                  </m:r>
                                </m:e>
                                <m:sup>
                                  <m:r>
                                    <a:rPr lang="de-DE" sz="1800" i="1">
                                      <a:solidFill>
                                        <a:schemeClr val="tx2"/>
                                      </a:solidFill>
                                      <a:latin typeface="Cambria Math" panose="02040503050406030204" pitchFamily="18" charset="0"/>
                                    </a:rPr>
                                    <m:t>2</m:t>
                                  </m:r>
                                </m:sup>
                              </m:sSup>
                              <m:r>
                                <a:rPr lang="de-DE" sz="1800" i="1">
                                  <a:solidFill>
                                    <a:schemeClr val="tx2"/>
                                  </a:solidFill>
                                  <a:latin typeface="Cambria Math" panose="02040503050406030204" pitchFamily="18" charset="0"/>
                                </a:rPr>
                                <m:t>−1</m:t>
                              </m:r>
                            </m:e>
                          </m:d>
                          <m:r>
                            <a:rPr lang="de-DE" sz="1800" i="1">
                              <a:solidFill>
                                <a:schemeClr val="tx2"/>
                              </a:solidFill>
                              <a:latin typeface="Cambria Math" panose="02040503050406030204" pitchFamily="18" charset="0"/>
                            </a:rPr>
                            <m:t>−</m:t>
                          </m:r>
                          <m:r>
                            <m:rPr>
                              <m:sty m:val="p"/>
                            </m:rPr>
                            <a:rPr lang="el-GR" sz="1800" i="1">
                              <a:solidFill>
                                <a:schemeClr val="tx2"/>
                              </a:solidFill>
                              <a:latin typeface="Cambria Math" panose="02040503050406030204" pitchFamily="18" charset="0"/>
                            </a:rPr>
                            <m:t>λ</m:t>
                          </m:r>
                          <m:sSup>
                            <m:sSupPr>
                              <m:ctrlPr>
                                <a:rPr lang="el-GR" sz="1800" i="1">
                                  <a:solidFill>
                                    <a:schemeClr val="tx2"/>
                                  </a:solidFill>
                                  <a:latin typeface="Cambria Math" panose="02040503050406030204" pitchFamily="18" charset="0"/>
                                  <a:ea typeface="Cambria Math" panose="02040503050406030204" pitchFamily="18" charset="0"/>
                                </a:rPr>
                              </m:ctrlPr>
                            </m:sSupPr>
                            <m:e>
                              <m:r>
                                <a:rPr lang="el-GR" sz="1800" i="1">
                                  <a:solidFill>
                                    <a:schemeClr val="tx2"/>
                                  </a:solidFill>
                                  <a:latin typeface="Cambria Math" panose="02040503050406030204" pitchFamily="18" charset="0"/>
                                  <a:ea typeface="Cambria Math" panose="02040503050406030204" pitchFamily="18" charset="0"/>
                                </a:rPr>
                                <m:t>𝛻</m:t>
                              </m:r>
                            </m:e>
                            <m:sup>
                              <m:r>
                                <a:rPr lang="de-DE" sz="1800" i="1">
                                  <a:solidFill>
                                    <a:schemeClr val="tx2"/>
                                  </a:solidFill>
                                  <a:latin typeface="Cambria Math" panose="02040503050406030204" pitchFamily="18" charset="0"/>
                                  <a:ea typeface="Cambria Math" panose="02040503050406030204" pitchFamily="18" charset="0"/>
                                </a:rPr>
                                <m:t>2</m:t>
                              </m:r>
                            </m:sup>
                          </m:sSup>
                          <m:r>
                            <a:rPr lang="de-DE" sz="1800" i="1">
                              <a:solidFill>
                                <a:schemeClr val="tx2"/>
                              </a:solidFill>
                              <a:latin typeface="Cambria Math" panose="02040503050406030204" pitchFamily="18" charset="0"/>
                              <a:ea typeface="Cambria Math" panose="02040503050406030204" pitchFamily="18" charset="0"/>
                            </a:rPr>
                            <m:t>𝜙</m:t>
                          </m:r>
                        </m:oMath>
                      </a14:m>
                      <a:endParaRPr lang="en-US" sz="1800" dirty="0">
                        <a:solidFill>
                          <a:schemeClr val="tx2"/>
                        </a:solidFill>
                      </a:endParaRPr>
                    </a:p>
                  </p:txBody>
                </p:sp>
              </mc:Choice>
              <mc:Fallback xmlns="">
                <p:sp>
                  <p:nvSpPr>
                    <p:cNvPr id="30" name="Rechteck 29">
                      <a:extLst>
                        <a:ext uri="{FF2B5EF4-FFF2-40B4-BE49-F238E27FC236}">
                          <a16:creationId xmlns:a16="http://schemas.microsoft.com/office/drawing/2014/main" id="{4BC52D15-01FE-0FE4-0992-49220EB470B5}"/>
                        </a:ext>
                      </a:extLst>
                    </p:cNvPr>
                    <p:cNvSpPr>
                      <a:spLocks noRot="1" noChangeAspect="1" noMove="1" noResize="1" noEditPoints="1" noAdjustHandles="1" noChangeArrowheads="1" noChangeShapeType="1" noTextEdit="1"/>
                    </p:cNvSpPr>
                    <p:nvPr/>
                  </p:nvSpPr>
                  <p:spPr>
                    <a:xfrm>
                      <a:off x="1839312" y="1588571"/>
                      <a:ext cx="5777479" cy="369332"/>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hteck 33">
                      <a:extLst>
                        <a:ext uri="{FF2B5EF4-FFF2-40B4-BE49-F238E27FC236}">
                          <a16:creationId xmlns:a16="http://schemas.microsoft.com/office/drawing/2014/main" id="{262A4659-E1CD-3CB5-2068-C830C01B0C8B}"/>
                        </a:ext>
                      </a:extLst>
                    </p:cNvPr>
                    <p:cNvSpPr/>
                    <p:nvPr/>
                  </p:nvSpPr>
                  <p:spPr>
                    <a:xfrm>
                      <a:off x="2256290" y="2980964"/>
                      <a:ext cx="4899355" cy="495520"/>
                    </a:xfrm>
                    <a:prstGeom prst="rect">
                      <a:avLst/>
                    </a:prstGeom>
                  </p:spPr>
                  <p:txBody>
                    <a:bodyPr wrap="none">
                      <a:spAutoFit/>
                    </a:bodyPr>
                    <a:lstStyle/>
                    <a:p>
                      <a14:m>
                        <m:oMath xmlns:m="http://schemas.openxmlformats.org/officeDocument/2006/math">
                          <m:r>
                            <a:rPr lang="de-DE" sz="1800" i="1" smtClean="0">
                              <a:solidFill>
                                <a:schemeClr val="tx2"/>
                              </a:solidFill>
                              <a:latin typeface="Cambria Math" panose="02040503050406030204" pitchFamily="18" charset="0"/>
                              <a:ea typeface="Cambria Math" panose="02040503050406030204" pitchFamily="18" charset="0"/>
                            </a:rPr>
                            <m:t>𝜌</m:t>
                          </m:r>
                          <m:r>
                            <a:rPr lang="de-DE" sz="1800" i="1" smtClean="0">
                              <a:solidFill>
                                <a:schemeClr val="tx2"/>
                              </a:solidFill>
                              <a:latin typeface="Cambria Math" panose="02040503050406030204" pitchFamily="18" charset="0"/>
                              <a:ea typeface="Cambria Math" panose="02040503050406030204" pitchFamily="18" charset="0"/>
                            </a:rPr>
                            <m:t>=</m:t>
                          </m:r>
                          <m:f>
                            <m:fPr>
                              <m:ctrlPr>
                                <a:rPr lang="de-DE" sz="1800" i="1">
                                  <a:solidFill>
                                    <a:schemeClr val="tx2"/>
                                  </a:solidFill>
                                  <a:latin typeface="Cambria Math" panose="02040503050406030204" pitchFamily="18" charset="0"/>
                                  <a:ea typeface="Cambria Math" panose="02040503050406030204" pitchFamily="18" charset="0"/>
                                </a:rPr>
                              </m:ctrlPr>
                            </m:fPr>
                            <m:num>
                              <m:r>
                                <a:rPr lang="de-DE" sz="1800" i="1">
                                  <a:solidFill>
                                    <a:schemeClr val="tx2"/>
                                  </a:solidFill>
                                  <a:latin typeface="Cambria Math" panose="02040503050406030204" pitchFamily="18" charset="0"/>
                                  <a:ea typeface="Cambria Math" panose="02040503050406030204" pitchFamily="18" charset="0"/>
                                </a:rPr>
                                <m:t>1+</m:t>
                              </m:r>
                              <m:r>
                                <a:rPr lang="de-DE" sz="1800" i="1">
                                  <a:solidFill>
                                    <a:schemeClr val="tx2"/>
                                  </a:solidFill>
                                  <a:latin typeface="Cambria Math" panose="02040503050406030204" pitchFamily="18" charset="0"/>
                                  <a:ea typeface="Cambria Math" panose="02040503050406030204" pitchFamily="18" charset="0"/>
                                </a:rPr>
                                <m:t>𝜙</m:t>
                              </m:r>
                            </m:num>
                            <m:den>
                              <m:r>
                                <a:rPr lang="de-DE" sz="1800" i="1">
                                  <a:solidFill>
                                    <a:schemeClr val="tx2"/>
                                  </a:solidFill>
                                  <a:latin typeface="Cambria Math" panose="02040503050406030204" pitchFamily="18" charset="0"/>
                                  <a:ea typeface="Cambria Math" panose="02040503050406030204" pitchFamily="18" charset="0"/>
                                </a:rPr>
                                <m:t>2</m:t>
                              </m:r>
                            </m:den>
                          </m:f>
                          <m:r>
                            <m:rPr>
                              <m:nor/>
                            </m:rPr>
                            <a:rPr lang="de-DE" sz="1800" dirty="0">
                              <a:solidFill>
                                <a:schemeClr val="tx2"/>
                              </a:solidFill>
                              <a:ea typeface="Cambria Math" panose="02040503050406030204" pitchFamily="18" charset="0"/>
                            </a:rPr>
                            <m:t> </m:t>
                          </m:r>
                          <m:sSub>
                            <m:sSubPr>
                              <m:ctrlPr>
                                <a:rPr lang="de-DE" sz="1800" i="1">
                                  <a:solidFill>
                                    <a:schemeClr val="tx2"/>
                                  </a:solidFill>
                                  <a:latin typeface="Cambria Math" panose="02040503050406030204" pitchFamily="18" charset="0"/>
                                  <a:ea typeface="Cambria Math" panose="02040503050406030204" pitchFamily="18" charset="0"/>
                                </a:rPr>
                              </m:ctrlPr>
                            </m:sSubPr>
                            <m:e>
                              <m:r>
                                <a:rPr lang="de-DE" sz="1800" i="1">
                                  <a:solidFill>
                                    <a:schemeClr val="tx2"/>
                                  </a:solidFill>
                                  <a:latin typeface="Cambria Math" panose="02040503050406030204" pitchFamily="18" charset="0"/>
                                  <a:ea typeface="Cambria Math" panose="02040503050406030204" pitchFamily="18" charset="0"/>
                                </a:rPr>
                                <m:t>𝜌</m:t>
                              </m:r>
                            </m:e>
                            <m:sub>
                              <m:r>
                                <m:rPr>
                                  <m:sty m:val="p"/>
                                </m:rPr>
                                <a:rPr lang="de-DE" sz="1800" b="0" i="0" smtClean="0">
                                  <a:solidFill>
                                    <a:schemeClr val="tx2"/>
                                  </a:solidFill>
                                  <a:latin typeface="Cambria Math" panose="02040503050406030204" pitchFamily="18" charset="0"/>
                                  <a:ea typeface="Cambria Math" panose="02040503050406030204" pitchFamily="18" charset="0"/>
                                </a:rPr>
                                <m:t>n</m:t>
                              </m:r>
                              <m:r>
                                <a:rPr lang="de-DE" sz="1800" b="0" i="1" smtClean="0">
                                  <a:solidFill>
                                    <a:schemeClr val="tx2"/>
                                  </a:solidFill>
                                  <a:latin typeface="Cambria Math" panose="02040503050406030204" pitchFamily="18" charset="0"/>
                                  <a:ea typeface="Cambria Math" panose="02040503050406030204" pitchFamily="18" charset="0"/>
                                </a:rPr>
                                <m:t>𝑤</m:t>
                              </m:r>
                            </m:sub>
                          </m:sSub>
                          <m:r>
                            <a:rPr lang="de-DE" sz="1800">
                              <a:solidFill>
                                <a:schemeClr val="tx2"/>
                              </a:solidFill>
                              <a:latin typeface="Cambria Math" panose="02040503050406030204" pitchFamily="18" charset="0"/>
                              <a:ea typeface="Cambria Math" panose="02040503050406030204" pitchFamily="18" charset="0"/>
                            </a:rPr>
                            <m:t>+</m:t>
                          </m:r>
                          <m:r>
                            <m:rPr>
                              <m:nor/>
                            </m:rPr>
                            <a:rPr lang="de-DE" sz="1800" dirty="0">
                              <a:solidFill>
                                <a:schemeClr val="tx2"/>
                              </a:solidFill>
                              <a:ea typeface="Cambria Math" panose="02040503050406030204" pitchFamily="18" charset="0"/>
                            </a:rPr>
                            <m:t> </m:t>
                          </m:r>
                          <m:f>
                            <m:fPr>
                              <m:ctrlPr>
                                <a:rPr lang="de-DE" sz="1800" i="1">
                                  <a:solidFill>
                                    <a:schemeClr val="tx2"/>
                                  </a:solidFill>
                                  <a:latin typeface="Cambria Math" panose="02040503050406030204" pitchFamily="18" charset="0"/>
                                  <a:ea typeface="Cambria Math" panose="02040503050406030204" pitchFamily="18" charset="0"/>
                                </a:rPr>
                              </m:ctrlPr>
                            </m:fPr>
                            <m:num>
                              <m:r>
                                <a:rPr lang="de-DE" sz="1800" i="1">
                                  <a:solidFill>
                                    <a:schemeClr val="tx2"/>
                                  </a:solidFill>
                                  <a:latin typeface="Cambria Math" panose="02040503050406030204" pitchFamily="18" charset="0"/>
                                  <a:ea typeface="Cambria Math" panose="02040503050406030204" pitchFamily="18" charset="0"/>
                                </a:rPr>
                                <m:t>1−</m:t>
                              </m:r>
                              <m:r>
                                <a:rPr lang="de-DE" sz="1800" i="1">
                                  <a:solidFill>
                                    <a:schemeClr val="tx2"/>
                                  </a:solidFill>
                                  <a:latin typeface="Cambria Math" panose="02040503050406030204" pitchFamily="18" charset="0"/>
                                  <a:ea typeface="Cambria Math" panose="02040503050406030204" pitchFamily="18" charset="0"/>
                                </a:rPr>
                                <m:t>𝜙</m:t>
                              </m:r>
                            </m:num>
                            <m:den>
                              <m:r>
                                <a:rPr lang="de-DE" sz="1800" i="1">
                                  <a:solidFill>
                                    <a:schemeClr val="tx2"/>
                                  </a:solidFill>
                                  <a:latin typeface="Cambria Math" panose="02040503050406030204" pitchFamily="18" charset="0"/>
                                  <a:ea typeface="Cambria Math" panose="02040503050406030204" pitchFamily="18" charset="0"/>
                                </a:rPr>
                                <m:t>2</m:t>
                              </m:r>
                            </m:den>
                          </m:f>
                          <m:r>
                            <m:rPr>
                              <m:nor/>
                            </m:rPr>
                            <a:rPr lang="de-DE" sz="1800" dirty="0">
                              <a:solidFill>
                                <a:schemeClr val="tx2"/>
                              </a:solidFill>
                              <a:ea typeface="Cambria Math" panose="02040503050406030204" pitchFamily="18" charset="0"/>
                            </a:rPr>
                            <m:t> </m:t>
                          </m:r>
                          <m:sSub>
                            <m:sSubPr>
                              <m:ctrlPr>
                                <a:rPr lang="de-DE" sz="1800" i="1">
                                  <a:solidFill>
                                    <a:schemeClr val="tx2"/>
                                  </a:solidFill>
                                  <a:latin typeface="Cambria Math" panose="02040503050406030204" pitchFamily="18" charset="0"/>
                                  <a:ea typeface="Cambria Math" panose="02040503050406030204" pitchFamily="18" charset="0"/>
                                </a:rPr>
                              </m:ctrlPr>
                            </m:sSubPr>
                            <m:e>
                              <m:r>
                                <a:rPr lang="de-DE" sz="1800" i="1">
                                  <a:solidFill>
                                    <a:schemeClr val="tx2"/>
                                  </a:solidFill>
                                  <a:latin typeface="Cambria Math" panose="02040503050406030204" pitchFamily="18" charset="0"/>
                                  <a:ea typeface="Cambria Math" panose="02040503050406030204" pitchFamily="18" charset="0"/>
                                </a:rPr>
                                <m:t>𝜌</m:t>
                              </m:r>
                            </m:e>
                            <m:sub>
                              <m:r>
                                <m:rPr>
                                  <m:sty m:val="p"/>
                                </m:rPr>
                                <a:rPr lang="de-DE" sz="1800" b="0" i="0" smtClean="0">
                                  <a:solidFill>
                                    <a:schemeClr val="tx2"/>
                                  </a:solidFill>
                                  <a:latin typeface="Cambria Math" panose="02040503050406030204" pitchFamily="18" charset="0"/>
                                  <a:ea typeface="Cambria Math" panose="02040503050406030204" pitchFamily="18" charset="0"/>
                                </a:rPr>
                                <m:t>w</m:t>
                              </m:r>
                            </m:sub>
                          </m:sSub>
                          <m:r>
                            <a:rPr lang="de-DE" sz="1800" b="0" i="0" smtClean="0">
                              <a:solidFill>
                                <a:schemeClr val="tx2"/>
                              </a:solidFill>
                              <a:latin typeface="Cambria Math" panose="02040503050406030204" pitchFamily="18" charset="0"/>
                              <a:ea typeface="Cambria Math" panose="02040503050406030204" pitchFamily="18" charset="0"/>
                            </a:rPr>
                            <m:t>; </m:t>
                          </m:r>
                          <m:r>
                            <a:rPr lang="de-DE" sz="1800" i="1" smtClean="0">
                              <a:solidFill>
                                <a:schemeClr val="tx2"/>
                              </a:solidFill>
                              <a:latin typeface="Cambria Math" panose="02040503050406030204" pitchFamily="18" charset="0"/>
                              <a:ea typeface="Cambria Math" panose="02040503050406030204" pitchFamily="18" charset="0"/>
                            </a:rPr>
                            <m:t>𝜂</m:t>
                          </m:r>
                          <m:r>
                            <a:rPr lang="de-DE" sz="1800" b="0" i="1" smtClean="0">
                              <a:solidFill>
                                <a:schemeClr val="tx2"/>
                              </a:solidFill>
                              <a:latin typeface="Cambria Math" panose="02040503050406030204" pitchFamily="18" charset="0"/>
                              <a:ea typeface="Cambria Math" panose="02040503050406030204" pitchFamily="18" charset="0"/>
                            </a:rPr>
                            <m:t>=</m:t>
                          </m:r>
                          <m:f>
                            <m:fPr>
                              <m:ctrlPr>
                                <a:rPr lang="de-DE" sz="1800" b="0" i="1" smtClean="0">
                                  <a:solidFill>
                                    <a:schemeClr val="tx2"/>
                                  </a:solidFill>
                                  <a:latin typeface="Cambria Math" panose="02040503050406030204" pitchFamily="18" charset="0"/>
                                  <a:ea typeface="Cambria Math" panose="02040503050406030204" pitchFamily="18" charset="0"/>
                                </a:rPr>
                              </m:ctrlPr>
                            </m:fPr>
                            <m:num>
                              <m:r>
                                <a:rPr lang="de-DE" sz="1800" b="0" i="1" smtClean="0">
                                  <a:solidFill>
                                    <a:schemeClr val="tx2"/>
                                  </a:solidFill>
                                  <a:latin typeface="Cambria Math" panose="02040503050406030204" pitchFamily="18" charset="0"/>
                                  <a:ea typeface="Cambria Math" panose="02040503050406030204" pitchFamily="18" charset="0"/>
                                </a:rPr>
                                <m:t>1+</m:t>
                              </m:r>
                              <m:r>
                                <a:rPr lang="de-DE" sz="1800" b="0" i="1" smtClean="0">
                                  <a:solidFill>
                                    <a:schemeClr val="tx2"/>
                                  </a:solidFill>
                                  <a:latin typeface="Cambria Math" panose="02040503050406030204" pitchFamily="18" charset="0"/>
                                  <a:ea typeface="Cambria Math" panose="02040503050406030204" pitchFamily="18" charset="0"/>
                                </a:rPr>
                                <m:t>𝜙</m:t>
                              </m:r>
                            </m:num>
                            <m:den>
                              <m:r>
                                <a:rPr lang="de-DE" sz="1800" b="0" i="1" smtClean="0">
                                  <a:solidFill>
                                    <a:schemeClr val="tx2"/>
                                  </a:solidFill>
                                  <a:latin typeface="Cambria Math" panose="02040503050406030204" pitchFamily="18" charset="0"/>
                                  <a:ea typeface="Cambria Math" panose="02040503050406030204" pitchFamily="18" charset="0"/>
                                </a:rPr>
                                <m:t>2</m:t>
                              </m:r>
                            </m:den>
                          </m:f>
                        </m:oMath>
                      </a14:m>
                      <a:r>
                        <a:rPr lang="de-DE" sz="1800" dirty="0">
                          <a:solidFill>
                            <a:schemeClr val="tx2"/>
                          </a:solidFill>
                          <a:ea typeface="Cambria Math" panose="02040503050406030204" pitchFamily="18" charset="0"/>
                        </a:rPr>
                        <a:t> </a:t>
                      </a:r>
                      <a14:m>
                        <m:oMath xmlns:m="http://schemas.openxmlformats.org/officeDocument/2006/math">
                          <m:sSub>
                            <m:sSubPr>
                              <m:ctrlPr>
                                <a:rPr lang="de-DE" sz="1800" b="0" i="1" smtClean="0">
                                  <a:solidFill>
                                    <a:schemeClr val="tx2"/>
                                  </a:solidFill>
                                  <a:latin typeface="Cambria Math" panose="02040503050406030204" pitchFamily="18" charset="0"/>
                                  <a:ea typeface="Cambria Math" panose="02040503050406030204" pitchFamily="18" charset="0"/>
                                </a:rPr>
                              </m:ctrlPr>
                            </m:sSubPr>
                            <m:e>
                              <m:r>
                                <a:rPr lang="de-DE" sz="1800" i="1">
                                  <a:solidFill>
                                    <a:schemeClr val="tx2"/>
                                  </a:solidFill>
                                  <a:latin typeface="Cambria Math" panose="02040503050406030204" pitchFamily="18" charset="0"/>
                                  <a:ea typeface="Cambria Math" panose="02040503050406030204" pitchFamily="18" charset="0"/>
                                </a:rPr>
                                <m:t>𝜂</m:t>
                              </m:r>
                            </m:e>
                            <m:sub>
                              <m:r>
                                <m:rPr>
                                  <m:sty m:val="p"/>
                                </m:rPr>
                                <a:rPr lang="de-DE" sz="1800" b="0" i="0" smtClean="0">
                                  <a:solidFill>
                                    <a:schemeClr val="tx2"/>
                                  </a:solidFill>
                                  <a:latin typeface="Cambria Math" panose="02040503050406030204" pitchFamily="18" charset="0"/>
                                  <a:ea typeface="Cambria Math" panose="02040503050406030204" pitchFamily="18" charset="0"/>
                                </a:rPr>
                                <m:t>nm</m:t>
                              </m:r>
                            </m:sub>
                          </m:sSub>
                          <m:r>
                            <a:rPr lang="de-DE" sz="1800" b="0" i="0" smtClean="0">
                              <a:solidFill>
                                <a:schemeClr val="tx2"/>
                              </a:solidFill>
                              <a:latin typeface="Cambria Math" panose="02040503050406030204" pitchFamily="18" charset="0"/>
                              <a:ea typeface="Cambria Math" panose="02040503050406030204" pitchFamily="18" charset="0"/>
                            </a:rPr>
                            <m:t>+</m:t>
                          </m:r>
                        </m:oMath>
                      </a14:m>
                      <a:r>
                        <a:rPr lang="de-DE" sz="1800" dirty="0">
                          <a:solidFill>
                            <a:schemeClr val="tx2"/>
                          </a:solidFill>
                          <a:ea typeface="Cambria Math" panose="02040503050406030204" pitchFamily="18" charset="0"/>
                        </a:rPr>
                        <a:t> </a:t>
                      </a:r>
                      <a14:m>
                        <m:oMath xmlns:m="http://schemas.openxmlformats.org/officeDocument/2006/math">
                          <m:f>
                            <m:fPr>
                              <m:ctrlPr>
                                <a:rPr lang="de-DE" sz="1800" i="1">
                                  <a:solidFill>
                                    <a:schemeClr val="tx2"/>
                                  </a:solidFill>
                                  <a:latin typeface="Cambria Math" panose="02040503050406030204" pitchFamily="18" charset="0"/>
                                  <a:ea typeface="Cambria Math" panose="02040503050406030204" pitchFamily="18" charset="0"/>
                                </a:rPr>
                              </m:ctrlPr>
                            </m:fPr>
                            <m:num>
                              <m:r>
                                <a:rPr lang="de-DE" sz="1800" i="1">
                                  <a:solidFill>
                                    <a:schemeClr val="tx2"/>
                                  </a:solidFill>
                                  <a:latin typeface="Cambria Math" panose="02040503050406030204" pitchFamily="18" charset="0"/>
                                  <a:ea typeface="Cambria Math" panose="02040503050406030204" pitchFamily="18" charset="0"/>
                                </a:rPr>
                                <m:t>1</m:t>
                              </m:r>
                              <m:r>
                                <a:rPr lang="de-DE" sz="1800" b="0" i="1" smtClean="0">
                                  <a:solidFill>
                                    <a:schemeClr val="tx2"/>
                                  </a:solidFill>
                                  <a:latin typeface="Cambria Math" panose="02040503050406030204" pitchFamily="18" charset="0"/>
                                  <a:ea typeface="Cambria Math" panose="02040503050406030204" pitchFamily="18" charset="0"/>
                                </a:rPr>
                                <m:t>−</m:t>
                              </m:r>
                              <m:r>
                                <a:rPr lang="de-DE" sz="1800" i="1">
                                  <a:solidFill>
                                    <a:schemeClr val="tx2"/>
                                  </a:solidFill>
                                  <a:latin typeface="Cambria Math" panose="02040503050406030204" pitchFamily="18" charset="0"/>
                                  <a:ea typeface="Cambria Math" panose="02040503050406030204" pitchFamily="18" charset="0"/>
                                </a:rPr>
                                <m:t>𝜙</m:t>
                              </m:r>
                            </m:num>
                            <m:den>
                              <m:r>
                                <a:rPr lang="de-DE" sz="1800" i="1">
                                  <a:solidFill>
                                    <a:schemeClr val="tx2"/>
                                  </a:solidFill>
                                  <a:latin typeface="Cambria Math" panose="02040503050406030204" pitchFamily="18" charset="0"/>
                                  <a:ea typeface="Cambria Math" panose="02040503050406030204" pitchFamily="18" charset="0"/>
                                </a:rPr>
                                <m:t>2</m:t>
                              </m:r>
                            </m:den>
                          </m:f>
                        </m:oMath>
                      </a14:m>
                      <a:r>
                        <a:rPr lang="de-DE" sz="1800" dirty="0">
                          <a:solidFill>
                            <a:schemeClr val="tx2"/>
                          </a:solidFill>
                          <a:ea typeface="Cambria Math" panose="02040503050406030204" pitchFamily="18" charset="0"/>
                        </a:rPr>
                        <a:t> </a:t>
                      </a:r>
                      <a14:m>
                        <m:oMath xmlns:m="http://schemas.openxmlformats.org/officeDocument/2006/math">
                          <m:sSub>
                            <m:sSubPr>
                              <m:ctrlPr>
                                <a:rPr lang="de-DE" sz="1800" i="1">
                                  <a:solidFill>
                                    <a:schemeClr val="tx2"/>
                                  </a:solidFill>
                                  <a:latin typeface="Cambria Math" panose="02040503050406030204" pitchFamily="18" charset="0"/>
                                  <a:ea typeface="Cambria Math" panose="02040503050406030204" pitchFamily="18" charset="0"/>
                                </a:rPr>
                              </m:ctrlPr>
                            </m:sSubPr>
                            <m:e>
                              <m:r>
                                <a:rPr lang="de-DE" sz="1800" i="1">
                                  <a:solidFill>
                                    <a:schemeClr val="tx2"/>
                                  </a:solidFill>
                                  <a:latin typeface="Cambria Math" panose="02040503050406030204" pitchFamily="18" charset="0"/>
                                  <a:ea typeface="Cambria Math" panose="02040503050406030204" pitchFamily="18" charset="0"/>
                                </a:rPr>
                                <m:t>𝜂</m:t>
                              </m:r>
                            </m:e>
                            <m:sub>
                              <m:r>
                                <m:rPr>
                                  <m:sty m:val="p"/>
                                </m:rPr>
                                <a:rPr lang="de-DE" sz="1800" b="0" i="0" smtClean="0">
                                  <a:solidFill>
                                    <a:schemeClr val="tx2"/>
                                  </a:solidFill>
                                  <a:latin typeface="Cambria Math" panose="02040503050406030204" pitchFamily="18" charset="0"/>
                                  <a:ea typeface="Cambria Math" panose="02040503050406030204" pitchFamily="18" charset="0"/>
                                </a:rPr>
                                <m:t>w</m:t>
                              </m:r>
                            </m:sub>
                          </m:sSub>
                        </m:oMath>
                      </a14:m>
                      <a:endParaRPr lang="de-DE" sz="1800" b="0" dirty="0">
                        <a:solidFill>
                          <a:schemeClr val="tx2"/>
                        </a:solidFill>
                        <a:ea typeface="Cambria Math" panose="02040503050406030204" pitchFamily="18" charset="0"/>
                      </a:endParaRPr>
                    </a:p>
                  </p:txBody>
                </p:sp>
              </mc:Choice>
              <mc:Fallback xmlns="">
                <p:sp>
                  <p:nvSpPr>
                    <p:cNvPr id="34" name="Rechteck 33">
                      <a:extLst>
                        <a:ext uri="{FF2B5EF4-FFF2-40B4-BE49-F238E27FC236}">
                          <a16:creationId xmlns:a16="http://schemas.microsoft.com/office/drawing/2014/main" id="{262A4659-E1CD-3CB5-2068-C830C01B0C8B}"/>
                        </a:ext>
                      </a:extLst>
                    </p:cNvPr>
                    <p:cNvSpPr>
                      <a:spLocks noRot="1" noChangeAspect="1" noMove="1" noResize="1" noEditPoints="1" noAdjustHandles="1" noChangeArrowheads="1" noChangeShapeType="1" noTextEdit="1"/>
                    </p:cNvSpPr>
                    <p:nvPr/>
                  </p:nvSpPr>
                  <p:spPr>
                    <a:xfrm>
                      <a:off x="2256290" y="2980964"/>
                      <a:ext cx="4899355" cy="495520"/>
                    </a:xfrm>
                    <a:prstGeom prst="rect">
                      <a:avLst/>
                    </a:prstGeom>
                    <a:blipFill>
                      <a:blip r:embed="rId8"/>
                      <a:stretch>
                        <a:fillRect/>
                      </a:stretch>
                    </a:blipFill>
                  </p:spPr>
                  <p:txBody>
                    <a:bodyPr/>
                    <a:lstStyle/>
                    <a:p>
                      <a:r>
                        <a:rPr lang="en-US">
                          <a:noFill/>
                        </a:rPr>
                        <a:t> </a:t>
                      </a:r>
                    </a:p>
                  </p:txBody>
                </p:sp>
              </mc:Fallback>
            </mc:AlternateContent>
          </p:grpSp>
        </p:grpSp>
        <p:sp>
          <p:nvSpPr>
            <p:cNvPr id="40" name="Rechteck 39">
              <a:extLst>
                <a:ext uri="{FF2B5EF4-FFF2-40B4-BE49-F238E27FC236}">
                  <a16:creationId xmlns:a16="http://schemas.microsoft.com/office/drawing/2014/main" id="{C8EA47C5-25E1-47A7-85FA-3F405AAD8DB5}"/>
                </a:ext>
              </a:extLst>
            </p:cNvPr>
            <p:cNvSpPr/>
            <p:nvPr/>
          </p:nvSpPr>
          <p:spPr>
            <a:xfrm>
              <a:off x="513878" y="1066503"/>
              <a:ext cx="8135560" cy="369332"/>
            </a:xfrm>
            <a:prstGeom prst="rect">
              <a:avLst/>
            </a:prstGeom>
          </p:spPr>
          <p:txBody>
            <a:bodyPr wrap="none">
              <a:spAutoFit/>
            </a:bodyPr>
            <a:lstStyle/>
            <a:p>
              <a:r>
                <a:rPr lang="en-US" sz="1800" dirty="0">
                  <a:solidFill>
                    <a:schemeClr val="tx2"/>
                  </a:solidFill>
                </a:rPr>
                <a:t>﻿Single field Navier-Stokes equations for two incompressible </a:t>
              </a:r>
              <a:r>
                <a:rPr lang="en-US" sz="1800" dirty="0" err="1">
                  <a:solidFill>
                    <a:schemeClr val="tx2"/>
                  </a:solidFill>
                </a:rPr>
                <a:t>newtonian</a:t>
              </a:r>
              <a:r>
                <a:rPr lang="en-US" sz="1800" dirty="0">
                  <a:solidFill>
                    <a:schemeClr val="tx2"/>
                  </a:solidFill>
                </a:rPr>
                <a:t> fluids:</a:t>
              </a:r>
            </a:p>
          </p:txBody>
        </p:sp>
      </p:grpSp>
      <p:sp>
        <p:nvSpPr>
          <p:cNvPr id="2" name="Inhaltsplatzhalter 1">
            <a:extLst>
              <a:ext uri="{FF2B5EF4-FFF2-40B4-BE49-F238E27FC236}">
                <a16:creationId xmlns:a16="http://schemas.microsoft.com/office/drawing/2014/main" id="{EC25CC48-8987-4E12-980F-43DB95D82DED}"/>
              </a:ext>
            </a:extLst>
          </p:cNvPr>
          <p:cNvSpPr>
            <a:spLocks noGrp="1"/>
          </p:cNvSpPr>
          <p:nvPr>
            <p:ph idx="1"/>
          </p:nvPr>
        </p:nvSpPr>
        <p:spPr>
          <a:xfrm>
            <a:off x="624422" y="828675"/>
            <a:ext cx="10943167" cy="5435273"/>
          </a:xfrm>
        </p:spPr>
        <p:txBody>
          <a:bodyPr/>
          <a:lstStyle/>
          <a:p>
            <a:pPr marL="0" indent="0">
              <a:buNone/>
            </a:pPr>
            <a:endParaRPr lang="de-DE" dirty="0"/>
          </a:p>
          <a:p>
            <a:pPr marL="0" indent="0">
              <a:buNone/>
            </a:pPr>
            <a:endParaRPr lang="de-DE" dirty="0"/>
          </a:p>
        </p:txBody>
      </p:sp>
      <p:sp>
        <p:nvSpPr>
          <p:cNvPr id="4" name="Titel 3">
            <a:extLst>
              <a:ext uri="{FF2B5EF4-FFF2-40B4-BE49-F238E27FC236}">
                <a16:creationId xmlns:a16="http://schemas.microsoft.com/office/drawing/2014/main" id="{4F6A25ED-77F8-4D11-90CD-ABC482F83D87}"/>
              </a:ext>
            </a:extLst>
          </p:cNvPr>
          <p:cNvSpPr>
            <a:spLocks noGrp="1"/>
          </p:cNvSpPr>
          <p:nvPr>
            <p:ph type="title"/>
          </p:nvPr>
        </p:nvSpPr>
        <p:spPr/>
        <p:txBody>
          <a:bodyPr/>
          <a:lstStyle/>
          <a:p>
            <a:r>
              <a:rPr lang="de-DE" dirty="0"/>
              <a:t>Surface </a:t>
            </a:r>
            <a:r>
              <a:rPr lang="de-DE" dirty="0" err="1"/>
              <a:t>tension</a:t>
            </a:r>
            <a:r>
              <a:rPr lang="de-DE" dirty="0"/>
              <a:t> </a:t>
            </a:r>
            <a:r>
              <a:rPr lang="de-DE" dirty="0" err="1"/>
              <a:t>force</a:t>
            </a:r>
            <a:endParaRPr lang="de-DE" dirty="0"/>
          </a:p>
        </p:txBody>
      </p:sp>
      <p:sp>
        <p:nvSpPr>
          <p:cNvPr id="22" name="Textfeld 21">
            <a:extLst>
              <a:ext uri="{FF2B5EF4-FFF2-40B4-BE49-F238E27FC236}">
                <a16:creationId xmlns:a16="http://schemas.microsoft.com/office/drawing/2014/main" id="{6A7C8FD1-BD11-4936-A387-39302122DCBA}"/>
              </a:ext>
            </a:extLst>
          </p:cNvPr>
          <p:cNvSpPr txBox="1"/>
          <p:nvPr/>
        </p:nvSpPr>
        <p:spPr>
          <a:xfrm>
            <a:off x="9776399" y="3977477"/>
            <a:ext cx="858363" cy="142562"/>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b="1" dirty="0">
                <a:solidFill>
                  <a:schemeClr val="accent3"/>
                </a:solidFill>
              </a:rPr>
              <a:t>Curved interface</a:t>
            </a:r>
          </a:p>
        </p:txBody>
      </p:sp>
      <p:sp>
        <p:nvSpPr>
          <p:cNvPr id="27" name="Rechteck 26">
            <a:extLst>
              <a:ext uri="{FF2B5EF4-FFF2-40B4-BE49-F238E27FC236}">
                <a16:creationId xmlns:a16="http://schemas.microsoft.com/office/drawing/2014/main" id="{1796AFC7-A3BD-4820-872A-DBCD318A68BE}"/>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0" name="Rechteck 59">
            <a:extLst>
              <a:ext uri="{FF2B5EF4-FFF2-40B4-BE49-F238E27FC236}">
                <a16:creationId xmlns:a16="http://schemas.microsoft.com/office/drawing/2014/main" id="{83270787-DDBA-B6EC-743A-BD30BF39E11B}"/>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61" name="Datumsplatzhalter 3">
            <a:extLst>
              <a:ext uri="{FF2B5EF4-FFF2-40B4-BE49-F238E27FC236}">
                <a16:creationId xmlns:a16="http://schemas.microsoft.com/office/drawing/2014/main" id="{505B61B5-C388-F1D6-04C8-61E0112B8CCB}"/>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62" name="Foliennummernplatzhalter 4">
            <a:extLst>
              <a:ext uri="{FF2B5EF4-FFF2-40B4-BE49-F238E27FC236}">
                <a16:creationId xmlns:a16="http://schemas.microsoft.com/office/drawing/2014/main" id="{E3F12AB0-C84E-C11E-294D-65CA88D1BD6F}"/>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6</a:t>
            </a:fld>
            <a:endParaRPr lang="de-DE" dirty="0"/>
          </a:p>
        </p:txBody>
      </p:sp>
      <p:grpSp>
        <p:nvGrpSpPr>
          <p:cNvPr id="63" name="Gruppieren 62">
            <a:extLst>
              <a:ext uri="{FF2B5EF4-FFF2-40B4-BE49-F238E27FC236}">
                <a16:creationId xmlns:a16="http://schemas.microsoft.com/office/drawing/2014/main" id="{8589B8D2-55FD-EBA6-6B67-8672E3A9A0AC}"/>
              </a:ext>
            </a:extLst>
          </p:cNvPr>
          <p:cNvGrpSpPr/>
          <p:nvPr/>
        </p:nvGrpSpPr>
        <p:grpSpPr>
          <a:xfrm>
            <a:off x="3363668" y="6414194"/>
            <a:ext cx="5464666" cy="328852"/>
            <a:chOff x="3990310" y="6414194"/>
            <a:chExt cx="5464666" cy="328852"/>
          </a:xfrm>
        </p:grpSpPr>
        <p:sp>
          <p:nvSpPr>
            <p:cNvPr id="64" name="Textfeld 63">
              <a:extLst>
                <a:ext uri="{FF2B5EF4-FFF2-40B4-BE49-F238E27FC236}">
                  <a16:creationId xmlns:a16="http://schemas.microsoft.com/office/drawing/2014/main" id="{28A2FB64-4817-D54A-DA4F-B9E16B76CB4B}"/>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65" name="Gruppieren 64">
              <a:extLst>
                <a:ext uri="{FF2B5EF4-FFF2-40B4-BE49-F238E27FC236}">
                  <a16:creationId xmlns:a16="http://schemas.microsoft.com/office/drawing/2014/main" id="{DE52F0F7-7478-5183-BFAB-7E6D3B56104D}"/>
                </a:ext>
              </a:extLst>
            </p:cNvPr>
            <p:cNvGrpSpPr/>
            <p:nvPr/>
          </p:nvGrpSpPr>
          <p:grpSpPr>
            <a:xfrm>
              <a:off x="4852483" y="6414194"/>
              <a:ext cx="4602493" cy="328852"/>
              <a:chOff x="4852483" y="6414194"/>
              <a:chExt cx="4602493" cy="328852"/>
            </a:xfrm>
          </p:grpSpPr>
          <p:grpSp>
            <p:nvGrpSpPr>
              <p:cNvPr id="66" name="Gruppieren 65">
                <a:extLst>
                  <a:ext uri="{FF2B5EF4-FFF2-40B4-BE49-F238E27FC236}">
                    <a16:creationId xmlns:a16="http://schemas.microsoft.com/office/drawing/2014/main" id="{43C4931B-A06D-2B67-9148-35433E3257BD}"/>
                  </a:ext>
                </a:extLst>
              </p:cNvPr>
              <p:cNvGrpSpPr/>
              <p:nvPr/>
            </p:nvGrpSpPr>
            <p:grpSpPr>
              <a:xfrm>
                <a:off x="4852483" y="6414194"/>
                <a:ext cx="3571150" cy="328852"/>
                <a:chOff x="4852483" y="6414194"/>
                <a:chExt cx="3571150" cy="328852"/>
              </a:xfrm>
            </p:grpSpPr>
            <p:grpSp>
              <p:nvGrpSpPr>
                <p:cNvPr id="68" name="Gruppieren 67">
                  <a:extLst>
                    <a:ext uri="{FF2B5EF4-FFF2-40B4-BE49-F238E27FC236}">
                      <a16:creationId xmlns:a16="http://schemas.microsoft.com/office/drawing/2014/main" id="{DFD1C3BD-BE3C-EE69-A671-80DDACCA6E31}"/>
                    </a:ext>
                  </a:extLst>
                </p:cNvPr>
                <p:cNvGrpSpPr/>
                <p:nvPr/>
              </p:nvGrpSpPr>
              <p:grpSpPr>
                <a:xfrm>
                  <a:off x="4852483" y="6643150"/>
                  <a:ext cx="423419" cy="99896"/>
                  <a:chOff x="4304401" y="6616154"/>
                  <a:chExt cx="423419" cy="99896"/>
                </a:xfrm>
              </p:grpSpPr>
              <p:sp>
                <p:nvSpPr>
                  <p:cNvPr id="77" name="Oval 88">
                    <a:extLst>
                      <a:ext uri="{FF2B5EF4-FFF2-40B4-BE49-F238E27FC236}">
                        <a16:creationId xmlns:a16="http://schemas.microsoft.com/office/drawing/2014/main" id="{0D4EC969-FB5A-AEA5-E0DE-5F3968C59D09}"/>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8" name="Oval 89">
                    <a:extLst>
                      <a:ext uri="{FF2B5EF4-FFF2-40B4-BE49-F238E27FC236}">
                        <a16:creationId xmlns:a16="http://schemas.microsoft.com/office/drawing/2014/main" id="{385D3386-DCFA-C457-106D-153CB240DC45}"/>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69" name="Gruppieren 68">
                  <a:extLst>
                    <a:ext uri="{FF2B5EF4-FFF2-40B4-BE49-F238E27FC236}">
                      <a16:creationId xmlns:a16="http://schemas.microsoft.com/office/drawing/2014/main" id="{61C9D848-BA80-165F-4152-FADADE4799FC}"/>
                    </a:ext>
                  </a:extLst>
                </p:cNvPr>
                <p:cNvGrpSpPr/>
                <p:nvPr/>
              </p:nvGrpSpPr>
              <p:grpSpPr>
                <a:xfrm>
                  <a:off x="6095559" y="6633521"/>
                  <a:ext cx="1410792" cy="103423"/>
                  <a:chOff x="5915080" y="6625491"/>
                  <a:chExt cx="1410792" cy="103423"/>
                </a:xfrm>
              </p:grpSpPr>
              <p:sp>
                <p:nvSpPr>
                  <p:cNvPr id="72" name="Oval 91">
                    <a:extLst>
                      <a:ext uri="{FF2B5EF4-FFF2-40B4-BE49-F238E27FC236}">
                        <a16:creationId xmlns:a16="http://schemas.microsoft.com/office/drawing/2014/main" id="{7B45539C-87DF-2525-EF46-0B58D062B4EF}"/>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3" name="Oval 92">
                    <a:extLst>
                      <a:ext uri="{FF2B5EF4-FFF2-40B4-BE49-F238E27FC236}">
                        <a16:creationId xmlns:a16="http://schemas.microsoft.com/office/drawing/2014/main" id="{ADEBBB1E-5CA3-9924-40DC-F9F3880AF41D}"/>
                      </a:ext>
                    </a:extLst>
                  </p:cNvPr>
                  <p:cNvSpPr/>
                  <p:nvPr/>
                </p:nvSpPr>
                <p:spPr>
                  <a:xfrm flipH="1" flipV="1">
                    <a:off x="5915080" y="6626228"/>
                    <a:ext cx="97626" cy="99896"/>
                  </a:xfrm>
                  <a:prstGeom prst="ellipse">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74" name="Oval 93">
                    <a:extLst>
                      <a:ext uri="{FF2B5EF4-FFF2-40B4-BE49-F238E27FC236}">
                        <a16:creationId xmlns:a16="http://schemas.microsoft.com/office/drawing/2014/main" id="{BBBD2DC7-1666-4A58-46D1-9DCB173BC7E1}"/>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5" name="Oval 94">
                    <a:extLst>
                      <a:ext uri="{FF2B5EF4-FFF2-40B4-BE49-F238E27FC236}">
                        <a16:creationId xmlns:a16="http://schemas.microsoft.com/office/drawing/2014/main" id="{CF28ADD8-51E4-1913-67D2-7FF3B87615D3}"/>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6" name="Oval 95">
                    <a:extLst>
                      <a:ext uri="{FF2B5EF4-FFF2-40B4-BE49-F238E27FC236}">
                        <a16:creationId xmlns:a16="http://schemas.microsoft.com/office/drawing/2014/main" id="{BF0ACA8A-8E8A-3BE0-88AF-385E36471793}"/>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70" name="Oval 96">
                  <a:extLst>
                    <a:ext uri="{FF2B5EF4-FFF2-40B4-BE49-F238E27FC236}">
                      <a16:creationId xmlns:a16="http://schemas.microsoft.com/office/drawing/2014/main" id="{AA2193AB-F327-F149-11EC-40ACC6069256}"/>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71" name="Textfeld 70">
                  <a:extLst>
                    <a:ext uri="{FF2B5EF4-FFF2-40B4-BE49-F238E27FC236}">
                      <a16:creationId xmlns:a16="http://schemas.microsoft.com/office/drawing/2014/main" id="{F55F9B03-756A-FCCB-F746-5B6745D182FE}"/>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67" name="Textfeld 66">
                <a:extLst>
                  <a:ext uri="{FF2B5EF4-FFF2-40B4-BE49-F238E27FC236}">
                    <a16:creationId xmlns:a16="http://schemas.microsoft.com/office/drawing/2014/main" id="{6FD286EC-3722-81FD-6912-E105E3BA0F7D}"/>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mc:AlternateContent xmlns:mc="http://schemas.openxmlformats.org/markup-compatibility/2006" xmlns:a14="http://schemas.microsoft.com/office/drawing/2010/main">
        <mc:Choice Requires="a14">
          <p:sp>
            <p:nvSpPr>
              <p:cNvPr id="57" name="Textfeld 56">
                <a:extLst>
                  <a:ext uri="{FF2B5EF4-FFF2-40B4-BE49-F238E27FC236}">
                    <a16:creationId xmlns:a16="http://schemas.microsoft.com/office/drawing/2014/main" id="{C72CF9B7-2401-48F8-7401-6BD71E8FEA87}"/>
                  </a:ext>
                </a:extLst>
              </p:cNvPr>
              <p:cNvSpPr txBox="1"/>
              <p:nvPr/>
            </p:nvSpPr>
            <p:spPr>
              <a:xfrm>
                <a:off x="7670560" y="4064881"/>
                <a:ext cx="1687272" cy="369332"/>
              </a:xfrm>
              <a:prstGeom prst="rect">
                <a:avLst/>
              </a:prstGeom>
              <a:noFill/>
            </p:spPr>
            <p:txBody>
              <a:bodyPr wrap="square">
                <a:spAutoFit/>
              </a:bodyPr>
              <a:lstStyle/>
              <a:p>
                <a:pPr algn="ctr"/>
                <a:r>
                  <a:rPr kumimoji="0" lang="de-DE" sz="1800" b="0" i="0" u="none" strike="noStrike" kern="1200" cap="none" spc="0" normalizeH="0" baseline="0" noProof="0" dirty="0">
                    <a:ln>
                      <a:noFill/>
                    </a:ln>
                    <a:solidFill>
                      <a:schemeClr val="bg1"/>
                    </a:solidFill>
                    <a:effectLst/>
                    <a:uLnTx/>
                    <a:uFillTx/>
                    <a:latin typeface="Arial"/>
                    <a:ea typeface="+mn-ea"/>
                    <a:cs typeface="+mn-cs"/>
                  </a:rPr>
                  <a:t>Velocity </a:t>
                </a:r>
                <a14:m>
                  <m:oMath xmlns:m="http://schemas.openxmlformats.org/officeDocument/2006/math">
                    <m:r>
                      <a:rPr lang="de-DE" sz="1800" b="1" i="1" smtClean="0">
                        <a:solidFill>
                          <a:schemeClr val="bg1"/>
                        </a:solidFill>
                        <a:latin typeface="Cambria Math" panose="02040503050406030204" pitchFamily="18" charset="0"/>
                        <a:ea typeface="Cambria Math" panose="02040503050406030204" pitchFamily="18" charset="0"/>
                      </a:rPr>
                      <m:t>𝒖</m:t>
                    </m:r>
                  </m:oMath>
                </a14:m>
                <a:r>
                  <a:rPr kumimoji="0" lang="de-DE" sz="1800" b="0" i="0" u="none" strike="noStrike" kern="1200" cap="none" spc="0" normalizeH="0" baseline="0" noProof="0" dirty="0">
                    <a:ln>
                      <a:noFill/>
                    </a:ln>
                    <a:solidFill>
                      <a:schemeClr val="bg1"/>
                    </a:solidFill>
                    <a:effectLst/>
                    <a:uLnTx/>
                    <a:uFillTx/>
                    <a:latin typeface="Arial"/>
                    <a:ea typeface="+mn-ea"/>
                    <a:cs typeface="+mn-cs"/>
                  </a:rPr>
                  <a:t> </a:t>
                </a:r>
                <a:endParaRPr lang="de-DE" dirty="0">
                  <a:solidFill>
                    <a:schemeClr val="bg1"/>
                  </a:solidFill>
                </a:endParaRPr>
              </a:p>
            </p:txBody>
          </p:sp>
        </mc:Choice>
        <mc:Fallback xmlns="">
          <p:sp>
            <p:nvSpPr>
              <p:cNvPr id="57" name="Textfeld 56">
                <a:extLst>
                  <a:ext uri="{FF2B5EF4-FFF2-40B4-BE49-F238E27FC236}">
                    <a16:creationId xmlns:a16="http://schemas.microsoft.com/office/drawing/2014/main" id="{C72CF9B7-2401-48F8-7401-6BD71E8FEA87}"/>
                  </a:ext>
                </a:extLst>
              </p:cNvPr>
              <p:cNvSpPr txBox="1">
                <a:spLocks noRot="1" noChangeAspect="1" noMove="1" noResize="1" noEditPoints="1" noAdjustHandles="1" noChangeArrowheads="1" noChangeShapeType="1" noTextEdit="1"/>
              </p:cNvSpPr>
              <p:nvPr/>
            </p:nvSpPr>
            <p:spPr>
              <a:xfrm>
                <a:off x="7670560" y="4064881"/>
                <a:ext cx="1687272" cy="369332"/>
              </a:xfrm>
              <a:prstGeom prst="rect">
                <a:avLst/>
              </a:prstGeom>
              <a:blipFill>
                <a:blip r:embed="rId9"/>
                <a:stretch>
                  <a:fillRect t="-10345" b="-31034"/>
                </a:stretch>
              </a:blipFill>
            </p:spPr>
            <p:txBody>
              <a:bodyPr/>
              <a:lstStyle/>
              <a:p>
                <a:r>
                  <a:rPr lang="en-US">
                    <a:noFill/>
                  </a:rPr>
                  <a:t> </a:t>
                </a:r>
              </a:p>
            </p:txBody>
          </p:sp>
        </mc:Fallback>
      </mc:AlternateContent>
      <p:sp>
        <p:nvSpPr>
          <p:cNvPr id="58" name="Rechteck 57">
            <a:extLst>
              <a:ext uri="{FF2B5EF4-FFF2-40B4-BE49-F238E27FC236}">
                <a16:creationId xmlns:a16="http://schemas.microsoft.com/office/drawing/2014/main" id="{8F75FC80-5BF2-CB00-C5FC-A72CCD6B7890}"/>
              </a:ext>
            </a:extLst>
          </p:cNvPr>
          <p:cNvSpPr/>
          <p:nvPr/>
        </p:nvSpPr>
        <p:spPr>
          <a:xfrm>
            <a:off x="10995567" y="1119844"/>
            <a:ext cx="1038422" cy="435187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nvGrpSpPr>
          <p:cNvPr id="59" name="Gruppieren 58">
            <a:extLst>
              <a:ext uri="{FF2B5EF4-FFF2-40B4-BE49-F238E27FC236}">
                <a16:creationId xmlns:a16="http://schemas.microsoft.com/office/drawing/2014/main" id="{24D2B295-03DE-F9CF-5539-57F6C52CB84B}"/>
              </a:ext>
            </a:extLst>
          </p:cNvPr>
          <p:cNvGrpSpPr/>
          <p:nvPr/>
        </p:nvGrpSpPr>
        <p:grpSpPr>
          <a:xfrm>
            <a:off x="11011527" y="2914473"/>
            <a:ext cx="999195" cy="860713"/>
            <a:chOff x="10752645" y="1690480"/>
            <a:chExt cx="999195" cy="860713"/>
          </a:xfrm>
        </p:grpSpPr>
        <p:sp>
          <p:nvSpPr>
            <p:cNvPr id="79" name="Bogen 78">
              <a:extLst>
                <a:ext uri="{FF2B5EF4-FFF2-40B4-BE49-F238E27FC236}">
                  <a16:creationId xmlns:a16="http://schemas.microsoft.com/office/drawing/2014/main" id="{57EBFF5C-12DE-64A4-8F20-330874A015AA}"/>
                </a:ext>
              </a:extLst>
            </p:cNvPr>
            <p:cNvSpPr/>
            <p:nvPr/>
          </p:nvSpPr>
          <p:spPr>
            <a:xfrm rot="5400000">
              <a:off x="10845441" y="1623092"/>
              <a:ext cx="818219" cy="952995"/>
            </a:xfrm>
            <a:prstGeom prst="arc">
              <a:avLst/>
            </a:prstGeom>
            <a:ln w="73025">
              <a:solidFill>
                <a:srgbClr val="C00000">
                  <a:alpha val="36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0" name="Bogen 79">
              <a:extLst>
                <a:ext uri="{FF2B5EF4-FFF2-40B4-BE49-F238E27FC236}">
                  <a16:creationId xmlns:a16="http://schemas.microsoft.com/office/drawing/2014/main" id="{B67CA023-2A77-5273-97E6-F6819938CCEF}"/>
                </a:ext>
              </a:extLst>
            </p:cNvPr>
            <p:cNvSpPr/>
            <p:nvPr/>
          </p:nvSpPr>
          <p:spPr>
            <a:xfrm rot="10800000">
              <a:off x="10779043" y="1690726"/>
              <a:ext cx="952995" cy="818219"/>
            </a:xfrm>
            <a:prstGeom prst="arc">
              <a:avLst/>
            </a:prstGeom>
            <a:ln w="73025">
              <a:solidFill>
                <a:srgbClr val="C00000">
                  <a:alpha val="36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81" name="Gruppieren 80">
              <a:extLst>
                <a:ext uri="{FF2B5EF4-FFF2-40B4-BE49-F238E27FC236}">
                  <a16:creationId xmlns:a16="http://schemas.microsoft.com/office/drawing/2014/main" id="{7AA147DE-2D27-459B-82B6-22DF1ACE1D8C}"/>
                </a:ext>
              </a:extLst>
            </p:cNvPr>
            <p:cNvGrpSpPr/>
            <p:nvPr/>
          </p:nvGrpSpPr>
          <p:grpSpPr>
            <a:xfrm rot="5400000">
              <a:off x="10823617" y="1622969"/>
              <a:ext cx="857252" cy="999195"/>
              <a:chOff x="7378541" y="1230632"/>
              <a:chExt cx="914674" cy="915350"/>
            </a:xfrm>
          </p:grpSpPr>
          <p:sp>
            <p:nvSpPr>
              <p:cNvPr id="82" name="Bogen 81">
                <a:extLst>
                  <a:ext uri="{FF2B5EF4-FFF2-40B4-BE49-F238E27FC236}">
                    <a16:creationId xmlns:a16="http://schemas.microsoft.com/office/drawing/2014/main" id="{E974B1E6-0655-35EC-5FA4-5159F5C1B82D}"/>
                  </a:ext>
                </a:extLst>
              </p:cNvPr>
              <p:cNvSpPr/>
              <p:nvPr/>
            </p:nvSpPr>
            <p:spPr>
              <a:xfrm>
                <a:off x="7378541" y="1231582"/>
                <a:ext cx="914400" cy="914400"/>
              </a:xfrm>
              <a:prstGeom prst="arc">
                <a:avLst/>
              </a:prstGeom>
              <a:ln w="73025">
                <a:solidFill>
                  <a:srgbClr val="C00000">
                    <a:alpha val="36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3" name="Bogen 82">
                <a:extLst>
                  <a:ext uri="{FF2B5EF4-FFF2-40B4-BE49-F238E27FC236}">
                    <a16:creationId xmlns:a16="http://schemas.microsoft.com/office/drawing/2014/main" id="{C10CB15F-8E3A-5C87-BCEE-2B3264B0A2C8}"/>
                  </a:ext>
                </a:extLst>
              </p:cNvPr>
              <p:cNvSpPr/>
              <p:nvPr/>
            </p:nvSpPr>
            <p:spPr>
              <a:xfrm rot="5400000">
                <a:off x="7378815" y="1230632"/>
                <a:ext cx="914400" cy="914400"/>
              </a:xfrm>
              <a:prstGeom prst="arc">
                <a:avLst/>
              </a:prstGeom>
              <a:ln w="73025">
                <a:solidFill>
                  <a:srgbClr val="C00000">
                    <a:alpha val="36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sp>
        <p:nvSpPr>
          <p:cNvPr id="84" name="Freihandform: Form 16">
            <a:extLst>
              <a:ext uri="{FF2B5EF4-FFF2-40B4-BE49-F238E27FC236}">
                <a16:creationId xmlns:a16="http://schemas.microsoft.com/office/drawing/2014/main" id="{0629907B-FDF3-1945-8EE5-F30CB66234F5}"/>
              </a:ext>
            </a:extLst>
          </p:cNvPr>
          <p:cNvSpPr/>
          <p:nvPr/>
        </p:nvSpPr>
        <p:spPr>
          <a:xfrm>
            <a:off x="10995567" y="1111471"/>
            <a:ext cx="1038435" cy="2630277"/>
          </a:xfrm>
          <a:custGeom>
            <a:avLst/>
            <a:gdLst>
              <a:gd name="connsiteX0" fmla="*/ 0 w 746760"/>
              <a:gd name="connsiteY0" fmla="*/ 0 h 1829290"/>
              <a:gd name="connsiteX1" fmla="*/ 746756 w 746760"/>
              <a:gd name="connsiteY1" fmla="*/ 0 h 1829290"/>
              <a:gd name="connsiteX2" fmla="*/ 746756 w 746760"/>
              <a:gd name="connsiteY2" fmla="*/ 1455870 h 1829290"/>
              <a:gd name="connsiteX3" fmla="*/ 746760 w 746760"/>
              <a:gd name="connsiteY3" fmla="*/ 1455910 h 1829290"/>
              <a:gd name="connsiteX4" fmla="*/ 746756 w 746760"/>
              <a:gd name="connsiteY4" fmla="*/ 1455950 h 1829290"/>
              <a:gd name="connsiteX5" fmla="*/ 746756 w 746760"/>
              <a:gd name="connsiteY5" fmla="*/ 1468446 h 1829290"/>
              <a:gd name="connsiteX6" fmla="*/ 745496 w 746760"/>
              <a:gd name="connsiteY6" fmla="*/ 1468446 h 1829290"/>
              <a:gd name="connsiteX7" fmla="*/ 739174 w 746760"/>
              <a:gd name="connsiteY7" fmla="*/ 1531159 h 1829290"/>
              <a:gd name="connsiteX8" fmla="*/ 373380 w 746760"/>
              <a:gd name="connsiteY8" fmla="*/ 1829290 h 1829290"/>
              <a:gd name="connsiteX9" fmla="*/ 7586 w 746760"/>
              <a:gd name="connsiteY9" fmla="*/ 1531159 h 1829290"/>
              <a:gd name="connsiteX10" fmla="*/ 1264 w 746760"/>
              <a:gd name="connsiteY10" fmla="*/ 1468446 h 1829290"/>
              <a:gd name="connsiteX11" fmla="*/ 0 w 746760"/>
              <a:gd name="connsiteY11" fmla="*/ 1468446 h 1829290"/>
              <a:gd name="connsiteX12" fmla="*/ 0 w 746760"/>
              <a:gd name="connsiteY12" fmla="*/ 1455910 h 182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60" h="1829290">
                <a:moveTo>
                  <a:pt x="0" y="0"/>
                </a:moveTo>
                <a:lnTo>
                  <a:pt x="746756" y="0"/>
                </a:lnTo>
                <a:lnTo>
                  <a:pt x="746756" y="1455870"/>
                </a:lnTo>
                <a:lnTo>
                  <a:pt x="746760" y="1455910"/>
                </a:lnTo>
                <a:lnTo>
                  <a:pt x="746756" y="1455950"/>
                </a:lnTo>
                <a:lnTo>
                  <a:pt x="746756" y="1468446"/>
                </a:lnTo>
                <a:lnTo>
                  <a:pt x="745496" y="1468446"/>
                </a:lnTo>
                <a:lnTo>
                  <a:pt x="739174" y="1531159"/>
                </a:lnTo>
                <a:cubicBezTo>
                  <a:pt x="704358" y="1701302"/>
                  <a:pt x="553815" y="1829290"/>
                  <a:pt x="373380" y="1829290"/>
                </a:cubicBezTo>
                <a:cubicBezTo>
                  <a:pt x="192945" y="1829290"/>
                  <a:pt x="42402" y="1701302"/>
                  <a:pt x="7586" y="1531159"/>
                </a:cubicBezTo>
                <a:lnTo>
                  <a:pt x="1264" y="1468446"/>
                </a:lnTo>
                <a:lnTo>
                  <a:pt x="0" y="1468446"/>
                </a:lnTo>
                <a:lnTo>
                  <a:pt x="0" y="145591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600" dirty="0"/>
          </a:p>
        </p:txBody>
      </p:sp>
      <p:cxnSp>
        <p:nvCxnSpPr>
          <p:cNvPr id="85" name="Gerader Verbinder 18">
            <a:extLst>
              <a:ext uri="{FF2B5EF4-FFF2-40B4-BE49-F238E27FC236}">
                <a16:creationId xmlns:a16="http://schemas.microsoft.com/office/drawing/2014/main" id="{B7AD9808-593E-8611-2591-BFF4BCBA6970}"/>
              </a:ext>
            </a:extLst>
          </p:cNvPr>
          <p:cNvCxnSpPr>
            <a:cxnSpLocks/>
            <a:stCxn id="84" idx="1"/>
          </p:cNvCxnSpPr>
          <p:nvPr/>
        </p:nvCxnSpPr>
        <p:spPr>
          <a:xfrm>
            <a:off x="12033996" y="1111471"/>
            <a:ext cx="0" cy="435026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Gerader Verbinder 19">
            <a:extLst>
              <a:ext uri="{FF2B5EF4-FFF2-40B4-BE49-F238E27FC236}">
                <a16:creationId xmlns:a16="http://schemas.microsoft.com/office/drawing/2014/main" id="{AC983FC8-15CC-57EF-A6B6-D6D28E59CCCD}"/>
              </a:ext>
            </a:extLst>
          </p:cNvPr>
          <p:cNvCxnSpPr>
            <a:cxnSpLocks/>
          </p:cNvCxnSpPr>
          <p:nvPr/>
        </p:nvCxnSpPr>
        <p:spPr>
          <a:xfrm>
            <a:off x="10995567" y="1111471"/>
            <a:ext cx="0" cy="435788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Gerader Verbinder 21">
            <a:extLst>
              <a:ext uri="{FF2B5EF4-FFF2-40B4-BE49-F238E27FC236}">
                <a16:creationId xmlns:a16="http://schemas.microsoft.com/office/drawing/2014/main" id="{81567A1D-DCCD-7637-33BA-E61EAFE1C9FC}"/>
              </a:ext>
            </a:extLst>
          </p:cNvPr>
          <p:cNvCxnSpPr>
            <a:cxnSpLocks/>
            <a:endCxn id="58" idx="2"/>
          </p:cNvCxnSpPr>
          <p:nvPr/>
        </p:nvCxnSpPr>
        <p:spPr>
          <a:xfrm>
            <a:off x="11506058" y="1110562"/>
            <a:ext cx="8720" cy="4361161"/>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89" name="Textfeld 88">
            <a:extLst>
              <a:ext uri="{FF2B5EF4-FFF2-40B4-BE49-F238E27FC236}">
                <a16:creationId xmlns:a16="http://schemas.microsoft.com/office/drawing/2014/main" id="{F12F09F0-DDEF-169C-5EE7-24B3FEACF26C}"/>
              </a:ext>
            </a:extLst>
          </p:cNvPr>
          <p:cNvSpPr txBox="1"/>
          <p:nvPr/>
        </p:nvSpPr>
        <p:spPr>
          <a:xfrm>
            <a:off x="11239096" y="4692947"/>
            <a:ext cx="57227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accent3"/>
                </a:solidFill>
              </a:rPr>
              <a:t> </a:t>
            </a:r>
            <a:r>
              <a:rPr lang="de-DE" sz="1200" dirty="0" err="1">
                <a:solidFill>
                  <a:schemeClr val="accent3"/>
                </a:solidFill>
              </a:rPr>
              <a:t>wetting</a:t>
            </a:r>
            <a:r>
              <a:rPr lang="de-DE" sz="1200" dirty="0">
                <a:solidFill>
                  <a:schemeClr val="accent3"/>
                </a:solidFill>
              </a:rPr>
              <a:t> </a:t>
            </a:r>
            <a:br>
              <a:rPr lang="de-DE" sz="1200" dirty="0">
                <a:solidFill>
                  <a:schemeClr val="accent3"/>
                </a:solidFill>
              </a:rPr>
            </a:br>
            <a:r>
              <a:rPr lang="de-DE" sz="1200" dirty="0">
                <a:solidFill>
                  <a:schemeClr val="accent3"/>
                </a:solidFill>
              </a:rPr>
              <a:t>fluid</a:t>
            </a:r>
          </a:p>
        </p:txBody>
      </p:sp>
      <p:sp>
        <p:nvSpPr>
          <p:cNvPr id="90" name="Textfeld 89">
            <a:extLst>
              <a:ext uri="{FF2B5EF4-FFF2-40B4-BE49-F238E27FC236}">
                <a16:creationId xmlns:a16="http://schemas.microsoft.com/office/drawing/2014/main" id="{9D814234-8F90-A670-70B4-F5B492CFAAD2}"/>
              </a:ext>
            </a:extLst>
          </p:cNvPr>
          <p:cNvSpPr txBox="1"/>
          <p:nvPr/>
        </p:nvSpPr>
        <p:spPr>
          <a:xfrm>
            <a:off x="11075651" y="1282705"/>
            <a:ext cx="86081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bg1"/>
                </a:solidFill>
              </a:rPr>
              <a:t>Non-</a:t>
            </a:r>
            <a:r>
              <a:rPr lang="de-DE" sz="1200" dirty="0" err="1">
                <a:solidFill>
                  <a:schemeClr val="bg1"/>
                </a:solidFill>
              </a:rPr>
              <a:t>wetting</a:t>
            </a:r>
            <a:r>
              <a:rPr lang="de-DE" sz="1200" dirty="0">
                <a:solidFill>
                  <a:schemeClr val="bg1"/>
                </a:solidFill>
              </a:rPr>
              <a:t> </a:t>
            </a:r>
            <a:br>
              <a:rPr lang="de-DE" sz="1200" dirty="0">
                <a:solidFill>
                  <a:schemeClr val="bg1"/>
                </a:solidFill>
              </a:rPr>
            </a:br>
            <a:r>
              <a:rPr lang="de-DE" sz="1200" dirty="0">
                <a:solidFill>
                  <a:schemeClr val="bg1"/>
                </a:solidFill>
              </a:rPr>
              <a:t>fluid</a:t>
            </a:r>
          </a:p>
        </p:txBody>
      </p:sp>
      <p:cxnSp>
        <p:nvCxnSpPr>
          <p:cNvPr id="24" name="Gerade Verbindung mit Pfeil 23">
            <a:extLst>
              <a:ext uri="{FF2B5EF4-FFF2-40B4-BE49-F238E27FC236}">
                <a16:creationId xmlns:a16="http://schemas.microsoft.com/office/drawing/2014/main" id="{64A9AD94-FFCD-44E6-BB81-001F694D65D8}"/>
              </a:ext>
            </a:extLst>
          </p:cNvPr>
          <p:cNvCxnSpPr/>
          <p:nvPr/>
        </p:nvCxnSpPr>
        <p:spPr>
          <a:xfrm flipV="1">
            <a:off x="10437925" y="3741748"/>
            <a:ext cx="690143" cy="2357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3B366DE0-6A68-A25B-992B-15A85E59AE0C}"/>
              </a:ext>
            </a:extLst>
          </p:cNvPr>
          <p:cNvGrpSpPr/>
          <p:nvPr/>
        </p:nvGrpSpPr>
        <p:grpSpPr>
          <a:xfrm>
            <a:off x="4011673" y="4140858"/>
            <a:ext cx="1580068" cy="1580184"/>
            <a:chOff x="6654295" y="1280607"/>
            <a:chExt cx="1580068" cy="1580184"/>
          </a:xfrm>
        </p:grpSpPr>
        <p:pic>
          <p:nvPicPr>
            <p:cNvPr id="3" name="Grafik 2">
              <a:extLst>
                <a:ext uri="{FF2B5EF4-FFF2-40B4-BE49-F238E27FC236}">
                  <a16:creationId xmlns:a16="http://schemas.microsoft.com/office/drawing/2014/main" id="{786D5306-B420-CA4F-EAEF-7155083D3C83}"/>
                </a:ext>
              </a:extLst>
            </p:cNvPr>
            <p:cNvPicPr>
              <a:picLocks noChangeAspect="1"/>
            </p:cNvPicPr>
            <p:nvPr/>
          </p:nvPicPr>
          <p:blipFill rotWithShape="1">
            <a:blip r:embed="rId10"/>
            <a:srcRect l="22173" t="19672" r="34761" b="22946"/>
            <a:stretch/>
          </p:blipFill>
          <p:spPr>
            <a:xfrm>
              <a:off x="6654295" y="1280607"/>
              <a:ext cx="1580068" cy="1580184"/>
            </a:xfrm>
            <a:prstGeom prst="rect">
              <a:avLst/>
            </a:prstGeom>
          </p:spPr>
        </p:pic>
        <mc:AlternateContent xmlns:mc="http://schemas.openxmlformats.org/markup-compatibility/2006" xmlns:a14="http://schemas.microsoft.com/office/drawing/2010/main">
          <mc:Choice Requires="a14">
            <p:sp>
              <p:nvSpPr>
                <p:cNvPr id="52" name="Textfeld 51">
                  <a:extLst>
                    <a:ext uri="{FF2B5EF4-FFF2-40B4-BE49-F238E27FC236}">
                      <a16:creationId xmlns:a16="http://schemas.microsoft.com/office/drawing/2014/main" id="{F59D7D2D-6DDF-C978-32BB-637DCFEBB6C8}"/>
                    </a:ext>
                  </a:extLst>
                </p:cNvPr>
                <p:cNvSpPr txBox="1"/>
                <p:nvPr/>
              </p:nvSpPr>
              <p:spPr>
                <a:xfrm>
                  <a:off x="6698294" y="1314510"/>
                  <a:ext cx="1515645" cy="338554"/>
                </a:xfrm>
                <a:prstGeom prst="rect">
                  <a:avLst/>
                </a:prstGeom>
                <a:noFill/>
              </p:spPr>
              <p:txBody>
                <a:bodyPr wrap="square">
                  <a:spAutoFit/>
                </a:bodyPr>
                <a:lstStyle/>
                <a:p>
                  <a:pPr algn="ctr"/>
                  <a:r>
                    <a:rPr kumimoji="0" lang="de-DE" sz="1600" b="0" i="0" u="none" strike="noStrike" kern="1200" cap="none" spc="0" normalizeH="0" baseline="0" noProof="0" dirty="0">
                      <a:ln>
                        <a:noFill/>
                      </a:ln>
                      <a:solidFill>
                        <a:schemeClr val="bg1"/>
                      </a:solidFill>
                      <a:effectLst/>
                      <a:uLnTx/>
                      <a:uFillTx/>
                      <a:latin typeface="Arial"/>
                    </a:rPr>
                    <a:t>Phase Field </a:t>
                  </a:r>
                  <a14:m>
                    <m:oMath xmlns:m="http://schemas.openxmlformats.org/officeDocument/2006/math">
                      <m:r>
                        <a:rPr kumimoji="0" lang="de-DE" sz="1600" b="0" i="1" u="none" strike="noStrike" kern="1200" cap="none" spc="0" normalizeH="0" baseline="0" noProof="0" smtClean="0">
                          <a:ln>
                            <a:noFill/>
                          </a:ln>
                          <a:solidFill>
                            <a:schemeClr val="bg1"/>
                          </a:solidFill>
                          <a:effectLst/>
                          <a:uLnTx/>
                          <a:uFillTx/>
                          <a:latin typeface="Cambria Math" panose="02040503050406030204" pitchFamily="18" charset="0"/>
                        </a:rPr>
                        <m:t>𝜙</m:t>
                      </m:r>
                    </m:oMath>
                  </a14:m>
                  <a:endParaRPr lang="de-DE" sz="1600" dirty="0">
                    <a:solidFill>
                      <a:schemeClr val="bg1"/>
                    </a:solidFill>
                  </a:endParaRPr>
                </a:p>
              </p:txBody>
            </p:sp>
          </mc:Choice>
          <mc:Fallback xmlns="">
            <p:sp>
              <p:nvSpPr>
                <p:cNvPr id="52" name="Textfeld 51">
                  <a:extLst>
                    <a:ext uri="{FF2B5EF4-FFF2-40B4-BE49-F238E27FC236}">
                      <a16:creationId xmlns:a16="http://schemas.microsoft.com/office/drawing/2014/main" id="{F59D7D2D-6DDF-C978-32BB-637DCFEBB6C8}"/>
                    </a:ext>
                  </a:extLst>
                </p:cNvPr>
                <p:cNvSpPr txBox="1">
                  <a:spLocks noRot="1" noChangeAspect="1" noMove="1" noResize="1" noEditPoints="1" noAdjustHandles="1" noChangeArrowheads="1" noChangeShapeType="1" noTextEdit="1"/>
                </p:cNvSpPr>
                <p:nvPr/>
              </p:nvSpPr>
              <p:spPr>
                <a:xfrm>
                  <a:off x="6698294" y="1314510"/>
                  <a:ext cx="1515645" cy="338554"/>
                </a:xfrm>
                <a:prstGeom prst="rect">
                  <a:avLst/>
                </a:prstGeom>
                <a:blipFill>
                  <a:blip r:embed="rId11"/>
                  <a:stretch>
                    <a:fillRect t="-3571" b="-21429"/>
                  </a:stretch>
                </a:blipFill>
              </p:spPr>
              <p:txBody>
                <a:bodyPr/>
                <a:lstStyle/>
                <a:p>
                  <a:r>
                    <a:rPr lang="en-US">
                      <a:noFill/>
                    </a:rPr>
                    <a:t> </a:t>
                  </a:r>
                </a:p>
              </p:txBody>
            </p:sp>
          </mc:Fallback>
        </mc:AlternateContent>
      </p:grpSp>
      <p:grpSp>
        <p:nvGrpSpPr>
          <p:cNvPr id="108" name="Gruppieren 107">
            <a:extLst>
              <a:ext uri="{FF2B5EF4-FFF2-40B4-BE49-F238E27FC236}">
                <a16:creationId xmlns:a16="http://schemas.microsoft.com/office/drawing/2014/main" id="{E5233D2A-A887-664A-7A18-62B12AA6A408}"/>
              </a:ext>
            </a:extLst>
          </p:cNvPr>
          <p:cNvGrpSpPr/>
          <p:nvPr/>
        </p:nvGrpSpPr>
        <p:grpSpPr>
          <a:xfrm>
            <a:off x="7528770" y="4162874"/>
            <a:ext cx="2058634" cy="2095273"/>
            <a:chOff x="7500750" y="4044396"/>
            <a:chExt cx="2058634" cy="2095273"/>
          </a:xfrm>
        </p:grpSpPr>
        <p:pic>
          <p:nvPicPr>
            <p:cNvPr id="6" name="Grafik 5">
              <a:extLst>
                <a:ext uri="{FF2B5EF4-FFF2-40B4-BE49-F238E27FC236}">
                  <a16:creationId xmlns:a16="http://schemas.microsoft.com/office/drawing/2014/main" id="{B2F828FC-660B-9510-6EB8-3BA33A0643D9}"/>
                </a:ext>
              </a:extLst>
            </p:cNvPr>
            <p:cNvPicPr>
              <a:picLocks noChangeAspect="1"/>
            </p:cNvPicPr>
            <p:nvPr/>
          </p:nvPicPr>
          <p:blipFill rotWithShape="1">
            <a:blip r:embed="rId12"/>
            <a:srcRect l="7941" t="3235" r="21963" b="3963"/>
            <a:stretch/>
          </p:blipFill>
          <p:spPr>
            <a:xfrm>
              <a:off x="7760571" y="4044396"/>
              <a:ext cx="1539305" cy="1529613"/>
            </a:xfrm>
            <a:prstGeom prst="rect">
              <a:avLst/>
            </a:prstGeom>
          </p:spPr>
        </p:pic>
        <mc:AlternateContent xmlns:mc="http://schemas.openxmlformats.org/markup-compatibility/2006">
          <mc:Choice xmlns:a14="http://schemas.microsoft.com/office/drawing/2010/main" Requires="a14">
            <p:sp>
              <p:nvSpPr>
                <p:cNvPr id="53" name="Textfeld 52">
                  <a:extLst>
                    <a:ext uri="{FF2B5EF4-FFF2-40B4-BE49-F238E27FC236}">
                      <a16:creationId xmlns:a16="http://schemas.microsoft.com/office/drawing/2014/main" id="{9F64F79E-054A-BCBB-5170-BCEB53D9FB00}"/>
                    </a:ext>
                  </a:extLst>
                </p:cNvPr>
                <p:cNvSpPr txBox="1"/>
                <p:nvPr/>
              </p:nvSpPr>
              <p:spPr>
                <a:xfrm>
                  <a:off x="7500750" y="5554894"/>
                  <a:ext cx="2058634" cy="584775"/>
                </a:xfrm>
                <a:prstGeom prst="rect">
                  <a:avLst/>
                </a:prstGeom>
                <a:noFill/>
              </p:spPr>
              <p:txBody>
                <a:bodyPr wrap="square">
                  <a:spAutoFit/>
                </a:bodyPr>
                <a:lstStyle/>
                <a:p>
                  <a:pPr algn="ctr"/>
                  <a:r>
                    <a:rPr lang="de-DE" sz="1600" dirty="0">
                      <a:solidFill>
                        <a:schemeClr val="tx2"/>
                      </a:solidFill>
                    </a:rPr>
                    <a:t>Spurious </a:t>
                  </a:r>
                  <a:r>
                    <a:rPr lang="de-DE" sz="1600" dirty="0" err="1">
                      <a:solidFill>
                        <a:schemeClr val="tx2"/>
                      </a:solidFill>
                    </a:rPr>
                    <a:t>currents</a:t>
                  </a:r>
                  <a:endParaRPr lang="de-DE" sz="1600" dirty="0">
                    <a:solidFill>
                      <a:schemeClr val="tx2"/>
                    </a:solidFill>
                  </a:endParaRPr>
                </a:p>
                <a:p>
                  <a:pPr algn="ctr"/>
                  <a:r>
                    <a:rPr lang="de-DE" sz="1600" dirty="0">
                      <a:solidFill>
                        <a:schemeClr val="tx2"/>
                      </a:solidFill>
                    </a:rPr>
                    <a:t>∼ </a:t>
                  </a:r>
                  <a14:m>
                    <m:oMath xmlns:m="http://schemas.openxmlformats.org/officeDocument/2006/math">
                      <m:sSup>
                        <m:sSupPr>
                          <m:ctrlPr>
                            <a:rPr lang="de-DE" sz="1600" i="1">
                              <a:solidFill>
                                <a:schemeClr val="tx2"/>
                              </a:solidFill>
                              <a:latin typeface="Cambria Math" panose="02040503050406030204" pitchFamily="18" charset="0"/>
                            </a:rPr>
                          </m:ctrlPr>
                        </m:sSupPr>
                        <m:e>
                          <m:r>
                            <a:rPr lang="de-DE" sz="1600" i="1">
                              <a:solidFill>
                                <a:schemeClr val="tx2"/>
                              </a:solidFill>
                              <a:latin typeface="Cambria Math" panose="02040503050406030204" pitchFamily="18" charset="0"/>
                            </a:rPr>
                            <m:t>10</m:t>
                          </m:r>
                        </m:e>
                        <m:sup>
                          <m:r>
                            <a:rPr lang="de-DE" sz="1600" i="1">
                              <a:solidFill>
                                <a:schemeClr val="tx2"/>
                              </a:solidFill>
                              <a:latin typeface="Cambria Math" panose="02040503050406030204" pitchFamily="18" charset="0"/>
                            </a:rPr>
                            <m:t>−</m:t>
                          </m:r>
                          <m:r>
                            <a:rPr lang="de-DE" sz="1600" b="0" i="1" smtClean="0">
                              <a:solidFill>
                                <a:schemeClr val="tx2"/>
                              </a:solidFill>
                              <a:latin typeface="Cambria Math" panose="02040503050406030204" pitchFamily="18" charset="0"/>
                            </a:rPr>
                            <m:t>6</m:t>
                          </m:r>
                        </m:sup>
                      </m:sSup>
                      <m:r>
                        <a:rPr lang="de-DE" sz="1600" i="1">
                          <a:solidFill>
                            <a:schemeClr val="tx2"/>
                          </a:solidFill>
                          <a:latin typeface="Cambria Math" panose="02040503050406030204" pitchFamily="18" charset="0"/>
                        </a:rPr>
                        <m:t> </m:t>
                      </m:r>
                      <m:r>
                        <a:rPr lang="de-DE" sz="1600" i="1">
                          <a:solidFill>
                            <a:schemeClr val="tx2"/>
                          </a:solidFill>
                          <a:latin typeface="Cambria Math" panose="02040503050406030204" pitchFamily="18" charset="0"/>
                        </a:rPr>
                        <m:t>𝑚</m:t>
                      </m:r>
                      <m:r>
                        <a:rPr lang="de-DE" sz="1600" i="1">
                          <a:solidFill>
                            <a:schemeClr val="tx2"/>
                          </a:solidFill>
                          <a:latin typeface="Cambria Math" panose="02040503050406030204" pitchFamily="18" charset="0"/>
                        </a:rPr>
                        <m:t>⋅</m:t>
                      </m:r>
                      <m:sSup>
                        <m:sSupPr>
                          <m:ctrlPr>
                            <a:rPr lang="de-DE" sz="1600" i="1">
                              <a:solidFill>
                                <a:schemeClr val="tx2"/>
                              </a:solidFill>
                              <a:latin typeface="Cambria Math" panose="02040503050406030204" pitchFamily="18" charset="0"/>
                            </a:rPr>
                          </m:ctrlPr>
                        </m:sSupPr>
                        <m:e>
                          <m:r>
                            <a:rPr lang="de-DE" sz="1600" i="1">
                              <a:solidFill>
                                <a:schemeClr val="tx2"/>
                              </a:solidFill>
                              <a:latin typeface="Cambria Math" panose="02040503050406030204" pitchFamily="18" charset="0"/>
                            </a:rPr>
                            <m:t>𝑠</m:t>
                          </m:r>
                        </m:e>
                        <m:sup>
                          <m:r>
                            <a:rPr lang="de-DE" sz="1600" i="1">
                              <a:solidFill>
                                <a:schemeClr val="tx2"/>
                              </a:solidFill>
                              <a:latin typeface="Cambria Math" panose="02040503050406030204" pitchFamily="18" charset="0"/>
                            </a:rPr>
                            <m:t>−1</m:t>
                          </m:r>
                        </m:sup>
                      </m:sSup>
                    </m:oMath>
                  </a14:m>
                  <a:endParaRPr lang="de-DE" sz="1600" dirty="0">
                    <a:solidFill>
                      <a:schemeClr val="tx2"/>
                    </a:solidFill>
                  </a:endParaRPr>
                </a:p>
              </p:txBody>
            </p:sp>
          </mc:Choice>
          <mc:Fallback>
            <p:sp>
              <p:nvSpPr>
                <p:cNvPr id="53" name="Textfeld 52">
                  <a:extLst>
                    <a:ext uri="{FF2B5EF4-FFF2-40B4-BE49-F238E27FC236}">
                      <a16:creationId xmlns:a16="http://schemas.microsoft.com/office/drawing/2014/main" id="{9F64F79E-054A-BCBB-5170-BCEB53D9FB00}"/>
                    </a:ext>
                  </a:extLst>
                </p:cNvPr>
                <p:cNvSpPr txBox="1">
                  <a:spLocks noRot="1" noChangeAspect="1" noMove="1" noResize="1" noEditPoints="1" noAdjustHandles="1" noChangeArrowheads="1" noChangeShapeType="1" noTextEdit="1"/>
                </p:cNvSpPr>
                <p:nvPr/>
              </p:nvSpPr>
              <p:spPr>
                <a:xfrm>
                  <a:off x="7500750" y="5554894"/>
                  <a:ext cx="2058634" cy="584775"/>
                </a:xfrm>
                <a:prstGeom prst="rect">
                  <a:avLst/>
                </a:prstGeom>
                <a:blipFill>
                  <a:blip r:embed="rId13"/>
                  <a:stretch>
                    <a:fillRect t="-2128" b="-12766"/>
                  </a:stretch>
                </a:blipFill>
              </p:spPr>
              <p:txBody>
                <a:bodyPr/>
                <a:lstStyle/>
                <a:p>
                  <a:r>
                    <a:rPr lang="en-US">
                      <a:noFill/>
                    </a:rPr>
                    <a:t> </a:t>
                  </a:r>
                </a:p>
              </p:txBody>
            </p:sp>
          </mc:Fallback>
        </mc:AlternateContent>
      </p:grpSp>
      <p:grpSp>
        <p:nvGrpSpPr>
          <p:cNvPr id="107" name="Gruppieren 106">
            <a:extLst>
              <a:ext uri="{FF2B5EF4-FFF2-40B4-BE49-F238E27FC236}">
                <a16:creationId xmlns:a16="http://schemas.microsoft.com/office/drawing/2014/main" id="{C9E0A85A-5C22-ED4B-E221-EF82DB5B8B46}"/>
              </a:ext>
            </a:extLst>
          </p:cNvPr>
          <p:cNvGrpSpPr/>
          <p:nvPr/>
        </p:nvGrpSpPr>
        <p:grpSpPr>
          <a:xfrm>
            <a:off x="5845312" y="4118794"/>
            <a:ext cx="1709933" cy="1879576"/>
            <a:chOff x="5524521" y="3977477"/>
            <a:chExt cx="1709933" cy="1879576"/>
          </a:xfrm>
        </p:grpSpPr>
        <p:grpSp>
          <p:nvGrpSpPr>
            <p:cNvPr id="36" name="Gruppieren 35">
              <a:extLst>
                <a:ext uri="{FF2B5EF4-FFF2-40B4-BE49-F238E27FC236}">
                  <a16:creationId xmlns:a16="http://schemas.microsoft.com/office/drawing/2014/main" id="{E5942897-7713-1444-987A-E4C389261B4A}"/>
                </a:ext>
              </a:extLst>
            </p:cNvPr>
            <p:cNvGrpSpPr/>
            <p:nvPr/>
          </p:nvGrpSpPr>
          <p:grpSpPr>
            <a:xfrm>
              <a:off x="5577436" y="3977477"/>
              <a:ext cx="1583878" cy="1620000"/>
              <a:chOff x="6681574" y="2803392"/>
              <a:chExt cx="1583878" cy="1620000"/>
            </a:xfrm>
          </p:grpSpPr>
          <p:pic>
            <p:nvPicPr>
              <p:cNvPr id="5" name="Grafik 4">
                <a:extLst>
                  <a:ext uri="{FF2B5EF4-FFF2-40B4-BE49-F238E27FC236}">
                    <a16:creationId xmlns:a16="http://schemas.microsoft.com/office/drawing/2014/main" id="{7D5BFEF3-D1E9-E25A-3A4C-F34B9FA07D65}"/>
                  </a:ext>
                </a:extLst>
              </p:cNvPr>
              <p:cNvPicPr>
                <a:picLocks noChangeAspect="1"/>
              </p:cNvPicPr>
              <p:nvPr/>
            </p:nvPicPr>
            <p:blipFill rotWithShape="1">
              <a:blip r:embed="rId14"/>
              <a:srcRect l="22561" t="18963" r="34006" b="21851"/>
              <a:stretch/>
            </p:blipFill>
            <p:spPr>
              <a:xfrm>
                <a:off x="6681574" y="2803392"/>
                <a:ext cx="1583878" cy="1620000"/>
              </a:xfrm>
              <a:prstGeom prst="rect">
                <a:avLst/>
              </a:prstGeom>
            </p:spPr>
          </p:pic>
          <mc:AlternateContent xmlns:mc="http://schemas.openxmlformats.org/markup-compatibility/2006" xmlns:a14="http://schemas.microsoft.com/office/drawing/2010/main">
            <mc:Choice Requires="a14">
              <p:sp>
                <p:nvSpPr>
                  <p:cNvPr id="56" name="Textfeld 55">
                    <a:extLst>
                      <a:ext uri="{FF2B5EF4-FFF2-40B4-BE49-F238E27FC236}">
                        <a16:creationId xmlns:a16="http://schemas.microsoft.com/office/drawing/2014/main" id="{51625619-3853-0866-D4DB-297FA1286296}"/>
                      </a:ext>
                    </a:extLst>
                  </p:cNvPr>
                  <p:cNvSpPr txBox="1"/>
                  <p:nvPr/>
                </p:nvSpPr>
                <p:spPr>
                  <a:xfrm>
                    <a:off x="6739875" y="2868438"/>
                    <a:ext cx="1487503" cy="338554"/>
                  </a:xfrm>
                  <a:prstGeom prst="rect">
                    <a:avLst/>
                  </a:prstGeom>
                  <a:noFill/>
                </p:spPr>
                <p:txBody>
                  <a:bodyPr wrap="square">
                    <a:spAutoFit/>
                  </a:bodyPr>
                  <a:lstStyle/>
                  <a:p>
                    <a:pPr algn="ctr"/>
                    <a:r>
                      <a:rPr kumimoji="0" lang="de-DE" sz="1600" b="0" i="0" u="none" strike="noStrike" kern="1200" cap="none" spc="0" normalizeH="0" baseline="0" noProof="0" dirty="0">
                        <a:ln>
                          <a:noFill/>
                        </a:ln>
                        <a:solidFill>
                          <a:schemeClr val="bg1"/>
                        </a:solidFill>
                        <a:effectLst/>
                        <a:uLnTx/>
                        <a:uFillTx/>
                        <a:latin typeface="Arial"/>
                      </a:rPr>
                      <a:t>Pressure </a:t>
                    </a:r>
                    <a14:m>
                      <m:oMath xmlns:m="http://schemas.openxmlformats.org/officeDocument/2006/math">
                        <m:r>
                          <a:rPr kumimoji="0" lang="de-DE" sz="1600" b="0" i="1" u="none" strike="noStrike" kern="1200" cap="none" spc="0" normalizeH="0" baseline="0" noProof="0" smtClean="0">
                            <a:ln>
                              <a:noFill/>
                            </a:ln>
                            <a:solidFill>
                              <a:schemeClr val="bg1"/>
                            </a:solidFill>
                            <a:effectLst/>
                            <a:uLnTx/>
                            <a:uFillTx/>
                            <a:latin typeface="Cambria Math" panose="02040503050406030204" pitchFamily="18" charset="0"/>
                          </a:rPr>
                          <m:t>𝑝</m:t>
                        </m:r>
                      </m:oMath>
                    </a14:m>
                    <a:endParaRPr lang="de-DE" sz="1600" dirty="0">
                      <a:solidFill>
                        <a:schemeClr val="bg1"/>
                      </a:solidFill>
                    </a:endParaRPr>
                  </a:p>
                </p:txBody>
              </p:sp>
            </mc:Choice>
            <mc:Fallback xmlns="">
              <p:sp>
                <p:nvSpPr>
                  <p:cNvPr id="56" name="Textfeld 55">
                    <a:extLst>
                      <a:ext uri="{FF2B5EF4-FFF2-40B4-BE49-F238E27FC236}">
                        <a16:creationId xmlns:a16="http://schemas.microsoft.com/office/drawing/2014/main" id="{51625619-3853-0866-D4DB-297FA1286296}"/>
                      </a:ext>
                    </a:extLst>
                  </p:cNvPr>
                  <p:cNvSpPr txBox="1">
                    <a:spLocks noRot="1" noChangeAspect="1" noMove="1" noResize="1" noEditPoints="1" noAdjustHandles="1" noChangeArrowheads="1" noChangeShapeType="1" noTextEdit="1"/>
                  </p:cNvSpPr>
                  <p:nvPr/>
                </p:nvSpPr>
                <p:spPr>
                  <a:xfrm>
                    <a:off x="6739875" y="2868438"/>
                    <a:ext cx="1487503" cy="338554"/>
                  </a:xfrm>
                  <a:prstGeom prst="rect">
                    <a:avLst/>
                  </a:prstGeom>
                  <a:blipFill>
                    <a:blip r:embed="rId15"/>
                    <a:stretch>
                      <a:fillRect t="-7143" b="-21429"/>
                    </a:stretch>
                  </a:blipFill>
                </p:spPr>
                <p:txBody>
                  <a:bodyPr/>
                  <a:lstStyle/>
                  <a:p>
                    <a:r>
                      <a:rPr lang="en-US">
                        <a:noFill/>
                      </a:rPr>
                      <a:t> </a:t>
                    </a:r>
                  </a:p>
                </p:txBody>
              </p:sp>
            </mc:Fallback>
          </mc:AlternateContent>
        </p:grpSp>
        <p:sp>
          <p:nvSpPr>
            <p:cNvPr id="93" name="Textfeld 92">
              <a:extLst>
                <a:ext uri="{FF2B5EF4-FFF2-40B4-BE49-F238E27FC236}">
                  <a16:creationId xmlns:a16="http://schemas.microsoft.com/office/drawing/2014/main" id="{DB9A92C5-5546-72B3-1DF2-363994B09B15}"/>
                </a:ext>
              </a:extLst>
            </p:cNvPr>
            <p:cNvSpPr txBox="1"/>
            <p:nvPr/>
          </p:nvSpPr>
          <p:spPr>
            <a:xfrm>
              <a:off x="5524521" y="5518499"/>
              <a:ext cx="1709933" cy="338554"/>
            </a:xfrm>
            <a:prstGeom prst="rect">
              <a:avLst/>
            </a:prstGeom>
            <a:noFill/>
          </p:spPr>
          <p:txBody>
            <a:bodyPr wrap="square">
              <a:spAutoFit/>
            </a:bodyPr>
            <a:lstStyle/>
            <a:p>
              <a:pPr algn="ctr"/>
              <a:r>
                <a:rPr lang="de-DE" sz="1600" dirty="0">
                  <a:solidFill>
                    <a:schemeClr val="tx2"/>
                  </a:solidFill>
                </a:rPr>
                <a:t>La-Place Jump</a:t>
              </a:r>
            </a:p>
          </p:txBody>
        </p:sp>
      </p:grpSp>
      <p:grpSp>
        <p:nvGrpSpPr>
          <p:cNvPr id="9" name="Gruppieren 8">
            <a:extLst>
              <a:ext uri="{FF2B5EF4-FFF2-40B4-BE49-F238E27FC236}">
                <a16:creationId xmlns:a16="http://schemas.microsoft.com/office/drawing/2014/main" id="{70062655-F695-9259-7CAB-97AB99E837BE}"/>
              </a:ext>
            </a:extLst>
          </p:cNvPr>
          <p:cNvGrpSpPr/>
          <p:nvPr/>
        </p:nvGrpSpPr>
        <p:grpSpPr>
          <a:xfrm>
            <a:off x="446238" y="4176505"/>
            <a:ext cx="3236636" cy="1485561"/>
            <a:chOff x="446238" y="4189757"/>
            <a:chExt cx="3236636" cy="1485561"/>
          </a:xfrm>
        </p:grpSpPr>
        <p:grpSp>
          <p:nvGrpSpPr>
            <p:cNvPr id="105" name="Gruppieren 104">
              <a:extLst>
                <a:ext uri="{FF2B5EF4-FFF2-40B4-BE49-F238E27FC236}">
                  <a16:creationId xmlns:a16="http://schemas.microsoft.com/office/drawing/2014/main" id="{2005060C-1769-AA7F-F0FA-3897787EDF4A}"/>
                </a:ext>
              </a:extLst>
            </p:cNvPr>
            <p:cNvGrpSpPr/>
            <p:nvPr/>
          </p:nvGrpSpPr>
          <p:grpSpPr>
            <a:xfrm>
              <a:off x="446238" y="4189757"/>
              <a:ext cx="3236636" cy="1485561"/>
              <a:chOff x="8610" y="4048440"/>
              <a:chExt cx="3236636" cy="1485561"/>
            </a:xfrm>
          </p:grpSpPr>
          <p:sp>
            <p:nvSpPr>
              <p:cNvPr id="98" name="Rechteck 97">
                <a:extLst>
                  <a:ext uri="{FF2B5EF4-FFF2-40B4-BE49-F238E27FC236}">
                    <a16:creationId xmlns:a16="http://schemas.microsoft.com/office/drawing/2014/main" id="{396DDC0E-8117-7D14-CD9E-083FF2C8E5C6}"/>
                  </a:ext>
                </a:extLst>
              </p:cNvPr>
              <p:cNvSpPr/>
              <p:nvPr/>
            </p:nvSpPr>
            <p:spPr>
              <a:xfrm>
                <a:off x="122986" y="4286923"/>
                <a:ext cx="1470144" cy="78156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p>
            </p:txBody>
          </p:sp>
          <p:grpSp>
            <p:nvGrpSpPr>
              <p:cNvPr id="102" name="Gruppieren 101">
                <a:extLst>
                  <a:ext uri="{FF2B5EF4-FFF2-40B4-BE49-F238E27FC236}">
                    <a16:creationId xmlns:a16="http://schemas.microsoft.com/office/drawing/2014/main" id="{8794B6A6-765C-D7C2-FD33-EDC3AFC53DEA}"/>
                  </a:ext>
                </a:extLst>
              </p:cNvPr>
              <p:cNvGrpSpPr/>
              <p:nvPr/>
            </p:nvGrpSpPr>
            <p:grpSpPr>
              <a:xfrm>
                <a:off x="8610" y="4048440"/>
                <a:ext cx="3236636" cy="1485561"/>
                <a:chOff x="8610" y="4048440"/>
                <a:chExt cx="3236636" cy="1485561"/>
              </a:xfrm>
            </p:grpSpPr>
            <mc:AlternateContent xmlns:mc="http://schemas.openxmlformats.org/markup-compatibility/2006" xmlns:a14="http://schemas.microsoft.com/office/drawing/2010/main">
              <mc:Choice Requires="a14">
                <p:sp>
                  <p:nvSpPr>
                    <p:cNvPr id="7" name="Rechteck 6">
                      <a:extLst>
                        <a:ext uri="{FF2B5EF4-FFF2-40B4-BE49-F238E27FC236}">
                          <a16:creationId xmlns:a16="http://schemas.microsoft.com/office/drawing/2014/main" id="{4B6CAD82-B928-A20C-4B90-7CB7F920B527}"/>
                        </a:ext>
                      </a:extLst>
                    </p:cNvPr>
                    <p:cNvSpPr/>
                    <p:nvPr/>
                  </p:nvSpPr>
                  <p:spPr>
                    <a:xfrm>
                      <a:off x="8610" y="4286923"/>
                      <a:ext cx="1726651"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tx2"/>
                                </a:solidFill>
                                <a:latin typeface="Cambria Math" panose="02040503050406030204" pitchFamily="18" charset="0"/>
                                <a:ea typeface="Cambria Math" panose="02040503050406030204" pitchFamily="18" charset="0"/>
                              </a:rPr>
                              <m:t>𝐷</m:t>
                            </m:r>
                            <m:r>
                              <a:rPr lang="de-DE" sz="1200" b="0" i="1" smtClean="0">
                                <a:solidFill>
                                  <a:schemeClr val="tx2"/>
                                </a:solidFill>
                                <a:latin typeface="Cambria Math" panose="02040503050406030204" pitchFamily="18" charset="0"/>
                                <a:ea typeface="Cambria Math" panose="02040503050406030204" pitchFamily="18" charset="0"/>
                              </a:rPr>
                              <m:t>=0.5⋅</m:t>
                            </m:r>
                            <m:sSup>
                              <m:sSupPr>
                                <m:ctrlPr>
                                  <a:rPr lang="de-DE" sz="1200" b="0" i="1" smtClean="0">
                                    <a:solidFill>
                                      <a:schemeClr val="tx2"/>
                                    </a:solidFill>
                                    <a:latin typeface="Cambria Math" panose="02040503050406030204" pitchFamily="18" charset="0"/>
                                    <a:ea typeface="Cambria Math" panose="02040503050406030204" pitchFamily="18" charset="0"/>
                                  </a:rPr>
                                </m:ctrlPr>
                              </m:sSupPr>
                              <m:e>
                                <m:r>
                                  <a:rPr lang="de-DE" sz="1200" b="0" i="1" smtClean="0">
                                    <a:solidFill>
                                      <a:schemeClr val="tx2"/>
                                    </a:solidFill>
                                    <a:latin typeface="Cambria Math" panose="02040503050406030204" pitchFamily="18" charset="0"/>
                                    <a:ea typeface="Cambria Math" panose="02040503050406030204" pitchFamily="18" charset="0"/>
                                  </a:rPr>
                                  <m:t>10</m:t>
                                </m:r>
                              </m:e>
                              <m:sup>
                                <m:r>
                                  <a:rPr lang="de-DE" sz="1200" b="0" i="1" smtClean="0">
                                    <a:solidFill>
                                      <a:schemeClr val="tx2"/>
                                    </a:solidFill>
                                    <a:latin typeface="Cambria Math" panose="02040503050406030204" pitchFamily="18" charset="0"/>
                                    <a:ea typeface="Cambria Math" panose="02040503050406030204" pitchFamily="18" charset="0"/>
                                  </a:rPr>
                                  <m:t>−3</m:t>
                                </m:r>
                              </m:sup>
                            </m:sSup>
                            <m:r>
                              <a:rPr lang="de-DE" sz="1200" b="0" i="1" smtClean="0">
                                <a:solidFill>
                                  <a:schemeClr val="tx2"/>
                                </a:solidFill>
                                <a:latin typeface="Cambria Math" panose="02040503050406030204" pitchFamily="18" charset="0"/>
                                <a:ea typeface="Cambria Math" panose="02040503050406030204" pitchFamily="18" charset="0"/>
                              </a:rPr>
                              <m:t>𝑚</m:t>
                            </m:r>
                            <m:r>
                              <a:rPr lang="de-DE" sz="1200" b="0" i="0" smtClean="0">
                                <a:solidFill>
                                  <a:schemeClr val="tx2"/>
                                </a:solidFill>
                                <a:latin typeface="Cambria Math" panose="02040503050406030204" pitchFamily="18" charset="0"/>
                                <a:ea typeface="Cambria Math" panose="02040503050406030204" pitchFamily="18" charset="0"/>
                              </a:rPr>
                              <m:t> </m:t>
                            </m:r>
                          </m:oMath>
                        </m:oMathPara>
                      </a14:m>
                      <a:endParaRPr lang="de-DE" sz="1200" b="0" i="0" dirty="0">
                        <a:solidFill>
                          <a:schemeClr val="tx2"/>
                        </a:solidFill>
                        <a:latin typeface="Cambria Math" panose="02040503050406030204" pitchFamily="18" charset="0"/>
                        <a:ea typeface="Cambria Math" panose="02040503050406030204" pitchFamily="18" charset="0"/>
                      </a:endParaRPr>
                    </a:p>
                  </p:txBody>
                </p:sp>
              </mc:Choice>
              <mc:Fallback xmlns="">
                <p:sp>
                  <p:nvSpPr>
                    <p:cNvPr id="7" name="Rechteck 6">
                      <a:extLst>
                        <a:ext uri="{FF2B5EF4-FFF2-40B4-BE49-F238E27FC236}">
                          <a16:creationId xmlns:a16="http://schemas.microsoft.com/office/drawing/2014/main" id="{4B6CAD82-B928-A20C-4B90-7CB7F920B527}"/>
                        </a:ext>
                      </a:extLst>
                    </p:cNvPr>
                    <p:cNvSpPr>
                      <a:spLocks noRot="1" noChangeAspect="1" noMove="1" noResize="1" noEditPoints="1" noAdjustHandles="1" noChangeArrowheads="1" noChangeShapeType="1" noTextEdit="1"/>
                    </p:cNvSpPr>
                    <p:nvPr/>
                  </p:nvSpPr>
                  <p:spPr>
                    <a:xfrm>
                      <a:off x="8610" y="4286923"/>
                      <a:ext cx="1726651" cy="276999"/>
                    </a:xfrm>
                    <a:prstGeom prst="rect">
                      <a:avLst/>
                    </a:prstGeom>
                    <a:blipFill>
                      <a:blip r:embed="rId16"/>
                      <a:stretch>
                        <a:fillRect b="-4348"/>
                      </a:stretch>
                    </a:blipFill>
                  </p:spPr>
                  <p:txBody>
                    <a:bodyPr/>
                    <a:lstStyle/>
                    <a:p>
                      <a:r>
                        <a:rPr lang="en-US">
                          <a:noFill/>
                        </a:rPr>
                        <a:t> </a:t>
                      </a:r>
                    </a:p>
                  </p:txBody>
                </p:sp>
              </mc:Fallback>
            </mc:AlternateContent>
            <p:grpSp>
              <p:nvGrpSpPr>
                <p:cNvPr id="101" name="Gruppieren 100">
                  <a:extLst>
                    <a:ext uri="{FF2B5EF4-FFF2-40B4-BE49-F238E27FC236}">
                      <a16:creationId xmlns:a16="http://schemas.microsoft.com/office/drawing/2014/main" id="{65DACC80-F911-5025-87B8-C3038051A02F}"/>
                    </a:ext>
                  </a:extLst>
                </p:cNvPr>
                <p:cNvGrpSpPr/>
                <p:nvPr/>
              </p:nvGrpSpPr>
              <p:grpSpPr>
                <a:xfrm>
                  <a:off x="1639913" y="4048440"/>
                  <a:ext cx="1605333" cy="1485561"/>
                  <a:chOff x="1639913" y="4048440"/>
                  <a:chExt cx="1605333" cy="1485561"/>
                </a:xfrm>
              </p:grpSpPr>
              <p:grpSp>
                <p:nvGrpSpPr>
                  <p:cNvPr id="49" name="Gruppieren 48">
                    <a:extLst>
                      <a:ext uri="{FF2B5EF4-FFF2-40B4-BE49-F238E27FC236}">
                        <a16:creationId xmlns:a16="http://schemas.microsoft.com/office/drawing/2014/main" id="{40E51F99-5BC1-DC84-4470-9A1E817B4B20}"/>
                      </a:ext>
                    </a:extLst>
                  </p:cNvPr>
                  <p:cNvGrpSpPr/>
                  <p:nvPr/>
                </p:nvGrpSpPr>
                <p:grpSpPr>
                  <a:xfrm>
                    <a:off x="1702077" y="4048440"/>
                    <a:ext cx="1485561" cy="1485561"/>
                    <a:chOff x="1702077" y="4048440"/>
                    <a:chExt cx="1485561" cy="1485561"/>
                  </a:xfrm>
                </p:grpSpPr>
                <p:sp>
                  <p:nvSpPr>
                    <p:cNvPr id="48" name="Rechteck 47">
                      <a:extLst>
                        <a:ext uri="{FF2B5EF4-FFF2-40B4-BE49-F238E27FC236}">
                          <a16:creationId xmlns:a16="http://schemas.microsoft.com/office/drawing/2014/main" id="{48119B62-7965-257A-ACFF-A29351040004}"/>
                        </a:ext>
                      </a:extLst>
                    </p:cNvPr>
                    <p:cNvSpPr/>
                    <p:nvPr/>
                  </p:nvSpPr>
                  <p:spPr>
                    <a:xfrm>
                      <a:off x="1702077" y="4048440"/>
                      <a:ext cx="1485561" cy="14855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Oval 46">
                      <a:extLst>
                        <a:ext uri="{FF2B5EF4-FFF2-40B4-BE49-F238E27FC236}">
                          <a16:creationId xmlns:a16="http://schemas.microsoft.com/office/drawing/2014/main" id="{180B2B14-3134-4FC2-3405-AD8DE764DA33}"/>
                        </a:ext>
                      </a:extLst>
                    </p:cNvPr>
                    <p:cNvSpPr/>
                    <p:nvPr/>
                  </p:nvSpPr>
                  <p:spPr>
                    <a:xfrm>
                      <a:off x="2090639" y="4446119"/>
                      <a:ext cx="719306" cy="71701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grpSp>
              <mc:AlternateContent xmlns:mc="http://schemas.openxmlformats.org/markup-compatibility/2006" xmlns:a14="http://schemas.microsoft.com/office/drawing/2010/main">
                <mc:Choice Requires="a14">
                  <p:sp>
                    <p:nvSpPr>
                      <p:cNvPr id="54" name="Rechteck 53">
                        <a:extLst>
                          <a:ext uri="{FF2B5EF4-FFF2-40B4-BE49-F238E27FC236}">
                            <a16:creationId xmlns:a16="http://schemas.microsoft.com/office/drawing/2014/main" id="{FB4B9EEC-A1E6-E5D4-9B0A-BCC6FC141285}"/>
                          </a:ext>
                        </a:extLst>
                      </p:cNvPr>
                      <p:cNvSpPr/>
                      <p:nvPr/>
                    </p:nvSpPr>
                    <p:spPr>
                      <a:xfrm>
                        <a:off x="1639913" y="4073300"/>
                        <a:ext cx="1605333"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bg1"/>
                                      </a:solidFill>
                                      <a:latin typeface="Cambria Math" panose="02040503050406030204" pitchFamily="18" charset="0"/>
                                      <a:ea typeface="Cambria Math" panose="02040503050406030204" pitchFamily="18" charset="0"/>
                                    </a:rPr>
                                  </m:ctrlPr>
                                </m:sSubPr>
                                <m:e>
                                  <m:r>
                                    <a:rPr lang="de-DE" sz="1200" i="1">
                                      <a:solidFill>
                                        <a:schemeClr val="bg1"/>
                                      </a:solidFill>
                                      <a:latin typeface="Cambria Math" panose="02040503050406030204" pitchFamily="18" charset="0"/>
                                      <a:ea typeface="Cambria Math" panose="02040503050406030204" pitchFamily="18" charset="0"/>
                                    </a:rPr>
                                    <m:t>𝜌</m:t>
                                  </m:r>
                                </m:e>
                                <m:sub>
                                  <m:r>
                                    <a:rPr lang="de-DE" sz="1200" b="0" i="1" smtClean="0">
                                      <a:solidFill>
                                        <a:schemeClr val="bg1"/>
                                      </a:solidFill>
                                      <a:latin typeface="Cambria Math" panose="02040503050406030204" pitchFamily="18" charset="0"/>
                                      <a:ea typeface="Cambria Math" panose="02040503050406030204" pitchFamily="18" charset="0"/>
                                    </a:rPr>
                                    <m:t>𝑊</m:t>
                                  </m:r>
                                </m:sub>
                              </m:sSub>
                              <m:r>
                                <a:rPr lang="de-DE" sz="1200" b="0" i="1" smtClean="0">
                                  <a:solidFill>
                                    <a:schemeClr val="bg1"/>
                                  </a:solidFill>
                                  <a:latin typeface="Cambria Math" panose="02040503050406030204" pitchFamily="18" charset="0"/>
                                  <a:ea typeface="Cambria Math" panose="02040503050406030204" pitchFamily="18" charset="0"/>
                                </a:rPr>
                                <m:t>=1000 </m:t>
                              </m:r>
                              <m:r>
                                <a:rPr lang="de-DE" sz="1200" b="0" i="1" smtClean="0">
                                  <a:solidFill>
                                    <a:schemeClr val="bg1"/>
                                  </a:solidFill>
                                  <a:latin typeface="Cambria Math" panose="02040503050406030204" pitchFamily="18" charset="0"/>
                                  <a:ea typeface="Cambria Math" panose="02040503050406030204" pitchFamily="18" charset="0"/>
                                </a:rPr>
                                <m:t>𝑘𝑔</m:t>
                              </m:r>
                              <m:r>
                                <a:rPr lang="de-DE" sz="1200" i="1">
                                  <a:solidFill>
                                    <a:schemeClr val="bg1"/>
                                  </a:solidFill>
                                  <a:latin typeface="Cambria Math" panose="02040503050406030204" pitchFamily="18" charset="0"/>
                                </a:rPr>
                                <m:t>⋅</m:t>
                              </m:r>
                              <m:sSup>
                                <m:sSupPr>
                                  <m:ctrlPr>
                                    <a:rPr lang="de-DE" sz="1200" i="1">
                                      <a:solidFill>
                                        <a:schemeClr val="bg1"/>
                                      </a:solidFill>
                                      <a:latin typeface="Cambria Math" panose="02040503050406030204" pitchFamily="18" charset="0"/>
                                    </a:rPr>
                                  </m:ctrlPr>
                                </m:sSupPr>
                                <m:e>
                                  <m:r>
                                    <a:rPr lang="de-DE" sz="1200" b="0" i="1" smtClean="0">
                                      <a:solidFill>
                                        <a:schemeClr val="bg1"/>
                                      </a:solidFill>
                                      <a:latin typeface="Cambria Math" panose="02040503050406030204" pitchFamily="18" charset="0"/>
                                    </a:rPr>
                                    <m:t>𝑚</m:t>
                                  </m:r>
                                </m:e>
                                <m:sup>
                                  <m:r>
                                    <a:rPr lang="de-DE" sz="1200" i="1">
                                      <a:solidFill>
                                        <a:schemeClr val="bg1"/>
                                      </a:solidFill>
                                      <a:latin typeface="Cambria Math" panose="02040503050406030204" pitchFamily="18" charset="0"/>
                                    </a:rPr>
                                    <m:t>−</m:t>
                                  </m:r>
                                  <m:r>
                                    <a:rPr lang="de-DE" sz="1200" b="0" i="1" smtClean="0">
                                      <a:solidFill>
                                        <a:schemeClr val="bg1"/>
                                      </a:solidFill>
                                      <a:latin typeface="Cambria Math" panose="02040503050406030204" pitchFamily="18" charset="0"/>
                                    </a:rPr>
                                    <m:t>3</m:t>
                                  </m:r>
                                </m:sup>
                              </m:sSup>
                            </m:oMath>
                          </m:oMathPara>
                        </a14:m>
                        <a:endParaRPr lang="de-DE" sz="1200" dirty="0">
                          <a:solidFill>
                            <a:schemeClr val="bg1"/>
                          </a:solidFill>
                        </a:endParaRPr>
                      </a:p>
                    </p:txBody>
                  </p:sp>
                </mc:Choice>
                <mc:Fallback xmlns="">
                  <p:sp>
                    <p:nvSpPr>
                      <p:cNvPr id="54" name="Rechteck 53">
                        <a:extLst>
                          <a:ext uri="{FF2B5EF4-FFF2-40B4-BE49-F238E27FC236}">
                            <a16:creationId xmlns:a16="http://schemas.microsoft.com/office/drawing/2014/main" id="{FB4B9EEC-A1E6-E5D4-9B0A-BCC6FC141285}"/>
                          </a:ext>
                        </a:extLst>
                      </p:cNvPr>
                      <p:cNvSpPr>
                        <a:spLocks noRot="1" noChangeAspect="1" noMove="1" noResize="1" noEditPoints="1" noAdjustHandles="1" noChangeArrowheads="1" noChangeShapeType="1" noTextEdit="1"/>
                      </p:cNvSpPr>
                      <p:nvPr/>
                    </p:nvSpPr>
                    <p:spPr>
                      <a:xfrm>
                        <a:off x="1639913" y="4073300"/>
                        <a:ext cx="1605333" cy="276999"/>
                      </a:xfrm>
                      <a:prstGeom prst="rect">
                        <a:avLst/>
                      </a:prstGeom>
                      <a:blipFill>
                        <a:blip r:embed="rId17"/>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Rechteck 94">
                        <a:extLst>
                          <a:ext uri="{FF2B5EF4-FFF2-40B4-BE49-F238E27FC236}">
                            <a16:creationId xmlns:a16="http://schemas.microsoft.com/office/drawing/2014/main" id="{266BD4D9-690D-CA08-47C3-DFF8AE52E2C1}"/>
                          </a:ext>
                        </a:extLst>
                      </p:cNvPr>
                      <p:cNvSpPr/>
                      <p:nvPr/>
                    </p:nvSpPr>
                    <p:spPr>
                      <a:xfrm>
                        <a:off x="1788843" y="5194368"/>
                        <a:ext cx="124963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bg1"/>
                                      </a:solidFill>
                                      <a:latin typeface="Cambria Math" panose="02040503050406030204" pitchFamily="18" charset="0"/>
                                      <a:ea typeface="Cambria Math" panose="02040503050406030204" pitchFamily="18" charset="0"/>
                                    </a:rPr>
                                  </m:ctrlPr>
                                </m:sSubPr>
                                <m:e>
                                  <m:r>
                                    <a:rPr lang="de-DE" sz="1200" i="1">
                                      <a:solidFill>
                                        <a:schemeClr val="bg1"/>
                                      </a:solidFill>
                                      <a:latin typeface="Cambria Math" panose="02040503050406030204" pitchFamily="18" charset="0"/>
                                      <a:ea typeface="Cambria Math" panose="02040503050406030204" pitchFamily="18" charset="0"/>
                                    </a:rPr>
                                    <m:t>𝜂</m:t>
                                  </m:r>
                                </m:e>
                                <m:sub>
                                  <m:r>
                                    <a:rPr lang="de-DE" sz="1200" b="0" i="1" smtClean="0">
                                      <a:solidFill>
                                        <a:schemeClr val="bg1"/>
                                      </a:solidFill>
                                      <a:latin typeface="Cambria Math" panose="02040503050406030204" pitchFamily="18" charset="0"/>
                                      <a:ea typeface="Cambria Math" panose="02040503050406030204" pitchFamily="18" charset="0"/>
                                    </a:rPr>
                                    <m:t>𝑊</m:t>
                                  </m:r>
                                </m:sub>
                              </m:sSub>
                              <m:r>
                                <a:rPr lang="de-DE" sz="1200" b="0" i="1" smtClean="0">
                                  <a:solidFill>
                                    <a:schemeClr val="bg1"/>
                                  </a:solidFill>
                                  <a:latin typeface="Cambria Math" panose="02040503050406030204" pitchFamily="18" charset="0"/>
                                  <a:ea typeface="Cambria Math" panose="02040503050406030204" pitchFamily="18" charset="0"/>
                                </a:rPr>
                                <m:t>=</m:t>
                              </m:r>
                              <m:r>
                                <a:rPr lang="de-DE" sz="1200" i="1" smtClean="0">
                                  <a:solidFill>
                                    <a:schemeClr val="bg1"/>
                                  </a:solidFill>
                                  <a:latin typeface="Cambria Math" panose="02040503050406030204" pitchFamily="18" charset="0"/>
                                </a:rPr>
                                <m:t>0.</m:t>
                              </m:r>
                              <m:r>
                                <a:rPr lang="de-DE" sz="1200" i="1">
                                  <a:solidFill>
                                    <a:schemeClr val="bg1"/>
                                  </a:solidFill>
                                  <a:latin typeface="Cambria Math" panose="02040503050406030204" pitchFamily="18" charset="0"/>
                                </a:rPr>
                                <m:t>00</m:t>
                              </m:r>
                              <m:r>
                                <a:rPr lang="de-DE" sz="1200" b="0" i="0" smtClean="0">
                                  <a:solidFill>
                                    <a:schemeClr val="bg1"/>
                                  </a:solidFill>
                                  <a:latin typeface="Cambria Math" panose="02040503050406030204" pitchFamily="18" charset="0"/>
                                </a:rPr>
                                <m:t>1 </m:t>
                              </m:r>
                              <m:r>
                                <m:rPr>
                                  <m:sty m:val="p"/>
                                </m:rPr>
                                <a:rPr lang="de-DE" sz="1200">
                                  <a:solidFill>
                                    <a:schemeClr val="bg1"/>
                                  </a:solidFill>
                                  <a:latin typeface="Cambria Math" panose="02040503050406030204" pitchFamily="18" charset="0"/>
                                </a:rPr>
                                <m:t>Pas</m:t>
                              </m:r>
                            </m:oMath>
                          </m:oMathPara>
                        </a14:m>
                        <a:endParaRPr lang="en-US" sz="1200" dirty="0">
                          <a:solidFill>
                            <a:schemeClr val="bg1"/>
                          </a:solidFill>
                        </a:endParaRPr>
                      </a:p>
                    </p:txBody>
                  </p:sp>
                </mc:Choice>
                <mc:Fallback xmlns="">
                  <p:sp>
                    <p:nvSpPr>
                      <p:cNvPr id="95" name="Rechteck 94">
                        <a:extLst>
                          <a:ext uri="{FF2B5EF4-FFF2-40B4-BE49-F238E27FC236}">
                            <a16:creationId xmlns:a16="http://schemas.microsoft.com/office/drawing/2014/main" id="{266BD4D9-690D-CA08-47C3-DFF8AE52E2C1}"/>
                          </a:ext>
                        </a:extLst>
                      </p:cNvPr>
                      <p:cNvSpPr>
                        <a:spLocks noRot="1" noChangeAspect="1" noMove="1" noResize="1" noEditPoints="1" noAdjustHandles="1" noChangeArrowheads="1" noChangeShapeType="1" noTextEdit="1"/>
                      </p:cNvSpPr>
                      <p:nvPr/>
                    </p:nvSpPr>
                    <p:spPr>
                      <a:xfrm>
                        <a:off x="1788843" y="5194368"/>
                        <a:ext cx="1249637" cy="276999"/>
                      </a:xfrm>
                      <a:prstGeom prst="rect">
                        <a:avLst/>
                      </a:prstGeom>
                      <a:blipFill>
                        <a:blip r:embed="rId18"/>
                        <a:stretch>
                          <a:fillRect b="-8696"/>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96" name="Rechteck 95">
                    <a:extLst>
                      <a:ext uri="{FF2B5EF4-FFF2-40B4-BE49-F238E27FC236}">
                        <a16:creationId xmlns:a16="http://schemas.microsoft.com/office/drawing/2014/main" id="{27293EE2-9500-0794-7DD4-5982DF5342FD}"/>
                      </a:ext>
                    </a:extLst>
                  </p:cNvPr>
                  <p:cNvSpPr/>
                  <p:nvPr/>
                </p:nvSpPr>
                <p:spPr>
                  <a:xfrm>
                    <a:off x="122986" y="4509621"/>
                    <a:ext cx="158646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2"/>
                                  </a:solidFill>
                                  <a:latin typeface="Cambria Math" panose="02040503050406030204" pitchFamily="18" charset="0"/>
                                  <a:ea typeface="Cambria Math" panose="02040503050406030204" pitchFamily="18" charset="0"/>
                                </a:rPr>
                              </m:ctrlPr>
                            </m:sSubPr>
                            <m:e>
                              <m:r>
                                <a:rPr lang="de-DE" sz="1200" i="1">
                                  <a:solidFill>
                                    <a:schemeClr val="tx2"/>
                                  </a:solidFill>
                                  <a:latin typeface="Cambria Math" panose="02040503050406030204" pitchFamily="18" charset="0"/>
                                  <a:ea typeface="Cambria Math" panose="02040503050406030204" pitchFamily="18" charset="0"/>
                                </a:rPr>
                                <m:t>𝜌</m:t>
                              </m:r>
                            </m:e>
                            <m:sub>
                              <m:r>
                                <a:rPr lang="de-DE" sz="1200" b="0" i="1" smtClean="0">
                                  <a:solidFill>
                                    <a:schemeClr val="tx2"/>
                                  </a:solidFill>
                                  <a:latin typeface="Cambria Math" panose="02040503050406030204" pitchFamily="18" charset="0"/>
                                  <a:ea typeface="Cambria Math" panose="02040503050406030204" pitchFamily="18" charset="0"/>
                                </a:rPr>
                                <m:t>𝐹𝐼</m:t>
                              </m:r>
                            </m:sub>
                          </m:sSub>
                          <m:r>
                            <a:rPr lang="de-DE" sz="1200" b="0" i="1" smtClean="0">
                              <a:solidFill>
                                <a:schemeClr val="tx2"/>
                              </a:solidFill>
                              <a:latin typeface="Cambria Math" panose="02040503050406030204" pitchFamily="18" charset="0"/>
                              <a:ea typeface="Cambria Math" panose="02040503050406030204" pitchFamily="18" charset="0"/>
                            </a:rPr>
                            <m:t>=1800 </m:t>
                          </m:r>
                          <m:r>
                            <a:rPr lang="de-DE" sz="1200" b="0" i="1" smtClean="0">
                              <a:solidFill>
                                <a:schemeClr val="tx2"/>
                              </a:solidFill>
                              <a:latin typeface="Cambria Math" panose="02040503050406030204" pitchFamily="18" charset="0"/>
                              <a:ea typeface="Cambria Math" panose="02040503050406030204" pitchFamily="18" charset="0"/>
                            </a:rPr>
                            <m:t>𝑘𝑔</m:t>
                          </m:r>
                          <m:r>
                            <a:rPr lang="de-DE" sz="1200" i="1">
                              <a:solidFill>
                                <a:schemeClr val="tx2"/>
                              </a:solidFill>
                              <a:latin typeface="Cambria Math" panose="02040503050406030204" pitchFamily="18" charset="0"/>
                            </a:rPr>
                            <m:t>⋅</m:t>
                          </m:r>
                          <m:sSup>
                            <m:sSupPr>
                              <m:ctrlPr>
                                <a:rPr lang="de-DE" sz="1200" i="1">
                                  <a:solidFill>
                                    <a:schemeClr val="tx2"/>
                                  </a:solidFill>
                                  <a:latin typeface="Cambria Math" panose="02040503050406030204" pitchFamily="18" charset="0"/>
                                </a:rPr>
                              </m:ctrlPr>
                            </m:sSupPr>
                            <m:e>
                              <m:r>
                                <a:rPr lang="de-DE" sz="1200" b="0" i="1" smtClean="0">
                                  <a:solidFill>
                                    <a:schemeClr val="tx2"/>
                                  </a:solidFill>
                                  <a:latin typeface="Cambria Math" panose="02040503050406030204" pitchFamily="18" charset="0"/>
                                </a:rPr>
                                <m:t>𝑚</m:t>
                              </m:r>
                            </m:e>
                            <m:sup>
                              <m:r>
                                <a:rPr lang="de-DE" sz="1200" i="1">
                                  <a:solidFill>
                                    <a:schemeClr val="tx2"/>
                                  </a:solidFill>
                                  <a:latin typeface="Cambria Math" panose="02040503050406030204" pitchFamily="18" charset="0"/>
                                </a:rPr>
                                <m:t>−</m:t>
                              </m:r>
                              <m:r>
                                <a:rPr lang="de-DE" sz="1200" b="0" i="1" smtClean="0">
                                  <a:solidFill>
                                    <a:schemeClr val="tx2"/>
                                  </a:solidFill>
                                  <a:latin typeface="Cambria Math" panose="02040503050406030204" pitchFamily="18" charset="0"/>
                                </a:rPr>
                                <m:t>3</m:t>
                              </m:r>
                            </m:sup>
                          </m:sSup>
                        </m:oMath>
                      </m:oMathPara>
                    </a14:m>
                    <a:endParaRPr lang="de-DE" sz="1200" dirty="0">
                      <a:solidFill>
                        <a:schemeClr val="tx2"/>
                      </a:solidFill>
                    </a:endParaRPr>
                  </a:p>
                </p:txBody>
              </p:sp>
            </mc:Choice>
            <mc:Fallback xmlns="">
              <p:sp>
                <p:nvSpPr>
                  <p:cNvPr id="96" name="Rechteck 95">
                    <a:extLst>
                      <a:ext uri="{FF2B5EF4-FFF2-40B4-BE49-F238E27FC236}">
                        <a16:creationId xmlns:a16="http://schemas.microsoft.com/office/drawing/2014/main" id="{27293EE2-9500-0794-7DD4-5982DF5342FD}"/>
                      </a:ext>
                    </a:extLst>
                  </p:cNvPr>
                  <p:cNvSpPr>
                    <a:spLocks noRot="1" noChangeAspect="1" noMove="1" noResize="1" noEditPoints="1" noAdjustHandles="1" noChangeArrowheads="1" noChangeShapeType="1" noTextEdit="1"/>
                  </p:cNvSpPr>
                  <p:nvPr/>
                </p:nvSpPr>
                <p:spPr>
                  <a:xfrm>
                    <a:off x="122986" y="4509621"/>
                    <a:ext cx="1586460" cy="276999"/>
                  </a:xfrm>
                  <a:prstGeom prst="rect">
                    <a:avLst/>
                  </a:prstGeom>
                  <a:blipFill>
                    <a:blip r:embed="rId19"/>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hteck 96">
                    <a:extLst>
                      <a:ext uri="{FF2B5EF4-FFF2-40B4-BE49-F238E27FC236}">
                        <a16:creationId xmlns:a16="http://schemas.microsoft.com/office/drawing/2014/main" id="{90DF81C5-D27F-4A61-B07A-50D91812E855}"/>
                      </a:ext>
                    </a:extLst>
                  </p:cNvPr>
                  <p:cNvSpPr/>
                  <p:nvPr/>
                </p:nvSpPr>
                <p:spPr>
                  <a:xfrm>
                    <a:off x="114068" y="4786620"/>
                    <a:ext cx="134940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200" i="1" smtClean="0">
                                  <a:solidFill>
                                    <a:schemeClr val="tx2"/>
                                  </a:solidFill>
                                  <a:latin typeface="Cambria Math" panose="02040503050406030204" pitchFamily="18" charset="0"/>
                                  <a:ea typeface="Cambria Math" panose="02040503050406030204" pitchFamily="18" charset="0"/>
                                </a:rPr>
                              </m:ctrlPr>
                            </m:sSubPr>
                            <m:e>
                              <m:r>
                                <a:rPr lang="de-DE" sz="1200" i="1">
                                  <a:solidFill>
                                    <a:schemeClr val="tx2"/>
                                  </a:solidFill>
                                  <a:latin typeface="Cambria Math" panose="02040503050406030204" pitchFamily="18" charset="0"/>
                                  <a:ea typeface="Cambria Math" panose="02040503050406030204" pitchFamily="18" charset="0"/>
                                </a:rPr>
                                <m:t>𝜂</m:t>
                              </m:r>
                            </m:e>
                            <m:sub>
                              <m:r>
                                <a:rPr lang="de-DE" sz="1200" b="0" i="1" smtClean="0">
                                  <a:solidFill>
                                    <a:schemeClr val="tx2"/>
                                  </a:solidFill>
                                  <a:latin typeface="Cambria Math" panose="02040503050406030204" pitchFamily="18" charset="0"/>
                                  <a:ea typeface="Cambria Math" panose="02040503050406030204" pitchFamily="18" charset="0"/>
                                </a:rPr>
                                <m:t>𝐹𝐼</m:t>
                              </m:r>
                            </m:sub>
                          </m:sSub>
                          <m:r>
                            <a:rPr lang="de-DE" sz="1200" b="0" i="1" smtClean="0">
                              <a:solidFill>
                                <a:schemeClr val="tx2"/>
                              </a:solidFill>
                              <a:latin typeface="Cambria Math" panose="02040503050406030204" pitchFamily="18" charset="0"/>
                              <a:ea typeface="Cambria Math" panose="02040503050406030204" pitchFamily="18" charset="0"/>
                            </a:rPr>
                            <m:t>=</m:t>
                          </m:r>
                          <m:r>
                            <a:rPr lang="de-DE" sz="1200" i="1" smtClean="0">
                              <a:solidFill>
                                <a:schemeClr val="tx2"/>
                              </a:solidFill>
                              <a:latin typeface="Cambria Math" panose="02040503050406030204" pitchFamily="18" charset="0"/>
                            </a:rPr>
                            <m:t>0.</m:t>
                          </m:r>
                          <m:r>
                            <a:rPr lang="de-DE" sz="1200" i="1">
                              <a:solidFill>
                                <a:schemeClr val="tx2"/>
                              </a:solidFill>
                              <a:latin typeface="Cambria Math" panose="02040503050406030204" pitchFamily="18" charset="0"/>
                            </a:rPr>
                            <m:t>0047</m:t>
                          </m:r>
                          <m:r>
                            <a:rPr lang="de-DE" sz="1200" b="0" i="0" smtClean="0">
                              <a:solidFill>
                                <a:schemeClr val="tx2"/>
                              </a:solidFill>
                              <a:latin typeface="Cambria Math" panose="02040503050406030204" pitchFamily="18" charset="0"/>
                            </a:rPr>
                            <m:t> </m:t>
                          </m:r>
                          <m:r>
                            <m:rPr>
                              <m:sty m:val="p"/>
                            </m:rPr>
                            <a:rPr lang="de-DE" sz="1200">
                              <a:solidFill>
                                <a:schemeClr val="tx2"/>
                              </a:solidFill>
                              <a:latin typeface="Cambria Math" panose="02040503050406030204" pitchFamily="18" charset="0"/>
                            </a:rPr>
                            <m:t>Pas</m:t>
                          </m:r>
                        </m:oMath>
                      </m:oMathPara>
                    </a14:m>
                    <a:endParaRPr lang="en-US" sz="1200" dirty="0">
                      <a:solidFill>
                        <a:schemeClr val="tx2"/>
                      </a:solidFill>
                    </a:endParaRPr>
                  </a:p>
                </p:txBody>
              </p:sp>
            </mc:Choice>
            <mc:Fallback xmlns="">
              <p:sp>
                <p:nvSpPr>
                  <p:cNvPr id="97" name="Rechteck 96">
                    <a:extLst>
                      <a:ext uri="{FF2B5EF4-FFF2-40B4-BE49-F238E27FC236}">
                        <a16:creationId xmlns:a16="http://schemas.microsoft.com/office/drawing/2014/main" id="{90DF81C5-D27F-4A61-B07A-50D91812E855}"/>
                      </a:ext>
                    </a:extLst>
                  </p:cNvPr>
                  <p:cNvSpPr>
                    <a:spLocks noRot="1" noChangeAspect="1" noMove="1" noResize="1" noEditPoints="1" noAdjustHandles="1" noChangeArrowheads="1" noChangeShapeType="1" noTextEdit="1"/>
                  </p:cNvSpPr>
                  <p:nvPr/>
                </p:nvSpPr>
                <p:spPr>
                  <a:xfrm>
                    <a:off x="114068" y="4786620"/>
                    <a:ext cx="1349408" cy="276999"/>
                  </a:xfrm>
                  <a:prstGeom prst="rect">
                    <a:avLst/>
                  </a:prstGeom>
                  <a:blipFill>
                    <a:blip r:embed="rId20"/>
                    <a:stretch>
                      <a:fillRect b="-13043"/>
                    </a:stretch>
                  </a:blipFill>
                </p:spPr>
                <p:txBody>
                  <a:bodyPr/>
                  <a:lstStyle/>
                  <a:p>
                    <a:r>
                      <a:rPr lang="en-US">
                        <a:noFill/>
                      </a:rPr>
                      <a:t> </a:t>
                    </a:r>
                  </a:p>
                </p:txBody>
              </p:sp>
            </mc:Fallback>
          </mc:AlternateContent>
        </p:grpSp>
        <p:cxnSp>
          <p:nvCxnSpPr>
            <p:cNvPr id="100" name="Gerade Verbindung 99">
              <a:extLst>
                <a:ext uri="{FF2B5EF4-FFF2-40B4-BE49-F238E27FC236}">
                  <a16:creationId xmlns:a16="http://schemas.microsoft.com/office/drawing/2014/main" id="{88C314F2-2F49-8B51-DAB9-5FE48AC46BE7}"/>
                </a:ext>
              </a:extLst>
            </p:cNvPr>
            <p:cNvCxnSpPr>
              <a:cxnSpLocks/>
              <a:stCxn id="98" idx="3"/>
            </p:cNvCxnSpPr>
            <p:nvPr/>
          </p:nvCxnSpPr>
          <p:spPr>
            <a:xfrm>
              <a:off x="2030758" y="4819025"/>
              <a:ext cx="736366" cy="148365"/>
            </a:xfrm>
            <a:prstGeom prst="line">
              <a:avLst/>
            </a:prstGeom>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1" name="Textfeld 110">
                <a:extLst>
                  <a:ext uri="{FF2B5EF4-FFF2-40B4-BE49-F238E27FC236}">
                    <a16:creationId xmlns:a16="http://schemas.microsoft.com/office/drawing/2014/main" id="{38A3C94D-A7E9-73AE-CD26-E31D0D86505A}"/>
                  </a:ext>
                </a:extLst>
              </p:cNvPr>
              <p:cNvSpPr txBox="1"/>
              <p:nvPr/>
            </p:nvSpPr>
            <p:spPr>
              <a:xfrm>
                <a:off x="7840393" y="4193652"/>
                <a:ext cx="1487503" cy="338554"/>
              </a:xfrm>
              <a:prstGeom prst="rect">
                <a:avLst/>
              </a:prstGeom>
              <a:noFill/>
            </p:spPr>
            <p:txBody>
              <a:bodyPr wrap="square">
                <a:spAutoFit/>
              </a:bodyPr>
              <a:lstStyle/>
              <a:p>
                <a:pPr algn="ctr"/>
                <a:r>
                  <a:rPr kumimoji="0" lang="de-DE" sz="1600" b="0" i="0" u="none" strike="noStrike" kern="1200" cap="none" spc="0" normalizeH="0" baseline="0" noProof="0" dirty="0">
                    <a:ln>
                      <a:noFill/>
                    </a:ln>
                    <a:solidFill>
                      <a:schemeClr val="bg1"/>
                    </a:solidFill>
                    <a:effectLst/>
                    <a:uLnTx/>
                    <a:uFillTx/>
                    <a:latin typeface="Arial"/>
                  </a:rPr>
                  <a:t>Velocity </a:t>
                </a:r>
                <a14:m>
                  <m:oMath xmlns:m="http://schemas.openxmlformats.org/officeDocument/2006/math">
                    <m:r>
                      <a:rPr lang="de-DE" sz="1600" b="1" i="1" smtClean="0">
                        <a:solidFill>
                          <a:schemeClr val="bg1"/>
                        </a:solidFill>
                        <a:latin typeface="Cambria Math" panose="02040503050406030204" pitchFamily="18" charset="0"/>
                        <a:ea typeface="Cambria Math" panose="02040503050406030204" pitchFamily="18" charset="0"/>
                      </a:rPr>
                      <m:t>𝒖</m:t>
                    </m:r>
                  </m:oMath>
                </a14:m>
                <a:endParaRPr lang="de-DE" sz="1600" dirty="0">
                  <a:solidFill>
                    <a:schemeClr val="bg1"/>
                  </a:solidFill>
                </a:endParaRPr>
              </a:p>
            </p:txBody>
          </p:sp>
        </mc:Choice>
        <mc:Fallback xmlns="">
          <p:sp>
            <p:nvSpPr>
              <p:cNvPr id="111" name="Textfeld 110">
                <a:extLst>
                  <a:ext uri="{FF2B5EF4-FFF2-40B4-BE49-F238E27FC236}">
                    <a16:creationId xmlns:a16="http://schemas.microsoft.com/office/drawing/2014/main" id="{38A3C94D-A7E9-73AE-CD26-E31D0D86505A}"/>
                  </a:ext>
                </a:extLst>
              </p:cNvPr>
              <p:cNvSpPr txBox="1">
                <a:spLocks noRot="1" noChangeAspect="1" noMove="1" noResize="1" noEditPoints="1" noAdjustHandles="1" noChangeArrowheads="1" noChangeShapeType="1" noTextEdit="1"/>
              </p:cNvSpPr>
              <p:nvPr/>
            </p:nvSpPr>
            <p:spPr>
              <a:xfrm>
                <a:off x="7840393" y="4193652"/>
                <a:ext cx="1487503" cy="338554"/>
              </a:xfrm>
              <a:prstGeom prst="rect">
                <a:avLst/>
              </a:prstGeom>
              <a:blipFill>
                <a:blip r:embed="rId21"/>
                <a:stretch>
                  <a:fillRect t="-7407" b="-25926"/>
                </a:stretch>
              </a:blipFill>
            </p:spPr>
            <p:txBody>
              <a:bodyPr/>
              <a:lstStyle/>
              <a:p>
                <a:r>
                  <a:rPr lang="en-US">
                    <a:noFill/>
                  </a:rPr>
                  <a:t> </a:t>
                </a:r>
              </a:p>
            </p:txBody>
          </p:sp>
        </mc:Fallback>
      </mc:AlternateContent>
      <p:sp>
        <p:nvSpPr>
          <p:cNvPr id="10" name="Rechteck 9">
            <a:extLst>
              <a:ext uri="{FF2B5EF4-FFF2-40B4-BE49-F238E27FC236}">
                <a16:creationId xmlns:a16="http://schemas.microsoft.com/office/drawing/2014/main" id="{2BA4D858-7DC3-9D8E-5065-E3B3D9BC0D2C}"/>
              </a:ext>
            </a:extLst>
          </p:cNvPr>
          <p:cNvSpPr/>
          <p:nvPr/>
        </p:nvSpPr>
        <p:spPr>
          <a:xfrm>
            <a:off x="6782083" y="2276843"/>
            <a:ext cx="787326" cy="326019"/>
          </a:xfrm>
          <a:prstGeom prst="rect">
            <a:avLst/>
          </a:prstGeom>
          <a:solidFill>
            <a:srgbClr val="C00000">
              <a:alpha val="5567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Tree>
    <p:custDataLst>
      <p:tags r:id="rId1"/>
    </p:custDataLst>
    <p:extLst>
      <p:ext uri="{BB962C8B-B14F-4D97-AF65-F5344CB8AC3E}">
        <p14:creationId xmlns:p14="http://schemas.microsoft.com/office/powerpoint/2010/main" val="3634758341"/>
      </p:ext>
    </p:extLst>
  </p:cSld>
  <p:clrMapOvr>
    <a:masterClrMapping/>
  </p:clrMapOvr>
  <mc:AlternateContent xmlns:mc="http://schemas.openxmlformats.org/markup-compatibility/2006" xmlns:p14="http://schemas.microsoft.com/office/powerpoint/2010/main">
    <mc:Choice Requires="p14">
      <p:transition spd="slow" p14:dur="2000" advTm="129380"/>
    </mc:Choice>
    <mc:Fallback xmlns="">
      <p:transition spd="slow" advTm="129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8BF161D-7176-454A-8AB8-BBFBA737E809}"/>
              </a:ext>
            </a:extLst>
          </p:cNvPr>
          <p:cNvSpPr>
            <a:spLocks noGrp="1"/>
          </p:cNvSpPr>
          <p:nvPr>
            <p:ph type="title"/>
          </p:nvPr>
        </p:nvSpPr>
        <p:spPr/>
        <p:txBody>
          <a:bodyPr/>
          <a:lstStyle/>
          <a:p>
            <a:r>
              <a:rPr lang="de-DE" dirty="0" err="1"/>
              <a:t>Wetting</a:t>
            </a:r>
            <a:endParaRPr lang="de-DE" dirty="0"/>
          </a:p>
        </p:txBody>
      </p:sp>
      <p:sp>
        <p:nvSpPr>
          <p:cNvPr id="6" name="Textplatzhalter 5">
            <a:extLst>
              <a:ext uri="{FF2B5EF4-FFF2-40B4-BE49-F238E27FC236}">
                <a16:creationId xmlns:a16="http://schemas.microsoft.com/office/drawing/2014/main" id="{72BF0EAD-AEA3-4093-B217-087C498CD746}"/>
              </a:ext>
            </a:extLst>
          </p:cNvPr>
          <p:cNvSpPr>
            <a:spLocks noGrp="1"/>
          </p:cNvSpPr>
          <p:nvPr>
            <p:ph type="body" sz="quarter" idx="13"/>
          </p:nvPr>
        </p:nvSpPr>
        <p:spPr/>
        <p:txBody>
          <a:bodyPr/>
          <a:lstStyle/>
          <a:p>
            <a:endParaRPr lang="de-DE" dirty="0"/>
          </a:p>
        </p:txBody>
      </p:sp>
      <mc:AlternateContent xmlns:mc="http://schemas.openxmlformats.org/markup-compatibility/2006" xmlns:a14="http://schemas.microsoft.com/office/drawing/2010/main">
        <mc:Choice Requires="a14">
          <p:sp>
            <p:nvSpPr>
              <p:cNvPr id="44" name="Textfeld 43">
                <a:extLst>
                  <a:ext uri="{FF2B5EF4-FFF2-40B4-BE49-F238E27FC236}">
                    <a16:creationId xmlns:a16="http://schemas.microsoft.com/office/drawing/2014/main" id="{19919B23-73BB-4A13-BBA8-CFC05EED3F3F}"/>
                  </a:ext>
                </a:extLst>
              </p:cNvPr>
              <p:cNvSpPr txBox="1"/>
              <p:nvPr/>
            </p:nvSpPr>
            <p:spPr>
              <a:xfrm>
                <a:off x="549372" y="1342677"/>
                <a:ext cx="6096000" cy="1295419"/>
              </a:xfrm>
              <a:prstGeom prst="rect">
                <a:avLst/>
              </a:prstGeom>
              <a:noFill/>
            </p:spPr>
            <p:txBody>
              <a:bodyPr wrap="square">
                <a:spAutoFit/>
              </a:bodyPr>
              <a:lstStyle/>
              <a:p>
                <a:r>
                  <a:rPr lang="de-DE" dirty="0" err="1">
                    <a:ea typeface="Cambria Math" panose="02040503050406030204" pitchFamily="18" charset="0"/>
                  </a:rPr>
                  <a:t>Wetting</a:t>
                </a:r>
                <a:r>
                  <a:rPr lang="de-DE" dirty="0">
                    <a:ea typeface="Cambria Math" panose="02040503050406030204" pitchFamily="18" charset="0"/>
                  </a:rPr>
                  <a:t> </a:t>
                </a:r>
                <a:r>
                  <a:rPr lang="de-DE" dirty="0" err="1">
                    <a:ea typeface="Cambria Math" panose="02040503050406030204" pitchFamily="18" charset="0"/>
                  </a:rPr>
                  <a:t>boundary</a:t>
                </a:r>
                <a:r>
                  <a:rPr lang="de-DE" dirty="0">
                    <a:ea typeface="Cambria Math" panose="02040503050406030204" pitchFamily="18" charset="0"/>
                  </a:rPr>
                  <a:t> </a:t>
                </a:r>
                <a:r>
                  <a:rPr lang="de-DE" dirty="0" err="1">
                    <a:ea typeface="Cambria Math" panose="02040503050406030204" pitchFamily="18" charset="0"/>
                  </a:rPr>
                  <a:t>condition</a:t>
                </a:r>
                <a:r>
                  <a:rPr lang="de-DE" dirty="0">
                    <a:ea typeface="Cambria Math" panose="02040503050406030204" pitchFamily="18" charset="0"/>
                  </a:rPr>
                  <a:t>: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𝜙</m:t>
                    </m:r>
                    <m:r>
                      <a:rPr lang="de-DE" i="1">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𝒏</m:t>
                        </m:r>
                      </m:e>
                      <m:sub>
                        <m:r>
                          <a:rPr lang="de-DE" b="0" i="1" smtClean="0">
                            <a:latin typeface="Cambria Math" panose="02040503050406030204" pitchFamily="18" charset="0"/>
                            <a:ea typeface="Cambria Math" panose="02040503050406030204" pitchFamily="18" charset="0"/>
                          </a:rPr>
                          <m:t>𝑅</m:t>
                        </m:r>
                      </m:sub>
                    </m:sSub>
                    <m:r>
                      <a:rPr lang="de-DE" b="0" i="1" smtClean="0">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rad>
                          <m:radPr>
                            <m:degHide m:val="on"/>
                            <m:ctrlPr>
                              <a:rPr lang="de-DE" i="1" smtClean="0">
                                <a:latin typeface="Cambria Math" panose="02040503050406030204" pitchFamily="18" charset="0"/>
                                <a:ea typeface="Cambria Math" panose="02040503050406030204" pitchFamily="18" charset="0"/>
                              </a:rPr>
                            </m:ctrlPr>
                          </m:radPr>
                          <m:deg/>
                          <m:e>
                            <m:r>
                              <a:rPr lang="de-DE" b="0" i="1" smtClean="0">
                                <a:latin typeface="Cambria Math" panose="02040503050406030204" pitchFamily="18" charset="0"/>
                                <a:ea typeface="Cambria Math" panose="02040503050406030204" pitchFamily="18" charset="0"/>
                              </a:rPr>
                              <m:t>2</m:t>
                            </m:r>
                          </m:e>
                        </m:rad>
                      </m:num>
                      <m:den>
                        <m:r>
                          <a:rPr lang="de-DE" b="0" i="1" smtClean="0">
                            <a:latin typeface="Cambria Math" panose="02040503050406030204" pitchFamily="18" charset="0"/>
                            <a:ea typeface="Cambria Math" panose="02040503050406030204" pitchFamily="18" charset="0"/>
                          </a:rPr>
                          <m:t>2</m:t>
                        </m:r>
                      </m:den>
                    </m:f>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𝑐𝑜𝑠</m:t>
                        </m:r>
                        <m:r>
                          <a:rPr lang="de-DE" i="1">
                            <a:latin typeface="Cambria Math" panose="02040503050406030204" pitchFamily="18" charset="0"/>
                            <a:ea typeface="Cambria Math" panose="02040503050406030204" pitchFamily="18" charset="0"/>
                          </a:rPr>
                          <m:t>𝜃</m:t>
                        </m:r>
                      </m:num>
                      <m:den>
                        <m:r>
                          <a:rPr lang="de-DE" b="0" i="1" smtClean="0">
                            <a:latin typeface="Cambria Math" panose="02040503050406030204" pitchFamily="18" charset="0"/>
                            <a:ea typeface="Cambria Math" panose="02040503050406030204" pitchFamily="18" charset="0"/>
                          </a:rPr>
                          <m:t>𝜀</m:t>
                        </m:r>
                      </m:den>
                    </m:f>
                    <m:d>
                      <m:dPr>
                        <m:ctrlPr>
                          <a:rPr lang="de-DE"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1−</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𝜙</m:t>
                            </m:r>
                          </m:e>
                          <m:sup>
                            <m:r>
                              <a:rPr lang="de-DE" b="0" i="1" smtClean="0">
                                <a:latin typeface="Cambria Math" panose="02040503050406030204" pitchFamily="18" charset="0"/>
                                <a:ea typeface="Cambria Math" panose="02040503050406030204" pitchFamily="18" charset="0"/>
                              </a:rPr>
                              <m:t>2</m:t>
                            </m:r>
                          </m:sup>
                        </m:sSup>
                      </m:e>
                    </m:d>
                  </m:oMath>
                </a14:m>
                <a:endParaRPr lang="de-DE" b="0" dirty="0">
                  <a:ea typeface="Cambria Math" panose="02040503050406030204" pitchFamily="18" charset="0"/>
                </a:endParaRPr>
              </a:p>
              <a:p>
                <a:endParaRPr lang="de-DE" b="0" dirty="0">
                  <a:ea typeface="Cambria Math" panose="02040503050406030204" pitchFamily="18" charset="0"/>
                </a:endParaRPr>
              </a:p>
              <a:p>
                <a:r>
                  <a:rPr lang="de-DE" dirty="0">
                    <a:ea typeface="Cambria Math" panose="02040503050406030204" pitchFamily="18" charset="0"/>
                  </a:rPr>
                  <a:t>Zero </a:t>
                </a:r>
                <a:r>
                  <a:rPr lang="de-DE" dirty="0" err="1">
                    <a:ea typeface="Cambria Math" panose="02040503050406030204" pitchFamily="18" charset="0"/>
                  </a:rPr>
                  <a:t>gradient</a:t>
                </a:r>
                <a:r>
                  <a:rPr lang="de-DE" dirty="0">
                    <a:ea typeface="Cambria Math" panose="02040503050406030204" pitchFamily="18" charset="0"/>
                  </a:rPr>
                  <a:t> </a:t>
                </a:r>
                <a:r>
                  <a:rPr lang="de-DE" dirty="0" err="1">
                    <a:ea typeface="Cambria Math" panose="02040503050406030204" pitchFamily="18" charset="0"/>
                  </a:rPr>
                  <a:t>of</a:t>
                </a:r>
                <a:r>
                  <a:rPr lang="de-DE" dirty="0">
                    <a:ea typeface="Cambria Math" panose="02040503050406030204" pitchFamily="18" charset="0"/>
                  </a:rPr>
                  <a:t> </a:t>
                </a:r>
                <a:r>
                  <a:rPr lang="de-DE" dirty="0" err="1">
                    <a:ea typeface="Cambria Math" panose="02040503050406030204" pitchFamily="18" charset="0"/>
                  </a:rPr>
                  <a:t>chemical</a:t>
                </a:r>
                <a:r>
                  <a:rPr lang="de-DE" dirty="0">
                    <a:ea typeface="Cambria Math" panose="02040503050406030204" pitchFamily="18" charset="0"/>
                  </a:rPr>
                  <a:t> potential: </a:t>
                </a:r>
                <a14:m>
                  <m:oMath xmlns:m="http://schemas.openxmlformats.org/officeDocument/2006/math">
                    <m:r>
                      <a:rPr lang="de-DE" i="1">
                        <a:latin typeface="Cambria Math" panose="02040503050406030204" pitchFamily="18" charset="0"/>
                        <a:ea typeface="Cambria Math" panose="02040503050406030204" pitchFamily="18" charset="0"/>
                      </a:rPr>
                      <m:t>𝛻</m:t>
                    </m:r>
                    <m:r>
                      <a:rPr lang="de-DE" sz="1600" i="1" dirty="0">
                        <a:solidFill>
                          <a:schemeClr val="tx2"/>
                        </a:solidFill>
                        <a:latin typeface="Cambria Math" panose="02040503050406030204" pitchFamily="18" charset="0"/>
                      </a:rPr>
                      <m:t>𝜇</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𝒏</m:t>
                        </m:r>
                      </m:e>
                      <m:sub>
                        <m:r>
                          <a:rPr lang="de-DE" i="1">
                            <a:latin typeface="Cambria Math" panose="02040503050406030204" pitchFamily="18" charset="0"/>
                            <a:ea typeface="Cambria Math" panose="02040503050406030204" pitchFamily="18" charset="0"/>
                          </a:rPr>
                          <m:t>𝑅</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m:t>
                    </m:r>
                  </m:oMath>
                </a14:m>
                <a:endParaRPr lang="de-DE" dirty="0"/>
              </a:p>
              <a:p>
                <a:endParaRPr lang="de-DE" dirty="0"/>
              </a:p>
            </p:txBody>
          </p:sp>
        </mc:Choice>
        <mc:Fallback xmlns="">
          <p:sp>
            <p:nvSpPr>
              <p:cNvPr id="44" name="Textfeld 43">
                <a:extLst>
                  <a:ext uri="{FF2B5EF4-FFF2-40B4-BE49-F238E27FC236}">
                    <a16:creationId xmlns:a16="http://schemas.microsoft.com/office/drawing/2014/main" id="{19919B23-73BB-4A13-BBA8-CFC05EED3F3F}"/>
                  </a:ext>
                </a:extLst>
              </p:cNvPr>
              <p:cNvSpPr txBox="1">
                <a:spLocks noRot="1" noChangeAspect="1" noMove="1" noResize="1" noEditPoints="1" noAdjustHandles="1" noChangeArrowheads="1" noChangeShapeType="1" noTextEdit="1"/>
              </p:cNvSpPr>
              <p:nvPr/>
            </p:nvSpPr>
            <p:spPr>
              <a:xfrm>
                <a:off x="549372" y="1342677"/>
                <a:ext cx="6096000" cy="1295419"/>
              </a:xfrm>
              <a:prstGeom prst="rect">
                <a:avLst/>
              </a:prstGeom>
              <a:blipFill>
                <a:blip r:embed="rId6"/>
                <a:stretch>
                  <a:fillRect l="-624"/>
                </a:stretch>
              </a:blipFill>
            </p:spPr>
            <p:txBody>
              <a:bodyPr/>
              <a:lstStyle/>
              <a:p>
                <a:r>
                  <a:rPr lang="en-US">
                    <a:noFill/>
                  </a:rPr>
                  <a:t> </a:t>
                </a:r>
              </a:p>
            </p:txBody>
          </p:sp>
        </mc:Fallback>
      </mc:AlternateContent>
      <p:sp>
        <p:nvSpPr>
          <p:cNvPr id="87" name="Rechteck 86">
            <a:extLst>
              <a:ext uri="{FF2B5EF4-FFF2-40B4-BE49-F238E27FC236}">
                <a16:creationId xmlns:a16="http://schemas.microsoft.com/office/drawing/2014/main" id="{ADFF93B1-0177-494D-BBF0-4048115D7EAA}"/>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7" name="Rechteck 116">
            <a:extLst>
              <a:ext uri="{FF2B5EF4-FFF2-40B4-BE49-F238E27FC236}">
                <a16:creationId xmlns:a16="http://schemas.microsoft.com/office/drawing/2014/main" id="{86C6C1CE-392A-771D-2577-60ED8B817EBC}"/>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118" name="Datumsplatzhalter 3">
            <a:extLst>
              <a:ext uri="{FF2B5EF4-FFF2-40B4-BE49-F238E27FC236}">
                <a16:creationId xmlns:a16="http://schemas.microsoft.com/office/drawing/2014/main" id="{C2347EFB-9720-02B5-5EB3-4AD390F0EBB2}"/>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119" name="Foliennummernplatzhalter 4">
            <a:extLst>
              <a:ext uri="{FF2B5EF4-FFF2-40B4-BE49-F238E27FC236}">
                <a16:creationId xmlns:a16="http://schemas.microsoft.com/office/drawing/2014/main" id="{BCB20425-EFC6-3EEC-7B6B-CA6C31D23683}"/>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7</a:t>
            </a:fld>
            <a:endParaRPr lang="de-DE" dirty="0"/>
          </a:p>
        </p:txBody>
      </p:sp>
      <p:grpSp>
        <p:nvGrpSpPr>
          <p:cNvPr id="120" name="Gruppieren 119">
            <a:extLst>
              <a:ext uri="{FF2B5EF4-FFF2-40B4-BE49-F238E27FC236}">
                <a16:creationId xmlns:a16="http://schemas.microsoft.com/office/drawing/2014/main" id="{A073CC32-5E8B-3D34-B792-F98896C597D3}"/>
              </a:ext>
            </a:extLst>
          </p:cNvPr>
          <p:cNvGrpSpPr/>
          <p:nvPr/>
        </p:nvGrpSpPr>
        <p:grpSpPr>
          <a:xfrm>
            <a:off x="3363668" y="6414194"/>
            <a:ext cx="5464666" cy="328852"/>
            <a:chOff x="3990310" y="6414194"/>
            <a:chExt cx="5464666" cy="328852"/>
          </a:xfrm>
        </p:grpSpPr>
        <p:sp>
          <p:nvSpPr>
            <p:cNvPr id="121" name="Textfeld 120">
              <a:extLst>
                <a:ext uri="{FF2B5EF4-FFF2-40B4-BE49-F238E27FC236}">
                  <a16:creationId xmlns:a16="http://schemas.microsoft.com/office/drawing/2014/main" id="{0966F50C-BB31-69EA-B2AC-1C940A08DD4D}"/>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122" name="Gruppieren 121">
              <a:extLst>
                <a:ext uri="{FF2B5EF4-FFF2-40B4-BE49-F238E27FC236}">
                  <a16:creationId xmlns:a16="http://schemas.microsoft.com/office/drawing/2014/main" id="{12796592-8D46-2DD0-9C22-6F8056C4A764}"/>
                </a:ext>
              </a:extLst>
            </p:cNvPr>
            <p:cNvGrpSpPr/>
            <p:nvPr/>
          </p:nvGrpSpPr>
          <p:grpSpPr>
            <a:xfrm>
              <a:off x="4852483" y="6414194"/>
              <a:ext cx="4602493" cy="328852"/>
              <a:chOff x="4852483" y="6414194"/>
              <a:chExt cx="4602493" cy="328852"/>
            </a:xfrm>
          </p:grpSpPr>
          <p:grpSp>
            <p:nvGrpSpPr>
              <p:cNvPr id="123" name="Gruppieren 122">
                <a:extLst>
                  <a:ext uri="{FF2B5EF4-FFF2-40B4-BE49-F238E27FC236}">
                    <a16:creationId xmlns:a16="http://schemas.microsoft.com/office/drawing/2014/main" id="{DBA805C5-62BB-8E0D-7E41-9E4075EB3FF7}"/>
                  </a:ext>
                </a:extLst>
              </p:cNvPr>
              <p:cNvGrpSpPr/>
              <p:nvPr/>
            </p:nvGrpSpPr>
            <p:grpSpPr>
              <a:xfrm>
                <a:off x="4852483" y="6414194"/>
                <a:ext cx="3571150" cy="328852"/>
                <a:chOff x="4852483" y="6414194"/>
                <a:chExt cx="3571150" cy="328852"/>
              </a:xfrm>
            </p:grpSpPr>
            <p:grpSp>
              <p:nvGrpSpPr>
                <p:cNvPr id="125" name="Gruppieren 124">
                  <a:extLst>
                    <a:ext uri="{FF2B5EF4-FFF2-40B4-BE49-F238E27FC236}">
                      <a16:creationId xmlns:a16="http://schemas.microsoft.com/office/drawing/2014/main" id="{2EF19700-8643-72C4-2138-D4FA73BF78F6}"/>
                    </a:ext>
                  </a:extLst>
                </p:cNvPr>
                <p:cNvGrpSpPr/>
                <p:nvPr/>
              </p:nvGrpSpPr>
              <p:grpSpPr>
                <a:xfrm>
                  <a:off x="4852483" y="6643150"/>
                  <a:ext cx="423419" cy="99896"/>
                  <a:chOff x="4304401" y="6616154"/>
                  <a:chExt cx="423419" cy="99896"/>
                </a:xfrm>
              </p:grpSpPr>
              <p:sp>
                <p:nvSpPr>
                  <p:cNvPr id="134" name="Oval 88">
                    <a:extLst>
                      <a:ext uri="{FF2B5EF4-FFF2-40B4-BE49-F238E27FC236}">
                        <a16:creationId xmlns:a16="http://schemas.microsoft.com/office/drawing/2014/main" id="{2A83D0D3-C585-1582-52D1-C045A1EDC5FE}"/>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5" name="Oval 89">
                    <a:extLst>
                      <a:ext uri="{FF2B5EF4-FFF2-40B4-BE49-F238E27FC236}">
                        <a16:creationId xmlns:a16="http://schemas.microsoft.com/office/drawing/2014/main" id="{3531A74B-E938-BBEB-24C6-988506E0241E}"/>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126" name="Gruppieren 125">
                  <a:extLst>
                    <a:ext uri="{FF2B5EF4-FFF2-40B4-BE49-F238E27FC236}">
                      <a16:creationId xmlns:a16="http://schemas.microsoft.com/office/drawing/2014/main" id="{A6FA66EB-118C-7D38-0D03-CB92F78F5DCA}"/>
                    </a:ext>
                  </a:extLst>
                </p:cNvPr>
                <p:cNvGrpSpPr/>
                <p:nvPr/>
              </p:nvGrpSpPr>
              <p:grpSpPr>
                <a:xfrm>
                  <a:off x="6095559" y="6633521"/>
                  <a:ext cx="1410792" cy="103423"/>
                  <a:chOff x="5915080" y="6625491"/>
                  <a:chExt cx="1410792" cy="103423"/>
                </a:xfrm>
              </p:grpSpPr>
              <p:sp>
                <p:nvSpPr>
                  <p:cNvPr id="129" name="Oval 91">
                    <a:extLst>
                      <a:ext uri="{FF2B5EF4-FFF2-40B4-BE49-F238E27FC236}">
                        <a16:creationId xmlns:a16="http://schemas.microsoft.com/office/drawing/2014/main" id="{65EA623C-0E30-5EED-AFA2-C5A4335C94A3}"/>
                      </a:ext>
                    </a:extLst>
                  </p:cNvPr>
                  <p:cNvSpPr/>
                  <p:nvPr/>
                </p:nvSpPr>
                <p:spPr>
                  <a:xfrm flipH="1" flipV="1">
                    <a:off x="6240873" y="6626228"/>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0" name="Oval 92">
                    <a:extLst>
                      <a:ext uri="{FF2B5EF4-FFF2-40B4-BE49-F238E27FC236}">
                        <a16:creationId xmlns:a16="http://schemas.microsoft.com/office/drawing/2014/main" id="{3796D63F-0C2A-07E4-8426-1FD7484D223B}"/>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131" name="Oval 93">
                    <a:extLst>
                      <a:ext uri="{FF2B5EF4-FFF2-40B4-BE49-F238E27FC236}">
                        <a16:creationId xmlns:a16="http://schemas.microsoft.com/office/drawing/2014/main" id="{94B3D166-10C1-1FB0-B200-B4B5AA673716}"/>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2" name="Oval 94">
                    <a:extLst>
                      <a:ext uri="{FF2B5EF4-FFF2-40B4-BE49-F238E27FC236}">
                        <a16:creationId xmlns:a16="http://schemas.microsoft.com/office/drawing/2014/main" id="{C8563EC3-603C-BD77-7552-EBFA7A06741E}"/>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3" name="Oval 95">
                    <a:extLst>
                      <a:ext uri="{FF2B5EF4-FFF2-40B4-BE49-F238E27FC236}">
                        <a16:creationId xmlns:a16="http://schemas.microsoft.com/office/drawing/2014/main" id="{9D8F3813-CC72-7D53-7475-D6CD29907BD1}"/>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127" name="Oval 96">
                  <a:extLst>
                    <a:ext uri="{FF2B5EF4-FFF2-40B4-BE49-F238E27FC236}">
                      <a16:creationId xmlns:a16="http://schemas.microsoft.com/office/drawing/2014/main" id="{3A471E9E-9040-7265-EA99-2D0C8A53FFFE}"/>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28" name="Textfeld 127">
                  <a:extLst>
                    <a:ext uri="{FF2B5EF4-FFF2-40B4-BE49-F238E27FC236}">
                      <a16:creationId xmlns:a16="http://schemas.microsoft.com/office/drawing/2014/main" id="{71208445-FE83-4EED-944C-92BDED293B5E}"/>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124" name="Textfeld 123">
                <a:extLst>
                  <a:ext uri="{FF2B5EF4-FFF2-40B4-BE49-F238E27FC236}">
                    <a16:creationId xmlns:a16="http://schemas.microsoft.com/office/drawing/2014/main" id="{670310A8-82C5-9E55-D4D9-C5DC88E1C72E}"/>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mc:AlternateContent xmlns:mc="http://schemas.openxmlformats.org/markup-compatibility/2006" xmlns:a14="http://schemas.microsoft.com/office/drawing/2010/main">
        <mc:Choice Requires="a14">
          <p:sp>
            <p:nvSpPr>
              <p:cNvPr id="90" name="Textfeld 89">
                <a:extLst>
                  <a:ext uri="{FF2B5EF4-FFF2-40B4-BE49-F238E27FC236}">
                    <a16:creationId xmlns:a16="http://schemas.microsoft.com/office/drawing/2014/main" id="{9BA87AD0-15DF-9B20-42A2-B15129276355}"/>
                  </a:ext>
                </a:extLst>
              </p:cNvPr>
              <p:cNvSpPr txBox="1"/>
              <p:nvPr/>
            </p:nvSpPr>
            <p:spPr>
              <a:xfrm>
                <a:off x="2417786" y="4525040"/>
                <a:ext cx="1515645" cy="338554"/>
              </a:xfrm>
              <a:prstGeom prst="rect">
                <a:avLst/>
              </a:prstGeom>
              <a:noFill/>
            </p:spPr>
            <p:txBody>
              <a:bodyPr wrap="square">
                <a:spAutoFit/>
              </a:bodyPr>
              <a:lstStyle/>
              <a:p>
                <a:pPr algn="ctr"/>
                <a:r>
                  <a:rPr kumimoji="0" lang="de-DE" sz="1600" b="0" i="0" u="none" strike="noStrike" kern="1200" cap="none" spc="0" normalizeH="0" baseline="0" noProof="0" dirty="0">
                    <a:ln>
                      <a:noFill/>
                    </a:ln>
                    <a:solidFill>
                      <a:schemeClr val="bg1"/>
                    </a:solidFill>
                    <a:effectLst/>
                    <a:uLnTx/>
                    <a:uFillTx/>
                    <a:latin typeface="Arial"/>
                  </a:rPr>
                  <a:t>Phase Field </a:t>
                </a:r>
                <a14:m>
                  <m:oMath xmlns:m="http://schemas.openxmlformats.org/officeDocument/2006/math">
                    <m:r>
                      <a:rPr kumimoji="0" lang="de-DE" sz="1600" b="0" i="1" u="none" strike="noStrike" kern="1200" cap="none" spc="0" normalizeH="0" baseline="0" noProof="0" smtClean="0">
                        <a:ln>
                          <a:noFill/>
                        </a:ln>
                        <a:solidFill>
                          <a:schemeClr val="bg1"/>
                        </a:solidFill>
                        <a:effectLst/>
                        <a:uLnTx/>
                        <a:uFillTx/>
                        <a:latin typeface="Cambria Math" panose="02040503050406030204" pitchFamily="18" charset="0"/>
                      </a:rPr>
                      <m:t>𝜙</m:t>
                    </m:r>
                  </m:oMath>
                </a14:m>
                <a:endParaRPr lang="de-DE" sz="1600" dirty="0">
                  <a:solidFill>
                    <a:schemeClr val="bg1"/>
                  </a:solidFill>
                </a:endParaRPr>
              </a:p>
            </p:txBody>
          </p:sp>
        </mc:Choice>
        <mc:Fallback xmlns="">
          <p:sp>
            <p:nvSpPr>
              <p:cNvPr id="90" name="Textfeld 89">
                <a:extLst>
                  <a:ext uri="{FF2B5EF4-FFF2-40B4-BE49-F238E27FC236}">
                    <a16:creationId xmlns:a16="http://schemas.microsoft.com/office/drawing/2014/main" id="{9BA87AD0-15DF-9B20-42A2-B15129276355}"/>
                  </a:ext>
                </a:extLst>
              </p:cNvPr>
              <p:cNvSpPr txBox="1">
                <a:spLocks noRot="1" noChangeAspect="1" noMove="1" noResize="1" noEditPoints="1" noAdjustHandles="1" noChangeArrowheads="1" noChangeShapeType="1" noTextEdit="1"/>
              </p:cNvSpPr>
              <p:nvPr/>
            </p:nvSpPr>
            <p:spPr>
              <a:xfrm>
                <a:off x="2417786" y="4525040"/>
                <a:ext cx="1515645" cy="338554"/>
              </a:xfrm>
              <a:prstGeom prst="rect">
                <a:avLst/>
              </a:prstGeom>
              <a:blipFill>
                <a:blip r:embed="rId7"/>
                <a:stretch>
                  <a:fillRect t="-7143" b="-21429"/>
                </a:stretch>
              </a:blipFill>
            </p:spPr>
            <p:txBody>
              <a:bodyPr/>
              <a:lstStyle/>
              <a:p>
                <a:r>
                  <a:rPr lang="en-US">
                    <a:noFill/>
                  </a:rPr>
                  <a:t> </a:t>
                </a:r>
              </a:p>
            </p:txBody>
          </p:sp>
        </mc:Fallback>
      </mc:AlternateContent>
      <p:sp>
        <p:nvSpPr>
          <p:cNvPr id="91" name="Rechteck 90">
            <a:extLst>
              <a:ext uri="{FF2B5EF4-FFF2-40B4-BE49-F238E27FC236}">
                <a16:creationId xmlns:a16="http://schemas.microsoft.com/office/drawing/2014/main" id="{545D0367-A8E2-99FF-A380-2098930F7209}"/>
              </a:ext>
            </a:extLst>
          </p:cNvPr>
          <p:cNvSpPr/>
          <p:nvPr/>
        </p:nvSpPr>
        <p:spPr>
          <a:xfrm>
            <a:off x="10995567" y="1119844"/>
            <a:ext cx="1038422" cy="435187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98" name="Freihandform: Form 16">
            <a:extLst>
              <a:ext uri="{FF2B5EF4-FFF2-40B4-BE49-F238E27FC236}">
                <a16:creationId xmlns:a16="http://schemas.microsoft.com/office/drawing/2014/main" id="{7C1F4F0C-153C-3AA4-552A-E3EB340461CD}"/>
              </a:ext>
            </a:extLst>
          </p:cNvPr>
          <p:cNvSpPr/>
          <p:nvPr/>
        </p:nvSpPr>
        <p:spPr>
          <a:xfrm>
            <a:off x="10995567" y="1111471"/>
            <a:ext cx="1038435" cy="2630277"/>
          </a:xfrm>
          <a:custGeom>
            <a:avLst/>
            <a:gdLst>
              <a:gd name="connsiteX0" fmla="*/ 0 w 746760"/>
              <a:gd name="connsiteY0" fmla="*/ 0 h 1829290"/>
              <a:gd name="connsiteX1" fmla="*/ 746756 w 746760"/>
              <a:gd name="connsiteY1" fmla="*/ 0 h 1829290"/>
              <a:gd name="connsiteX2" fmla="*/ 746756 w 746760"/>
              <a:gd name="connsiteY2" fmla="*/ 1455870 h 1829290"/>
              <a:gd name="connsiteX3" fmla="*/ 746760 w 746760"/>
              <a:gd name="connsiteY3" fmla="*/ 1455910 h 1829290"/>
              <a:gd name="connsiteX4" fmla="*/ 746756 w 746760"/>
              <a:gd name="connsiteY4" fmla="*/ 1455950 h 1829290"/>
              <a:gd name="connsiteX5" fmla="*/ 746756 w 746760"/>
              <a:gd name="connsiteY5" fmla="*/ 1468446 h 1829290"/>
              <a:gd name="connsiteX6" fmla="*/ 745496 w 746760"/>
              <a:gd name="connsiteY6" fmla="*/ 1468446 h 1829290"/>
              <a:gd name="connsiteX7" fmla="*/ 739174 w 746760"/>
              <a:gd name="connsiteY7" fmla="*/ 1531159 h 1829290"/>
              <a:gd name="connsiteX8" fmla="*/ 373380 w 746760"/>
              <a:gd name="connsiteY8" fmla="*/ 1829290 h 1829290"/>
              <a:gd name="connsiteX9" fmla="*/ 7586 w 746760"/>
              <a:gd name="connsiteY9" fmla="*/ 1531159 h 1829290"/>
              <a:gd name="connsiteX10" fmla="*/ 1264 w 746760"/>
              <a:gd name="connsiteY10" fmla="*/ 1468446 h 1829290"/>
              <a:gd name="connsiteX11" fmla="*/ 0 w 746760"/>
              <a:gd name="connsiteY11" fmla="*/ 1468446 h 1829290"/>
              <a:gd name="connsiteX12" fmla="*/ 0 w 746760"/>
              <a:gd name="connsiteY12" fmla="*/ 1455910 h 182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60" h="1829290">
                <a:moveTo>
                  <a:pt x="0" y="0"/>
                </a:moveTo>
                <a:lnTo>
                  <a:pt x="746756" y="0"/>
                </a:lnTo>
                <a:lnTo>
                  <a:pt x="746756" y="1455870"/>
                </a:lnTo>
                <a:lnTo>
                  <a:pt x="746760" y="1455910"/>
                </a:lnTo>
                <a:lnTo>
                  <a:pt x="746756" y="1455950"/>
                </a:lnTo>
                <a:lnTo>
                  <a:pt x="746756" y="1468446"/>
                </a:lnTo>
                <a:lnTo>
                  <a:pt x="745496" y="1468446"/>
                </a:lnTo>
                <a:lnTo>
                  <a:pt x="739174" y="1531159"/>
                </a:lnTo>
                <a:cubicBezTo>
                  <a:pt x="704358" y="1701302"/>
                  <a:pt x="553815" y="1829290"/>
                  <a:pt x="373380" y="1829290"/>
                </a:cubicBezTo>
                <a:cubicBezTo>
                  <a:pt x="192945" y="1829290"/>
                  <a:pt x="42402" y="1701302"/>
                  <a:pt x="7586" y="1531159"/>
                </a:cubicBezTo>
                <a:lnTo>
                  <a:pt x="1264" y="1468446"/>
                </a:lnTo>
                <a:lnTo>
                  <a:pt x="0" y="1468446"/>
                </a:lnTo>
                <a:lnTo>
                  <a:pt x="0" y="145591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600" dirty="0"/>
          </a:p>
        </p:txBody>
      </p:sp>
      <p:cxnSp>
        <p:nvCxnSpPr>
          <p:cNvPr id="99" name="Gerader Verbinder 18">
            <a:extLst>
              <a:ext uri="{FF2B5EF4-FFF2-40B4-BE49-F238E27FC236}">
                <a16:creationId xmlns:a16="http://schemas.microsoft.com/office/drawing/2014/main" id="{45BDBF1B-803E-301F-E040-902CF067ED03}"/>
              </a:ext>
            </a:extLst>
          </p:cNvPr>
          <p:cNvCxnSpPr>
            <a:cxnSpLocks/>
            <a:stCxn id="98" idx="1"/>
          </p:cNvCxnSpPr>
          <p:nvPr/>
        </p:nvCxnSpPr>
        <p:spPr>
          <a:xfrm>
            <a:off x="12033996" y="1111471"/>
            <a:ext cx="0" cy="435026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Gerader Verbinder 19">
            <a:extLst>
              <a:ext uri="{FF2B5EF4-FFF2-40B4-BE49-F238E27FC236}">
                <a16:creationId xmlns:a16="http://schemas.microsoft.com/office/drawing/2014/main" id="{D7BF41D3-0678-8A62-50F4-C43F11B3993C}"/>
              </a:ext>
            </a:extLst>
          </p:cNvPr>
          <p:cNvCxnSpPr>
            <a:cxnSpLocks/>
          </p:cNvCxnSpPr>
          <p:nvPr/>
        </p:nvCxnSpPr>
        <p:spPr>
          <a:xfrm>
            <a:off x="10995567" y="1111471"/>
            <a:ext cx="0" cy="435788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1" name="Gerader Verbinder 21">
            <a:extLst>
              <a:ext uri="{FF2B5EF4-FFF2-40B4-BE49-F238E27FC236}">
                <a16:creationId xmlns:a16="http://schemas.microsoft.com/office/drawing/2014/main" id="{443BC6F3-4587-C8C1-BA9E-60C8DF540665}"/>
              </a:ext>
            </a:extLst>
          </p:cNvPr>
          <p:cNvCxnSpPr>
            <a:cxnSpLocks/>
            <a:endCxn id="91" idx="2"/>
          </p:cNvCxnSpPr>
          <p:nvPr/>
        </p:nvCxnSpPr>
        <p:spPr>
          <a:xfrm>
            <a:off x="11506058" y="1110562"/>
            <a:ext cx="8720" cy="4361161"/>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02" name="Textfeld 101">
            <a:extLst>
              <a:ext uri="{FF2B5EF4-FFF2-40B4-BE49-F238E27FC236}">
                <a16:creationId xmlns:a16="http://schemas.microsoft.com/office/drawing/2014/main" id="{A52DD396-F326-B1E6-F48B-5257310D2BB8}"/>
              </a:ext>
            </a:extLst>
          </p:cNvPr>
          <p:cNvSpPr txBox="1"/>
          <p:nvPr/>
        </p:nvSpPr>
        <p:spPr>
          <a:xfrm>
            <a:off x="11239096" y="4692947"/>
            <a:ext cx="57227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accent3"/>
                </a:solidFill>
              </a:rPr>
              <a:t> </a:t>
            </a:r>
            <a:r>
              <a:rPr lang="de-DE" sz="1200" dirty="0" err="1">
                <a:solidFill>
                  <a:schemeClr val="accent3"/>
                </a:solidFill>
              </a:rPr>
              <a:t>wetting</a:t>
            </a:r>
            <a:r>
              <a:rPr lang="de-DE" sz="1200" dirty="0">
                <a:solidFill>
                  <a:schemeClr val="accent3"/>
                </a:solidFill>
              </a:rPr>
              <a:t> </a:t>
            </a:r>
            <a:br>
              <a:rPr lang="de-DE" sz="1200" dirty="0">
                <a:solidFill>
                  <a:schemeClr val="accent3"/>
                </a:solidFill>
              </a:rPr>
            </a:br>
            <a:r>
              <a:rPr lang="de-DE" sz="1200" dirty="0">
                <a:solidFill>
                  <a:schemeClr val="accent3"/>
                </a:solidFill>
              </a:rPr>
              <a:t>fluid</a:t>
            </a:r>
          </a:p>
        </p:txBody>
      </p:sp>
      <p:sp>
        <p:nvSpPr>
          <p:cNvPr id="103" name="Textfeld 102">
            <a:extLst>
              <a:ext uri="{FF2B5EF4-FFF2-40B4-BE49-F238E27FC236}">
                <a16:creationId xmlns:a16="http://schemas.microsoft.com/office/drawing/2014/main" id="{269F5E64-49C4-248C-4F36-B093DEB4B72B}"/>
              </a:ext>
            </a:extLst>
          </p:cNvPr>
          <p:cNvSpPr txBox="1"/>
          <p:nvPr/>
        </p:nvSpPr>
        <p:spPr>
          <a:xfrm>
            <a:off x="11075651" y="1282705"/>
            <a:ext cx="86081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bg1"/>
                </a:solidFill>
              </a:rPr>
              <a:t>Non-</a:t>
            </a:r>
            <a:r>
              <a:rPr lang="de-DE" sz="1200" dirty="0" err="1">
                <a:solidFill>
                  <a:schemeClr val="bg1"/>
                </a:solidFill>
              </a:rPr>
              <a:t>wetting</a:t>
            </a:r>
            <a:r>
              <a:rPr lang="de-DE" sz="1200" dirty="0">
                <a:solidFill>
                  <a:schemeClr val="bg1"/>
                </a:solidFill>
              </a:rPr>
              <a:t> </a:t>
            </a:r>
            <a:br>
              <a:rPr lang="de-DE" sz="1200" dirty="0">
                <a:solidFill>
                  <a:schemeClr val="bg1"/>
                </a:solidFill>
              </a:rPr>
            </a:br>
            <a:r>
              <a:rPr lang="de-DE" sz="1200" dirty="0">
                <a:solidFill>
                  <a:schemeClr val="bg1"/>
                </a:solidFill>
              </a:rPr>
              <a:t>fluid</a:t>
            </a:r>
          </a:p>
        </p:txBody>
      </p:sp>
      <p:grpSp>
        <p:nvGrpSpPr>
          <p:cNvPr id="2" name="Gruppieren 1">
            <a:extLst>
              <a:ext uri="{FF2B5EF4-FFF2-40B4-BE49-F238E27FC236}">
                <a16:creationId xmlns:a16="http://schemas.microsoft.com/office/drawing/2014/main" id="{6606D698-1A94-3446-D606-246CDE107DF8}"/>
              </a:ext>
            </a:extLst>
          </p:cNvPr>
          <p:cNvGrpSpPr/>
          <p:nvPr/>
        </p:nvGrpSpPr>
        <p:grpSpPr>
          <a:xfrm>
            <a:off x="10366984" y="3422201"/>
            <a:ext cx="998512" cy="437635"/>
            <a:chOff x="9737708" y="3947776"/>
            <a:chExt cx="998512" cy="437635"/>
          </a:xfrm>
        </p:grpSpPr>
        <p:cxnSp>
          <p:nvCxnSpPr>
            <p:cNvPr id="21" name="Gerader Verbinder 20">
              <a:extLst>
                <a:ext uri="{FF2B5EF4-FFF2-40B4-BE49-F238E27FC236}">
                  <a16:creationId xmlns:a16="http://schemas.microsoft.com/office/drawing/2014/main" id="{9EC11ED0-FEFE-4DF2-90AC-F438ED43D7DE}"/>
                </a:ext>
              </a:extLst>
            </p:cNvPr>
            <p:cNvCxnSpPr>
              <a:cxnSpLocks/>
            </p:cNvCxnSpPr>
            <p:nvPr/>
          </p:nvCxnSpPr>
          <p:spPr>
            <a:xfrm>
              <a:off x="10423249" y="3982978"/>
              <a:ext cx="312971" cy="3908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EDFD549E-0FC3-46A8-B878-C0B96F26262D}"/>
                </a:ext>
              </a:extLst>
            </p:cNvPr>
            <p:cNvCxnSpPr>
              <a:cxnSpLocks/>
            </p:cNvCxnSpPr>
            <p:nvPr/>
          </p:nvCxnSpPr>
          <p:spPr>
            <a:xfrm>
              <a:off x="10422219" y="3978371"/>
              <a:ext cx="0" cy="4070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feld 29">
                  <a:extLst>
                    <a:ext uri="{FF2B5EF4-FFF2-40B4-BE49-F238E27FC236}">
                      <a16:creationId xmlns:a16="http://schemas.microsoft.com/office/drawing/2014/main" id="{5E7C1921-4BCA-4F8A-B5D2-C790EE99D6B4}"/>
                    </a:ext>
                  </a:extLst>
                </p:cNvPr>
                <p:cNvSpPr txBox="1"/>
                <p:nvPr/>
              </p:nvSpPr>
              <p:spPr>
                <a:xfrm>
                  <a:off x="10359882" y="4089945"/>
                  <a:ext cx="303793" cy="295466"/>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r>
                          <a:rPr lang="de-DE" sz="1600" i="1" smtClean="0">
                            <a:solidFill>
                              <a:srgbClr val="C00000"/>
                            </a:solidFill>
                            <a:latin typeface="Cambria Math" panose="02040503050406030204" pitchFamily="18" charset="0"/>
                            <a:ea typeface="Cambria Math" panose="02040503050406030204" pitchFamily="18" charset="0"/>
                          </a:rPr>
                          <m:t>𝜃</m:t>
                        </m:r>
                      </m:oMath>
                    </m:oMathPara>
                  </a14:m>
                  <a:endParaRPr lang="de-DE" sz="1600" dirty="0">
                    <a:solidFill>
                      <a:srgbClr val="C00000"/>
                    </a:solidFill>
                  </a:endParaRPr>
                </a:p>
              </p:txBody>
            </p:sp>
          </mc:Choice>
          <mc:Fallback xmlns="">
            <p:sp>
              <p:nvSpPr>
                <p:cNvPr id="30" name="Textfeld 29">
                  <a:extLst>
                    <a:ext uri="{FF2B5EF4-FFF2-40B4-BE49-F238E27FC236}">
                      <a16:creationId xmlns:a16="http://schemas.microsoft.com/office/drawing/2014/main" id="{5E7C1921-4BCA-4F8A-B5D2-C790EE99D6B4}"/>
                    </a:ext>
                  </a:extLst>
                </p:cNvPr>
                <p:cNvSpPr txBox="1">
                  <a:spLocks noRot="1" noChangeAspect="1" noMove="1" noResize="1" noEditPoints="1" noAdjustHandles="1" noChangeArrowheads="1" noChangeShapeType="1" noTextEdit="1"/>
                </p:cNvSpPr>
                <p:nvPr/>
              </p:nvSpPr>
              <p:spPr>
                <a:xfrm>
                  <a:off x="10359882" y="4089945"/>
                  <a:ext cx="303793" cy="29546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18BA2826-6CB7-488D-81E0-72C322FDDF6B}"/>
                    </a:ext>
                  </a:extLst>
                </p:cNvPr>
                <p:cNvSpPr txBox="1"/>
                <p:nvPr/>
              </p:nvSpPr>
              <p:spPr>
                <a:xfrm>
                  <a:off x="10015774" y="3947776"/>
                  <a:ext cx="298784" cy="3323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i="1" smtClean="0">
                                <a:solidFill>
                                  <a:srgbClr val="C00000"/>
                                </a:solidFill>
                                <a:latin typeface="Cambria Math" panose="02040503050406030204" pitchFamily="18" charset="0"/>
                                <a:ea typeface="Cambria Math" panose="02040503050406030204" pitchFamily="18" charset="0"/>
                              </a:rPr>
                            </m:ctrlPr>
                          </m:sSubPr>
                          <m:e>
                            <m:r>
                              <a:rPr lang="de-DE" sz="1800" b="1" i="1" smtClean="0">
                                <a:solidFill>
                                  <a:srgbClr val="C00000"/>
                                </a:solidFill>
                                <a:latin typeface="Cambria Math" panose="02040503050406030204" pitchFamily="18" charset="0"/>
                                <a:ea typeface="Cambria Math" panose="02040503050406030204" pitchFamily="18" charset="0"/>
                              </a:rPr>
                              <m:t>𝒏</m:t>
                            </m:r>
                          </m:e>
                          <m:sub>
                            <m:r>
                              <a:rPr lang="de-DE" sz="1800" b="0" i="1" smtClean="0">
                                <a:solidFill>
                                  <a:srgbClr val="C00000"/>
                                </a:solidFill>
                                <a:latin typeface="Cambria Math" panose="02040503050406030204" pitchFamily="18" charset="0"/>
                                <a:ea typeface="Cambria Math" panose="02040503050406030204" pitchFamily="18" charset="0"/>
                              </a:rPr>
                              <m:t>𝑅</m:t>
                            </m:r>
                          </m:sub>
                        </m:sSub>
                      </m:oMath>
                    </m:oMathPara>
                  </a14:m>
                  <a:endParaRPr lang="de-DE" sz="1600" dirty="0">
                    <a:solidFill>
                      <a:srgbClr val="C00000"/>
                    </a:solidFill>
                  </a:endParaRPr>
                </a:p>
              </p:txBody>
            </p:sp>
          </mc:Choice>
          <mc:Fallback xmlns="">
            <p:sp>
              <p:nvSpPr>
                <p:cNvPr id="32" name="Textfeld 31">
                  <a:extLst>
                    <a:ext uri="{FF2B5EF4-FFF2-40B4-BE49-F238E27FC236}">
                      <a16:creationId xmlns:a16="http://schemas.microsoft.com/office/drawing/2014/main" id="{18BA2826-6CB7-488D-81E0-72C322FDDF6B}"/>
                    </a:ext>
                  </a:extLst>
                </p:cNvPr>
                <p:cNvSpPr txBox="1">
                  <a:spLocks noRot="1" noChangeAspect="1" noMove="1" noResize="1" noEditPoints="1" noAdjustHandles="1" noChangeArrowheads="1" noChangeShapeType="1" noTextEdit="1"/>
                </p:cNvSpPr>
                <p:nvPr/>
              </p:nvSpPr>
              <p:spPr>
                <a:xfrm>
                  <a:off x="10015774" y="3947776"/>
                  <a:ext cx="298784" cy="332399"/>
                </a:xfrm>
                <a:prstGeom prst="rect">
                  <a:avLst/>
                </a:prstGeom>
                <a:blipFill>
                  <a:blip r:embed="rId20"/>
                  <a:stretch>
                    <a:fillRect l="-16000" r="-8000" b="-3704"/>
                  </a:stretch>
                </a:blipFill>
              </p:spPr>
              <p:txBody>
                <a:bodyPr/>
                <a:lstStyle/>
                <a:p>
                  <a:r>
                    <a:rPr lang="en-US">
                      <a:noFill/>
                    </a:rPr>
                    <a:t> </a:t>
                  </a:r>
                </a:p>
              </p:txBody>
            </p:sp>
          </mc:Fallback>
        </mc:AlternateContent>
        <p:cxnSp>
          <p:nvCxnSpPr>
            <p:cNvPr id="33" name="Gerade Verbindung mit Pfeil 32">
              <a:extLst>
                <a:ext uri="{FF2B5EF4-FFF2-40B4-BE49-F238E27FC236}">
                  <a16:creationId xmlns:a16="http://schemas.microsoft.com/office/drawing/2014/main" id="{4F49A92A-8233-4EF9-A89C-B2C07FA6D433}"/>
                </a:ext>
              </a:extLst>
            </p:cNvPr>
            <p:cNvCxnSpPr>
              <a:cxnSpLocks/>
            </p:cNvCxnSpPr>
            <p:nvPr/>
          </p:nvCxnSpPr>
          <p:spPr>
            <a:xfrm flipH="1">
              <a:off x="9737708" y="3977177"/>
              <a:ext cx="694829" cy="119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2495C026-A097-76E0-F777-7D16E65E8C03}"/>
              </a:ext>
            </a:extLst>
          </p:cNvPr>
          <p:cNvGrpSpPr/>
          <p:nvPr/>
        </p:nvGrpSpPr>
        <p:grpSpPr>
          <a:xfrm>
            <a:off x="4439419" y="2598149"/>
            <a:ext cx="3357572" cy="2647602"/>
            <a:chOff x="4439419" y="2598149"/>
            <a:chExt cx="3357572" cy="2647602"/>
          </a:xfrm>
        </p:grpSpPr>
        <mc:AlternateContent xmlns:mc="http://schemas.openxmlformats.org/markup-compatibility/2006" xmlns:a14="http://schemas.microsoft.com/office/drawing/2010/main">
          <mc:Choice Requires="a14">
            <p:sp>
              <p:nvSpPr>
                <p:cNvPr id="84" name="Textfeld 83">
                  <a:extLst>
                    <a:ext uri="{FF2B5EF4-FFF2-40B4-BE49-F238E27FC236}">
                      <a16:creationId xmlns:a16="http://schemas.microsoft.com/office/drawing/2014/main" id="{1AA241DB-1B37-4FD5-BA39-F44DA8D94F99}"/>
                    </a:ext>
                  </a:extLst>
                </p:cNvPr>
                <p:cNvSpPr txBox="1"/>
                <p:nvPr/>
              </p:nvSpPr>
              <p:spPr>
                <a:xfrm>
                  <a:off x="5337261" y="4789134"/>
                  <a:ext cx="1692918" cy="369332"/>
                </a:xfrm>
                <a:prstGeom prst="rect">
                  <a:avLst/>
                </a:prstGeom>
                <a:noFill/>
              </p:spPr>
              <p:txBody>
                <a:bodyPr wrap="square">
                  <a:spAutoFit/>
                </a:bodyPr>
                <a:lstStyle/>
                <a:p>
                  <a:pPr algn="ctr"/>
                  <a:r>
                    <a:rPr kumimoji="0" lang="de-DE" sz="1800" b="0" i="0" u="none" strike="noStrike" kern="1200" cap="none" spc="0" normalizeH="0" baseline="0" noProof="0" dirty="0">
                      <a:ln>
                        <a:noFill/>
                      </a:ln>
                      <a:solidFill>
                        <a:schemeClr val="bg1"/>
                      </a:solidFill>
                      <a:effectLst/>
                      <a:uLnTx/>
                      <a:uFillTx/>
                      <a:latin typeface="Arial"/>
                      <a:ea typeface="+mn-ea"/>
                      <a:cs typeface="+mn-cs"/>
                    </a:rPr>
                    <a:t>Pressure </a:t>
                  </a:r>
                  <a14:m>
                    <m:oMath xmlns:m="http://schemas.openxmlformats.org/officeDocument/2006/math">
                      <m:r>
                        <a:rPr kumimoji="0" lang="de-DE" sz="18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𝑝</m:t>
                      </m:r>
                    </m:oMath>
                  </a14:m>
                  <a:endParaRPr lang="de-DE" dirty="0">
                    <a:solidFill>
                      <a:schemeClr val="bg1"/>
                    </a:solidFill>
                  </a:endParaRPr>
                </a:p>
              </p:txBody>
            </p:sp>
          </mc:Choice>
          <mc:Fallback xmlns="">
            <p:sp>
              <p:nvSpPr>
                <p:cNvPr id="84" name="Textfeld 83">
                  <a:extLst>
                    <a:ext uri="{FF2B5EF4-FFF2-40B4-BE49-F238E27FC236}">
                      <a16:creationId xmlns:a16="http://schemas.microsoft.com/office/drawing/2014/main" id="{1AA241DB-1B37-4FD5-BA39-F44DA8D94F99}"/>
                    </a:ext>
                  </a:extLst>
                </p:cNvPr>
                <p:cNvSpPr txBox="1">
                  <a:spLocks noRot="1" noChangeAspect="1" noMove="1" noResize="1" noEditPoints="1" noAdjustHandles="1" noChangeArrowheads="1" noChangeShapeType="1" noTextEdit="1"/>
                </p:cNvSpPr>
                <p:nvPr/>
              </p:nvSpPr>
              <p:spPr>
                <a:xfrm>
                  <a:off x="5337261" y="4789134"/>
                  <a:ext cx="1692918" cy="369332"/>
                </a:xfrm>
                <a:prstGeom prst="rect">
                  <a:avLst/>
                </a:prstGeom>
                <a:blipFill>
                  <a:blip r:embed="rId21"/>
                  <a:stretch>
                    <a:fillRect t="-10000" b="-23333"/>
                  </a:stretch>
                </a:blipFill>
              </p:spPr>
              <p:txBody>
                <a:bodyPr/>
                <a:lstStyle/>
                <a:p>
                  <a:r>
                    <a:rPr lang="en-US">
                      <a:noFill/>
                    </a:rPr>
                    <a:t> </a:t>
                  </a:r>
                </a:p>
              </p:txBody>
            </p:sp>
          </mc:Fallback>
        </mc:AlternateContent>
        <p:grpSp>
          <p:nvGrpSpPr>
            <p:cNvPr id="22" name="Gruppieren 21">
              <a:extLst>
                <a:ext uri="{FF2B5EF4-FFF2-40B4-BE49-F238E27FC236}">
                  <a16:creationId xmlns:a16="http://schemas.microsoft.com/office/drawing/2014/main" id="{22C2867D-73A6-8569-A51B-6CDA7592B8EA}"/>
                </a:ext>
              </a:extLst>
            </p:cNvPr>
            <p:cNvGrpSpPr/>
            <p:nvPr/>
          </p:nvGrpSpPr>
          <p:grpSpPr>
            <a:xfrm>
              <a:off x="4439419" y="2598149"/>
              <a:ext cx="3357572" cy="2647602"/>
              <a:chOff x="3353351" y="2290666"/>
              <a:chExt cx="2631779" cy="2075280"/>
            </a:xfrm>
          </p:grpSpPr>
          <p:grpSp>
            <p:nvGrpSpPr>
              <p:cNvPr id="10" name="Gruppieren 9">
                <a:extLst>
                  <a:ext uri="{FF2B5EF4-FFF2-40B4-BE49-F238E27FC236}">
                    <a16:creationId xmlns:a16="http://schemas.microsoft.com/office/drawing/2014/main" id="{C3E4A1DE-3FC4-4D02-EEBF-26732BD36C4B}"/>
                  </a:ext>
                </a:extLst>
              </p:cNvPr>
              <p:cNvGrpSpPr/>
              <p:nvPr/>
            </p:nvGrpSpPr>
            <p:grpSpPr>
              <a:xfrm>
                <a:off x="3353351" y="2565079"/>
                <a:ext cx="2631779" cy="1800867"/>
                <a:chOff x="3363668" y="2574793"/>
                <a:chExt cx="2631779" cy="1800867"/>
              </a:xfrm>
            </p:grpSpPr>
            <p:sp>
              <p:nvSpPr>
                <p:cNvPr id="3" name="Rechteck 2">
                  <a:extLst>
                    <a:ext uri="{FF2B5EF4-FFF2-40B4-BE49-F238E27FC236}">
                      <a16:creationId xmlns:a16="http://schemas.microsoft.com/office/drawing/2014/main" id="{06FD5C86-5E8F-53C0-C21D-B8638BA18A7A}"/>
                    </a:ext>
                  </a:extLst>
                </p:cNvPr>
                <p:cNvSpPr/>
                <p:nvPr/>
              </p:nvSpPr>
              <p:spPr>
                <a:xfrm>
                  <a:off x="3363668" y="2574793"/>
                  <a:ext cx="2631779" cy="1295418"/>
                </a:xfrm>
                <a:prstGeom prst="rect">
                  <a:avLst/>
                </a:prstGeom>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8" name="Oval 67">
                  <a:extLst>
                    <a:ext uri="{FF2B5EF4-FFF2-40B4-BE49-F238E27FC236}">
                      <a16:creationId xmlns:a16="http://schemas.microsoft.com/office/drawing/2014/main" id="{9B2232DE-8196-6180-AEC3-456E0CAC5E6A}"/>
                    </a:ext>
                  </a:extLst>
                </p:cNvPr>
                <p:cNvSpPr/>
                <p:nvPr/>
              </p:nvSpPr>
              <p:spPr>
                <a:xfrm>
                  <a:off x="4130049" y="3367285"/>
                  <a:ext cx="1038421" cy="100837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grpSp>
          <mc:AlternateContent xmlns:mc="http://schemas.openxmlformats.org/markup-compatibility/2006" xmlns:a14="http://schemas.microsoft.com/office/drawing/2010/main">
            <mc:Choice Requires="a14">
              <p:sp>
                <p:nvSpPr>
                  <p:cNvPr id="64" name="Rechteck 63">
                    <a:extLst>
                      <a:ext uri="{FF2B5EF4-FFF2-40B4-BE49-F238E27FC236}">
                        <a16:creationId xmlns:a16="http://schemas.microsoft.com/office/drawing/2014/main" id="{1D154EF9-ACEE-B643-4A77-DC511C153806}"/>
                      </a:ext>
                    </a:extLst>
                  </p:cNvPr>
                  <p:cNvSpPr/>
                  <p:nvPr/>
                </p:nvSpPr>
                <p:spPr>
                  <a:xfrm>
                    <a:off x="4198568" y="2290666"/>
                    <a:ext cx="1644080" cy="28949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de-DE" sz="1800" i="1" smtClean="0">
                              <a:solidFill>
                                <a:schemeClr val="tx2"/>
                              </a:solidFill>
                              <a:latin typeface="Cambria Math" panose="02040503050406030204" pitchFamily="18" charset="0"/>
                              <a:ea typeface="Cambria Math" panose="02040503050406030204" pitchFamily="18" charset="0"/>
                            </a:rPr>
                            <m:t>𝜃</m:t>
                          </m:r>
                          <m:r>
                            <a:rPr lang="de-DE" sz="1800" b="0" i="1" smtClean="0">
                              <a:solidFill>
                                <a:schemeClr val="tx2"/>
                              </a:solidFill>
                              <a:latin typeface="Cambria Math" panose="02040503050406030204" pitchFamily="18" charset="0"/>
                              <a:ea typeface="Cambria Math" panose="02040503050406030204" pitchFamily="18" charset="0"/>
                            </a:rPr>
                            <m:t>=45°               </m:t>
                          </m:r>
                        </m:oMath>
                      </m:oMathPara>
                    </a14:m>
                    <a:endParaRPr lang="de-DE" sz="1800" dirty="0">
                      <a:solidFill>
                        <a:schemeClr val="tx2"/>
                      </a:solidFill>
                    </a:endParaRPr>
                  </a:p>
                </p:txBody>
              </p:sp>
            </mc:Choice>
            <mc:Fallback xmlns="">
              <p:sp>
                <p:nvSpPr>
                  <p:cNvPr id="64" name="Rechteck 63">
                    <a:extLst>
                      <a:ext uri="{FF2B5EF4-FFF2-40B4-BE49-F238E27FC236}">
                        <a16:creationId xmlns:a16="http://schemas.microsoft.com/office/drawing/2014/main" id="{1D154EF9-ACEE-B643-4A77-DC511C153806}"/>
                      </a:ext>
                    </a:extLst>
                  </p:cNvPr>
                  <p:cNvSpPr>
                    <a:spLocks noRot="1" noChangeAspect="1" noMove="1" noResize="1" noEditPoints="1" noAdjustHandles="1" noChangeArrowheads="1" noChangeShapeType="1" noTextEdit="1"/>
                  </p:cNvSpPr>
                  <p:nvPr/>
                </p:nvSpPr>
                <p:spPr>
                  <a:xfrm>
                    <a:off x="4198568" y="2290666"/>
                    <a:ext cx="1644080" cy="289495"/>
                  </a:xfrm>
                  <a:prstGeom prst="rect">
                    <a:avLst/>
                  </a:prstGeom>
                  <a:blipFill>
                    <a:blip r:embed="rId22"/>
                    <a:stretch>
                      <a:fillRect b="-20000"/>
                    </a:stretch>
                  </a:blipFill>
                </p:spPr>
                <p:txBody>
                  <a:bodyPr/>
                  <a:lstStyle/>
                  <a:p>
                    <a:r>
                      <a:rPr lang="en-US">
                        <a:noFill/>
                      </a:rPr>
                      <a:t> </a:t>
                    </a:r>
                  </a:p>
                </p:txBody>
              </p:sp>
            </mc:Fallback>
          </mc:AlternateContent>
        </p:grpSp>
        <p:cxnSp>
          <p:nvCxnSpPr>
            <p:cNvPr id="12" name="Gerade Verbindung 11">
              <a:extLst>
                <a:ext uri="{FF2B5EF4-FFF2-40B4-BE49-F238E27FC236}">
                  <a16:creationId xmlns:a16="http://schemas.microsoft.com/office/drawing/2014/main" id="{BB9B8133-70F1-8F4A-1F3E-27B202A29BB3}"/>
                </a:ext>
              </a:extLst>
            </p:cNvPr>
            <p:cNvCxnSpPr>
              <a:cxnSpLocks/>
            </p:cNvCxnSpPr>
            <p:nvPr/>
          </p:nvCxnSpPr>
          <p:spPr>
            <a:xfrm>
              <a:off x="4785582" y="4598696"/>
              <a:ext cx="2642096" cy="10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feld 103">
              <a:extLst>
                <a:ext uri="{FF2B5EF4-FFF2-40B4-BE49-F238E27FC236}">
                  <a16:creationId xmlns:a16="http://schemas.microsoft.com/office/drawing/2014/main" id="{996272AE-1B6C-F5B0-4B4E-B090459903F0}"/>
                </a:ext>
              </a:extLst>
            </p:cNvPr>
            <p:cNvSpPr txBox="1"/>
            <p:nvPr/>
          </p:nvSpPr>
          <p:spPr>
            <a:xfrm>
              <a:off x="5194406" y="3242363"/>
              <a:ext cx="1836338" cy="201209"/>
            </a:xfrm>
            <a:prstGeom prst="rect">
              <a:avLst/>
            </a:prstGeom>
            <a:noFill/>
            <a:ln>
              <a:noFill/>
              <a:prstDash val="sysDash"/>
            </a:ln>
          </p:spPr>
          <p:txBody>
            <a:bodyPr wrap="square" lIns="0" tIns="0" rIns="0" bIns="0" rtlCol="0">
              <a:spAutoFit/>
            </a:bodyPr>
            <a:lstStyle/>
            <a:p>
              <a:pPr algn="ctr">
                <a:lnSpc>
                  <a:spcPct val="120000"/>
                </a:lnSpc>
                <a:spcBef>
                  <a:spcPts val="625"/>
                </a:spcBef>
                <a:buClr>
                  <a:schemeClr val="accent1"/>
                </a:buClr>
              </a:pPr>
              <a:r>
                <a:rPr lang="de-DE" sz="1200" dirty="0">
                  <a:solidFill>
                    <a:schemeClr val="bg1"/>
                  </a:solidFill>
                </a:rPr>
                <a:t>Non-</a:t>
              </a:r>
              <a:r>
                <a:rPr lang="de-DE" sz="1200" dirty="0" err="1">
                  <a:solidFill>
                    <a:schemeClr val="bg1"/>
                  </a:solidFill>
                </a:rPr>
                <a:t>wetting</a:t>
              </a:r>
              <a:r>
                <a:rPr lang="de-DE" sz="1200" dirty="0">
                  <a:solidFill>
                    <a:schemeClr val="bg1"/>
                  </a:solidFill>
                </a:rPr>
                <a:t> fluid</a:t>
              </a:r>
            </a:p>
          </p:txBody>
        </p:sp>
        <p:sp>
          <p:nvSpPr>
            <p:cNvPr id="105" name="Textfeld 104">
              <a:extLst>
                <a:ext uri="{FF2B5EF4-FFF2-40B4-BE49-F238E27FC236}">
                  <a16:creationId xmlns:a16="http://schemas.microsoft.com/office/drawing/2014/main" id="{7B9AF3C7-CB1A-937F-A48E-1A4E07980379}"/>
                </a:ext>
              </a:extLst>
            </p:cNvPr>
            <p:cNvSpPr txBox="1"/>
            <p:nvPr/>
          </p:nvSpPr>
          <p:spPr>
            <a:xfrm>
              <a:off x="5611447" y="4272431"/>
              <a:ext cx="937472" cy="201209"/>
            </a:xfrm>
            <a:prstGeom prst="rect">
              <a:avLst/>
            </a:prstGeom>
            <a:noFill/>
            <a:ln>
              <a:noFill/>
              <a:prstDash val="sysDash"/>
            </a:ln>
          </p:spPr>
          <p:txBody>
            <a:bodyPr wrap="square" lIns="0" tIns="0" rIns="0" bIns="0" rtlCol="0">
              <a:spAutoFit/>
            </a:bodyPr>
            <a:lstStyle/>
            <a:p>
              <a:pPr algn="ctr">
                <a:lnSpc>
                  <a:spcPct val="120000"/>
                </a:lnSpc>
                <a:spcBef>
                  <a:spcPts val="625"/>
                </a:spcBef>
                <a:buClr>
                  <a:schemeClr val="accent1"/>
                </a:buClr>
              </a:pPr>
              <a:r>
                <a:rPr lang="de-DE" sz="1200" dirty="0">
                  <a:solidFill>
                    <a:schemeClr val="accent3"/>
                  </a:solidFill>
                </a:rPr>
                <a:t> </a:t>
              </a:r>
              <a:r>
                <a:rPr lang="de-DE" sz="1200" dirty="0" err="1">
                  <a:solidFill>
                    <a:schemeClr val="accent3"/>
                  </a:solidFill>
                </a:rPr>
                <a:t>wetting</a:t>
              </a:r>
              <a:r>
                <a:rPr lang="de-DE" sz="1200" dirty="0">
                  <a:solidFill>
                    <a:schemeClr val="accent3"/>
                  </a:solidFill>
                </a:rPr>
                <a:t> fluid</a:t>
              </a:r>
            </a:p>
          </p:txBody>
        </p:sp>
      </p:grpSp>
    </p:spTree>
    <p:custDataLst>
      <p:tags r:id="rId1"/>
    </p:custDataLst>
    <p:extLst>
      <p:ext uri="{BB962C8B-B14F-4D97-AF65-F5344CB8AC3E}">
        <p14:creationId xmlns:p14="http://schemas.microsoft.com/office/powerpoint/2010/main" val="3915887734"/>
      </p:ext>
    </p:extLst>
  </p:cSld>
  <p:clrMapOvr>
    <a:masterClrMapping/>
  </p:clrMapOvr>
  <mc:AlternateContent xmlns:mc="http://schemas.openxmlformats.org/markup-compatibility/2006" xmlns:p14="http://schemas.microsoft.com/office/powerpoint/2010/main">
    <mc:Choice Requires="p14">
      <p:transition spd="slow" p14:dur="2000" advTm="39593"/>
    </mc:Choice>
    <mc:Fallback xmlns="">
      <p:transition spd="slow" advTm="39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8BF161D-7176-454A-8AB8-BBFBA737E809}"/>
              </a:ext>
            </a:extLst>
          </p:cNvPr>
          <p:cNvSpPr>
            <a:spLocks noGrp="1"/>
          </p:cNvSpPr>
          <p:nvPr>
            <p:ph type="title"/>
          </p:nvPr>
        </p:nvSpPr>
        <p:spPr/>
        <p:txBody>
          <a:bodyPr/>
          <a:lstStyle/>
          <a:p>
            <a:r>
              <a:rPr lang="de-DE" dirty="0" err="1"/>
              <a:t>Wetting</a:t>
            </a:r>
            <a:endParaRPr lang="de-DE" dirty="0"/>
          </a:p>
        </p:txBody>
      </p:sp>
      <p:sp>
        <p:nvSpPr>
          <p:cNvPr id="6" name="Textplatzhalter 5">
            <a:extLst>
              <a:ext uri="{FF2B5EF4-FFF2-40B4-BE49-F238E27FC236}">
                <a16:creationId xmlns:a16="http://schemas.microsoft.com/office/drawing/2014/main" id="{72BF0EAD-AEA3-4093-B217-087C498CD746}"/>
              </a:ext>
            </a:extLst>
          </p:cNvPr>
          <p:cNvSpPr>
            <a:spLocks noGrp="1"/>
          </p:cNvSpPr>
          <p:nvPr>
            <p:ph type="body" sz="quarter" idx="13"/>
          </p:nvPr>
        </p:nvSpPr>
        <p:spPr/>
        <p:txBody>
          <a:bodyPr/>
          <a:lstStyle/>
          <a:p>
            <a:endParaRPr lang="de-DE" dirty="0"/>
          </a:p>
        </p:txBody>
      </p:sp>
      <mc:AlternateContent xmlns:mc="http://schemas.openxmlformats.org/markup-compatibility/2006" xmlns:a14="http://schemas.microsoft.com/office/drawing/2010/main">
        <mc:Choice Requires="a14">
          <p:sp>
            <p:nvSpPr>
              <p:cNvPr id="44" name="Textfeld 43">
                <a:extLst>
                  <a:ext uri="{FF2B5EF4-FFF2-40B4-BE49-F238E27FC236}">
                    <a16:creationId xmlns:a16="http://schemas.microsoft.com/office/drawing/2014/main" id="{19919B23-73BB-4A13-BBA8-CFC05EED3F3F}"/>
                  </a:ext>
                </a:extLst>
              </p:cNvPr>
              <p:cNvSpPr txBox="1"/>
              <p:nvPr/>
            </p:nvSpPr>
            <p:spPr>
              <a:xfrm>
                <a:off x="549372" y="1342677"/>
                <a:ext cx="6096000" cy="1295419"/>
              </a:xfrm>
              <a:prstGeom prst="rect">
                <a:avLst/>
              </a:prstGeom>
              <a:noFill/>
            </p:spPr>
            <p:txBody>
              <a:bodyPr wrap="square">
                <a:spAutoFit/>
              </a:bodyPr>
              <a:lstStyle/>
              <a:p>
                <a:r>
                  <a:rPr lang="de-DE" dirty="0" err="1">
                    <a:ea typeface="Cambria Math" panose="02040503050406030204" pitchFamily="18" charset="0"/>
                  </a:rPr>
                  <a:t>Wetting</a:t>
                </a:r>
                <a:r>
                  <a:rPr lang="de-DE" dirty="0">
                    <a:ea typeface="Cambria Math" panose="02040503050406030204" pitchFamily="18" charset="0"/>
                  </a:rPr>
                  <a:t> </a:t>
                </a:r>
                <a:r>
                  <a:rPr lang="de-DE" dirty="0" err="1">
                    <a:ea typeface="Cambria Math" panose="02040503050406030204" pitchFamily="18" charset="0"/>
                  </a:rPr>
                  <a:t>boundary</a:t>
                </a:r>
                <a:r>
                  <a:rPr lang="de-DE" dirty="0">
                    <a:ea typeface="Cambria Math" panose="02040503050406030204" pitchFamily="18" charset="0"/>
                  </a:rPr>
                  <a:t> </a:t>
                </a:r>
                <a:r>
                  <a:rPr lang="de-DE" dirty="0" err="1">
                    <a:ea typeface="Cambria Math" panose="02040503050406030204" pitchFamily="18" charset="0"/>
                  </a:rPr>
                  <a:t>condition</a:t>
                </a:r>
                <a:r>
                  <a:rPr lang="de-DE" dirty="0">
                    <a:ea typeface="Cambria Math" panose="02040503050406030204" pitchFamily="18" charset="0"/>
                  </a:rPr>
                  <a:t>: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𝜙</m:t>
                    </m:r>
                    <m:r>
                      <a:rPr lang="de-DE" i="1">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𝒏</m:t>
                        </m:r>
                      </m:e>
                      <m:sub>
                        <m:r>
                          <a:rPr lang="de-DE" b="0" i="1" smtClean="0">
                            <a:latin typeface="Cambria Math" panose="02040503050406030204" pitchFamily="18" charset="0"/>
                            <a:ea typeface="Cambria Math" panose="02040503050406030204" pitchFamily="18" charset="0"/>
                          </a:rPr>
                          <m:t>𝑅</m:t>
                        </m:r>
                      </m:sub>
                    </m:sSub>
                    <m:r>
                      <a:rPr lang="de-DE" b="0" i="1" smtClean="0">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rad>
                          <m:radPr>
                            <m:degHide m:val="on"/>
                            <m:ctrlPr>
                              <a:rPr lang="de-DE" i="1" smtClean="0">
                                <a:latin typeface="Cambria Math" panose="02040503050406030204" pitchFamily="18" charset="0"/>
                                <a:ea typeface="Cambria Math" panose="02040503050406030204" pitchFamily="18" charset="0"/>
                              </a:rPr>
                            </m:ctrlPr>
                          </m:radPr>
                          <m:deg/>
                          <m:e>
                            <m:r>
                              <a:rPr lang="de-DE" b="0" i="1" smtClean="0">
                                <a:latin typeface="Cambria Math" panose="02040503050406030204" pitchFamily="18" charset="0"/>
                                <a:ea typeface="Cambria Math" panose="02040503050406030204" pitchFamily="18" charset="0"/>
                              </a:rPr>
                              <m:t>2</m:t>
                            </m:r>
                          </m:e>
                        </m:rad>
                      </m:num>
                      <m:den>
                        <m:r>
                          <a:rPr lang="de-DE" b="0" i="1" smtClean="0">
                            <a:latin typeface="Cambria Math" panose="02040503050406030204" pitchFamily="18" charset="0"/>
                            <a:ea typeface="Cambria Math" panose="02040503050406030204" pitchFamily="18" charset="0"/>
                          </a:rPr>
                          <m:t>2</m:t>
                        </m:r>
                      </m:den>
                    </m:f>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𝑐𝑜𝑠</m:t>
                        </m:r>
                        <m:r>
                          <a:rPr lang="de-DE" i="1">
                            <a:latin typeface="Cambria Math" panose="02040503050406030204" pitchFamily="18" charset="0"/>
                            <a:ea typeface="Cambria Math" panose="02040503050406030204" pitchFamily="18" charset="0"/>
                          </a:rPr>
                          <m:t>𝜃</m:t>
                        </m:r>
                      </m:num>
                      <m:den>
                        <m:r>
                          <a:rPr lang="de-DE" b="0" i="1" smtClean="0">
                            <a:latin typeface="Cambria Math" panose="02040503050406030204" pitchFamily="18" charset="0"/>
                            <a:ea typeface="Cambria Math" panose="02040503050406030204" pitchFamily="18" charset="0"/>
                          </a:rPr>
                          <m:t>𝜀</m:t>
                        </m:r>
                      </m:den>
                    </m:f>
                    <m:d>
                      <m:dPr>
                        <m:ctrlPr>
                          <a:rPr lang="de-DE"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1−</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𝜙</m:t>
                            </m:r>
                          </m:e>
                          <m:sup>
                            <m:r>
                              <a:rPr lang="de-DE" b="0" i="1" smtClean="0">
                                <a:latin typeface="Cambria Math" panose="02040503050406030204" pitchFamily="18" charset="0"/>
                                <a:ea typeface="Cambria Math" panose="02040503050406030204" pitchFamily="18" charset="0"/>
                              </a:rPr>
                              <m:t>2</m:t>
                            </m:r>
                          </m:sup>
                        </m:sSup>
                      </m:e>
                    </m:d>
                  </m:oMath>
                </a14:m>
                <a:endParaRPr lang="de-DE" b="0" dirty="0">
                  <a:ea typeface="Cambria Math" panose="02040503050406030204" pitchFamily="18" charset="0"/>
                </a:endParaRPr>
              </a:p>
              <a:p>
                <a:endParaRPr lang="de-DE" b="0" dirty="0">
                  <a:ea typeface="Cambria Math" panose="02040503050406030204" pitchFamily="18" charset="0"/>
                </a:endParaRPr>
              </a:p>
              <a:p>
                <a:r>
                  <a:rPr lang="de-DE" dirty="0">
                    <a:ea typeface="Cambria Math" panose="02040503050406030204" pitchFamily="18" charset="0"/>
                  </a:rPr>
                  <a:t>Zero </a:t>
                </a:r>
                <a:r>
                  <a:rPr lang="de-DE" dirty="0" err="1">
                    <a:ea typeface="Cambria Math" panose="02040503050406030204" pitchFamily="18" charset="0"/>
                  </a:rPr>
                  <a:t>gradient</a:t>
                </a:r>
                <a:r>
                  <a:rPr lang="de-DE" dirty="0">
                    <a:ea typeface="Cambria Math" panose="02040503050406030204" pitchFamily="18" charset="0"/>
                  </a:rPr>
                  <a:t> </a:t>
                </a:r>
                <a:r>
                  <a:rPr lang="de-DE" dirty="0" err="1">
                    <a:ea typeface="Cambria Math" panose="02040503050406030204" pitchFamily="18" charset="0"/>
                  </a:rPr>
                  <a:t>of</a:t>
                </a:r>
                <a:r>
                  <a:rPr lang="de-DE" dirty="0">
                    <a:ea typeface="Cambria Math" panose="02040503050406030204" pitchFamily="18" charset="0"/>
                  </a:rPr>
                  <a:t> </a:t>
                </a:r>
                <a:r>
                  <a:rPr lang="de-DE" dirty="0" err="1">
                    <a:ea typeface="Cambria Math" panose="02040503050406030204" pitchFamily="18" charset="0"/>
                  </a:rPr>
                  <a:t>chemical</a:t>
                </a:r>
                <a:r>
                  <a:rPr lang="de-DE" dirty="0">
                    <a:ea typeface="Cambria Math" panose="02040503050406030204" pitchFamily="18" charset="0"/>
                  </a:rPr>
                  <a:t> potential: </a:t>
                </a:r>
                <a14:m>
                  <m:oMath xmlns:m="http://schemas.openxmlformats.org/officeDocument/2006/math">
                    <m:r>
                      <a:rPr lang="de-DE" i="1">
                        <a:latin typeface="Cambria Math" panose="02040503050406030204" pitchFamily="18" charset="0"/>
                        <a:ea typeface="Cambria Math" panose="02040503050406030204" pitchFamily="18" charset="0"/>
                      </a:rPr>
                      <m:t>𝛻</m:t>
                    </m:r>
                    <m:r>
                      <a:rPr lang="de-DE" sz="1600" i="1" dirty="0">
                        <a:solidFill>
                          <a:schemeClr val="tx2"/>
                        </a:solidFill>
                        <a:latin typeface="Cambria Math" panose="02040503050406030204" pitchFamily="18" charset="0"/>
                      </a:rPr>
                      <m:t>𝜇</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𝒏</m:t>
                        </m:r>
                      </m:e>
                      <m:sub>
                        <m:r>
                          <a:rPr lang="de-DE" i="1">
                            <a:latin typeface="Cambria Math" panose="02040503050406030204" pitchFamily="18" charset="0"/>
                            <a:ea typeface="Cambria Math" panose="02040503050406030204" pitchFamily="18" charset="0"/>
                          </a:rPr>
                          <m:t>𝑅</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m:t>
                    </m:r>
                  </m:oMath>
                </a14:m>
                <a:endParaRPr lang="de-DE" dirty="0"/>
              </a:p>
              <a:p>
                <a:endParaRPr lang="de-DE" dirty="0"/>
              </a:p>
            </p:txBody>
          </p:sp>
        </mc:Choice>
        <mc:Fallback xmlns="">
          <p:sp>
            <p:nvSpPr>
              <p:cNvPr id="44" name="Textfeld 43">
                <a:extLst>
                  <a:ext uri="{FF2B5EF4-FFF2-40B4-BE49-F238E27FC236}">
                    <a16:creationId xmlns:a16="http://schemas.microsoft.com/office/drawing/2014/main" id="{19919B23-73BB-4A13-BBA8-CFC05EED3F3F}"/>
                  </a:ext>
                </a:extLst>
              </p:cNvPr>
              <p:cNvSpPr txBox="1">
                <a:spLocks noRot="1" noChangeAspect="1" noMove="1" noResize="1" noEditPoints="1" noAdjustHandles="1" noChangeArrowheads="1" noChangeShapeType="1" noTextEdit="1"/>
              </p:cNvSpPr>
              <p:nvPr/>
            </p:nvSpPr>
            <p:spPr>
              <a:xfrm>
                <a:off x="549372" y="1342677"/>
                <a:ext cx="6096000" cy="1295419"/>
              </a:xfrm>
              <a:prstGeom prst="rect">
                <a:avLst/>
              </a:prstGeom>
              <a:blipFill>
                <a:blip r:embed="rId5"/>
                <a:stretch>
                  <a:fillRect l="-624"/>
                </a:stretch>
              </a:blipFill>
            </p:spPr>
            <p:txBody>
              <a:bodyPr/>
              <a:lstStyle/>
              <a:p>
                <a:r>
                  <a:rPr lang="en-US">
                    <a:noFill/>
                  </a:rPr>
                  <a:t> </a:t>
                </a:r>
              </a:p>
            </p:txBody>
          </p:sp>
        </mc:Fallback>
      </mc:AlternateContent>
      <p:sp>
        <p:nvSpPr>
          <p:cNvPr id="87" name="Rechteck 86">
            <a:extLst>
              <a:ext uri="{FF2B5EF4-FFF2-40B4-BE49-F238E27FC236}">
                <a16:creationId xmlns:a16="http://schemas.microsoft.com/office/drawing/2014/main" id="{ADFF93B1-0177-494D-BBF0-4048115D7EAA}"/>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7" name="Rechteck 116">
            <a:extLst>
              <a:ext uri="{FF2B5EF4-FFF2-40B4-BE49-F238E27FC236}">
                <a16:creationId xmlns:a16="http://schemas.microsoft.com/office/drawing/2014/main" id="{86C6C1CE-392A-771D-2577-60ED8B817EBC}"/>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118" name="Datumsplatzhalter 3">
            <a:extLst>
              <a:ext uri="{FF2B5EF4-FFF2-40B4-BE49-F238E27FC236}">
                <a16:creationId xmlns:a16="http://schemas.microsoft.com/office/drawing/2014/main" id="{C2347EFB-9720-02B5-5EB3-4AD390F0EBB2}"/>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119" name="Foliennummernplatzhalter 4">
            <a:extLst>
              <a:ext uri="{FF2B5EF4-FFF2-40B4-BE49-F238E27FC236}">
                <a16:creationId xmlns:a16="http://schemas.microsoft.com/office/drawing/2014/main" id="{BCB20425-EFC6-3EEC-7B6B-CA6C31D23683}"/>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8</a:t>
            </a:fld>
            <a:endParaRPr lang="de-DE" dirty="0"/>
          </a:p>
        </p:txBody>
      </p:sp>
      <p:grpSp>
        <p:nvGrpSpPr>
          <p:cNvPr id="120" name="Gruppieren 119">
            <a:extLst>
              <a:ext uri="{FF2B5EF4-FFF2-40B4-BE49-F238E27FC236}">
                <a16:creationId xmlns:a16="http://schemas.microsoft.com/office/drawing/2014/main" id="{A073CC32-5E8B-3D34-B792-F98896C597D3}"/>
              </a:ext>
            </a:extLst>
          </p:cNvPr>
          <p:cNvGrpSpPr/>
          <p:nvPr/>
        </p:nvGrpSpPr>
        <p:grpSpPr>
          <a:xfrm>
            <a:off x="3363668" y="6414194"/>
            <a:ext cx="5464666" cy="328852"/>
            <a:chOff x="3990310" y="6414194"/>
            <a:chExt cx="5464666" cy="328852"/>
          </a:xfrm>
        </p:grpSpPr>
        <p:sp>
          <p:nvSpPr>
            <p:cNvPr id="121" name="Textfeld 120">
              <a:extLst>
                <a:ext uri="{FF2B5EF4-FFF2-40B4-BE49-F238E27FC236}">
                  <a16:creationId xmlns:a16="http://schemas.microsoft.com/office/drawing/2014/main" id="{0966F50C-BB31-69EA-B2AC-1C940A08DD4D}"/>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122" name="Gruppieren 121">
              <a:extLst>
                <a:ext uri="{FF2B5EF4-FFF2-40B4-BE49-F238E27FC236}">
                  <a16:creationId xmlns:a16="http://schemas.microsoft.com/office/drawing/2014/main" id="{12796592-8D46-2DD0-9C22-6F8056C4A764}"/>
                </a:ext>
              </a:extLst>
            </p:cNvPr>
            <p:cNvGrpSpPr/>
            <p:nvPr/>
          </p:nvGrpSpPr>
          <p:grpSpPr>
            <a:xfrm>
              <a:off x="4852483" y="6414194"/>
              <a:ext cx="4602493" cy="328852"/>
              <a:chOff x="4852483" y="6414194"/>
              <a:chExt cx="4602493" cy="328852"/>
            </a:xfrm>
          </p:grpSpPr>
          <p:grpSp>
            <p:nvGrpSpPr>
              <p:cNvPr id="123" name="Gruppieren 122">
                <a:extLst>
                  <a:ext uri="{FF2B5EF4-FFF2-40B4-BE49-F238E27FC236}">
                    <a16:creationId xmlns:a16="http://schemas.microsoft.com/office/drawing/2014/main" id="{DBA805C5-62BB-8E0D-7E41-9E4075EB3FF7}"/>
                  </a:ext>
                </a:extLst>
              </p:cNvPr>
              <p:cNvGrpSpPr/>
              <p:nvPr/>
            </p:nvGrpSpPr>
            <p:grpSpPr>
              <a:xfrm>
                <a:off x="4852483" y="6414194"/>
                <a:ext cx="3571150" cy="328852"/>
                <a:chOff x="4852483" y="6414194"/>
                <a:chExt cx="3571150" cy="328852"/>
              </a:xfrm>
            </p:grpSpPr>
            <p:grpSp>
              <p:nvGrpSpPr>
                <p:cNvPr id="125" name="Gruppieren 124">
                  <a:extLst>
                    <a:ext uri="{FF2B5EF4-FFF2-40B4-BE49-F238E27FC236}">
                      <a16:creationId xmlns:a16="http://schemas.microsoft.com/office/drawing/2014/main" id="{2EF19700-8643-72C4-2138-D4FA73BF78F6}"/>
                    </a:ext>
                  </a:extLst>
                </p:cNvPr>
                <p:cNvGrpSpPr/>
                <p:nvPr/>
              </p:nvGrpSpPr>
              <p:grpSpPr>
                <a:xfrm>
                  <a:off x="4852483" y="6643150"/>
                  <a:ext cx="423419" cy="99896"/>
                  <a:chOff x="4304401" y="6616154"/>
                  <a:chExt cx="423419" cy="99896"/>
                </a:xfrm>
              </p:grpSpPr>
              <p:sp>
                <p:nvSpPr>
                  <p:cNvPr id="134" name="Oval 88">
                    <a:extLst>
                      <a:ext uri="{FF2B5EF4-FFF2-40B4-BE49-F238E27FC236}">
                        <a16:creationId xmlns:a16="http://schemas.microsoft.com/office/drawing/2014/main" id="{2A83D0D3-C585-1582-52D1-C045A1EDC5FE}"/>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5" name="Oval 89">
                    <a:extLst>
                      <a:ext uri="{FF2B5EF4-FFF2-40B4-BE49-F238E27FC236}">
                        <a16:creationId xmlns:a16="http://schemas.microsoft.com/office/drawing/2014/main" id="{3531A74B-E938-BBEB-24C6-988506E0241E}"/>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126" name="Gruppieren 125">
                  <a:extLst>
                    <a:ext uri="{FF2B5EF4-FFF2-40B4-BE49-F238E27FC236}">
                      <a16:creationId xmlns:a16="http://schemas.microsoft.com/office/drawing/2014/main" id="{A6FA66EB-118C-7D38-0D03-CB92F78F5DCA}"/>
                    </a:ext>
                  </a:extLst>
                </p:cNvPr>
                <p:cNvGrpSpPr/>
                <p:nvPr/>
              </p:nvGrpSpPr>
              <p:grpSpPr>
                <a:xfrm>
                  <a:off x="6095559" y="6633521"/>
                  <a:ext cx="1410792" cy="103423"/>
                  <a:chOff x="5915080" y="6625491"/>
                  <a:chExt cx="1410792" cy="103423"/>
                </a:xfrm>
              </p:grpSpPr>
              <p:sp>
                <p:nvSpPr>
                  <p:cNvPr id="129" name="Oval 91">
                    <a:extLst>
                      <a:ext uri="{FF2B5EF4-FFF2-40B4-BE49-F238E27FC236}">
                        <a16:creationId xmlns:a16="http://schemas.microsoft.com/office/drawing/2014/main" id="{65EA623C-0E30-5EED-AFA2-C5A4335C94A3}"/>
                      </a:ext>
                    </a:extLst>
                  </p:cNvPr>
                  <p:cNvSpPr/>
                  <p:nvPr/>
                </p:nvSpPr>
                <p:spPr>
                  <a:xfrm flipH="1" flipV="1">
                    <a:off x="6240873" y="6626228"/>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0" name="Oval 92">
                    <a:extLst>
                      <a:ext uri="{FF2B5EF4-FFF2-40B4-BE49-F238E27FC236}">
                        <a16:creationId xmlns:a16="http://schemas.microsoft.com/office/drawing/2014/main" id="{3796D63F-0C2A-07E4-8426-1FD7484D223B}"/>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131" name="Oval 93">
                    <a:extLst>
                      <a:ext uri="{FF2B5EF4-FFF2-40B4-BE49-F238E27FC236}">
                        <a16:creationId xmlns:a16="http://schemas.microsoft.com/office/drawing/2014/main" id="{94B3D166-10C1-1FB0-B200-B4B5AA673716}"/>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2" name="Oval 94">
                    <a:extLst>
                      <a:ext uri="{FF2B5EF4-FFF2-40B4-BE49-F238E27FC236}">
                        <a16:creationId xmlns:a16="http://schemas.microsoft.com/office/drawing/2014/main" id="{C8563EC3-603C-BD77-7552-EBFA7A06741E}"/>
                      </a:ext>
                    </a:extLst>
                  </p:cNvPr>
                  <p:cNvSpPr/>
                  <p:nvPr/>
                </p:nvSpPr>
                <p:spPr>
                  <a:xfrm flipH="1" flipV="1">
                    <a:off x="6566666" y="662851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3" name="Oval 95">
                    <a:extLst>
                      <a:ext uri="{FF2B5EF4-FFF2-40B4-BE49-F238E27FC236}">
                        <a16:creationId xmlns:a16="http://schemas.microsoft.com/office/drawing/2014/main" id="{9D8F3813-CC72-7D53-7475-D6CD29907BD1}"/>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127" name="Oval 96">
                  <a:extLst>
                    <a:ext uri="{FF2B5EF4-FFF2-40B4-BE49-F238E27FC236}">
                      <a16:creationId xmlns:a16="http://schemas.microsoft.com/office/drawing/2014/main" id="{3A471E9E-9040-7265-EA99-2D0C8A53FFFE}"/>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28" name="Textfeld 127">
                  <a:extLst>
                    <a:ext uri="{FF2B5EF4-FFF2-40B4-BE49-F238E27FC236}">
                      <a16:creationId xmlns:a16="http://schemas.microsoft.com/office/drawing/2014/main" id="{71208445-FE83-4EED-944C-92BDED293B5E}"/>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124" name="Textfeld 123">
                <a:extLst>
                  <a:ext uri="{FF2B5EF4-FFF2-40B4-BE49-F238E27FC236}">
                    <a16:creationId xmlns:a16="http://schemas.microsoft.com/office/drawing/2014/main" id="{670310A8-82C5-9E55-D4D9-C5DC88E1C72E}"/>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p:grpSp>
        <p:nvGrpSpPr>
          <p:cNvPr id="9" name="Gruppieren 8">
            <a:extLst>
              <a:ext uri="{FF2B5EF4-FFF2-40B4-BE49-F238E27FC236}">
                <a16:creationId xmlns:a16="http://schemas.microsoft.com/office/drawing/2014/main" id="{B1ACBABD-F6DE-CB07-88D8-7C0F28AEFB65}"/>
              </a:ext>
            </a:extLst>
          </p:cNvPr>
          <p:cNvGrpSpPr/>
          <p:nvPr/>
        </p:nvGrpSpPr>
        <p:grpSpPr>
          <a:xfrm>
            <a:off x="2120598" y="4401520"/>
            <a:ext cx="7785940" cy="1457217"/>
            <a:chOff x="1051055" y="4212581"/>
            <a:chExt cx="8345503" cy="1574959"/>
          </a:xfrm>
        </p:grpSpPr>
        <p:pic>
          <p:nvPicPr>
            <p:cNvPr id="79" name="Grafik 78">
              <a:extLst>
                <a:ext uri="{FF2B5EF4-FFF2-40B4-BE49-F238E27FC236}">
                  <a16:creationId xmlns:a16="http://schemas.microsoft.com/office/drawing/2014/main" id="{6AB1C3E4-D2EF-4F5B-BA00-F2BAEE032AB1}"/>
                </a:ext>
              </a:extLst>
            </p:cNvPr>
            <p:cNvPicPr>
              <a:picLocks noChangeAspect="1"/>
            </p:cNvPicPr>
            <p:nvPr/>
          </p:nvPicPr>
          <p:blipFill rotWithShape="1">
            <a:blip r:embed="rId6"/>
            <a:srcRect l="17550" t="22758" r="17684" b="21744"/>
            <a:stretch/>
          </p:blipFill>
          <p:spPr>
            <a:xfrm>
              <a:off x="4114528" y="4212581"/>
              <a:ext cx="2450662" cy="1574959"/>
            </a:xfrm>
            <a:prstGeom prst="rect">
              <a:avLst/>
            </a:prstGeom>
          </p:spPr>
        </p:pic>
        <p:grpSp>
          <p:nvGrpSpPr>
            <p:cNvPr id="25" name="Gruppieren 24">
              <a:extLst>
                <a:ext uri="{FF2B5EF4-FFF2-40B4-BE49-F238E27FC236}">
                  <a16:creationId xmlns:a16="http://schemas.microsoft.com/office/drawing/2014/main" id="{FA42C622-29AB-DA18-4AD6-0E9EF7784BC4}"/>
                </a:ext>
              </a:extLst>
            </p:cNvPr>
            <p:cNvGrpSpPr/>
            <p:nvPr/>
          </p:nvGrpSpPr>
          <p:grpSpPr>
            <a:xfrm>
              <a:off x="6966266" y="4258852"/>
              <a:ext cx="2430292" cy="1488347"/>
              <a:chOff x="6977444" y="4888316"/>
              <a:chExt cx="1922508" cy="1177373"/>
            </a:xfrm>
          </p:grpSpPr>
          <p:pic>
            <p:nvPicPr>
              <p:cNvPr id="81" name="Grafik 80">
                <a:extLst>
                  <a:ext uri="{FF2B5EF4-FFF2-40B4-BE49-F238E27FC236}">
                    <a16:creationId xmlns:a16="http://schemas.microsoft.com/office/drawing/2014/main" id="{C9D70172-13AE-44C1-B7CC-92E7F9163352}"/>
                  </a:ext>
                </a:extLst>
              </p:cNvPr>
              <p:cNvPicPr>
                <a:picLocks noChangeAspect="1"/>
              </p:cNvPicPr>
              <p:nvPr/>
            </p:nvPicPr>
            <p:blipFill rotWithShape="1">
              <a:blip r:embed="rId7"/>
              <a:srcRect l="18727" t="24367" r="17396" b="23474"/>
              <a:stretch/>
            </p:blipFill>
            <p:spPr>
              <a:xfrm>
                <a:off x="6977444" y="4888316"/>
                <a:ext cx="1922508" cy="1177373"/>
              </a:xfrm>
              <a:prstGeom prst="rect">
                <a:avLst/>
              </a:prstGeom>
            </p:spPr>
          </p:pic>
          <mc:AlternateContent xmlns:mc="http://schemas.openxmlformats.org/markup-compatibility/2006" xmlns:a14="http://schemas.microsoft.com/office/drawing/2010/main">
            <mc:Choice Requires="a14">
              <p:sp>
                <p:nvSpPr>
                  <p:cNvPr id="85" name="Textfeld 84">
                    <a:extLst>
                      <a:ext uri="{FF2B5EF4-FFF2-40B4-BE49-F238E27FC236}">
                        <a16:creationId xmlns:a16="http://schemas.microsoft.com/office/drawing/2014/main" id="{1CEFA23C-F715-47DF-B5E5-8EA5BF924DF6}"/>
                      </a:ext>
                    </a:extLst>
                  </p:cNvPr>
                  <p:cNvSpPr txBox="1"/>
                  <p:nvPr/>
                </p:nvSpPr>
                <p:spPr>
                  <a:xfrm>
                    <a:off x="7283452" y="4905541"/>
                    <a:ext cx="1334734" cy="292164"/>
                  </a:xfrm>
                  <a:prstGeom prst="rect">
                    <a:avLst/>
                  </a:prstGeom>
                  <a:noFill/>
                </p:spPr>
                <p:txBody>
                  <a:bodyPr wrap="square">
                    <a:spAutoFit/>
                  </a:bodyPr>
                  <a:lstStyle/>
                  <a:p>
                    <a:pPr algn="ctr"/>
                    <a:r>
                      <a:rPr kumimoji="0" lang="de-DE" sz="1800" b="0" i="0" u="none" strike="noStrike" kern="1200" cap="none" spc="0" normalizeH="0" baseline="0" noProof="0" dirty="0">
                        <a:ln>
                          <a:noFill/>
                        </a:ln>
                        <a:solidFill>
                          <a:schemeClr val="bg1"/>
                        </a:solidFill>
                        <a:effectLst/>
                        <a:uLnTx/>
                        <a:uFillTx/>
                        <a:latin typeface="Arial"/>
                        <a:ea typeface="+mn-ea"/>
                        <a:cs typeface="+mn-cs"/>
                      </a:rPr>
                      <a:t>Velocity </a:t>
                    </a:r>
                    <a14:m>
                      <m:oMath xmlns:m="http://schemas.openxmlformats.org/officeDocument/2006/math">
                        <m:r>
                          <a:rPr lang="de-DE" sz="1800" b="1" i="1" smtClean="0">
                            <a:solidFill>
                              <a:schemeClr val="bg1"/>
                            </a:solidFill>
                            <a:latin typeface="Cambria Math" panose="02040503050406030204" pitchFamily="18" charset="0"/>
                            <a:ea typeface="Cambria Math" panose="02040503050406030204" pitchFamily="18" charset="0"/>
                          </a:rPr>
                          <m:t>𝒖</m:t>
                        </m:r>
                      </m:oMath>
                    </a14:m>
                    <a:r>
                      <a:rPr kumimoji="0" lang="de-DE" sz="1800" b="0" i="0" u="none" strike="noStrike" kern="1200" cap="none" spc="0" normalizeH="0" baseline="0" noProof="0" dirty="0">
                        <a:ln>
                          <a:noFill/>
                        </a:ln>
                        <a:solidFill>
                          <a:schemeClr val="bg1"/>
                        </a:solidFill>
                        <a:effectLst/>
                        <a:uLnTx/>
                        <a:uFillTx/>
                        <a:latin typeface="Arial"/>
                        <a:ea typeface="+mn-ea"/>
                        <a:cs typeface="+mn-cs"/>
                      </a:rPr>
                      <a:t> </a:t>
                    </a:r>
                    <a:endParaRPr lang="de-DE" dirty="0">
                      <a:solidFill>
                        <a:schemeClr val="bg1"/>
                      </a:solidFill>
                    </a:endParaRPr>
                  </a:p>
                </p:txBody>
              </p:sp>
            </mc:Choice>
            <mc:Fallback xmlns="">
              <p:sp>
                <p:nvSpPr>
                  <p:cNvPr id="85" name="Textfeld 84">
                    <a:extLst>
                      <a:ext uri="{FF2B5EF4-FFF2-40B4-BE49-F238E27FC236}">
                        <a16:creationId xmlns:a16="http://schemas.microsoft.com/office/drawing/2014/main" id="{1CEFA23C-F715-47DF-B5E5-8EA5BF924DF6}"/>
                      </a:ext>
                    </a:extLst>
                  </p:cNvPr>
                  <p:cNvSpPr txBox="1">
                    <a:spLocks noRot="1" noChangeAspect="1" noMove="1" noResize="1" noEditPoints="1" noAdjustHandles="1" noChangeArrowheads="1" noChangeShapeType="1" noTextEdit="1"/>
                  </p:cNvSpPr>
                  <p:nvPr/>
                </p:nvSpPr>
                <p:spPr>
                  <a:xfrm>
                    <a:off x="7283452" y="4905541"/>
                    <a:ext cx="1334734" cy="292164"/>
                  </a:xfrm>
                  <a:prstGeom prst="rect">
                    <a:avLst/>
                  </a:prstGeom>
                  <a:blipFill>
                    <a:blip r:embed="rId8"/>
                    <a:stretch>
                      <a:fillRect t="-7143" b="-35714"/>
                    </a:stretch>
                  </a:blipFill>
                </p:spPr>
                <p:txBody>
                  <a:bodyPr/>
                  <a:lstStyle/>
                  <a:p>
                    <a:r>
                      <a:rPr lang="en-US">
                        <a:noFill/>
                      </a:rPr>
                      <a:t> </a:t>
                    </a:r>
                  </a:p>
                </p:txBody>
              </p:sp>
            </mc:Fallback>
          </mc:AlternateContent>
        </p:grpSp>
        <p:pic>
          <p:nvPicPr>
            <p:cNvPr id="8" name="Grafik 7">
              <a:extLst>
                <a:ext uri="{FF2B5EF4-FFF2-40B4-BE49-F238E27FC236}">
                  <a16:creationId xmlns:a16="http://schemas.microsoft.com/office/drawing/2014/main" id="{B5CC29BC-D16E-2C9F-D6BD-866B8F43115A}"/>
                </a:ext>
              </a:extLst>
            </p:cNvPr>
            <p:cNvPicPr>
              <a:picLocks noChangeAspect="1"/>
            </p:cNvPicPr>
            <p:nvPr/>
          </p:nvPicPr>
          <p:blipFill rotWithShape="1">
            <a:blip r:embed="rId9"/>
            <a:srcRect l="14400" t="22774" r="15655" b="23134"/>
            <a:stretch/>
          </p:blipFill>
          <p:spPr>
            <a:xfrm>
              <a:off x="1051055" y="4212581"/>
              <a:ext cx="2662397" cy="1544245"/>
            </a:xfrm>
            <a:prstGeom prst="rect">
              <a:avLst/>
            </a:prstGeom>
          </p:spPr>
        </p:pic>
      </p:grpSp>
      <mc:AlternateContent xmlns:mc="http://schemas.openxmlformats.org/markup-compatibility/2006" xmlns:a14="http://schemas.microsoft.com/office/drawing/2010/main">
        <mc:Choice Requires="a14">
          <p:sp>
            <p:nvSpPr>
              <p:cNvPr id="90" name="Textfeld 89">
                <a:extLst>
                  <a:ext uri="{FF2B5EF4-FFF2-40B4-BE49-F238E27FC236}">
                    <a16:creationId xmlns:a16="http://schemas.microsoft.com/office/drawing/2014/main" id="{9BA87AD0-15DF-9B20-42A2-B15129276355}"/>
                  </a:ext>
                </a:extLst>
              </p:cNvPr>
              <p:cNvSpPr txBox="1"/>
              <p:nvPr/>
            </p:nvSpPr>
            <p:spPr>
              <a:xfrm>
                <a:off x="2417786" y="4525040"/>
                <a:ext cx="1515645" cy="338554"/>
              </a:xfrm>
              <a:prstGeom prst="rect">
                <a:avLst/>
              </a:prstGeom>
              <a:noFill/>
            </p:spPr>
            <p:txBody>
              <a:bodyPr wrap="square">
                <a:spAutoFit/>
              </a:bodyPr>
              <a:lstStyle/>
              <a:p>
                <a:pPr algn="ctr"/>
                <a:r>
                  <a:rPr kumimoji="0" lang="de-DE" sz="1600" b="0" i="0" u="none" strike="noStrike" kern="1200" cap="none" spc="0" normalizeH="0" baseline="0" noProof="0" dirty="0">
                    <a:ln>
                      <a:noFill/>
                    </a:ln>
                    <a:solidFill>
                      <a:schemeClr val="bg1"/>
                    </a:solidFill>
                    <a:effectLst/>
                    <a:uLnTx/>
                    <a:uFillTx/>
                    <a:latin typeface="Arial"/>
                  </a:rPr>
                  <a:t>Phase Field </a:t>
                </a:r>
                <a14:m>
                  <m:oMath xmlns:m="http://schemas.openxmlformats.org/officeDocument/2006/math">
                    <m:r>
                      <a:rPr kumimoji="0" lang="de-DE" sz="1600" b="0" i="1" u="none" strike="noStrike" kern="1200" cap="none" spc="0" normalizeH="0" baseline="0" noProof="0" smtClean="0">
                        <a:ln>
                          <a:noFill/>
                        </a:ln>
                        <a:solidFill>
                          <a:schemeClr val="bg1"/>
                        </a:solidFill>
                        <a:effectLst/>
                        <a:uLnTx/>
                        <a:uFillTx/>
                        <a:latin typeface="Cambria Math" panose="02040503050406030204" pitchFamily="18" charset="0"/>
                      </a:rPr>
                      <m:t>𝜙</m:t>
                    </m:r>
                  </m:oMath>
                </a14:m>
                <a:endParaRPr lang="de-DE" sz="1600" dirty="0">
                  <a:solidFill>
                    <a:schemeClr val="bg1"/>
                  </a:solidFill>
                </a:endParaRPr>
              </a:p>
            </p:txBody>
          </p:sp>
        </mc:Choice>
        <mc:Fallback xmlns="">
          <p:sp>
            <p:nvSpPr>
              <p:cNvPr id="90" name="Textfeld 89">
                <a:extLst>
                  <a:ext uri="{FF2B5EF4-FFF2-40B4-BE49-F238E27FC236}">
                    <a16:creationId xmlns:a16="http://schemas.microsoft.com/office/drawing/2014/main" id="{9BA87AD0-15DF-9B20-42A2-B15129276355}"/>
                  </a:ext>
                </a:extLst>
              </p:cNvPr>
              <p:cNvSpPr txBox="1">
                <a:spLocks noRot="1" noChangeAspect="1" noMove="1" noResize="1" noEditPoints="1" noAdjustHandles="1" noChangeArrowheads="1" noChangeShapeType="1" noTextEdit="1"/>
              </p:cNvSpPr>
              <p:nvPr/>
            </p:nvSpPr>
            <p:spPr>
              <a:xfrm>
                <a:off x="2417786" y="4525040"/>
                <a:ext cx="1515645" cy="338554"/>
              </a:xfrm>
              <a:prstGeom prst="rect">
                <a:avLst/>
              </a:prstGeom>
              <a:blipFill>
                <a:blip r:embed="rId10"/>
                <a:stretch>
                  <a:fillRect t="-7143"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feld 83">
                <a:extLst>
                  <a:ext uri="{FF2B5EF4-FFF2-40B4-BE49-F238E27FC236}">
                    <a16:creationId xmlns:a16="http://schemas.microsoft.com/office/drawing/2014/main" id="{1AA241DB-1B37-4FD5-BA39-F44DA8D94F99}"/>
                  </a:ext>
                </a:extLst>
              </p:cNvPr>
              <p:cNvSpPr txBox="1"/>
              <p:nvPr/>
            </p:nvSpPr>
            <p:spPr>
              <a:xfrm>
                <a:off x="5337261" y="4562349"/>
                <a:ext cx="1692918" cy="369332"/>
              </a:xfrm>
              <a:prstGeom prst="rect">
                <a:avLst/>
              </a:prstGeom>
              <a:noFill/>
            </p:spPr>
            <p:txBody>
              <a:bodyPr wrap="square">
                <a:spAutoFit/>
              </a:bodyPr>
              <a:lstStyle/>
              <a:p>
                <a:pPr algn="ctr"/>
                <a:r>
                  <a:rPr kumimoji="0" lang="de-DE" sz="1800" b="0" i="0" u="none" strike="noStrike" kern="1200" cap="none" spc="0" normalizeH="0" baseline="0" noProof="0" dirty="0">
                    <a:ln>
                      <a:noFill/>
                    </a:ln>
                    <a:solidFill>
                      <a:schemeClr val="bg1"/>
                    </a:solidFill>
                    <a:effectLst/>
                    <a:uLnTx/>
                    <a:uFillTx/>
                    <a:latin typeface="Arial"/>
                    <a:ea typeface="+mn-ea"/>
                    <a:cs typeface="+mn-cs"/>
                  </a:rPr>
                  <a:t>Pressure </a:t>
                </a:r>
                <a14:m>
                  <m:oMath xmlns:m="http://schemas.openxmlformats.org/officeDocument/2006/math">
                    <m:r>
                      <a:rPr kumimoji="0" lang="de-DE" sz="1800" b="0" i="1" u="none" strike="noStrike" kern="1200" cap="none" spc="0" normalizeH="0" baseline="0" noProof="0" smtClean="0">
                        <a:ln>
                          <a:noFill/>
                        </a:ln>
                        <a:solidFill>
                          <a:schemeClr val="bg1"/>
                        </a:solidFill>
                        <a:effectLst/>
                        <a:uLnTx/>
                        <a:uFillTx/>
                        <a:latin typeface="Cambria Math" panose="02040503050406030204" pitchFamily="18" charset="0"/>
                        <a:ea typeface="+mn-ea"/>
                        <a:cs typeface="+mn-cs"/>
                      </a:rPr>
                      <m:t>𝑝</m:t>
                    </m:r>
                  </m:oMath>
                </a14:m>
                <a:endParaRPr lang="de-DE" dirty="0">
                  <a:solidFill>
                    <a:schemeClr val="bg1"/>
                  </a:solidFill>
                </a:endParaRPr>
              </a:p>
            </p:txBody>
          </p:sp>
        </mc:Choice>
        <mc:Fallback xmlns="">
          <p:sp>
            <p:nvSpPr>
              <p:cNvPr id="84" name="Textfeld 83">
                <a:extLst>
                  <a:ext uri="{FF2B5EF4-FFF2-40B4-BE49-F238E27FC236}">
                    <a16:creationId xmlns:a16="http://schemas.microsoft.com/office/drawing/2014/main" id="{1AA241DB-1B37-4FD5-BA39-F44DA8D94F99}"/>
                  </a:ext>
                </a:extLst>
              </p:cNvPr>
              <p:cNvSpPr txBox="1">
                <a:spLocks noRot="1" noChangeAspect="1" noMove="1" noResize="1" noEditPoints="1" noAdjustHandles="1" noChangeArrowheads="1" noChangeShapeType="1" noTextEdit="1"/>
              </p:cNvSpPr>
              <p:nvPr/>
            </p:nvSpPr>
            <p:spPr>
              <a:xfrm>
                <a:off x="5337261" y="4562349"/>
                <a:ext cx="1692918" cy="369332"/>
              </a:xfrm>
              <a:prstGeom prst="rect">
                <a:avLst/>
              </a:prstGeom>
              <a:blipFill>
                <a:blip r:embed="rId11"/>
                <a:stretch>
                  <a:fillRect t="-6667" b="-23333"/>
                </a:stretch>
              </a:blipFill>
            </p:spPr>
            <p:txBody>
              <a:bodyPr/>
              <a:lstStyle/>
              <a:p>
                <a:r>
                  <a:rPr lang="en-US">
                    <a:noFill/>
                  </a:rPr>
                  <a:t> </a:t>
                </a:r>
              </a:p>
            </p:txBody>
          </p:sp>
        </mc:Fallback>
      </mc:AlternateContent>
      <p:grpSp>
        <p:nvGrpSpPr>
          <p:cNvPr id="22" name="Gruppieren 21">
            <a:extLst>
              <a:ext uri="{FF2B5EF4-FFF2-40B4-BE49-F238E27FC236}">
                <a16:creationId xmlns:a16="http://schemas.microsoft.com/office/drawing/2014/main" id="{22C2867D-73A6-8569-A51B-6CDA7592B8EA}"/>
              </a:ext>
            </a:extLst>
          </p:cNvPr>
          <p:cNvGrpSpPr/>
          <p:nvPr/>
        </p:nvGrpSpPr>
        <p:grpSpPr>
          <a:xfrm>
            <a:off x="4993801" y="2645743"/>
            <a:ext cx="2271211" cy="1616392"/>
            <a:chOff x="3353351" y="2492942"/>
            <a:chExt cx="2631779" cy="1873004"/>
          </a:xfrm>
        </p:grpSpPr>
        <p:grpSp>
          <p:nvGrpSpPr>
            <p:cNvPr id="10" name="Gruppieren 9">
              <a:extLst>
                <a:ext uri="{FF2B5EF4-FFF2-40B4-BE49-F238E27FC236}">
                  <a16:creationId xmlns:a16="http://schemas.microsoft.com/office/drawing/2014/main" id="{C3E4A1DE-3FC4-4D02-EEBF-26732BD36C4B}"/>
                </a:ext>
              </a:extLst>
            </p:cNvPr>
            <p:cNvGrpSpPr/>
            <p:nvPr/>
          </p:nvGrpSpPr>
          <p:grpSpPr>
            <a:xfrm>
              <a:off x="3353351" y="2492942"/>
              <a:ext cx="2631779" cy="1873004"/>
              <a:chOff x="3363668" y="2502656"/>
              <a:chExt cx="2631779" cy="1873004"/>
            </a:xfrm>
          </p:grpSpPr>
          <p:sp>
            <p:nvSpPr>
              <p:cNvPr id="3" name="Rechteck 2">
                <a:extLst>
                  <a:ext uri="{FF2B5EF4-FFF2-40B4-BE49-F238E27FC236}">
                    <a16:creationId xmlns:a16="http://schemas.microsoft.com/office/drawing/2014/main" id="{06FD5C86-5E8F-53C0-C21D-B8638BA18A7A}"/>
                  </a:ext>
                </a:extLst>
              </p:cNvPr>
              <p:cNvSpPr/>
              <p:nvPr/>
            </p:nvSpPr>
            <p:spPr>
              <a:xfrm>
                <a:off x="3363668" y="2502656"/>
                <a:ext cx="2631779" cy="1367555"/>
              </a:xfrm>
              <a:prstGeom prst="rect">
                <a:avLst/>
              </a:prstGeom>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68" name="Oval 67">
                <a:extLst>
                  <a:ext uri="{FF2B5EF4-FFF2-40B4-BE49-F238E27FC236}">
                    <a16:creationId xmlns:a16="http://schemas.microsoft.com/office/drawing/2014/main" id="{9B2232DE-8196-6180-AEC3-456E0CAC5E6A}"/>
                  </a:ext>
                </a:extLst>
              </p:cNvPr>
              <p:cNvSpPr/>
              <p:nvPr/>
            </p:nvSpPr>
            <p:spPr>
              <a:xfrm>
                <a:off x="4130049" y="3367285"/>
                <a:ext cx="1038421" cy="1008375"/>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grpSp>
        <mc:AlternateContent xmlns:mc="http://schemas.openxmlformats.org/markup-compatibility/2006" xmlns:a14="http://schemas.microsoft.com/office/drawing/2010/main">
          <mc:Choice Requires="a14">
            <p:sp>
              <p:nvSpPr>
                <p:cNvPr id="64" name="Rechteck 63">
                  <a:extLst>
                    <a:ext uri="{FF2B5EF4-FFF2-40B4-BE49-F238E27FC236}">
                      <a16:creationId xmlns:a16="http://schemas.microsoft.com/office/drawing/2014/main" id="{1D154EF9-ACEE-B643-4A77-DC511C153806}"/>
                    </a:ext>
                  </a:extLst>
                </p:cNvPr>
                <p:cNvSpPr/>
                <p:nvPr/>
              </p:nvSpPr>
              <p:spPr>
                <a:xfrm>
                  <a:off x="4066396" y="2651499"/>
                  <a:ext cx="1644080" cy="276999"/>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de-DE" sz="1200" i="1" smtClean="0">
                            <a:solidFill>
                              <a:schemeClr val="bg1"/>
                            </a:solidFill>
                            <a:latin typeface="Cambria Math" panose="02040503050406030204" pitchFamily="18" charset="0"/>
                            <a:ea typeface="Cambria Math" panose="02040503050406030204" pitchFamily="18" charset="0"/>
                          </a:rPr>
                          <m:t>𝜃</m:t>
                        </m:r>
                        <m:r>
                          <a:rPr lang="de-DE" sz="1200" b="0" i="1" smtClean="0">
                            <a:solidFill>
                              <a:schemeClr val="bg1"/>
                            </a:solidFill>
                            <a:latin typeface="Cambria Math" panose="02040503050406030204" pitchFamily="18" charset="0"/>
                            <a:ea typeface="Cambria Math" panose="02040503050406030204" pitchFamily="18" charset="0"/>
                          </a:rPr>
                          <m:t>=45°               </m:t>
                        </m:r>
                      </m:oMath>
                    </m:oMathPara>
                  </a14:m>
                  <a:endParaRPr lang="de-DE" sz="1200" dirty="0">
                    <a:solidFill>
                      <a:schemeClr val="bg1"/>
                    </a:solidFill>
                  </a:endParaRPr>
                </a:p>
              </p:txBody>
            </p:sp>
          </mc:Choice>
          <mc:Fallback xmlns="">
            <p:sp>
              <p:nvSpPr>
                <p:cNvPr id="64" name="Rechteck 63">
                  <a:extLst>
                    <a:ext uri="{FF2B5EF4-FFF2-40B4-BE49-F238E27FC236}">
                      <a16:creationId xmlns:a16="http://schemas.microsoft.com/office/drawing/2014/main" id="{1D154EF9-ACEE-B643-4A77-DC511C153806}"/>
                    </a:ext>
                  </a:extLst>
                </p:cNvPr>
                <p:cNvSpPr>
                  <a:spLocks noRot="1" noChangeAspect="1" noMove="1" noResize="1" noEditPoints="1" noAdjustHandles="1" noChangeArrowheads="1" noChangeShapeType="1" noTextEdit="1"/>
                </p:cNvSpPr>
                <p:nvPr/>
              </p:nvSpPr>
              <p:spPr>
                <a:xfrm>
                  <a:off x="4066396" y="2651499"/>
                  <a:ext cx="1644080" cy="276999"/>
                </a:xfrm>
                <a:prstGeom prst="rect">
                  <a:avLst/>
                </a:prstGeom>
                <a:blipFill>
                  <a:blip r:embed="rId12"/>
                  <a:stretch>
                    <a:fillRect b="-23810"/>
                  </a:stretch>
                </a:blipFill>
              </p:spPr>
              <p:txBody>
                <a:bodyPr/>
                <a:lstStyle/>
                <a:p>
                  <a:r>
                    <a:rPr lang="en-US">
                      <a:noFill/>
                    </a:rPr>
                    <a:t> </a:t>
                  </a:r>
                </a:p>
              </p:txBody>
            </p:sp>
          </mc:Fallback>
        </mc:AlternateContent>
      </p:grpSp>
      <p:cxnSp>
        <p:nvCxnSpPr>
          <p:cNvPr id="12" name="Gerade Verbindung 11">
            <a:extLst>
              <a:ext uri="{FF2B5EF4-FFF2-40B4-BE49-F238E27FC236}">
                <a16:creationId xmlns:a16="http://schemas.microsoft.com/office/drawing/2014/main" id="{BB9B8133-70F1-8F4A-1F3E-27B202A29BB3}"/>
              </a:ext>
            </a:extLst>
          </p:cNvPr>
          <p:cNvCxnSpPr>
            <a:cxnSpLocks/>
          </p:cNvCxnSpPr>
          <p:nvPr/>
        </p:nvCxnSpPr>
        <p:spPr>
          <a:xfrm>
            <a:off x="5005727" y="3825935"/>
            <a:ext cx="22592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hteck 60">
            <a:extLst>
              <a:ext uri="{FF2B5EF4-FFF2-40B4-BE49-F238E27FC236}">
                <a16:creationId xmlns:a16="http://schemas.microsoft.com/office/drawing/2014/main" id="{7281C8B5-C9B1-D827-D3FE-3CFA127C148C}"/>
              </a:ext>
            </a:extLst>
          </p:cNvPr>
          <p:cNvSpPr/>
          <p:nvPr/>
        </p:nvSpPr>
        <p:spPr>
          <a:xfrm>
            <a:off x="10995567" y="1119844"/>
            <a:ext cx="1038422" cy="435187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62" name="Freihandform: Form 16">
            <a:extLst>
              <a:ext uri="{FF2B5EF4-FFF2-40B4-BE49-F238E27FC236}">
                <a16:creationId xmlns:a16="http://schemas.microsoft.com/office/drawing/2014/main" id="{D8B6B6D6-650C-5A86-5CFB-E8822ED40CA2}"/>
              </a:ext>
            </a:extLst>
          </p:cNvPr>
          <p:cNvSpPr/>
          <p:nvPr/>
        </p:nvSpPr>
        <p:spPr>
          <a:xfrm>
            <a:off x="10995567" y="1111471"/>
            <a:ext cx="1038435" cy="2630277"/>
          </a:xfrm>
          <a:custGeom>
            <a:avLst/>
            <a:gdLst>
              <a:gd name="connsiteX0" fmla="*/ 0 w 746760"/>
              <a:gd name="connsiteY0" fmla="*/ 0 h 1829290"/>
              <a:gd name="connsiteX1" fmla="*/ 746756 w 746760"/>
              <a:gd name="connsiteY1" fmla="*/ 0 h 1829290"/>
              <a:gd name="connsiteX2" fmla="*/ 746756 w 746760"/>
              <a:gd name="connsiteY2" fmla="*/ 1455870 h 1829290"/>
              <a:gd name="connsiteX3" fmla="*/ 746760 w 746760"/>
              <a:gd name="connsiteY3" fmla="*/ 1455910 h 1829290"/>
              <a:gd name="connsiteX4" fmla="*/ 746756 w 746760"/>
              <a:gd name="connsiteY4" fmla="*/ 1455950 h 1829290"/>
              <a:gd name="connsiteX5" fmla="*/ 746756 w 746760"/>
              <a:gd name="connsiteY5" fmla="*/ 1468446 h 1829290"/>
              <a:gd name="connsiteX6" fmla="*/ 745496 w 746760"/>
              <a:gd name="connsiteY6" fmla="*/ 1468446 h 1829290"/>
              <a:gd name="connsiteX7" fmla="*/ 739174 w 746760"/>
              <a:gd name="connsiteY7" fmla="*/ 1531159 h 1829290"/>
              <a:gd name="connsiteX8" fmla="*/ 373380 w 746760"/>
              <a:gd name="connsiteY8" fmla="*/ 1829290 h 1829290"/>
              <a:gd name="connsiteX9" fmla="*/ 7586 w 746760"/>
              <a:gd name="connsiteY9" fmla="*/ 1531159 h 1829290"/>
              <a:gd name="connsiteX10" fmla="*/ 1264 w 746760"/>
              <a:gd name="connsiteY10" fmla="*/ 1468446 h 1829290"/>
              <a:gd name="connsiteX11" fmla="*/ 0 w 746760"/>
              <a:gd name="connsiteY11" fmla="*/ 1468446 h 1829290"/>
              <a:gd name="connsiteX12" fmla="*/ 0 w 746760"/>
              <a:gd name="connsiteY12" fmla="*/ 1455910 h 182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60" h="1829290">
                <a:moveTo>
                  <a:pt x="0" y="0"/>
                </a:moveTo>
                <a:lnTo>
                  <a:pt x="746756" y="0"/>
                </a:lnTo>
                <a:lnTo>
                  <a:pt x="746756" y="1455870"/>
                </a:lnTo>
                <a:lnTo>
                  <a:pt x="746760" y="1455910"/>
                </a:lnTo>
                <a:lnTo>
                  <a:pt x="746756" y="1455950"/>
                </a:lnTo>
                <a:lnTo>
                  <a:pt x="746756" y="1468446"/>
                </a:lnTo>
                <a:lnTo>
                  <a:pt x="745496" y="1468446"/>
                </a:lnTo>
                <a:lnTo>
                  <a:pt x="739174" y="1531159"/>
                </a:lnTo>
                <a:cubicBezTo>
                  <a:pt x="704358" y="1701302"/>
                  <a:pt x="553815" y="1829290"/>
                  <a:pt x="373380" y="1829290"/>
                </a:cubicBezTo>
                <a:cubicBezTo>
                  <a:pt x="192945" y="1829290"/>
                  <a:pt x="42402" y="1701302"/>
                  <a:pt x="7586" y="1531159"/>
                </a:cubicBezTo>
                <a:lnTo>
                  <a:pt x="1264" y="1468446"/>
                </a:lnTo>
                <a:lnTo>
                  <a:pt x="0" y="1468446"/>
                </a:lnTo>
                <a:lnTo>
                  <a:pt x="0" y="145591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600" dirty="0"/>
          </a:p>
        </p:txBody>
      </p:sp>
      <p:cxnSp>
        <p:nvCxnSpPr>
          <p:cNvPr id="63" name="Gerader Verbinder 18">
            <a:extLst>
              <a:ext uri="{FF2B5EF4-FFF2-40B4-BE49-F238E27FC236}">
                <a16:creationId xmlns:a16="http://schemas.microsoft.com/office/drawing/2014/main" id="{0B309B87-D255-C34E-7699-CF6316AE114F}"/>
              </a:ext>
            </a:extLst>
          </p:cNvPr>
          <p:cNvCxnSpPr>
            <a:cxnSpLocks/>
            <a:stCxn id="62" idx="1"/>
          </p:cNvCxnSpPr>
          <p:nvPr/>
        </p:nvCxnSpPr>
        <p:spPr>
          <a:xfrm>
            <a:off x="12033996" y="1111471"/>
            <a:ext cx="0" cy="435026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Gerader Verbinder 19">
            <a:extLst>
              <a:ext uri="{FF2B5EF4-FFF2-40B4-BE49-F238E27FC236}">
                <a16:creationId xmlns:a16="http://schemas.microsoft.com/office/drawing/2014/main" id="{5BF6EF26-D753-5F89-8568-2526C5433026}"/>
              </a:ext>
            </a:extLst>
          </p:cNvPr>
          <p:cNvCxnSpPr>
            <a:cxnSpLocks/>
          </p:cNvCxnSpPr>
          <p:nvPr/>
        </p:nvCxnSpPr>
        <p:spPr>
          <a:xfrm>
            <a:off x="10995567" y="1111471"/>
            <a:ext cx="0" cy="435788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Gerader Verbinder 21">
            <a:extLst>
              <a:ext uri="{FF2B5EF4-FFF2-40B4-BE49-F238E27FC236}">
                <a16:creationId xmlns:a16="http://schemas.microsoft.com/office/drawing/2014/main" id="{4ED7DFF2-29C1-947D-CCAF-6994F554326A}"/>
              </a:ext>
            </a:extLst>
          </p:cNvPr>
          <p:cNvCxnSpPr>
            <a:cxnSpLocks/>
            <a:endCxn id="61" idx="2"/>
          </p:cNvCxnSpPr>
          <p:nvPr/>
        </p:nvCxnSpPr>
        <p:spPr>
          <a:xfrm>
            <a:off x="11506058" y="1110562"/>
            <a:ext cx="8720" cy="4361161"/>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67" name="Textfeld 66">
            <a:extLst>
              <a:ext uri="{FF2B5EF4-FFF2-40B4-BE49-F238E27FC236}">
                <a16:creationId xmlns:a16="http://schemas.microsoft.com/office/drawing/2014/main" id="{D88EB95E-8973-B51E-09D6-3770240AAFB3}"/>
              </a:ext>
            </a:extLst>
          </p:cNvPr>
          <p:cNvSpPr txBox="1"/>
          <p:nvPr/>
        </p:nvSpPr>
        <p:spPr>
          <a:xfrm>
            <a:off x="11239096" y="4692947"/>
            <a:ext cx="57227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accent3"/>
                </a:solidFill>
              </a:rPr>
              <a:t> </a:t>
            </a:r>
            <a:r>
              <a:rPr lang="de-DE" sz="1200" dirty="0" err="1">
                <a:solidFill>
                  <a:schemeClr val="accent3"/>
                </a:solidFill>
              </a:rPr>
              <a:t>wetting</a:t>
            </a:r>
            <a:r>
              <a:rPr lang="de-DE" sz="1200" dirty="0">
                <a:solidFill>
                  <a:schemeClr val="accent3"/>
                </a:solidFill>
              </a:rPr>
              <a:t> </a:t>
            </a:r>
            <a:br>
              <a:rPr lang="de-DE" sz="1200" dirty="0">
                <a:solidFill>
                  <a:schemeClr val="accent3"/>
                </a:solidFill>
              </a:rPr>
            </a:br>
            <a:r>
              <a:rPr lang="de-DE" sz="1200" dirty="0">
                <a:solidFill>
                  <a:schemeClr val="accent3"/>
                </a:solidFill>
              </a:rPr>
              <a:t>fluid</a:t>
            </a:r>
          </a:p>
        </p:txBody>
      </p:sp>
      <p:sp>
        <p:nvSpPr>
          <p:cNvPr id="69" name="Textfeld 68">
            <a:extLst>
              <a:ext uri="{FF2B5EF4-FFF2-40B4-BE49-F238E27FC236}">
                <a16:creationId xmlns:a16="http://schemas.microsoft.com/office/drawing/2014/main" id="{B945A32A-C606-B015-F881-2C57C89481AA}"/>
              </a:ext>
            </a:extLst>
          </p:cNvPr>
          <p:cNvSpPr txBox="1"/>
          <p:nvPr/>
        </p:nvSpPr>
        <p:spPr>
          <a:xfrm>
            <a:off x="11075651" y="1282705"/>
            <a:ext cx="86081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bg1"/>
                </a:solidFill>
              </a:rPr>
              <a:t>Non-</a:t>
            </a:r>
            <a:r>
              <a:rPr lang="de-DE" sz="1200" dirty="0" err="1">
                <a:solidFill>
                  <a:schemeClr val="bg1"/>
                </a:solidFill>
              </a:rPr>
              <a:t>wetting</a:t>
            </a:r>
            <a:r>
              <a:rPr lang="de-DE" sz="1200" dirty="0">
                <a:solidFill>
                  <a:schemeClr val="bg1"/>
                </a:solidFill>
              </a:rPr>
              <a:t> </a:t>
            </a:r>
            <a:br>
              <a:rPr lang="de-DE" sz="1200" dirty="0">
                <a:solidFill>
                  <a:schemeClr val="bg1"/>
                </a:solidFill>
              </a:rPr>
            </a:br>
            <a:r>
              <a:rPr lang="de-DE" sz="1200" dirty="0">
                <a:solidFill>
                  <a:schemeClr val="bg1"/>
                </a:solidFill>
              </a:rPr>
              <a:t>fluid</a:t>
            </a:r>
          </a:p>
        </p:txBody>
      </p:sp>
      <p:grpSp>
        <p:nvGrpSpPr>
          <p:cNvPr id="70" name="Gruppieren 69">
            <a:extLst>
              <a:ext uri="{FF2B5EF4-FFF2-40B4-BE49-F238E27FC236}">
                <a16:creationId xmlns:a16="http://schemas.microsoft.com/office/drawing/2014/main" id="{2D27117D-9310-6091-FADA-7DBD57F75893}"/>
              </a:ext>
            </a:extLst>
          </p:cNvPr>
          <p:cNvGrpSpPr/>
          <p:nvPr/>
        </p:nvGrpSpPr>
        <p:grpSpPr>
          <a:xfrm>
            <a:off x="10366984" y="3422201"/>
            <a:ext cx="998512" cy="437635"/>
            <a:chOff x="9737708" y="3947776"/>
            <a:chExt cx="998512" cy="437635"/>
          </a:xfrm>
        </p:grpSpPr>
        <p:cxnSp>
          <p:nvCxnSpPr>
            <p:cNvPr id="71" name="Gerader Verbinder 20">
              <a:extLst>
                <a:ext uri="{FF2B5EF4-FFF2-40B4-BE49-F238E27FC236}">
                  <a16:creationId xmlns:a16="http://schemas.microsoft.com/office/drawing/2014/main" id="{27CA191F-6EFE-2FD2-75EB-4927B1699EC3}"/>
                </a:ext>
              </a:extLst>
            </p:cNvPr>
            <p:cNvCxnSpPr>
              <a:cxnSpLocks/>
            </p:cNvCxnSpPr>
            <p:nvPr/>
          </p:nvCxnSpPr>
          <p:spPr>
            <a:xfrm>
              <a:off x="10423249" y="3982978"/>
              <a:ext cx="312971" cy="3908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Gerader Verbinder 23">
              <a:extLst>
                <a:ext uri="{FF2B5EF4-FFF2-40B4-BE49-F238E27FC236}">
                  <a16:creationId xmlns:a16="http://schemas.microsoft.com/office/drawing/2014/main" id="{3453ACA8-38A9-E8A7-54E2-EFE04C5AF9EB}"/>
                </a:ext>
              </a:extLst>
            </p:cNvPr>
            <p:cNvCxnSpPr>
              <a:cxnSpLocks/>
            </p:cNvCxnSpPr>
            <p:nvPr/>
          </p:nvCxnSpPr>
          <p:spPr>
            <a:xfrm>
              <a:off x="10422219" y="3978371"/>
              <a:ext cx="0" cy="4070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feld 72">
                  <a:extLst>
                    <a:ext uri="{FF2B5EF4-FFF2-40B4-BE49-F238E27FC236}">
                      <a16:creationId xmlns:a16="http://schemas.microsoft.com/office/drawing/2014/main" id="{A51CC66E-5A0C-4A5A-6923-4349B4931617}"/>
                    </a:ext>
                  </a:extLst>
                </p:cNvPr>
                <p:cNvSpPr txBox="1"/>
                <p:nvPr/>
              </p:nvSpPr>
              <p:spPr>
                <a:xfrm>
                  <a:off x="10359882" y="4089945"/>
                  <a:ext cx="303793" cy="295466"/>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r>
                          <a:rPr lang="de-DE" sz="1600" i="1" smtClean="0">
                            <a:solidFill>
                              <a:srgbClr val="C00000"/>
                            </a:solidFill>
                            <a:latin typeface="Cambria Math" panose="02040503050406030204" pitchFamily="18" charset="0"/>
                            <a:ea typeface="Cambria Math" panose="02040503050406030204" pitchFamily="18" charset="0"/>
                          </a:rPr>
                          <m:t>𝜃</m:t>
                        </m:r>
                      </m:oMath>
                    </m:oMathPara>
                  </a14:m>
                  <a:endParaRPr lang="de-DE" sz="1600" dirty="0">
                    <a:solidFill>
                      <a:srgbClr val="C00000"/>
                    </a:solidFill>
                  </a:endParaRPr>
                </a:p>
              </p:txBody>
            </p:sp>
          </mc:Choice>
          <mc:Fallback xmlns="">
            <p:sp>
              <p:nvSpPr>
                <p:cNvPr id="30" name="Textfeld 29">
                  <a:extLst>
                    <a:ext uri="{FF2B5EF4-FFF2-40B4-BE49-F238E27FC236}">
                      <a16:creationId xmlns:a16="http://schemas.microsoft.com/office/drawing/2014/main" id="{5E7C1921-4BCA-4F8A-B5D2-C790EE99D6B4}"/>
                    </a:ext>
                  </a:extLst>
                </p:cNvPr>
                <p:cNvSpPr txBox="1">
                  <a:spLocks noRot="1" noChangeAspect="1" noMove="1" noResize="1" noEditPoints="1" noAdjustHandles="1" noChangeArrowheads="1" noChangeShapeType="1" noTextEdit="1"/>
                </p:cNvSpPr>
                <p:nvPr/>
              </p:nvSpPr>
              <p:spPr>
                <a:xfrm>
                  <a:off x="10359882" y="4089945"/>
                  <a:ext cx="303793" cy="29546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feld 73">
                  <a:extLst>
                    <a:ext uri="{FF2B5EF4-FFF2-40B4-BE49-F238E27FC236}">
                      <a16:creationId xmlns:a16="http://schemas.microsoft.com/office/drawing/2014/main" id="{B7AA6C4D-7B60-FAA7-1178-0CE45A5FB603}"/>
                    </a:ext>
                  </a:extLst>
                </p:cNvPr>
                <p:cNvSpPr txBox="1"/>
                <p:nvPr/>
              </p:nvSpPr>
              <p:spPr>
                <a:xfrm>
                  <a:off x="10015774" y="3947776"/>
                  <a:ext cx="298784" cy="3323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i="1" smtClean="0">
                                <a:solidFill>
                                  <a:srgbClr val="C00000"/>
                                </a:solidFill>
                                <a:latin typeface="Cambria Math" panose="02040503050406030204" pitchFamily="18" charset="0"/>
                                <a:ea typeface="Cambria Math" panose="02040503050406030204" pitchFamily="18" charset="0"/>
                              </a:rPr>
                            </m:ctrlPr>
                          </m:sSubPr>
                          <m:e>
                            <m:r>
                              <a:rPr lang="de-DE" sz="1800" b="1" i="1" smtClean="0">
                                <a:solidFill>
                                  <a:srgbClr val="C00000"/>
                                </a:solidFill>
                                <a:latin typeface="Cambria Math" panose="02040503050406030204" pitchFamily="18" charset="0"/>
                                <a:ea typeface="Cambria Math" panose="02040503050406030204" pitchFamily="18" charset="0"/>
                              </a:rPr>
                              <m:t>𝒏</m:t>
                            </m:r>
                          </m:e>
                          <m:sub>
                            <m:r>
                              <a:rPr lang="de-DE" sz="1800" b="0" i="1" smtClean="0">
                                <a:solidFill>
                                  <a:srgbClr val="C00000"/>
                                </a:solidFill>
                                <a:latin typeface="Cambria Math" panose="02040503050406030204" pitchFamily="18" charset="0"/>
                                <a:ea typeface="Cambria Math" panose="02040503050406030204" pitchFamily="18" charset="0"/>
                              </a:rPr>
                              <m:t>𝑅</m:t>
                            </m:r>
                          </m:sub>
                        </m:sSub>
                      </m:oMath>
                    </m:oMathPara>
                  </a14:m>
                  <a:endParaRPr lang="de-DE" sz="1600" dirty="0">
                    <a:solidFill>
                      <a:srgbClr val="C00000"/>
                    </a:solidFill>
                  </a:endParaRPr>
                </a:p>
              </p:txBody>
            </p:sp>
          </mc:Choice>
          <mc:Fallback xmlns="">
            <p:sp>
              <p:nvSpPr>
                <p:cNvPr id="32" name="Textfeld 31">
                  <a:extLst>
                    <a:ext uri="{FF2B5EF4-FFF2-40B4-BE49-F238E27FC236}">
                      <a16:creationId xmlns:a16="http://schemas.microsoft.com/office/drawing/2014/main" id="{18BA2826-6CB7-488D-81E0-72C322FDDF6B}"/>
                    </a:ext>
                  </a:extLst>
                </p:cNvPr>
                <p:cNvSpPr txBox="1">
                  <a:spLocks noRot="1" noChangeAspect="1" noMove="1" noResize="1" noEditPoints="1" noAdjustHandles="1" noChangeArrowheads="1" noChangeShapeType="1" noTextEdit="1"/>
                </p:cNvSpPr>
                <p:nvPr/>
              </p:nvSpPr>
              <p:spPr>
                <a:xfrm>
                  <a:off x="10015774" y="3947776"/>
                  <a:ext cx="298784" cy="332399"/>
                </a:xfrm>
                <a:prstGeom prst="rect">
                  <a:avLst/>
                </a:prstGeom>
                <a:blipFill>
                  <a:blip r:embed="rId20"/>
                  <a:stretch>
                    <a:fillRect l="-16000" r="-8000" b="-3704"/>
                  </a:stretch>
                </a:blipFill>
              </p:spPr>
              <p:txBody>
                <a:bodyPr/>
                <a:lstStyle/>
                <a:p>
                  <a:r>
                    <a:rPr lang="en-US">
                      <a:noFill/>
                    </a:rPr>
                    <a:t> </a:t>
                  </a:r>
                </a:p>
              </p:txBody>
            </p:sp>
          </mc:Fallback>
        </mc:AlternateContent>
        <p:cxnSp>
          <p:nvCxnSpPr>
            <p:cNvPr id="75" name="Gerade Verbindung mit Pfeil 74">
              <a:extLst>
                <a:ext uri="{FF2B5EF4-FFF2-40B4-BE49-F238E27FC236}">
                  <a16:creationId xmlns:a16="http://schemas.microsoft.com/office/drawing/2014/main" id="{E87A5A08-1A96-307C-BF29-15D9B6B2A895}"/>
                </a:ext>
              </a:extLst>
            </p:cNvPr>
            <p:cNvCxnSpPr>
              <a:cxnSpLocks/>
            </p:cNvCxnSpPr>
            <p:nvPr/>
          </p:nvCxnSpPr>
          <p:spPr>
            <a:xfrm flipH="1">
              <a:off x="9737708" y="3977177"/>
              <a:ext cx="694829" cy="119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3985418"/>
      </p:ext>
    </p:extLst>
  </p:cSld>
  <p:clrMapOvr>
    <a:masterClrMapping/>
  </p:clrMapOvr>
  <mc:AlternateContent xmlns:mc="http://schemas.openxmlformats.org/markup-compatibility/2006" xmlns:p14="http://schemas.microsoft.com/office/powerpoint/2010/main">
    <mc:Choice Requires="p14">
      <p:transition spd="slow" p14:dur="2000" advTm="16883"/>
    </mc:Choice>
    <mc:Fallback xmlns="">
      <p:transition spd="slow" advTm="1688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8BF161D-7176-454A-8AB8-BBFBA737E809}"/>
              </a:ext>
            </a:extLst>
          </p:cNvPr>
          <p:cNvSpPr>
            <a:spLocks noGrp="1"/>
          </p:cNvSpPr>
          <p:nvPr>
            <p:ph type="title"/>
          </p:nvPr>
        </p:nvSpPr>
        <p:spPr/>
        <p:txBody>
          <a:bodyPr/>
          <a:lstStyle/>
          <a:p>
            <a:r>
              <a:rPr lang="de-DE" dirty="0" err="1"/>
              <a:t>Wetting</a:t>
            </a:r>
            <a:endParaRPr lang="de-DE" dirty="0"/>
          </a:p>
        </p:txBody>
      </p:sp>
      <p:sp>
        <p:nvSpPr>
          <p:cNvPr id="87" name="Rechteck 86">
            <a:extLst>
              <a:ext uri="{FF2B5EF4-FFF2-40B4-BE49-F238E27FC236}">
                <a16:creationId xmlns:a16="http://schemas.microsoft.com/office/drawing/2014/main" id="{ADFF93B1-0177-494D-BBF0-4048115D7EAA}"/>
              </a:ext>
            </a:extLst>
          </p:cNvPr>
          <p:cNvSpPr/>
          <p:nvPr/>
        </p:nvSpPr>
        <p:spPr>
          <a:xfrm>
            <a:off x="203200" y="6253018"/>
            <a:ext cx="1832136"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7" name="Rechteck 116">
            <a:extLst>
              <a:ext uri="{FF2B5EF4-FFF2-40B4-BE49-F238E27FC236}">
                <a16:creationId xmlns:a16="http://schemas.microsoft.com/office/drawing/2014/main" id="{86C6C1CE-392A-771D-2577-60ED8B817EBC}"/>
              </a:ext>
            </a:extLst>
          </p:cNvPr>
          <p:cNvSpPr/>
          <p:nvPr/>
        </p:nvSpPr>
        <p:spPr>
          <a:xfrm>
            <a:off x="203199" y="6253018"/>
            <a:ext cx="2973585" cy="490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solidFill>
                <a:schemeClr val="tx1"/>
              </a:solidFill>
            </a:endParaRPr>
          </a:p>
        </p:txBody>
      </p:sp>
      <p:sp>
        <p:nvSpPr>
          <p:cNvPr id="118" name="Datumsplatzhalter 3">
            <a:extLst>
              <a:ext uri="{FF2B5EF4-FFF2-40B4-BE49-F238E27FC236}">
                <a16:creationId xmlns:a16="http://schemas.microsoft.com/office/drawing/2014/main" id="{C2347EFB-9720-02B5-5EB3-4AD390F0EBB2}"/>
              </a:ext>
            </a:extLst>
          </p:cNvPr>
          <p:cNvSpPr>
            <a:spLocks noGrp="1"/>
          </p:cNvSpPr>
          <p:nvPr>
            <p:ph type="dt" sz="half" idx="10"/>
          </p:nvPr>
        </p:nvSpPr>
        <p:spPr>
          <a:xfrm>
            <a:off x="313563" y="6505678"/>
            <a:ext cx="960477" cy="153888"/>
          </a:xfrm>
        </p:spPr>
        <p:txBody>
          <a:bodyPr/>
          <a:lstStyle/>
          <a:p>
            <a:fld id="{FE15898A-9B68-42C0-8C38-EC9C9C71CB01}" type="datetime1">
              <a:rPr lang="en-GB" smtClean="0"/>
              <a:t>21/05/2022</a:t>
            </a:fld>
            <a:endParaRPr lang="de-DE" dirty="0"/>
          </a:p>
        </p:txBody>
      </p:sp>
      <p:sp>
        <p:nvSpPr>
          <p:cNvPr id="119" name="Foliennummernplatzhalter 4">
            <a:extLst>
              <a:ext uri="{FF2B5EF4-FFF2-40B4-BE49-F238E27FC236}">
                <a16:creationId xmlns:a16="http://schemas.microsoft.com/office/drawing/2014/main" id="{BCB20425-EFC6-3EEC-7B6B-CA6C31D23683}"/>
              </a:ext>
            </a:extLst>
          </p:cNvPr>
          <p:cNvSpPr>
            <a:spLocks noGrp="1"/>
          </p:cNvSpPr>
          <p:nvPr>
            <p:ph type="sldNum" sz="quarter" idx="12"/>
          </p:nvPr>
        </p:nvSpPr>
        <p:spPr>
          <a:xfrm>
            <a:off x="11390880" y="6512572"/>
            <a:ext cx="353417" cy="153888"/>
          </a:xfrm>
        </p:spPr>
        <p:txBody>
          <a:bodyPr/>
          <a:lstStyle/>
          <a:p>
            <a:fld id="{9E82CC3C-1DC0-4FDA-9590-6CC506AB67F8}" type="slidenum">
              <a:rPr lang="de-DE" smtClean="0"/>
              <a:pPr/>
              <a:t>9</a:t>
            </a:fld>
            <a:endParaRPr lang="de-DE" dirty="0"/>
          </a:p>
        </p:txBody>
      </p:sp>
      <p:grpSp>
        <p:nvGrpSpPr>
          <p:cNvPr id="120" name="Gruppieren 119">
            <a:extLst>
              <a:ext uri="{FF2B5EF4-FFF2-40B4-BE49-F238E27FC236}">
                <a16:creationId xmlns:a16="http://schemas.microsoft.com/office/drawing/2014/main" id="{A073CC32-5E8B-3D34-B792-F98896C597D3}"/>
              </a:ext>
            </a:extLst>
          </p:cNvPr>
          <p:cNvGrpSpPr/>
          <p:nvPr/>
        </p:nvGrpSpPr>
        <p:grpSpPr>
          <a:xfrm>
            <a:off x="3363668" y="6414194"/>
            <a:ext cx="5464666" cy="328852"/>
            <a:chOff x="3990310" y="6414194"/>
            <a:chExt cx="5464666" cy="328852"/>
          </a:xfrm>
        </p:grpSpPr>
        <p:sp>
          <p:nvSpPr>
            <p:cNvPr id="121" name="Textfeld 120">
              <a:extLst>
                <a:ext uri="{FF2B5EF4-FFF2-40B4-BE49-F238E27FC236}">
                  <a16:creationId xmlns:a16="http://schemas.microsoft.com/office/drawing/2014/main" id="{0966F50C-BB31-69EA-B2AC-1C940A08DD4D}"/>
                </a:ext>
              </a:extLst>
            </p:cNvPr>
            <p:cNvSpPr txBox="1"/>
            <p:nvPr/>
          </p:nvSpPr>
          <p:spPr>
            <a:xfrm>
              <a:off x="3990310"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err="1"/>
                <a:t>Theory</a:t>
              </a:r>
              <a:endParaRPr lang="de-DE" sz="1000" dirty="0"/>
            </a:p>
          </p:txBody>
        </p:sp>
        <p:grpSp>
          <p:nvGrpSpPr>
            <p:cNvPr id="122" name="Gruppieren 121">
              <a:extLst>
                <a:ext uri="{FF2B5EF4-FFF2-40B4-BE49-F238E27FC236}">
                  <a16:creationId xmlns:a16="http://schemas.microsoft.com/office/drawing/2014/main" id="{12796592-8D46-2DD0-9C22-6F8056C4A764}"/>
                </a:ext>
              </a:extLst>
            </p:cNvPr>
            <p:cNvGrpSpPr/>
            <p:nvPr/>
          </p:nvGrpSpPr>
          <p:grpSpPr>
            <a:xfrm>
              <a:off x="4852483" y="6414194"/>
              <a:ext cx="4602493" cy="328852"/>
              <a:chOff x="4852483" y="6414194"/>
              <a:chExt cx="4602493" cy="328852"/>
            </a:xfrm>
          </p:grpSpPr>
          <p:grpSp>
            <p:nvGrpSpPr>
              <p:cNvPr id="123" name="Gruppieren 122">
                <a:extLst>
                  <a:ext uri="{FF2B5EF4-FFF2-40B4-BE49-F238E27FC236}">
                    <a16:creationId xmlns:a16="http://schemas.microsoft.com/office/drawing/2014/main" id="{DBA805C5-62BB-8E0D-7E41-9E4075EB3FF7}"/>
                  </a:ext>
                </a:extLst>
              </p:cNvPr>
              <p:cNvGrpSpPr/>
              <p:nvPr/>
            </p:nvGrpSpPr>
            <p:grpSpPr>
              <a:xfrm>
                <a:off x="4852483" y="6414194"/>
                <a:ext cx="3571150" cy="328852"/>
                <a:chOff x="4852483" y="6414194"/>
                <a:chExt cx="3571150" cy="328852"/>
              </a:xfrm>
            </p:grpSpPr>
            <p:grpSp>
              <p:nvGrpSpPr>
                <p:cNvPr id="125" name="Gruppieren 124">
                  <a:extLst>
                    <a:ext uri="{FF2B5EF4-FFF2-40B4-BE49-F238E27FC236}">
                      <a16:creationId xmlns:a16="http://schemas.microsoft.com/office/drawing/2014/main" id="{2EF19700-8643-72C4-2138-D4FA73BF78F6}"/>
                    </a:ext>
                  </a:extLst>
                </p:cNvPr>
                <p:cNvGrpSpPr/>
                <p:nvPr/>
              </p:nvGrpSpPr>
              <p:grpSpPr>
                <a:xfrm>
                  <a:off x="4852483" y="6643150"/>
                  <a:ext cx="423419" cy="99896"/>
                  <a:chOff x="4304401" y="6616154"/>
                  <a:chExt cx="423419" cy="99896"/>
                </a:xfrm>
              </p:grpSpPr>
              <p:sp>
                <p:nvSpPr>
                  <p:cNvPr id="134" name="Oval 88">
                    <a:extLst>
                      <a:ext uri="{FF2B5EF4-FFF2-40B4-BE49-F238E27FC236}">
                        <a16:creationId xmlns:a16="http://schemas.microsoft.com/office/drawing/2014/main" id="{2A83D0D3-C585-1582-52D1-C045A1EDC5FE}"/>
                      </a:ext>
                    </a:extLst>
                  </p:cNvPr>
                  <p:cNvSpPr/>
                  <p:nvPr/>
                </p:nvSpPr>
                <p:spPr>
                  <a:xfrm flipH="1" flipV="1">
                    <a:off x="4304401"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5" name="Oval 89">
                    <a:extLst>
                      <a:ext uri="{FF2B5EF4-FFF2-40B4-BE49-F238E27FC236}">
                        <a16:creationId xmlns:a16="http://schemas.microsoft.com/office/drawing/2014/main" id="{3531A74B-E938-BBEB-24C6-988506E0241E}"/>
                      </a:ext>
                    </a:extLst>
                  </p:cNvPr>
                  <p:cNvSpPr/>
                  <p:nvPr/>
                </p:nvSpPr>
                <p:spPr>
                  <a:xfrm flipH="1" flipV="1">
                    <a:off x="4630194" y="6616154"/>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grpSp>
              <p:nvGrpSpPr>
                <p:cNvPr id="126" name="Gruppieren 125">
                  <a:extLst>
                    <a:ext uri="{FF2B5EF4-FFF2-40B4-BE49-F238E27FC236}">
                      <a16:creationId xmlns:a16="http://schemas.microsoft.com/office/drawing/2014/main" id="{A6FA66EB-118C-7D38-0D03-CB92F78F5DCA}"/>
                    </a:ext>
                  </a:extLst>
                </p:cNvPr>
                <p:cNvGrpSpPr/>
                <p:nvPr/>
              </p:nvGrpSpPr>
              <p:grpSpPr>
                <a:xfrm>
                  <a:off x="6095559" y="6633521"/>
                  <a:ext cx="1410792" cy="103423"/>
                  <a:chOff x="5915080" y="6625491"/>
                  <a:chExt cx="1410792" cy="103423"/>
                </a:xfrm>
              </p:grpSpPr>
              <p:sp>
                <p:nvSpPr>
                  <p:cNvPr id="129" name="Oval 91">
                    <a:extLst>
                      <a:ext uri="{FF2B5EF4-FFF2-40B4-BE49-F238E27FC236}">
                        <a16:creationId xmlns:a16="http://schemas.microsoft.com/office/drawing/2014/main" id="{65EA623C-0E30-5EED-AFA2-C5A4335C94A3}"/>
                      </a:ext>
                    </a:extLst>
                  </p:cNvPr>
                  <p:cNvSpPr/>
                  <p:nvPr/>
                </p:nvSpPr>
                <p:spPr>
                  <a:xfrm flipH="1" flipV="1">
                    <a:off x="6240873" y="662622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0" name="Oval 92">
                    <a:extLst>
                      <a:ext uri="{FF2B5EF4-FFF2-40B4-BE49-F238E27FC236}">
                        <a16:creationId xmlns:a16="http://schemas.microsoft.com/office/drawing/2014/main" id="{3796D63F-0C2A-07E4-8426-1FD7484D223B}"/>
                      </a:ext>
                    </a:extLst>
                  </p:cNvPr>
                  <p:cNvSpPr/>
                  <p:nvPr/>
                </p:nvSpPr>
                <p:spPr>
                  <a:xfrm flipH="1" flipV="1">
                    <a:off x="5915080" y="6626228"/>
                    <a:ext cx="97626" cy="99896"/>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p>
                </p:txBody>
              </p:sp>
              <p:sp>
                <p:nvSpPr>
                  <p:cNvPr id="131" name="Oval 93">
                    <a:extLst>
                      <a:ext uri="{FF2B5EF4-FFF2-40B4-BE49-F238E27FC236}">
                        <a16:creationId xmlns:a16="http://schemas.microsoft.com/office/drawing/2014/main" id="{94B3D166-10C1-1FB0-B200-B4B5AA673716}"/>
                      </a:ext>
                    </a:extLst>
                  </p:cNvPr>
                  <p:cNvSpPr/>
                  <p:nvPr/>
                </p:nvSpPr>
                <p:spPr>
                  <a:xfrm flipH="1" flipV="1">
                    <a:off x="6897456" y="6625491"/>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2" name="Oval 94">
                    <a:extLst>
                      <a:ext uri="{FF2B5EF4-FFF2-40B4-BE49-F238E27FC236}">
                        <a16:creationId xmlns:a16="http://schemas.microsoft.com/office/drawing/2014/main" id="{C8563EC3-603C-BD77-7552-EBFA7A06741E}"/>
                      </a:ext>
                    </a:extLst>
                  </p:cNvPr>
                  <p:cNvSpPr/>
                  <p:nvPr/>
                </p:nvSpPr>
                <p:spPr>
                  <a:xfrm flipH="1" flipV="1">
                    <a:off x="6566666" y="6628511"/>
                    <a:ext cx="97626" cy="998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33" name="Oval 95">
                    <a:extLst>
                      <a:ext uri="{FF2B5EF4-FFF2-40B4-BE49-F238E27FC236}">
                        <a16:creationId xmlns:a16="http://schemas.microsoft.com/office/drawing/2014/main" id="{9D8F3813-CC72-7D53-7475-D6CD29907BD1}"/>
                      </a:ext>
                    </a:extLst>
                  </p:cNvPr>
                  <p:cNvSpPr/>
                  <p:nvPr/>
                </p:nvSpPr>
                <p:spPr>
                  <a:xfrm flipH="1" flipV="1">
                    <a:off x="7228246" y="6629018"/>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sp>
              <p:nvSpPr>
                <p:cNvPr id="127" name="Oval 96">
                  <a:extLst>
                    <a:ext uri="{FF2B5EF4-FFF2-40B4-BE49-F238E27FC236}">
                      <a16:creationId xmlns:a16="http://schemas.microsoft.com/office/drawing/2014/main" id="{3A471E9E-9040-7265-EA99-2D0C8A53FFFE}"/>
                    </a:ext>
                  </a:extLst>
                </p:cNvPr>
                <p:cNvSpPr/>
                <p:nvPr/>
              </p:nvSpPr>
              <p:spPr>
                <a:xfrm flipH="1" flipV="1">
                  <a:off x="8326007" y="6637679"/>
                  <a:ext cx="97626" cy="9989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28" name="Textfeld 127">
                  <a:extLst>
                    <a:ext uri="{FF2B5EF4-FFF2-40B4-BE49-F238E27FC236}">
                      <a16:creationId xmlns:a16="http://schemas.microsoft.com/office/drawing/2014/main" id="{71208445-FE83-4EED-944C-92BDED293B5E}"/>
                    </a:ext>
                  </a:extLst>
                </p:cNvPr>
                <p:cNvSpPr txBox="1"/>
                <p:nvPr/>
              </p:nvSpPr>
              <p:spPr>
                <a:xfrm>
                  <a:off x="5722545" y="6414194"/>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Modelling and Validation</a:t>
                  </a:r>
                </a:p>
              </p:txBody>
            </p:sp>
          </p:grpSp>
          <p:sp>
            <p:nvSpPr>
              <p:cNvPr id="124" name="Textfeld 123">
                <a:extLst>
                  <a:ext uri="{FF2B5EF4-FFF2-40B4-BE49-F238E27FC236}">
                    <a16:creationId xmlns:a16="http://schemas.microsoft.com/office/drawing/2014/main" id="{670310A8-82C5-9E55-D4D9-C5DC88E1C72E}"/>
                  </a:ext>
                </a:extLst>
              </p:cNvPr>
              <p:cNvSpPr txBox="1"/>
              <p:nvPr/>
            </p:nvSpPr>
            <p:spPr>
              <a:xfrm>
                <a:off x="7294666" y="6421841"/>
                <a:ext cx="2160310" cy="167675"/>
              </a:xfrm>
              <a:prstGeom prst="rect">
                <a:avLst/>
              </a:prstGeom>
              <a:noFill/>
            </p:spPr>
            <p:txBody>
              <a:bodyPr wrap="square" lIns="0" tIns="0" rIns="0" bIns="0" rtlCol="0">
                <a:spAutoFit/>
              </a:bodyPr>
              <a:lstStyle/>
              <a:p>
                <a:pPr algn="ctr">
                  <a:lnSpc>
                    <a:spcPct val="120000"/>
                  </a:lnSpc>
                  <a:spcBef>
                    <a:spcPts val="625"/>
                  </a:spcBef>
                  <a:buClr>
                    <a:schemeClr val="accent1"/>
                  </a:buClr>
                </a:pPr>
                <a:r>
                  <a:rPr lang="de-DE" sz="1000" dirty="0"/>
                  <a:t>Outlook</a:t>
                </a:r>
              </a:p>
            </p:txBody>
          </p:sp>
        </p:grpSp>
      </p:grpSp>
      <p:sp>
        <p:nvSpPr>
          <p:cNvPr id="82" name="Rechteck 81">
            <a:extLst>
              <a:ext uri="{FF2B5EF4-FFF2-40B4-BE49-F238E27FC236}">
                <a16:creationId xmlns:a16="http://schemas.microsoft.com/office/drawing/2014/main" id="{7B3617D7-1730-7B8A-0E9E-28731F7A4655}"/>
              </a:ext>
            </a:extLst>
          </p:cNvPr>
          <p:cNvSpPr/>
          <p:nvPr/>
        </p:nvSpPr>
        <p:spPr>
          <a:xfrm>
            <a:off x="10995567" y="1119844"/>
            <a:ext cx="1038422" cy="435187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83" name="Freihandform: Form 16">
            <a:extLst>
              <a:ext uri="{FF2B5EF4-FFF2-40B4-BE49-F238E27FC236}">
                <a16:creationId xmlns:a16="http://schemas.microsoft.com/office/drawing/2014/main" id="{689E7D76-2119-61B9-5157-BD8F56D88C56}"/>
              </a:ext>
            </a:extLst>
          </p:cNvPr>
          <p:cNvSpPr/>
          <p:nvPr/>
        </p:nvSpPr>
        <p:spPr>
          <a:xfrm>
            <a:off x="10995567" y="1111471"/>
            <a:ext cx="1038435" cy="2630277"/>
          </a:xfrm>
          <a:custGeom>
            <a:avLst/>
            <a:gdLst>
              <a:gd name="connsiteX0" fmla="*/ 0 w 746760"/>
              <a:gd name="connsiteY0" fmla="*/ 0 h 1829290"/>
              <a:gd name="connsiteX1" fmla="*/ 746756 w 746760"/>
              <a:gd name="connsiteY1" fmla="*/ 0 h 1829290"/>
              <a:gd name="connsiteX2" fmla="*/ 746756 w 746760"/>
              <a:gd name="connsiteY2" fmla="*/ 1455870 h 1829290"/>
              <a:gd name="connsiteX3" fmla="*/ 746760 w 746760"/>
              <a:gd name="connsiteY3" fmla="*/ 1455910 h 1829290"/>
              <a:gd name="connsiteX4" fmla="*/ 746756 w 746760"/>
              <a:gd name="connsiteY4" fmla="*/ 1455950 h 1829290"/>
              <a:gd name="connsiteX5" fmla="*/ 746756 w 746760"/>
              <a:gd name="connsiteY5" fmla="*/ 1468446 h 1829290"/>
              <a:gd name="connsiteX6" fmla="*/ 745496 w 746760"/>
              <a:gd name="connsiteY6" fmla="*/ 1468446 h 1829290"/>
              <a:gd name="connsiteX7" fmla="*/ 739174 w 746760"/>
              <a:gd name="connsiteY7" fmla="*/ 1531159 h 1829290"/>
              <a:gd name="connsiteX8" fmla="*/ 373380 w 746760"/>
              <a:gd name="connsiteY8" fmla="*/ 1829290 h 1829290"/>
              <a:gd name="connsiteX9" fmla="*/ 7586 w 746760"/>
              <a:gd name="connsiteY9" fmla="*/ 1531159 h 1829290"/>
              <a:gd name="connsiteX10" fmla="*/ 1264 w 746760"/>
              <a:gd name="connsiteY10" fmla="*/ 1468446 h 1829290"/>
              <a:gd name="connsiteX11" fmla="*/ 0 w 746760"/>
              <a:gd name="connsiteY11" fmla="*/ 1468446 h 1829290"/>
              <a:gd name="connsiteX12" fmla="*/ 0 w 746760"/>
              <a:gd name="connsiteY12" fmla="*/ 1455910 h 182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60" h="1829290">
                <a:moveTo>
                  <a:pt x="0" y="0"/>
                </a:moveTo>
                <a:lnTo>
                  <a:pt x="746756" y="0"/>
                </a:lnTo>
                <a:lnTo>
                  <a:pt x="746756" y="1455870"/>
                </a:lnTo>
                <a:lnTo>
                  <a:pt x="746760" y="1455910"/>
                </a:lnTo>
                <a:lnTo>
                  <a:pt x="746756" y="1455950"/>
                </a:lnTo>
                <a:lnTo>
                  <a:pt x="746756" y="1468446"/>
                </a:lnTo>
                <a:lnTo>
                  <a:pt x="745496" y="1468446"/>
                </a:lnTo>
                <a:lnTo>
                  <a:pt x="739174" y="1531159"/>
                </a:lnTo>
                <a:cubicBezTo>
                  <a:pt x="704358" y="1701302"/>
                  <a:pt x="553815" y="1829290"/>
                  <a:pt x="373380" y="1829290"/>
                </a:cubicBezTo>
                <a:cubicBezTo>
                  <a:pt x="192945" y="1829290"/>
                  <a:pt x="42402" y="1701302"/>
                  <a:pt x="7586" y="1531159"/>
                </a:cubicBezTo>
                <a:lnTo>
                  <a:pt x="1264" y="1468446"/>
                </a:lnTo>
                <a:lnTo>
                  <a:pt x="0" y="1468446"/>
                </a:lnTo>
                <a:lnTo>
                  <a:pt x="0" y="1455910"/>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600" dirty="0"/>
          </a:p>
        </p:txBody>
      </p:sp>
      <p:cxnSp>
        <p:nvCxnSpPr>
          <p:cNvPr id="86" name="Gerader Verbinder 18">
            <a:extLst>
              <a:ext uri="{FF2B5EF4-FFF2-40B4-BE49-F238E27FC236}">
                <a16:creationId xmlns:a16="http://schemas.microsoft.com/office/drawing/2014/main" id="{1861FBF6-3B57-8766-4853-4E746A37C4E3}"/>
              </a:ext>
            </a:extLst>
          </p:cNvPr>
          <p:cNvCxnSpPr>
            <a:cxnSpLocks/>
            <a:stCxn id="83" idx="1"/>
          </p:cNvCxnSpPr>
          <p:nvPr/>
        </p:nvCxnSpPr>
        <p:spPr>
          <a:xfrm>
            <a:off x="12033996" y="1111471"/>
            <a:ext cx="0" cy="435026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Gerader Verbinder 19">
            <a:extLst>
              <a:ext uri="{FF2B5EF4-FFF2-40B4-BE49-F238E27FC236}">
                <a16:creationId xmlns:a16="http://schemas.microsoft.com/office/drawing/2014/main" id="{6B92E51A-265F-628B-8166-B595FD986B93}"/>
              </a:ext>
            </a:extLst>
          </p:cNvPr>
          <p:cNvCxnSpPr>
            <a:cxnSpLocks/>
          </p:cNvCxnSpPr>
          <p:nvPr/>
        </p:nvCxnSpPr>
        <p:spPr>
          <a:xfrm>
            <a:off x="10995567" y="1111471"/>
            <a:ext cx="0" cy="4357889"/>
          </a:xfrm>
          <a:prstGeom prst="line">
            <a:avLst/>
          </a:prstGeom>
          <a:ln w="952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Gerader Verbinder 21">
            <a:extLst>
              <a:ext uri="{FF2B5EF4-FFF2-40B4-BE49-F238E27FC236}">
                <a16:creationId xmlns:a16="http://schemas.microsoft.com/office/drawing/2014/main" id="{7C04C246-2A20-6473-34F6-ECFD75D47082}"/>
              </a:ext>
            </a:extLst>
          </p:cNvPr>
          <p:cNvCxnSpPr>
            <a:cxnSpLocks/>
            <a:endCxn id="82" idx="2"/>
          </p:cNvCxnSpPr>
          <p:nvPr/>
        </p:nvCxnSpPr>
        <p:spPr>
          <a:xfrm>
            <a:off x="11506058" y="1110562"/>
            <a:ext cx="8720" cy="4361161"/>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04" name="Textfeld 103">
            <a:extLst>
              <a:ext uri="{FF2B5EF4-FFF2-40B4-BE49-F238E27FC236}">
                <a16:creationId xmlns:a16="http://schemas.microsoft.com/office/drawing/2014/main" id="{D9CDB9A0-2A76-BAB6-E914-BDBCB84FD865}"/>
              </a:ext>
            </a:extLst>
          </p:cNvPr>
          <p:cNvSpPr txBox="1"/>
          <p:nvPr/>
        </p:nvSpPr>
        <p:spPr>
          <a:xfrm>
            <a:off x="11239096" y="4692947"/>
            <a:ext cx="57227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accent3"/>
                </a:solidFill>
              </a:rPr>
              <a:t> </a:t>
            </a:r>
            <a:r>
              <a:rPr lang="de-DE" sz="1200" dirty="0" err="1">
                <a:solidFill>
                  <a:schemeClr val="accent3"/>
                </a:solidFill>
              </a:rPr>
              <a:t>wetting</a:t>
            </a:r>
            <a:r>
              <a:rPr lang="de-DE" sz="1200" dirty="0">
                <a:solidFill>
                  <a:schemeClr val="accent3"/>
                </a:solidFill>
              </a:rPr>
              <a:t> </a:t>
            </a:r>
            <a:br>
              <a:rPr lang="de-DE" sz="1200" dirty="0">
                <a:solidFill>
                  <a:schemeClr val="accent3"/>
                </a:solidFill>
              </a:rPr>
            </a:br>
            <a:r>
              <a:rPr lang="de-DE" sz="1200" dirty="0">
                <a:solidFill>
                  <a:schemeClr val="accent3"/>
                </a:solidFill>
              </a:rPr>
              <a:t>fluid</a:t>
            </a:r>
          </a:p>
        </p:txBody>
      </p:sp>
      <p:sp>
        <p:nvSpPr>
          <p:cNvPr id="105" name="Textfeld 104">
            <a:extLst>
              <a:ext uri="{FF2B5EF4-FFF2-40B4-BE49-F238E27FC236}">
                <a16:creationId xmlns:a16="http://schemas.microsoft.com/office/drawing/2014/main" id="{1A818CC0-0AA0-0A7A-C3B1-C2D04A493BEE}"/>
              </a:ext>
            </a:extLst>
          </p:cNvPr>
          <p:cNvSpPr txBox="1"/>
          <p:nvPr/>
        </p:nvSpPr>
        <p:spPr>
          <a:xfrm>
            <a:off x="11075651" y="1282705"/>
            <a:ext cx="860813" cy="422873"/>
          </a:xfrm>
          <a:prstGeom prst="rect">
            <a:avLst/>
          </a:prstGeom>
          <a:noFill/>
          <a:ln>
            <a:noFill/>
            <a:prstDash val="sysDash"/>
          </a:ln>
        </p:spPr>
        <p:txBody>
          <a:bodyPr wrap="none" lIns="0" tIns="0" rIns="0" bIns="0" rtlCol="0">
            <a:spAutoFit/>
          </a:bodyPr>
          <a:lstStyle/>
          <a:p>
            <a:pPr algn="ctr">
              <a:lnSpc>
                <a:spcPct val="120000"/>
              </a:lnSpc>
              <a:spcBef>
                <a:spcPts val="625"/>
              </a:spcBef>
              <a:buClr>
                <a:schemeClr val="accent1"/>
              </a:buClr>
            </a:pPr>
            <a:r>
              <a:rPr lang="de-DE" sz="1200" dirty="0">
                <a:solidFill>
                  <a:schemeClr val="bg1"/>
                </a:solidFill>
              </a:rPr>
              <a:t>Non-</a:t>
            </a:r>
            <a:r>
              <a:rPr lang="de-DE" sz="1200" dirty="0" err="1">
                <a:solidFill>
                  <a:schemeClr val="bg1"/>
                </a:solidFill>
              </a:rPr>
              <a:t>wetting</a:t>
            </a:r>
            <a:r>
              <a:rPr lang="de-DE" sz="1200" dirty="0">
                <a:solidFill>
                  <a:schemeClr val="bg1"/>
                </a:solidFill>
              </a:rPr>
              <a:t> </a:t>
            </a:r>
            <a:br>
              <a:rPr lang="de-DE" sz="1200" dirty="0">
                <a:solidFill>
                  <a:schemeClr val="bg1"/>
                </a:solidFill>
              </a:rPr>
            </a:br>
            <a:r>
              <a:rPr lang="de-DE" sz="1200" dirty="0">
                <a:solidFill>
                  <a:schemeClr val="bg1"/>
                </a:solidFill>
              </a:rPr>
              <a:t>fluid</a:t>
            </a:r>
          </a:p>
        </p:txBody>
      </p:sp>
      <p:grpSp>
        <p:nvGrpSpPr>
          <p:cNvPr id="106" name="Gruppieren 105">
            <a:extLst>
              <a:ext uri="{FF2B5EF4-FFF2-40B4-BE49-F238E27FC236}">
                <a16:creationId xmlns:a16="http://schemas.microsoft.com/office/drawing/2014/main" id="{6FC21742-4A6B-BBA1-AF98-2B4E250A6BD7}"/>
              </a:ext>
            </a:extLst>
          </p:cNvPr>
          <p:cNvGrpSpPr/>
          <p:nvPr/>
        </p:nvGrpSpPr>
        <p:grpSpPr>
          <a:xfrm>
            <a:off x="10366984" y="3422201"/>
            <a:ext cx="998512" cy="437635"/>
            <a:chOff x="9737708" y="3947776"/>
            <a:chExt cx="998512" cy="437635"/>
          </a:xfrm>
        </p:grpSpPr>
        <p:cxnSp>
          <p:nvCxnSpPr>
            <p:cNvPr id="107" name="Gerader Verbinder 20">
              <a:extLst>
                <a:ext uri="{FF2B5EF4-FFF2-40B4-BE49-F238E27FC236}">
                  <a16:creationId xmlns:a16="http://schemas.microsoft.com/office/drawing/2014/main" id="{DC317502-802E-0C58-DA9B-53A1058B79E5}"/>
                </a:ext>
              </a:extLst>
            </p:cNvPr>
            <p:cNvCxnSpPr>
              <a:cxnSpLocks/>
            </p:cNvCxnSpPr>
            <p:nvPr/>
          </p:nvCxnSpPr>
          <p:spPr>
            <a:xfrm>
              <a:off x="10423249" y="3982978"/>
              <a:ext cx="312971" cy="3908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Gerader Verbinder 23">
              <a:extLst>
                <a:ext uri="{FF2B5EF4-FFF2-40B4-BE49-F238E27FC236}">
                  <a16:creationId xmlns:a16="http://schemas.microsoft.com/office/drawing/2014/main" id="{BF08FBC9-13CE-9DEB-CA66-2AE83ADF6E93}"/>
                </a:ext>
              </a:extLst>
            </p:cNvPr>
            <p:cNvCxnSpPr>
              <a:cxnSpLocks/>
            </p:cNvCxnSpPr>
            <p:nvPr/>
          </p:nvCxnSpPr>
          <p:spPr>
            <a:xfrm>
              <a:off x="10422219" y="3978371"/>
              <a:ext cx="0" cy="4070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feld 108">
                  <a:extLst>
                    <a:ext uri="{FF2B5EF4-FFF2-40B4-BE49-F238E27FC236}">
                      <a16:creationId xmlns:a16="http://schemas.microsoft.com/office/drawing/2014/main" id="{9E211826-1B14-DB4E-5E2E-CDB486F8962E}"/>
                    </a:ext>
                  </a:extLst>
                </p:cNvPr>
                <p:cNvSpPr txBox="1"/>
                <p:nvPr/>
              </p:nvSpPr>
              <p:spPr>
                <a:xfrm>
                  <a:off x="10359882" y="4089945"/>
                  <a:ext cx="303793" cy="295466"/>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r>
                          <a:rPr lang="de-DE" sz="1600" i="1" smtClean="0">
                            <a:solidFill>
                              <a:srgbClr val="C00000"/>
                            </a:solidFill>
                            <a:latin typeface="Cambria Math" panose="02040503050406030204" pitchFamily="18" charset="0"/>
                            <a:ea typeface="Cambria Math" panose="02040503050406030204" pitchFamily="18" charset="0"/>
                          </a:rPr>
                          <m:t>𝜃</m:t>
                        </m:r>
                      </m:oMath>
                    </m:oMathPara>
                  </a14:m>
                  <a:endParaRPr lang="de-DE" sz="1600" dirty="0">
                    <a:solidFill>
                      <a:srgbClr val="C00000"/>
                    </a:solidFill>
                  </a:endParaRPr>
                </a:p>
              </p:txBody>
            </p:sp>
          </mc:Choice>
          <mc:Fallback xmlns="">
            <p:sp>
              <p:nvSpPr>
                <p:cNvPr id="30" name="Textfeld 29">
                  <a:extLst>
                    <a:ext uri="{FF2B5EF4-FFF2-40B4-BE49-F238E27FC236}">
                      <a16:creationId xmlns:a16="http://schemas.microsoft.com/office/drawing/2014/main" id="{5E7C1921-4BCA-4F8A-B5D2-C790EE99D6B4}"/>
                    </a:ext>
                  </a:extLst>
                </p:cNvPr>
                <p:cNvSpPr txBox="1">
                  <a:spLocks noRot="1" noChangeAspect="1" noMove="1" noResize="1" noEditPoints="1" noAdjustHandles="1" noChangeArrowheads="1" noChangeShapeType="1" noTextEdit="1"/>
                </p:cNvSpPr>
                <p:nvPr/>
              </p:nvSpPr>
              <p:spPr>
                <a:xfrm>
                  <a:off x="10359882" y="4089945"/>
                  <a:ext cx="303793" cy="295466"/>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feld 109">
                  <a:extLst>
                    <a:ext uri="{FF2B5EF4-FFF2-40B4-BE49-F238E27FC236}">
                      <a16:creationId xmlns:a16="http://schemas.microsoft.com/office/drawing/2014/main" id="{EF6EEA9D-CAA4-6A4A-63A4-E6E539CDF563}"/>
                    </a:ext>
                  </a:extLst>
                </p:cNvPr>
                <p:cNvSpPr txBox="1"/>
                <p:nvPr/>
              </p:nvSpPr>
              <p:spPr>
                <a:xfrm>
                  <a:off x="10015774" y="3947776"/>
                  <a:ext cx="298784" cy="332399"/>
                </a:xfrm>
                <a:prstGeom prst="rect">
                  <a:avLst/>
                </a:prstGeom>
                <a:noFill/>
              </p:spPr>
              <p:txBody>
                <a:bodyPr wrap="square" lIns="0" tIns="0" rIns="0" bIns="0" rtlCol="0">
                  <a:spAutoFit/>
                </a:bodyPr>
                <a:lstStyle/>
                <a:p>
                  <a:pPr>
                    <a:lnSpc>
                      <a:spcPct val="120000"/>
                    </a:lnSpc>
                    <a:spcBef>
                      <a:spcPts val="625"/>
                    </a:spcBef>
                    <a:buClr>
                      <a:schemeClr val="accent1"/>
                    </a:buClr>
                  </a:pPr>
                  <a14:m>
                    <m:oMathPara xmlns:m="http://schemas.openxmlformats.org/officeDocument/2006/math">
                      <m:oMathParaPr>
                        <m:jc m:val="centerGroup"/>
                      </m:oMathParaPr>
                      <m:oMath xmlns:m="http://schemas.openxmlformats.org/officeDocument/2006/math">
                        <m:sSub>
                          <m:sSubPr>
                            <m:ctrlPr>
                              <a:rPr lang="de-DE" sz="1800" i="1" smtClean="0">
                                <a:solidFill>
                                  <a:srgbClr val="C00000"/>
                                </a:solidFill>
                                <a:latin typeface="Cambria Math" panose="02040503050406030204" pitchFamily="18" charset="0"/>
                                <a:ea typeface="Cambria Math" panose="02040503050406030204" pitchFamily="18" charset="0"/>
                              </a:rPr>
                            </m:ctrlPr>
                          </m:sSubPr>
                          <m:e>
                            <m:r>
                              <a:rPr lang="de-DE" sz="1800" b="1" i="1" smtClean="0">
                                <a:solidFill>
                                  <a:srgbClr val="C00000"/>
                                </a:solidFill>
                                <a:latin typeface="Cambria Math" panose="02040503050406030204" pitchFamily="18" charset="0"/>
                                <a:ea typeface="Cambria Math" panose="02040503050406030204" pitchFamily="18" charset="0"/>
                              </a:rPr>
                              <m:t>𝒏</m:t>
                            </m:r>
                          </m:e>
                          <m:sub>
                            <m:r>
                              <a:rPr lang="de-DE" sz="1800" b="0" i="1" smtClean="0">
                                <a:solidFill>
                                  <a:srgbClr val="C00000"/>
                                </a:solidFill>
                                <a:latin typeface="Cambria Math" panose="02040503050406030204" pitchFamily="18" charset="0"/>
                                <a:ea typeface="Cambria Math" panose="02040503050406030204" pitchFamily="18" charset="0"/>
                              </a:rPr>
                              <m:t>𝑅</m:t>
                            </m:r>
                          </m:sub>
                        </m:sSub>
                      </m:oMath>
                    </m:oMathPara>
                  </a14:m>
                  <a:endParaRPr lang="de-DE" sz="1600" dirty="0">
                    <a:solidFill>
                      <a:srgbClr val="C00000"/>
                    </a:solidFill>
                  </a:endParaRPr>
                </a:p>
              </p:txBody>
            </p:sp>
          </mc:Choice>
          <mc:Fallback xmlns="">
            <p:sp>
              <p:nvSpPr>
                <p:cNvPr id="32" name="Textfeld 31">
                  <a:extLst>
                    <a:ext uri="{FF2B5EF4-FFF2-40B4-BE49-F238E27FC236}">
                      <a16:creationId xmlns:a16="http://schemas.microsoft.com/office/drawing/2014/main" id="{18BA2826-6CB7-488D-81E0-72C322FDDF6B}"/>
                    </a:ext>
                  </a:extLst>
                </p:cNvPr>
                <p:cNvSpPr txBox="1">
                  <a:spLocks noRot="1" noChangeAspect="1" noMove="1" noResize="1" noEditPoints="1" noAdjustHandles="1" noChangeArrowheads="1" noChangeShapeType="1" noTextEdit="1"/>
                </p:cNvSpPr>
                <p:nvPr/>
              </p:nvSpPr>
              <p:spPr>
                <a:xfrm>
                  <a:off x="10015774" y="3947776"/>
                  <a:ext cx="298784" cy="332399"/>
                </a:xfrm>
                <a:prstGeom prst="rect">
                  <a:avLst/>
                </a:prstGeom>
                <a:blipFill>
                  <a:blip r:embed="rId20"/>
                  <a:stretch>
                    <a:fillRect l="-16000" r="-8000" b="-3704"/>
                  </a:stretch>
                </a:blipFill>
              </p:spPr>
              <p:txBody>
                <a:bodyPr/>
                <a:lstStyle/>
                <a:p>
                  <a:r>
                    <a:rPr lang="en-US">
                      <a:noFill/>
                    </a:rPr>
                    <a:t> </a:t>
                  </a:r>
                </a:p>
              </p:txBody>
            </p:sp>
          </mc:Fallback>
        </mc:AlternateContent>
        <p:cxnSp>
          <p:nvCxnSpPr>
            <p:cNvPr id="111" name="Gerade Verbindung mit Pfeil 110">
              <a:extLst>
                <a:ext uri="{FF2B5EF4-FFF2-40B4-BE49-F238E27FC236}">
                  <a16:creationId xmlns:a16="http://schemas.microsoft.com/office/drawing/2014/main" id="{A44A4A9E-28E1-23CC-8626-7572E33BB29B}"/>
                </a:ext>
              </a:extLst>
            </p:cNvPr>
            <p:cNvCxnSpPr>
              <a:cxnSpLocks/>
            </p:cNvCxnSpPr>
            <p:nvPr/>
          </p:nvCxnSpPr>
          <p:spPr>
            <a:xfrm flipH="1">
              <a:off x="9737708" y="3977177"/>
              <a:ext cx="694829" cy="119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uppieren 2">
            <a:extLst>
              <a:ext uri="{FF2B5EF4-FFF2-40B4-BE49-F238E27FC236}">
                <a16:creationId xmlns:a16="http://schemas.microsoft.com/office/drawing/2014/main" id="{08B25420-E2DA-B891-DD61-ED88CFDD1D7B}"/>
              </a:ext>
            </a:extLst>
          </p:cNvPr>
          <p:cNvGrpSpPr/>
          <p:nvPr/>
        </p:nvGrpSpPr>
        <p:grpSpPr>
          <a:xfrm>
            <a:off x="1179177" y="1010644"/>
            <a:ext cx="8887176" cy="4959141"/>
            <a:chOff x="1179177" y="1010644"/>
            <a:chExt cx="8887176" cy="4959141"/>
          </a:xfrm>
        </p:grpSpPr>
        <p:grpSp>
          <p:nvGrpSpPr>
            <p:cNvPr id="52" name="Gruppieren 51">
              <a:extLst>
                <a:ext uri="{FF2B5EF4-FFF2-40B4-BE49-F238E27FC236}">
                  <a16:creationId xmlns:a16="http://schemas.microsoft.com/office/drawing/2014/main" id="{074ACD99-219E-0700-E9C4-563ED0FD10F9}"/>
                </a:ext>
              </a:extLst>
            </p:cNvPr>
            <p:cNvGrpSpPr/>
            <p:nvPr/>
          </p:nvGrpSpPr>
          <p:grpSpPr>
            <a:xfrm>
              <a:off x="1179177" y="1010644"/>
              <a:ext cx="7649157" cy="4959141"/>
              <a:chOff x="6358227" y="24940412"/>
              <a:chExt cx="8077674" cy="5426101"/>
            </a:xfrm>
          </p:grpSpPr>
          <p:grpSp>
            <p:nvGrpSpPr>
              <p:cNvPr id="53" name="Gruppieren 52">
                <a:extLst>
                  <a:ext uri="{FF2B5EF4-FFF2-40B4-BE49-F238E27FC236}">
                    <a16:creationId xmlns:a16="http://schemas.microsoft.com/office/drawing/2014/main" id="{16DE4F1E-EEAC-C862-A6CF-F601EE12386A}"/>
                  </a:ext>
                </a:extLst>
              </p:cNvPr>
              <p:cNvGrpSpPr/>
              <p:nvPr/>
            </p:nvGrpSpPr>
            <p:grpSpPr>
              <a:xfrm>
                <a:off x="6358227" y="24940412"/>
                <a:ext cx="6979425" cy="5426101"/>
                <a:chOff x="7109884" y="24604297"/>
                <a:chExt cx="4871078" cy="3786983"/>
              </a:xfrm>
            </p:grpSpPr>
            <p:pic>
              <p:nvPicPr>
                <p:cNvPr id="70" name="Grafik 69">
                  <a:extLst>
                    <a:ext uri="{FF2B5EF4-FFF2-40B4-BE49-F238E27FC236}">
                      <a16:creationId xmlns:a16="http://schemas.microsoft.com/office/drawing/2014/main" id="{4C5F1F78-3F7A-6911-FD29-9C1E98A88205}"/>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4463" t="3414" r="7200"/>
                <a:stretch/>
              </p:blipFill>
              <p:spPr>
                <a:xfrm>
                  <a:off x="7109884" y="24604297"/>
                  <a:ext cx="4618081" cy="3786983"/>
                </a:xfrm>
                <a:prstGeom prst="rect">
                  <a:avLst/>
                </a:prstGeom>
              </p:spPr>
            </p:pic>
            <p:sp>
              <p:nvSpPr>
                <p:cNvPr id="71" name="Textfeld 70">
                  <a:extLst>
                    <a:ext uri="{FF2B5EF4-FFF2-40B4-BE49-F238E27FC236}">
                      <a16:creationId xmlns:a16="http://schemas.microsoft.com/office/drawing/2014/main" id="{E301DBE9-45FA-409A-0C89-D02F985986B1}"/>
                    </a:ext>
                  </a:extLst>
                </p:cNvPr>
                <p:cNvSpPr txBox="1"/>
                <p:nvPr/>
              </p:nvSpPr>
              <p:spPr>
                <a:xfrm>
                  <a:off x="11000393" y="26727735"/>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dirty="0">
                      <a:ln>
                        <a:noFill/>
                      </a:ln>
                      <a:solidFill>
                        <a:srgbClr val="3E444C"/>
                      </a:solidFill>
                      <a:effectLst/>
                      <a:uLnTx/>
                      <a:uFillTx/>
                      <a:latin typeface="Arial"/>
                      <a:ea typeface="+mn-ea"/>
                      <a:cs typeface="+mn-cs"/>
                    </a:rPr>
                    <a:t>1</a:t>
                  </a:r>
                </a:p>
              </p:txBody>
            </p:sp>
            <p:sp>
              <p:nvSpPr>
                <p:cNvPr id="72" name="Textfeld 71">
                  <a:extLst>
                    <a:ext uri="{FF2B5EF4-FFF2-40B4-BE49-F238E27FC236}">
                      <a16:creationId xmlns:a16="http://schemas.microsoft.com/office/drawing/2014/main" id="{CB0A8EC1-F883-0575-FC1C-D0D8C85BC982}"/>
                    </a:ext>
                  </a:extLst>
                </p:cNvPr>
                <p:cNvSpPr txBox="1"/>
                <p:nvPr/>
              </p:nvSpPr>
              <p:spPr>
                <a:xfrm>
                  <a:off x="8808062" y="25967784"/>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dirty="0">
                      <a:ln>
                        <a:noFill/>
                      </a:ln>
                      <a:solidFill>
                        <a:srgbClr val="3E444C"/>
                      </a:solidFill>
                      <a:effectLst/>
                      <a:uLnTx/>
                      <a:uFillTx/>
                      <a:latin typeface="Arial"/>
                      <a:ea typeface="+mn-ea"/>
                      <a:cs typeface="+mn-cs"/>
                    </a:rPr>
                    <a:t>4</a:t>
                  </a:r>
                </a:p>
              </p:txBody>
            </p:sp>
            <p:sp>
              <p:nvSpPr>
                <p:cNvPr id="73" name="Textfeld 72">
                  <a:extLst>
                    <a:ext uri="{FF2B5EF4-FFF2-40B4-BE49-F238E27FC236}">
                      <a16:creationId xmlns:a16="http://schemas.microsoft.com/office/drawing/2014/main" id="{FF42F7C0-2BD5-B122-4D25-2A84A287E712}"/>
                    </a:ext>
                  </a:extLst>
                </p:cNvPr>
                <p:cNvSpPr txBox="1"/>
                <p:nvPr/>
              </p:nvSpPr>
              <p:spPr>
                <a:xfrm>
                  <a:off x="9952998" y="26573906"/>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dirty="0">
                      <a:ln>
                        <a:noFill/>
                      </a:ln>
                      <a:solidFill>
                        <a:srgbClr val="3E444C"/>
                      </a:solidFill>
                      <a:effectLst/>
                      <a:uLnTx/>
                      <a:uFillTx/>
                      <a:latin typeface="Arial"/>
                      <a:ea typeface="+mn-ea"/>
                      <a:cs typeface="+mn-cs"/>
                    </a:rPr>
                    <a:t>3</a:t>
                  </a:r>
                </a:p>
              </p:txBody>
            </p:sp>
            <p:sp>
              <p:nvSpPr>
                <p:cNvPr id="74" name="Textfeld 73">
                  <a:extLst>
                    <a:ext uri="{FF2B5EF4-FFF2-40B4-BE49-F238E27FC236}">
                      <a16:creationId xmlns:a16="http://schemas.microsoft.com/office/drawing/2014/main" id="{C3E88143-C9D7-8749-3B84-6D6EC8260646}"/>
                    </a:ext>
                  </a:extLst>
                </p:cNvPr>
                <p:cNvSpPr txBox="1"/>
                <p:nvPr/>
              </p:nvSpPr>
              <p:spPr>
                <a:xfrm>
                  <a:off x="8781294" y="27076046"/>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dirty="0">
                      <a:ln>
                        <a:noFill/>
                      </a:ln>
                      <a:solidFill>
                        <a:srgbClr val="3E444C"/>
                      </a:solidFill>
                      <a:effectLst/>
                      <a:uLnTx/>
                      <a:uFillTx/>
                      <a:latin typeface="Arial"/>
                      <a:ea typeface="+mn-ea"/>
                      <a:cs typeface="+mn-cs"/>
                    </a:rPr>
                    <a:t>4</a:t>
                  </a:r>
                </a:p>
              </p:txBody>
            </p:sp>
            <p:sp>
              <p:nvSpPr>
                <p:cNvPr id="75" name="Textfeld 74">
                  <a:extLst>
                    <a:ext uri="{FF2B5EF4-FFF2-40B4-BE49-F238E27FC236}">
                      <a16:creationId xmlns:a16="http://schemas.microsoft.com/office/drawing/2014/main" id="{FB7E1ECA-EE1D-2A7F-DAD1-A20725B3D07C}"/>
                    </a:ext>
                  </a:extLst>
                </p:cNvPr>
                <p:cNvSpPr txBox="1"/>
                <p:nvPr/>
              </p:nvSpPr>
              <p:spPr>
                <a:xfrm>
                  <a:off x="7683833" y="27250715"/>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dirty="0">
                      <a:ln>
                        <a:noFill/>
                      </a:ln>
                      <a:solidFill>
                        <a:srgbClr val="3E444C"/>
                      </a:solidFill>
                      <a:effectLst/>
                      <a:uLnTx/>
                      <a:uFillTx/>
                      <a:latin typeface="Arial"/>
                      <a:ea typeface="+mn-ea"/>
                      <a:cs typeface="+mn-cs"/>
                    </a:rPr>
                    <a:t>5</a:t>
                  </a:r>
                </a:p>
              </p:txBody>
            </p:sp>
            <p:sp>
              <p:nvSpPr>
                <p:cNvPr id="76" name="Textfeld 75">
                  <a:extLst>
                    <a:ext uri="{FF2B5EF4-FFF2-40B4-BE49-F238E27FC236}">
                      <a16:creationId xmlns:a16="http://schemas.microsoft.com/office/drawing/2014/main" id="{1ABE54B4-B5EF-8646-C0E6-7725ECB53404}"/>
                    </a:ext>
                  </a:extLst>
                </p:cNvPr>
                <p:cNvSpPr txBox="1"/>
                <p:nvPr/>
              </p:nvSpPr>
              <p:spPr>
                <a:xfrm>
                  <a:off x="11025775" y="27168834"/>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dirty="0">
                      <a:ln>
                        <a:noFill/>
                      </a:ln>
                      <a:solidFill>
                        <a:srgbClr val="3E444C"/>
                      </a:solidFill>
                      <a:effectLst/>
                      <a:uLnTx/>
                      <a:uFillTx/>
                      <a:latin typeface="Arial"/>
                      <a:ea typeface="+mn-ea"/>
                      <a:cs typeface="+mn-cs"/>
                    </a:rPr>
                    <a:t>1</a:t>
                  </a:r>
                </a:p>
              </p:txBody>
            </p:sp>
            <p:sp>
              <p:nvSpPr>
                <p:cNvPr id="77" name="Textfeld 76">
                  <a:extLst>
                    <a:ext uri="{FF2B5EF4-FFF2-40B4-BE49-F238E27FC236}">
                      <a16:creationId xmlns:a16="http://schemas.microsoft.com/office/drawing/2014/main" id="{271E23D0-21DD-AADF-8B67-EB3C6BB9957A}"/>
                    </a:ext>
                  </a:extLst>
                </p:cNvPr>
                <p:cNvSpPr txBox="1"/>
                <p:nvPr/>
              </p:nvSpPr>
              <p:spPr>
                <a:xfrm>
                  <a:off x="10439006" y="26805800"/>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dirty="0">
                      <a:ln>
                        <a:noFill/>
                      </a:ln>
                      <a:solidFill>
                        <a:srgbClr val="3E444C"/>
                      </a:solidFill>
                      <a:effectLst/>
                      <a:uLnTx/>
                      <a:uFillTx/>
                      <a:latin typeface="Arial"/>
                      <a:ea typeface="+mn-ea"/>
                      <a:cs typeface="+mn-cs"/>
                    </a:rPr>
                    <a:t>2</a:t>
                  </a:r>
                </a:p>
              </p:txBody>
            </p:sp>
            <p:sp>
              <p:nvSpPr>
                <p:cNvPr id="78" name="Textfeld 77">
                  <a:extLst>
                    <a:ext uri="{FF2B5EF4-FFF2-40B4-BE49-F238E27FC236}">
                      <a16:creationId xmlns:a16="http://schemas.microsoft.com/office/drawing/2014/main" id="{D56F4083-6F27-F4F4-E2B2-293DDA7B9422}"/>
                    </a:ext>
                  </a:extLst>
                </p:cNvPr>
                <p:cNvSpPr txBox="1"/>
                <p:nvPr/>
              </p:nvSpPr>
              <p:spPr>
                <a:xfrm>
                  <a:off x="9934293" y="27146146"/>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dirty="0">
                      <a:ln>
                        <a:noFill/>
                      </a:ln>
                      <a:solidFill>
                        <a:srgbClr val="3E444C"/>
                      </a:solidFill>
                      <a:effectLst/>
                      <a:uLnTx/>
                      <a:uFillTx/>
                      <a:latin typeface="Arial"/>
                      <a:ea typeface="+mn-ea"/>
                      <a:cs typeface="+mn-cs"/>
                    </a:rPr>
                    <a:t>3</a:t>
                  </a:r>
                </a:p>
              </p:txBody>
            </p:sp>
            <p:sp>
              <p:nvSpPr>
                <p:cNvPr id="80" name="Textfeld 79">
                  <a:extLst>
                    <a:ext uri="{FF2B5EF4-FFF2-40B4-BE49-F238E27FC236}">
                      <a16:creationId xmlns:a16="http://schemas.microsoft.com/office/drawing/2014/main" id="{E8662465-ED5C-531A-505B-0951D093F3AF}"/>
                    </a:ext>
                  </a:extLst>
                </p:cNvPr>
                <p:cNvSpPr txBox="1"/>
                <p:nvPr/>
              </p:nvSpPr>
              <p:spPr>
                <a:xfrm>
                  <a:off x="7726269" y="24941659"/>
                  <a:ext cx="955187" cy="262282"/>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2000" b="0" i="0" u="none" strike="noStrike" kern="1200" cap="none" spc="0" normalizeH="0" baseline="0" noProof="0">
                      <a:ln>
                        <a:noFill/>
                      </a:ln>
                      <a:solidFill>
                        <a:srgbClr val="3E444C"/>
                      </a:solidFill>
                      <a:effectLst/>
                      <a:uLnTx/>
                      <a:uFillTx/>
                      <a:latin typeface="Arial"/>
                      <a:ea typeface="+mn-ea"/>
                      <a:cs typeface="+mn-cs"/>
                    </a:rPr>
                    <a:t>5</a:t>
                  </a:r>
                </a:p>
              </p:txBody>
            </p:sp>
          </p:grpSp>
          <p:grpSp>
            <p:nvGrpSpPr>
              <p:cNvPr id="54" name="Gruppieren 53">
                <a:extLst>
                  <a:ext uri="{FF2B5EF4-FFF2-40B4-BE49-F238E27FC236}">
                    <a16:creationId xmlns:a16="http://schemas.microsoft.com/office/drawing/2014/main" id="{61F09495-2E8A-4FA5-52FF-473B5EB56887}"/>
                  </a:ext>
                </a:extLst>
              </p:cNvPr>
              <p:cNvGrpSpPr/>
              <p:nvPr/>
            </p:nvGrpSpPr>
            <p:grpSpPr>
              <a:xfrm>
                <a:off x="12868426" y="25955776"/>
                <a:ext cx="1567475" cy="3779168"/>
                <a:chOff x="13864386" y="25145718"/>
                <a:chExt cx="1567475" cy="3779168"/>
              </a:xfrm>
            </p:grpSpPr>
            <p:grpSp>
              <p:nvGrpSpPr>
                <p:cNvPr id="58" name="Gruppieren 57">
                  <a:extLst>
                    <a:ext uri="{FF2B5EF4-FFF2-40B4-BE49-F238E27FC236}">
                      <a16:creationId xmlns:a16="http://schemas.microsoft.com/office/drawing/2014/main" id="{34B22879-C181-0D40-20F5-DD711F0A81B5}"/>
                    </a:ext>
                  </a:extLst>
                </p:cNvPr>
                <p:cNvGrpSpPr/>
                <p:nvPr/>
              </p:nvGrpSpPr>
              <p:grpSpPr>
                <a:xfrm>
                  <a:off x="13864386" y="25145718"/>
                  <a:ext cx="1567475" cy="3779168"/>
                  <a:chOff x="7320726" y="909625"/>
                  <a:chExt cx="1946894" cy="4693944"/>
                </a:xfrm>
              </p:grpSpPr>
              <p:pic>
                <p:nvPicPr>
                  <p:cNvPr id="64" name="Grafik 63">
                    <a:extLst>
                      <a:ext uri="{FF2B5EF4-FFF2-40B4-BE49-F238E27FC236}">
                        <a16:creationId xmlns:a16="http://schemas.microsoft.com/office/drawing/2014/main" id="{8664A593-F816-012E-23C7-DE99E997A233}"/>
                      </a:ext>
                    </a:extLst>
                  </p:cNvPr>
                  <p:cNvPicPr>
                    <a:picLocks noChangeAspect="1"/>
                  </p:cNvPicPr>
                  <p:nvPr/>
                </p:nvPicPr>
                <p:blipFill rotWithShape="1">
                  <a:blip r:embed="rId23"/>
                  <a:srcRect l="24677" t="42261" r="25555" b="34798"/>
                  <a:stretch/>
                </p:blipFill>
                <p:spPr>
                  <a:xfrm>
                    <a:off x="7338177" y="4748031"/>
                    <a:ext cx="1929441" cy="667043"/>
                  </a:xfrm>
                  <a:prstGeom prst="rect">
                    <a:avLst/>
                  </a:prstGeom>
                </p:spPr>
              </p:pic>
              <p:pic>
                <p:nvPicPr>
                  <p:cNvPr id="65" name="Grafik 64">
                    <a:extLst>
                      <a:ext uri="{FF2B5EF4-FFF2-40B4-BE49-F238E27FC236}">
                        <a16:creationId xmlns:a16="http://schemas.microsoft.com/office/drawing/2014/main" id="{BD97B132-D46C-7FCF-CA69-34C1F2902A98}"/>
                      </a:ext>
                    </a:extLst>
                  </p:cNvPr>
                  <p:cNvPicPr>
                    <a:picLocks noChangeAspect="1"/>
                  </p:cNvPicPr>
                  <p:nvPr/>
                </p:nvPicPr>
                <p:blipFill rotWithShape="1">
                  <a:blip r:embed="rId24"/>
                  <a:srcRect l="24337" t="40614" r="25125" b="35006"/>
                  <a:stretch/>
                </p:blipFill>
                <p:spPr>
                  <a:xfrm>
                    <a:off x="7320726" y="1225618"/>
                    <a:ext cx="1946892" cy="704399"/>
                  </a:xfrm>
                  <a:prstGeom prst="rect">
                    <a:avLst/>
                  </a:prstGeom>
                </p:spPr>
              </p:pic>
              <p:pic>
                <p:nvPicPr>
                  <p:cNvPr id="66" name="Grafik 65">
                    <a:extLst>
                      <a:ext uri="{FF2B5EF4-FFF2-40B4-BE49-F238E27FC236}">
                        <a16:creationId xmlns:a16="http://schemas.microsoft.com/office/drawing/2014/main" id="{892C8E8B-DEE1-3491-6C20-2229B121D682}"/>
                      </a:ext>
                    </a:extLst>
                  </p:cNvPr>
                  <p:cNvPicPr>
                    <a:picLocks noChangeAspect="1"/>
                  </p:cNvPicPr>
                  <p:nvPr/>
                </p:nvPicPr>
                <p:blipFill rotWithShape="1">
                  <a:blip r:embed="rId25"/>
                  <a:srcRect l="24924" t="42553" r="25487" b="34590"/>
                  <a:stretch/>
                </p:blipFill>
                <p:spPr>
                  <a:xfrm>
                    <a:off x="7338177" y="2134238"/>
                    <a:ext cx="1929441" cy="667044"/>
                  </a:xfrm>
                  <a:prstGeom prst="rect">
                    <a:avLst/>
                  </a:prstGeom>
                </p:spPr>
              </p:pic>
              <p:pic>
                <p:nvPicPr>
                  <p:cNvPr id="67" name="Grafik 66">
                    <a:extLst>
                      <a:ext uri="{FF2B5EF4-FFF2-40B4-BE49-F238E27FC236}">
                        <a16:creationId xmlns:a16="http://schemas.microsoft.com/office/drawing/2014/main" id="{88EE9FE9-BF4B-7166-8B74-88DC302510B4}"/>
                      </a:ext>
                    </a:extLst>
                  </p:cNvPr>
                  <p:cNvPicPr>
                    <a:picLocks noChangeAspect="1"/>
                  </p:cNvPicPr>
                  <p:nvPr/>
                </p:nvPicPr>
                <p:blipFill rotWithShape="1">
                  <a:blip r:embed="rId26"/>
                  <a:srcRect l="24829" t="42262" r="25855" b="35006"/>
                  <a:stretch/>
                </p:blipFill>
                <p:spPr>
                  <a:xfrm>
                    <a:off x="7338179" y="3005503"/>
                    <a:ext cx="1929441" cy="667044"/>
                  </a:xfrm>
                  <a:prstGeom prst="rect">
                    <a:avLst/>
                  </a:prstGeom>
                </p:spPr>
              </p:pic>
              <p:pic>
                <p:nvPicPr>
                  <p:cNvPr id="68" name="Grafik 67">
                    <a:extLst>
                      <a:ext uri="{FF2B5EF4-FFF2-40B4-BE49-F238E27FC236}">
                        <a16:creationId xmlns:a16="http://schemas.microsoft.com/office/drawing/2014/main" id="{27AA218A-0926-3F3E-223E-34D668B41678}"/>
                      </a:ext>
                    </a:extLst>
                  </p:cNvPr>
                  <p:cNvPicPr>
                    <a:picLocks noChangeAspect="1"/>
                  </p:cNvPicPr>
                  <p:nvPr/>
                </p:nvPicPr>
                <p:blipFill rotWithShape="1">
                  <a:blip r:embed="rId27"/>
                  <a:srcRect l="24790" t="42573" r="25807" b="34654"/>
                  <a:stretch/>
                </p:blipFill>
                <p:spPr>
                  <a:xfrm>
                    <a:off x="7338177" y="3876768"/>
                    <a:ext cx="1929441" cy="667043"/>
                  </a:xfrm>
                  <a:prstGeom prst="rect">
                    <a:avLst/>
                  </a:prstGeom>
                </p:spPr>
              </p:pic>
              <p:sp>
                <p:nvSpPr>
                  <p:cNvPr id="69" name="Rechteck 68">
                    <a:extLst>
                      <a:ext uri="{FF2B5EF4-FFF2-40B4-BE49-F238E27FC236}">
                        <a16:creationId xmlns:a16="http://schemas.microsoft.com/office/drawing/2014/main" id="{FA2C73E6-D194-1DC5-EA64-33B326DE8C36}"/>
                      </a:ext>
                    </a:extLst>
                  </p:cNvPr>
                  <p:cNvSpPr/>
                  <p:nvPr/>
                </p:nvSpPr>
                <p:spPr>
                  <a:xfrm>
                    <a:off x="7336317" y="909625"/>
                    <a:ext cx="1929442" cy="4693944"/>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5587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3E444C"/>
                      </a:solidFill>
                      <a:effectLst/>
                      <a:uLnTx/>
                      <a:uFillTx/>
                      <a:latin typeface="Arial"/>
                      <a:ea typeface="+mn-ea"/>
                      <a:cs typeface="+mn-cs"/>
                    </a:endParaRPr>
                  </a:p>
                </p:txBody>
              </p:sp>
            </p:grpSp>
            <p:sp>
              <p:nvSpPr>
                <p:cNvPr id="59" name="Textfeld 58">
                  <a:extLst>
                    <a:ext uri="{FF2B5EF4-FFF2-40B4-BE49-F238E27FC236}">
                      <a16:creationId xmlns:a16="http://schemas.microsoft.com/office/drawing/2014/main" id="{424151AD-5BF1-EFC2-BD47-F6432F281204}"/>
                    </a:ext>
                  </a:extLst>
                </p:cNvPr>
                <p:cNvSpPr txBox="1"/>
                <p:nvPr/>
              </p:nvSpPr>
              <p:spPr>
                <a:xfrm>
                  <a:off x="13950583" y="25518989"/>
                  <a:ext cx="955187" cy="215996"/>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1600" b="0" i="0" u="none" strike="noStrike" kern="1200" cap="none" spc="0" normalizeH="0" baseline="0" noProof="0">
                      <a:ln>
                        <a:noFill/>
                      </a:ln>
                      <a:solidFill>
                        <a:srgbClr val="3E444C"/>
                      </a:solidFill>
                      <a:effectLst/>
                      <a:uLnTx/>
                      <a:uFillTx/>
                      <a:latin typeface="Arial"/>
                      <a:ea typeface="+mn-ea"/>
                      <a:cs typeface="+mn-cs"/>
                    </a:rPr>
                    <a:t>1</a:t>
                  </a:r>
                </a:p>
              </p:txBody>
            </p:sp>
            <p:sp>
              <p:nvSpPr>
                <p:cNvPr id="60" name="Textfeld 59">
                  <a:extLst>
                    <a:ext uri="{FF2B5EF4-FFF2-40B4-BE49-F238E27FC236}">
                      <a16:creationId xmlns:a16="http://schemas.microsoft.com/office/drawing/2014/main" id="{9955D43A-591D-940B-078B-D3525AE9581A}"/>
                    </a:ext>
                  </a:extLst>
                </p:cNvPr>
                <p:cNvSpPr txBox="1"/>
                <p:nvPr/>
              </p:nvSpPr>
              <p:spPr>
                <a:xfrm>
                  <a:off x="13937704" y="26206376"/>
                  <a:ext cx="955187" cy="215996"/>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1600" b="0" i="0" u="none" strike="noStrike" kern="1200" cap="none" spc="0" normalizeH="0" baseline="0" noProof="0" dirty="0">
                      <a:ln>
                        <a:noFill/>
                      </a:ln>
                      <a:solidFill>
                        <a:srgbClr val="3E444C"/>
                      </a:solidFill>
                      <a:effectLst/>
                      <a:uLnTx/>
                      <a:uFillTx/>
                      <a:latin typeface="Arial"/>
                      <a:ea typeface="+mn-ea"/>
                      <a:cs typeface="+mn-cs"/>
                    </a:rPr>
                    <a:t>2</a:t>
                  </a:r>
                </a:p>
              </p:txBody>
            </p:sp>
            <p:sp>
              <p:nvSpPr>
                <p:cNvPr id="61" name="Textfeld 60">
                  <a:extLst>
                    <a:ext uri="{FF2B5EF4-FFF2-40B4-BE49-F238E27FC236}">
                      <a16:creationId xmlns:a16="http://schemas.microsoft.com/office/drawing/2014/main" id="{0C2195C6-5D2B-8AB3-4A8D-3E79872D4A41}"/>
                    </a:ext>
                  </a:extLst>
                </p:cNvPr>
                <p:cNvSpPr txBox="1"/>
                <p:nvPr/>
              </p:nvSpPr>
              <p:spPr>
                <a:xfrm>
                  <a:off x="13948254" y="26905191"/>
                  <a:ext cx="955187" cy="215996"/>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1600" b="0" i="0" u="none" strike="noStrike" kern="1200" cap="none" spc="0" normalizeH="0" baseline="0" noProof="0" dirty="0">
                      <a:ln>
                        <a:noFill/>
                      </a:ln>
                      <a:solidFill>
                        <a:srgbClr val="3E444C"/>
                      </a:solidFill>
                      <a:effectLst/>
                      <a:uLnTx/>
                      <a:uFillTx/>
                      <a:latin typeface="Arial"/>
                      <a:ea typeface="+mn-ea"/>
                      <a:cs typeface="+mn-cs"/>
                    </a:rPr>
                    <a:t>3</a:t>
                  </a:r>
                </a:p>
              </p:txBody>
            </p:sp>
            <p:sp>
              <p:nvSpPr>
                <p:cNvPr id="62" name="Textfeld 61">
                  <a:extLst>
                    <a:ext uri="{FF2B5EF4-FFF2-40B4-BE49-F238E27FC236}">
                      <a16:creationId xmlns:a16="http://schemas.microsoft.com/office/drawing/2014/main" id="{75FA2A09-0342-2155-7D62-155A3B7180B3}"/>
                    </a:ext>
                  </a:extLst>
                </p:cNvPr>
                <p:cNvSpPr txBox="1"/>
                <p:nvPr/>
              </p:nvSpPr>
              <p:spPr>
                <a:xfrm>
                  <a:off x="13936347" y="27461890"/>
                  <a:ext cx="955187" cy="243047"/>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1800" b="0" i="0" u="none" strike="noStrike" kern="1200" cap="none" spc="0" normalizeH="0" baseline="0" noProof="0" dirty="0">
                      <a:ln>
                        <a:noFill/>
                      </a:ln>
                      <a:solidFill>
                        <a:srgbClr val="3E444C"/>
                      </a:solidFill>
                      <a:effectLst/>
                      <a:uLnTx/>
                      <a:uFillTx/>
                      <a:latin typeface="Arial"/>
                      <a:ea typeface="+mn-ea"/>
                      <a:cs typeface="+mn-cs"/>
                    </a:rPr>
                    <a:t>4</a:t>
                  </a:r>
                </a:p>
              </p:txBody>
            </p:sp>
            <p:sp>
              <p:nvSpPr>
                <p:cNvPr id="63" name="Textfeld 62">
                  <a:extLst>
                    <a:ext uri="{FF2B5EF4-FFF2-40B4-BE49-F238E27FC236}">
                      <a16:creationId xmlns:a16="http://schemas.microsoft.com/office/drawing/2014/main" id="{068FC9AD-B880-8B6C-0B34-3FEF0507F709}"/>
                    </a:ext>
                  </a:extLst>
                </p:cNvPr>
                <p:cNvSpPr txBox="1"/>
                <p:nvPr/>
              </p:nvSpPr>
              <p:spPr>
                <a:xfrm>
                  <a:off x="13936347" y="28205107"/>
                  <a:ext cx="955187" cy="243047"/>
                </a:xfrm>
                <a:prstGeom prst="rect">
                  <a:avLst/>
                </a:prstGeom>
                <a:noFill/>
              </p:spPr>
              <p:txBody>
                <a:bodyPr wrap="square" lIns="0" tIns="0" rIns="0" bIns="0" rtlCol="0">
                  <a:spAutoFit/>
                </a:bodyPr>
                <a:lstStyle/>
                <a:p>
                  <a:pPr marL="0" marR="0" lvl="0" indent="0" algn="l" defTabSz="855878" rtl="0" eaLnBrk="1" fontAlgn="auto" latinLnBrk="0" hangingPunct="1">
                    <a:lnSpc>
                      <a:spcPct val="120000"/>
                    </a:lnSpc>
                    <a:spcBef>
                      <a:spcPts val="625"/>
                    </a:spcBef>
                    <a:spcAft>
                      <a:spcPts val="0"/>
                    </a:spcAft>
                    <a:buClr>
                      <a:srgbClr val="00BEFF"/>
                    </a:buClr>
                    <a:buSzTx/>
                    <a:buFontTx/>
                    <a:buNone/>
                    <a:tabLst/>
                    <a:defRPr/>
                  </a:pPr>
                  <a:r>
                    <a:rPr kumimoji="0" lang="de-DE" sz="1800" b="0" i="0" u="none" strike="noStrike" kern="1200" cap="none" spc="0" normalizeH="0" baseline="0" noProof="0" dirty="0">
                      <a:ln>
                        <a:noFill/>
                      </a:ln>
                      <a:solidFill>
                        <a:srgbClr val="3E444C"/>
                      </a:solidFill>
                      <a:effectLst/>
                      <a:uLnTx/>
                      <a:uFillTx/>
                      <a:latin typeface="Arial"/>
                      <a:ea typeface="+mn-ea"/>
                      <a:cs typeface="+mn-cs"/>
                    </a:rPr>
                    <a:t>5</a:t>
                  </a:r>
                </a:p>
              </p:txBody>
            </p:sp>
          </p:grpSp>
          <p:sp>
            <p:nvSpPr>
              <p:cNvPr id="55" name="Rechteck 54">
                <a:extLst>
                  <a:ext uri="{FF2B5EF4-FFF2-40B4-BE49-F238E27FC236}">
                    <a16:creationId xmlns:a16="http://schemas.microsoft.com/office/drawing/2014/main" id="{46270421-3FD6-9B3D-8731-EDEB60A1F9B1}"/>
                  </a:ext>
                </a:extLst>
              </p:cNvPr>
              <p:cNvSpPr/>
              <p:nvPr/>
            </p:nvSpPr>
            <p:spPr>
              <a:xfrm>
                <a:off x="12880980" y="25190005"/>
                <a:ext cx="1553423" cy="69521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5587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3E444C"/>
                  </a:solidFill>
                  <a:effectLst/>
                  <a:uLnTx/>
                  <a:uFillTx/>
                  <a:latin typeface="Arial"/>
                  <a:ea typeface="+mn-ea"/>
                  <a:cs typeface="+mn-cs"/>
                </a:endParaRPr>
              </a:p>
            </p:txBody>
          </p:sp>
          <p:cxnSp>
            <p:nvCxnSpPr>
              <p:cNvPr id="56" name="Gerader Verbinder 48">
                <a:extLst>
                  <a:ext uri="{FF2B5EF4-FFF2-40B4-BE49-F238E27FC236}">
                    <a16:creationId xmlns:a16="http://schemas.microsoft.com/office/drawing/2014/main" id="{A0FD6741-63F1-E08B-BC63-650F053188B3}"/>
                  </a:ext>
                </a:extLst>
              </p:cNvPr>
              <p:cNvCxnSpPr>
                <a:cxnSpLocks/>
              </p:cNvCxnSpPr>
              <p:nvPr/>
            </p:nvCxnSpPr>
            <p:spPr>
              <a:xfrm>
                <a:off x="12926036" y="25436710"/>
                <a:ext cx="23366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7" name="Gerader Verbinder 49">
                <a:extLst>
                  <a:ext uri="{FF2B5EF4-FFF2-40B4-BE49-F238E27FC236}">
                    <a16:creationId xmlns:a16="http://schemas.microsoft.com/office/drawing/2014/main" id="{C91086FD-042E-86E8-9585-E496377EFEA1}"/>
                  </a:ext>
                </a:extLst>
              </p:cNvPr>
              <p:cNvCxnSpPr>
                <a:cxnSpLocks/>
              </p:cNvCxnSpPr>
              <p:nvPr/>
            </p:nvCxnSpPr>
            <p:spPr>
              <a:xfrm>
                <a:off x="12922991" y="25666869"/>
                <a:ext cx="23366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2" name="Textfeld 111">
              <a:extLst>
                <a:ext uri="{FF2B5EF4-FFF2-40B4-BE49-F238E27FC236}">
                  <a16:creationId xmlns:a16="http://schemas.microsoft.com/office/drawing/2014/main" id="{77E52260-A35D-6C6F-647A-77E431B84CAB}"/>
                </a:ext>
              </a:extLst>
            </p:cNvPr>
            <p:cNvSpPr txBox="1"/>
            <p:nvPr/>
          </p:nvSpPr>
          <p:spPr>
            <a:xfrm>
              <a:off x="7536284" y="1324015"/>
              <a:ext cx="2530069" cy="276999"/>
            </a:xfrm>
            <a:prstGeom prst="rect">
              <a:avLst/>
            </a:prstGeom>
            <a:noFill/>
          </p:spPr>
          <p:txBody>
            <a:bodyPr wrap="square">
              <a:spAutoFit/>
            </a:bodyPr>
            <a:lstStyle/>
            <a:p>
              <a:r>
                <a:rPr lang="de-DE" sz="1200" dirty="0">
                  <a:solidFill>
                    <a:srgbClr val="000000"/>
                  </a:solidFill>
                </a:rPr>
                <a:t>Initial </a:t>
              </a:r>
              <a:r>
                <a:rPr lang="de-DE" sz="1200" dirty="0" err="1">
                  <a:solidFill>
                    <a:srgbClr val="000000"/>
                  </a:solidFill>
                </a:rPr>
                <a:t>droplet</a:t>
              </a:r>
              <a:endParaRPr lang="de-DE" sz="1200" dirty="0"/>
            </a:p>
          </p:txBody>
        </p:sp>
        <p:sp>
          <p:nvSpPr>
            <p:cNvPr id="113" name="Textfeld 112">
              <a:extLst>
                <a:ext uri="{FF2B5EF4-FFF2-40B4-BE49-F238E27FC236}">
                  <a16:creationId xmlns:a16="http://schemas.microsoft.com/office/drawing/2014/main" id="{46D5E4EB-FCFA-E2D5-50B6-EB5A243AC7EE}"/>
                </a:ext>
              </a:extLst>
            </p:cNvPr>
            <p:cNvSpPr txBox="1"/>
            <p:nvPr/>
          </p:nvSpPr>
          <p:spPr>
            <a:xfrm>
              <a:off x="7531314" y="1526188"/>
              <a:ext cx="2530069" cy="276999"/>
            </a:xfrm>
            <a:prstGeom prst="rect">
              <a:avLst/>
            </a:prstGeom>
            <a:noFill/>
          </p:spPr>
          <p:txBody>
            <a:bodyPr wrap="square">
              <a:spAutoFit/>
            </a:bodyPr>
            <a:lstStyle/>
            <a:p>
              <a:r>
                <a:rPr lang="de-DE" sz="1200" dirty="0" err="1">
                  <a:solidFill>
                    <a:srgbClr val="000000"/>
                  </a:solidFill>
                </a:rPr>
                <a:t>Stationary</a:t>
              </a:r>
              <a:r>
                <a:rPr lang="de-DE" sz="1200" dirty="0">
                  <a:solidFill>
                    <a:srgbClr val="000000"/>
                  </a:solidFill>
                </a:rPr>
                <a:t> </a:t>
              </a:r>
              <a:r>
                <a:rPr lang="de-DE" sz="1200" dirty="0" err="1">
                  <a:solidFill>
                    <a:srgbClr val="000000"/>
                  </a:solidFill>
                </a:rPr>
                <a:t>droplet</a:t>
              </a:r>
              <a:endParaRPr lang="de-DE" sz="1200" dirty="0"/>
            </a:p>
          </p:txBody>
        </p:sp>
      </p:grpSp>
    </p:spTree>
    <p:extLst>
      <p:ext uri="{BB962C8B-B14F-4D97-AF65-F5344CB8AC3E}">
        <p14:creationId xmlns:p14="http://schemas.microsoft.com/office/powerpoint/2010/main" val="890153253"/>
      </p:ext>
    </p:extLst>
  </p:cSld>
  <p:clrMapOvr>
    <a:masterClrMapping/>
  </p:clrMapOvr>
  <mc:AlternateContent xmlns:mc="http://schemas.openxmlformats.org/markup-compatibility/2006" xmlns:p14="http://schemas.microsoft.com/office/powerpoint/2010/main">
    <mc:Choice Requires="p14">
      <p:transition spd="slow" p14:dur="2000" advTm="32068"/>
    </mc:Choice>
    <mc:Fallback xmlns="">
      <p:transition spd="slow" advTm="3206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4.2|27.4"/>
</p:tagLst>
</file>

<file path=ppt/tags/tag2.xml><?xml version="1.0" encoding="utf-8"?>
<p:tagLst xmlns:a="http://schemas.openxmlformats.org/drawingml/2006/main" xmlns:r="http://schemas.openxmlformats.org/officeDocument/2006/relationships" xmlns:p="http://schemas.openxmlformats.org/presentationml/2006/main">
  <p:tag name="TIMING" val="|25.7|10|33.9|4.7|17|15|12"/>
</p:tagLst>
</file>

<file path=ppt/tags/tag3.xml><?xml version="1.0" encoding="utf-8"?>
<p:tagLst xmlns:a="http://schemas.openxmlformats.org/drawingml/2006/main" xmlns:r="http://schemas.openxmlformats.org/officeDocument/2006/relationships" xmlns:p="http://schemas.openxmlformats.org/presentationml/2006/main">
  <p:tag name="TIMING" val="|15.6|13.5|30.2|21.4"/>
</p:tagLst>
</file>

<file path=ppt/tags/tag4.xml><?xml version="1.0" encoding="utf-8"?>
<p:tagLst xmlns:a="http://schemas.openxmlformats.org/drawingml/2006/main" xmlns:r="http://schemas.openxmlformats.org/officeDocument/2006/relationships" xmlns:p="http://schemas.openxmlformats.org/presentationml/2006/main">
  <p:tag name="TIMING" val="|4.5|23.4"/>
</p:tagLst>
</file>

<file path=ppt/tags/tag5.xml><?xml version="1.0" encoding="utf-8"?>
<p:tagLst xmlns:a="http://schemas.openxmlformats.org/drawingml/2006/main" xmlns:r="http://schemas.openxmlformats.org/officeDocument/2006/relationships" xmlns:p="http://schemas.openxmlformats.org/presentationml/2006/main">
  <p:tag name="TIMING" val="|21"/>
</p:tagLst>
</file>

<file path=ppt/theme/theme1.xml><?xml version="1.0" encoding="utf-8"?>
<a:theme xmlns:a="http://schemas.openxmlformats.org/drawingml/2006/main" name="ICVT_Titel_Abschluss">
  <a:themeElements>
    <a:clrScheme name="UNI COLOUR">
      <a:dk1>
        <a:srgbClr val="3E444C"/>
      </a:dk1>
      <a:lt1>
        <a:sysClr val="window" lastClr="FFFFFF"/>
      </a:lt1>
      <a:dk2>
        <a:srgbClr val="000000"/>
      </a:dk2>
      <a:lt2>
        <a:srgbClr val="9F9998"/>
      </a:lt2>
      <a:accent1>
        <a:srgbClr val="00BEFF"/>
      </a:accent1>
      <a:accent2>
        <a:srgbClr val="00519E"/>
      </a:accent2>
      <a:accent3>
        <a:srgbClr val="3E444C"/>
      </a:accent3>
      <a:accent4>
        <a:srgbClr val="7DC6EA"/>
      </a:accent4>
      <a:accent5>
        <a:srgbClr val="9F9998"/>
      </a:accent5>
      <a:accent6>
        <a:srgbClr val="FFD500"/>
      </a:accent6>
      <a:hlink>
        <a:srgbClr val="00BEFF"/>
      </a:hlink>
      <a:folHlink>
        <a:srgbClr val="3E444C"/>
      </a:folHlink>
    </a:clrScheme>
    <a:fontScheme name="Universitaet_Stuttgart_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9388" indent="-179388">
          <a:lnSpc>
            <a:spcPct val="120000"/>
          </a:lnSpc>
          <a:spcBef>
            <a:spcPts val="625"/>
          </a:spcBef>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Uni_Stuttgart_Vorlage D_4zu3_2016 FINAL.pptx" id="{4841BD3C-E1E3-469F-ADD0-9E6EB31E75F5}" vid="{33357EC2-1038-4565-85BB-7F696209DF7D}"/>
    </a:ext>
  </a:extLst>
</a:theme>
</file>

<file path=ppt/theme/theme2.xml><?xml version="1.0" encoding="utf-8"?>
<a:theme xmlns:a="http://schemas.openxmlformats.org/drawingml/2006/main" name="ICVT_Inhaltsfolien_mitStreifen">
  <a:themeElements>
    <a:clrScheme name="UNI COLOUR">
      <a:dk1>
        <a:srgbClr val="3E444C"/>
      </a:dk1>
      <a:lt1>
        <a:sysClr val="window" lastClr="FFFFFF"/>
      </a:lt1>
      <a:dk2>
        <a:srgbClr val="000000"/>
      </a:dk2>
      <a:lt2>
        <a:srgbClr val="9F9998"/>
      </a:lt2>
      <a:accent1>
        <a:srgbClr val="00BEFF"/>
      </a:accent1>
      <a:accent2>
        <a:srgbClr val="00519E"/>
      </a:accent2>
      <a:accent3>
        <a:srgbClr val="3E444C"/>
      </a:accent3>
      <a:accent4>
        <a:srgbClr val="7DC6EA"/>
      </a:accent4>
      <a:accent5>
        <a:srgbClr val="9F9998"/>
      </a:accent5>
      <a:accent6>
        <a:srgbClr val="FFD500"/>
      </a:accent6>
      <a:hlink>
        <a:srgbClr val="00BEFF"/>
      </a:hlink>
      <a:folHlink>
        <a:srgbClr val="3E444C"/>
      </a:folHlink>
    </a:clrScheme>
    <a:fontScheme name="Universitaet_Stuttgart_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9388" indent="-179388">
          <a:lnSpc>
            <a:spcPct val="120000"/>
          </a:lnSpc>
          <a:spcBef>
            <a:spcPts val="625"/>
          </a:spcBef>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Uni_Stuttgart_Vorlage D_4zu3_2016 FINAL.pptx" id="{4841BD3C-E1E3-469F-ADD0-9E6EB31E75F5}" vid="{33357EC2-1038-4565-85BB-7F696209DF7D}"/>
    </a:ext>
  </a:extLst>
</a:theme>
</file>

<file path=ppt/theme/theme3.xml><?xml version="1.0" encoding="utf-8"?>
<a:theme xmlns:a="http://schemas.openxmlformats.org/drawingml/2006/main" name="ICVT_Inhaltsfolien_ohneStreifen">
  <a:themeElements>
    <a:clrScheme name="UNI COLOUR">
      <a:dk1>
        <a:srgbClr val="3E444C"/>
      </a:dk1>
      <a:lt1>
        <a:sysClr val="window" lastClr="FFFFFF"/>
      </a:lt1>
      <a:dk2>
        <a:srgbClr val="000000"/>
      </a:dk2>
      <a:lt2>
        <a:srgbClr val="9F9998"/>
      </a:lt2>
      <a:accent1>
        <a:srgbClr val="00BEFF"/>
      </a:accent1>
      <a:accent2>
        <a:srgbClr val="00519E"/>
      </a:accent2>
      <a:accent3>
        <a:srgbClr val="3E444C"/>
      </a:accent3>
      <a:accent4>
        <a:srgbClr val="7DC6EA"/>
      </a:accent4>
      <a:accent5>
        <a:srgbClr val="9F9998"/>
      </a:accent5>
      <a:accent6>
        <a:srgbClr val="FFD500"/>
      </a:accent6>
      <a:hlink>
        <a:srgbClr val="00BEFF"/>
      </a:hlink>
      <a:folHlink>
        <a:srgbClr val="3E444C"/>
      </a:folHlink>
    </a:clrScheme>
    <a:fontScheme name="Universitaet_Stuttgart_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9388" indent="-179388">
          <a:lnSpc>
            <a:spcPct val="120000"/>
          </a:lnSpc>
          <a:spcBef>
            <a:spcPts val="625"/>
          </a:spcBef>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Uni_Stuttgart_Vorlage D_4zu3_2016 FINAL.pptx" id="{4841BD3C-E1E3-469F-ADD0-9E6EB31E75F5}" vid="{33357EC2-1038-4565-85BB-7F696209DF7D}"/>
    </a:ext>
  </a:extLst>
</a:theme>
</file>

<file path=ppt/theme/theme4.xml><?xml version="1.0" encoding="utf-8"?>
<a:theme xmlns:a="http://schemas.openxmlformats.org/drawingml/2006/main" name="Office Theme">
  <a:themeElements>
    <a:clrScheme name="Universität Stuttgart Version 2">
      <a:dk1>
        <a:srgbClr val="323232"/>
      </a:dk1>
      <a:lt1>
        <a:sysClr val="window" lastClr="FFFFFF"/>
      </a:lt1>
      <a:dk2>
        <a:srgbClr val="000000"/>
      </a:dk2>
      <a:lt2>
        <a:srgbClr val="9F9998"/>
      </a:lt2>
      <a:accent1>
        <a:srgbClr val="00BEFF"/>
      </a:accent1>
      <a:accent2>
        <a:srgbClr val="004191"/>
      </a:accent2>
      <a:accent3>
        <a:srgbClr val="323232"/>
      </a:accent3>
      <a:accent4>
        <a:srgbClr val="7DC6EA"/>
      </a:accent4>
      <a:accent5>
        <a:srgbClr val="9F9998"/>
      </a:accent5>
      <a:accent6>
        <a:srgbClr val="FFD500"/>
      </a:accent6>
      <a:hlink>
        <a:srgbClr val="00BEFF"/>
      </a:hlink>
      <a:folHlink>
        <a:srgbClr val="524D4D"/>
      </a:folHlink>
    </a:clrScheme>
    <a:fontScheme name="Universität Stuttg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Universität Stuttgart Version 2">
      <a:dk1>
        <a:srgbClr val="323232"/>
      </a:dk1>
      <a:lt1>
        <a:sysClr val="window" lastClr="FFFFFF"/>
      </a:lt1>
      <a:dk2>
        <a:srgbClr val="000000"/>
      </a:dk2>
      <a:lt2>
        <a:srgbClr val="9F9998"/>
      </a:lt2>
      <a:accent1>
        <a:srgbClr val="00BEFF"/>
      </a:accent1>
      <a:accent2>
        <a:srgbClr val="004191"/>
      </a:accent2>
      <a:accent3>
        <a:srgbClr val="323232"/>
      </a:accent3>
      <a:accent4>
        <a:srgbClr val="7DC6EA"/>
      </a:accent4>
      <a:accent5>
        <a:srgbClr val="9F9998"/>
      </a:accent5>
      <a:accent6>
        <a:srgbClr val="FFD500"/>
      </a:accent6>
      <a:hlink>
        <a:srgbClr val="00BEFF"/>
      </a:hlink>
      <a:folHlink>
        <a:srgbClr val="524D4D"/>
      </a:folHlink>
    </a:clrScheme>
    <a:fontScheme name="Universität Stuttg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2205</Words>
  <Application>Microsoft Macintosh PowerPoint</Application>
  <PresentationFormat>Breitbild</PresentationFormat>
  <Paragraphs>321</Paragraphs>
  <Slides>14</Slides>
  <Notes>14</Notes>
  <HiddenSlides>0</HiddenSlides>
  <MMClips>0</MMClips>
  <ScaleCrop>false</ScaleCrop>
  <HeadingPairs>
    <vt:vector size="6" baseType="variant">
      <vt:variant>
        <vt:lpstr>Verwendete Schriftarten</vt:lpstr>
      </vt:variant>
      <vt:variant>
        <vt:i4>2</vt:i4>
      </vt:variant>
      <vt:variant>
        <vt:lpstr>Design</vt:lpstr>
      </vt:variant>
      <vt:variant>
        <vt:i4>3</vt:i4>
      </vt:variant>
      <vt:variant>
        <vt:lpstr>Folientitel</vt:lpstr>
      </vt:variant>
      <vt:variant>
        <vt:i4>14</vt:i4>
      </vt:variant>
    </vt:vector>
  </HeadingPairs>
  <TitlesOfParts>
    <vt:vector size="19" baseType="lpstr">
      <vt:lpstr>Arial</vt:lpstr>
      <vt:lpstr>Cambria Math</vt:lpstr>
      <vt:lpstr>ICVT_Titel_Abschluss</vt:lpstr>
      <vt:lpstr>ICVT_Inhaltsfolien_mitStreifen</vt:lpstr>
      <vt:lpstr>ICVT_Inhaltsfolien_ohneStreifen</vt:lpstr>
      <vt:lpstr>PowerPoint-Präsentation</vt:lpstr>
      <vt:lpstr>Motivation</vt:lpstr>
      <vt:lpstr>Outline</vt:lpstr>
      <vt:lpstr>Diffusive Interface</vt:lpstr>
      <vt:lpstr>Cahn-Hilliard Equation</vt:lpstr>
      <vt:lpstr>Surface tension force</vt:lpstr>
      <vt:lpstr>Wetting</vt:lpstr>
      <vt:lpstr>Wetting</vt:lpstr>
      <vt:lpstr>Wetting</vt:lpstr>
      <vt:lpstr>Modelling Two Phase Flow in Porous Media </vt:lpstr>
      <vt:lpstr>Modelling Two Phase Flow in Porous Media </vt:lpstr>
      <vt:lpstr>Comparison of simulation to experiment</vt:lpstr>
      <vt:lpstr>Outlook: Phase Change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2016-01-19T06:04:30Z</dcterms:created>
  <dcterms:modified xsi:type="dcterms:W3CDTF">2022-05-21T11:59:54Z</dcterms:modified>
</cp:coreProperties>
</file>