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2" r:id="rId2"/>
    <p:sldId id="303" r:id="rId3"/>
    <p:sldId id="316" r:id="rId4"/>
    <p:sldId id="304" r:id="rId5"/>
    <p:sldId id="305" r:id="rId6"/>
    <p:sldId id="308" r:id="rId7"/>
    <p:sldId id="310" r:id="rId8"/>
    <p:sldId id="309" r:id="rId9"/>
    <p:sldId id="311" r:id="rId10"/>
    <p:sldId id="312" r:id="rId11"/>
    <p:sldId id="306" r:id="rId12"/>
    <p:sldId id="313" r:id="rId13"/>
    <p:sldId id="314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A55CF-FB9B-415C-AE45-B1B952350BD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54C60-1B1D-440D-B6B0-C0E26230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15B91-E23E-4811-82EE-5C4D54652D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losing">
    <p:bg>
      <p:bgPr>
        <a:gradFill flip="none" rotWithShape="1">
          <a:gsLst>
            <a:gs pos="0">
              <a:srgbClr val="576AA8">
                <a:alpha val="0"/>
              </a:srgbClr>
            </a:gs>
            <a:gs pos="100000">
              <a:srgbClr val="00275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492750"/>
            <a:ext cx="12192000" cy="1365250"/>
          </a:xfrm>
          <a:prstGeom prst="rect">
            <a:avLst/>
          </a:prstGeom>
          <a:gradFill flip="none" rotWithShape="1">
            <a:gsLst>
              <a:gs pos="100000">
                <a:srgbClr val="49598E"/>
              </a:gs>
              <a:gs pos="0">
                <a:srgbClr val="00275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2" b="51389"/>
          <a:stretch/>
        </p:blipFill>
        <p:spPr>
          <a:xfrm>
            <a:off x="5469467" y="4191000"/>
            <a:ext cx="6722533" cy="2667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5999" y="912813"/>
            <a:ext cx="4874684" cy="2744787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r">
              <a:lnSpc>
                <a:spcPct val="10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1200"/>
            <a:ext cx="609600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41017" y="6414736"/>
            <a:ext cx="696655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62723E9-58A5-4D18-81BD-E1D0CC324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1016000"/>
            <a:ext cx="11108267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8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2723E9-58A5-4D18-81BD-E1D0CC324A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1295400"/>
            <a:ext cx="108712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6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42833"/>
            <a:ext cx="8534400" cy="604513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000000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96689"/>
            <a:ext cx="10972800" cy="1143000"/>
          </a:xfrm>
        </p:spPr>
        <p:txBody>
          <a:bodyPr/>
          <a:lstStyle>
            <a:lvl1pPr algn="l">
              <a:defRPr sz="5333" b="0">
                <a:solidFill>
                  <a:srgbClr val="003E7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273581"/>
            <a:ext cx="8534400" cy="339811"/>
          </a:xfrm>
        </p:spPr>
        <p:txBody>
          <a:bodyPr/>
          <a:lstStyle>
            <a:lvl1pPr marL="0" indent="0" algn="l">
              <a:buNone/>
              <a:defRPr sz="1600" baseline="0">
                <a:solidFill>
                  <a:srgbClr val="9D9D9D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738568" y="662859"/>
            <a:ext cx="2843833" cy="312291"/>
          </a:xfrm>
        </p:spPr>
        <p:txBody>
          <a:bodyPr/>
          <a:lstStyle>
            <a:lvl1pPr marL="0" indent="0" algn="r">
              <a:buNone/>
              <a:defRPr sz="1333" b="1">
                <a:solidFill>
                  <a:srgbClr val="003E74"/>
                </a:solidFill>
              </a:defRPr>
            </a:lvl1pPr>
            <a:lvl2pPr marL="609585" indent="0">
              <a:buNone/>
              <a:defRPr sz="1600">
                <a:solidFill>
                  <a:srgbClr val="003E74"/>
                </a:solidFill>
              </a:defRPr>
            </a:lvl2pPr>
            <a:lvl3pPr marL="1219170" indent="0">
              <a:buNone/>
              <a:defRPr sz="1600">
                <a:solidFill>
                  <a:srgbClr val="003E74"/>
                </a:solidFill>
              </a:defRPr>
            </a:lvl3pPr>
            <a:lvl4pPr marL="1828754" indent="0">
              <a:buNone/>
              <a:defRPr sz="1600">
                <a:solidFill>
                  <a:srgbClr val="003E74"/>
                </a:solidFill>
              </a:defRPr>
            </a:lvl4pPr>
            <a:lvl5pPr marL="2438339" indent="0">
              <a:buNone/>
              <a:defRPr sz="16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653256" y="984350"/>
            <a:ext cx="1929145" cy="257175"/>
          </a:xfrm>
        </p:spPr>
        <p:txBody>
          <a:bodyPr/>
          <a:lstStyle>
            <a:lvl1pPr marL="0" indent="0" algn="r">
              <a:buNone/>
              <a:defRPr sz="1333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58671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B5AA-4D06-40DB-B248-A93438F4A06B}" type="datetime1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D66-FCCA-4307-A074-178218F7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2965-1909-4E95-992D-40053899E8C3}" type="datetime1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E7D66-FCCA-4307-A074-178218F7C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tanford Connects red band.jpg"/>
          <p:cNvPicPr>
            <a:picLocks/>
          </p:cNvPicPr>
          <p:nvPr userDrawn="1"/>
        </p:nvPicPr>
        <p:blipFill>
          <a:blip r:embed="rId8" cstate="print"/>
          <a:srcRect l="-10978" r="76698"/>
          <a:stretch>
            <a:fillRect/>
          </a:stretch>
        </p:blipFill>
        <p:spPr>
          <a:xfrm flipV="1">
            <a:off x="11277600" y="0"/>
            <a:ext cx="938784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92667" y="228602"/>
            <a:ext cx="10821336" cy="914399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95346" y="6414736"/>
            <a:ext cx="696655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62723E9-58A5-4D18-81BD-E1D0CC324A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62400" y="6553200"/>
            <a:ext cx="7213600" cy="0"/>
          </a:xfrm>
          <a:prstGeom prst="line">
            <a:avLst/>
          </a:prstGeom>
          <a:ln w="6350"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9600" y="1219200"/>
            <a:ext cx="11176000" cy="0"/>
          </a:xfrm>
          <a:prstGeom prst="line">
            <a:avLst/>
          </a:prstGeom>
          <a:ln w="9525">
            <a:solidFill>
              <a:srgbClr val="8C151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76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1101"/>
            <a:ext cx="3962400" cy="6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8C151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2000" kern="1200" cap="none" spc="20" baseline="0">
          <a:solidFill>
            <a:srgbClr val="4D5357"/>
          </a:solidFill>
          <a:latin typeface="Arial" pitchFamily="34" charset="0"/>
          <a:ea typeface="+mn-ea"/>
          <a:cs typeface="Arial" pitchFamily="34" charset="0"/>
        </a:defRPr>
      </a:lvl1pPr>
      <a:lvl2pPr marL="571500" indent="-27940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14400" indent="-342900" algn="l" defTabSz="457200" rtl="0" eaLnBrk="1" latinLnBrk="0" hangingPunct="1">
        <a:spcBef>
          <a:spcPct val="20000"/>
        </a:spcBef>
        <a:buClr>
          <a:schemeClr val="bg2"/>
        </a:buClr>
        <a:buSzPct val="102000"/>
        <a:buFont typeface="Lucida Grande"/>
        <a:buChar char="⁻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257300" indent="-27940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⁻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487488" indent="-293688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⁻"/>
        <a:tabLst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09170821000233" TargetMode="External"/><Relationship Id="rId2" Type="http://schemas.openxmlformats.org/officeDocument/2006/relationships/hyperlink" Target="https://www.frontiersin.org/articles/10.3389/frwa.2021.671399/ful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eg"/><Relationship Id="rId7" Type="http://schemas.openxmlformats.org/officeDocument/2006/relationships/image" Target="../media/image9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328337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8C1515"/>
                </a:solidFill>
              </a:rPr>
              <a:t>Dynamic Mode Decomposition (DMD) for Analyzing Dynamics in Multiphase Flow in Porous Media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4326501"/>
            <a:ext cx="9144000" cy="1655762"/>
          </a:xfrm>
        </p:spPr>
        <p:txBody>
          <a:bodyPr/>
          <a:lstStyle/>
          <a:p>
            <a:pPr algn="ctr"/>
            <a:r>
              <a:rPr lang="en-GB" sz="2400" dirty="0"/>
              <a:t>Catherine Spurin, Steffen Berg, James McClure, Ryan Armstrong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64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71C3F97-E567-4AD3-B8E2-A14AAA0B5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8534400" cy="60451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D08D0-2799-4E6B-A729-894396278387}"/>
              </a:ext>
            </a:extLst>
          </p:cNvPr>
          <p:cNvSpPr txBox="1"/>
          <p:nvPr/>
        </p:nvSpPr>
        <p:spPr>
          <a:xfrm>
            <a:off x="910131" y="1644313"/>
            <a:ext cx="103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036A5-8E44-4486-A1BA-A6C48F06102C}"/>
              </a:ext>
            </a:extLst>
          </p:cNvPr>
          <p:cNvSpPr txBox="1"/>
          <p:nvPr/>
        </p:nvSpPr>
        <p:spPr>
          <a:xfrm>
            <a:off x="4293022" y="164431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DMD full reconstruction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F51421-F1FE-4A3D-AA73-53DA97D8CE00}"/>
              </a:ext>
            </a:extLst>
          </p:cNvPr>
          <p:cNvGrpSpPr/>
          <p:nvPr/>
        </p:nvGrpSpPr>
        <p:grpSpPr>
          <a:xfrm>
            <a:off x="338954" y="2048203"/>
            <a:ext cx="10773546" cy="3129196"/>
            <a:chOff x="338954" y="2048203"/>
            <a:chExt cx="10187351" cy="28177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8A7A07-5A2D-4674-AE9E-2CA785D63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13" t="6586" r="15001"/>
            <a:stretch/>
          </p:blipFill>
          <p:spPr>
            <a:xfrm>
              <a:off x="7268754" y="2100916"/>
              <a:ext cx="3257551" cy="276506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FA4C2C-1358-4782-A1D3-8D1F62F8F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432" r="13624"/>
            <a:stretch/>
          </p:blipFill>
          <p:spPr>
            <a:xfrm>
              <a:off x="4049304" y="2048203"/>
              <a:ext cx="3257550" cy="28177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BACC5F-DB15-4F30-B050-FCD1B8EBF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981"/>
            <a:stretch/>
          </p:blipFill>
          <p:spPr>
            <a:xfrm>
              <a:off x="338954" y="2048203"/>
              <a:ext cx="3738925" cy="281777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9CE1C9-21F3-4FCD-B284-813B8CECDAAB}"/>
                </a:ext>
              </a:extLst>
            </p:cNvPr>
            <p:cNvSpPr/>
            <p:nvPr/>
          </p:nvSpPr>
          <p:spPr>
            <a:xfrm>
              <a:off x="879053" y="2110441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D9F1F4-D837-4350-9B85-6E721D144B4B}"/>
                </a:ext>
              </a:extLst>
            </p:cNvPr>
            <p:cNvSpPr/>
            <p:nvPr/>
          </p:nvSpPr>
          <p:spPr>
            <a:xfrm>
              <a:off x="4096930" y="2100916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6BE008-7F33-4870-8C60-C878D9DCAF33}"/>
                </a:ext>
              </a:extLst>
            </p:cNvPr>
            <p:cNvSpPr/>
            <p:nvPr/>
          </p:nvSpPr>
          <p:spPr>
            <a:xfrm>
              <a:off x="7318338" y="2110441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5D8A048-CA04-438F-823C-5A2055CA8262}"/>
              </a:ext>
            </a:extLst>
          </p:cNvPr>
          <p:cNvSpPr txBox="1"/>
          <p:nvPr/>
        </p:nvSpPr>
        <p:spPr>
          <a:xfrm>
            <a:off x="609600" y="5549837"/>
            <a:ext cx="528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modes + 4 dynamics sufficient to reproduce the data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09AE54AD-103F-4550-853C-7605A15A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Not all modes needed to reconstruct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ECE26C-20AC-4205-928C-B2E4A11450C6}"/>
              </a:ext>
            </a:extLst>
          </p:cNvPr>
          <p:cNvSpPr txBox="1"/>
          <p:nvPr/>
        </p:nvSpPr>
        <p:spPr>
          <a:xfrm>
            <a:off x="7707797" y="1644313"/>
            <a:ext cx="328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DMD – 4 modes + 4 dynamics</a:t>
            </a:r>
          </a:p>
        </p:txBody>
      </p:sp>
    </p:spTree>
    <p:extLst>
      <p:ext uri="{BB962C8B-B14F-4D97-AF65-F5344CB8AC3E}">
        <p14:creationId xmlns:p14="http://schemas.microsoft.com/office/powerpoint/2010/main" val="415691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9D919-E6F0-4EBF-9625-867C03C5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(2) Synchrotron experiments with intermittency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AB3F8-8122-498B-845E-A12948890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24" y="3910254"/>
            <a:ext cx="3413760" cy="2474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6E1E99-859F-4519-8769-948CBCB4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784" y="3770272"/>
            <a:ext cx="3575067" cy="2614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C101E6-5A46-46A4-BA9C-B75A18FBE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238" y="3915942"/>
            <a:ext cx="3413760" cy="2468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726C94-190A-466C-849F-748B0EBFEA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532"/>
          <a:stretch/>
        </p:blipFill>
        <p:spPr>
          <a:xfrm>
            <a:off x="-394893" y="1278248"/>
            <a:ext cx="3640164" cy="2507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56CC51-6511-4515-95C8-2617F722C2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00"/>
          <a:stretch/>
        </p:blipFill>
        <p:spPr>
          <a:xfrm>
            <a:off x="8821515" y="1278248"/>
            <a:ext cx="3088123" cy="2627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6AE387-4A8A-48EF-9C7D-2BD5242FA5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852" r="35858"/>
          <a:stretch/>
        </p:blipFill>
        <p:spPr>
          <a:xfrm>
            <a:off x="5246448" y="1278248"/>
            <a:ext cx="1699104" cy="25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8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266306-46CF-4476-8625-7E720C4D1FF3}"/>
              </a:ext>
            </a:extLst>
          </p:cNvPr>
          <p:cNvGrpSpPr>
            <a:grpSpLocks noChangeAspect="1"/>
          </p:cNvGrpSpPr>
          <p:nvPr/>
        </p:nvGrpSpPr>
        <p:grpSpPr>
          <a:xfrm>
            <a:off x="1068165" y="530621"/>
            <a:ext cx="9433544" cy="5441158"/>
            <a:chOff x="-88900" y="-92593"/>
            <a:chExt cx="13256567" cy="7646234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77ACEE5-1174-4B9B-ACAF-1F35EBD4D87B}"/>
                </a:ext>
              </a:extLst>
            </p:cNvPr>
            <p:cNvSpPr/>
            <p:nvPr/>
          </p:nvSpPr>
          <p:spPr>
            <a:xfrm rot="16200000">
              <a:off x="-2599367" y="3031166"/>
              <a:ext cx="6197603" cy="11766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Increase in flow rate and capillary number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7C19479-9E15-4352-95EF-DAA8A848588D}"/>
                </a:ext>
              </a:extLst>
            </p:cNvPr>
            <p:cNvSpPr/>
            <p:nvPr/>
          </p:nvSpPr>
          <p:spPr>
            <a:xfrm>
              <a:off x="2371724" y="7204394"/>
              <a:ext cx="1606550" cy="3492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Injection</a:t>
              </a:r>
            </a:p>
          </p:txBody>
        </p:sp>
        <p:pic>
          <p:nvPicPr>
            <p:cNvPr id="10" name="Picture 9" descr="C:\Users\cspurin\AppData\Local\Microsoft\Windows\INetCache\Content.MSO\37B386FC.tmp">
              <a:extLst>
                <a:ext uri="{FF2B5EF4-FFF2-40B4-BE49-F238E27FC236}">
                  <a16:creationId xmlns:a16="http://schemas.microsoft.com/office/drawing/2014/main" id="{3008D759-AE8D-47CB-A3E2-82BCE8C76C5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50507"/>
              <a:ext cx="3759200" cy="2534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cspurin\AppData\Local\Microsoft\Windows\INetCache\Content.MSO\6E9CE156.tmp">
              <a:extLst>
                <a:ext uri="{FF2B5EF4-FFF2-40B4-BE49-F238E27FC236}">
                  <a16:creationId xmlns:a16="http://schemas.microsoft.com/office/drawing/2014/main" id="{61863F74-9C39-4E47-9493-39B9DA608F8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460308"/>
              <a:ext cx="3759200" cy="2534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C:\Users\cspurin\AppData\Local\Microsoft\Windows\INetCache\Content.MSO\34651060.tmp">
              <a:extLst>
                <a:ext uri="{FF2B5EF4-FFF2-40B4-BE49-F238E27FC236}">
                  <a16:creationId xmlns:a16="http://schemas.microsoft.com/office/drawing/2014/main" id="{CC10C4FC-655F-44DD-A34A-D3230B1810E9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727" y="4560254"/>
              <a:ext cx="3916045" cy="2644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881A50-A4BB-4AE0-A67A-8607151E9DAB}"/>
                </a:ext>
              </a:extLst>
            </p:cNvPr>
            <p:cNvSpPr txBox="1"/>
            <p:nvPr/>
          </p:nvSpPr>
          <p:spPr>
            <a:xfrm>
              <a:off x="2218776" y="-92593"/>
              <a:ext cx="2154419" cy="43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Experimental Data</a:t>
              </a:r>
            </a:p>
          </p:txBody>
        </p:sp>
        <p:pic>
          <p:nvPicPr>
            <p:cNvPr id="14" name="Picture 13" descr="C:\Users\cspurin\AppData\Local\Microsoft\Windows\INetCache\Content.MSO\FB33A608.tmp">
              <a:extLst>
                <a:ext uri="{FF2B5EF4-FFF2-40B4-BE49-F238E27FC236}">
                  <a16:creationId xmlns:a16="http://schemas.microsoft.com/office/drawing/2014/main" id="{7EA2C23F-CE0E-44C9-994F-C43B067543A5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278" y="276739"/>
              <a:ext cx="3192780" cy="2296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C:\Users\cspurin\AppData\Local\Microsoft\Windows\INetCache\Content.MSO\84710902.tmp">
              <a:extLst>
                <a:ext uri="{FF2B5EF4-FFF2-40B4-BE49-F238E27FC236}">
                  <a16:creationId xmlns:a16="http://schemas.microsoft.com/office/drawing/2014/main" id="{79AF9668-715B-4005-AD83-B4B7500787E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913" y="2526743"/>
              <a:ext cx="3192145" cy="2296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C:\Users\cspurin\AppData\Local\Microsoft\Windows\INetCache\Content.MSO\C2FFB3AC.tmp">
              <a:extLst>
                <a:ext uri="{FF2B5EF4-FFF2-40B4-BE49-F238E27FC236}">
                  <a16:creationId xmlns:a16="http://schemas.microsoft.com/office/drawing/2014/main" id="{487E4201-E5AD-44C5-9147-5DF1935FB7CC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278" y="4778017"/>
              <a:ext cx="3187065" cy="22948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965273-2A3F-497A-9370-19338C4CD0B8}"/>
                </a:ext>
              </a:extLst>
            </p:cNvPr>
            <p:cNvSpPr txBox="1"/>
            <p:nvPr/>
          </p:nvSpPr>
          <p:spPr>
            <a:xfrm>
              <a:off x="8210128" y="-81826"/>
              <a:ext cx="1550263" cy="43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DMD Modes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123EA1-49CA-45F8-8812-3B49A6F78C1E}"/>
                </a:ext>
              </a:extLst>
            </p:cNvPr>
            <p:cNvSpPr txBox="1"/>
            <p:nvPr/>
          </p:nvSpPr>
          <p:spPr>
            <a:xfrm rot="16200000">
              <a:off x="-433884" y="3181808"/>
              <a:ext cx="2949218" cy="43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Increase in intermittency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563771-AF95-40C9-9AD4-F213FC3E5737}"/>
                </a:ext>
              </a:extLst>
            </p:cNvPr>
            <p:cNvSpPr/>
            <p:nvPr/>
          </p:nvSpPr>
          <p:spPr>
            <a:xfrm>
              <a:off x="8742633" y="432957"/>
              <a:ext cx="542376" cy="195910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EE071A-7319-4BE7-A2C0-C6DB6C1FD909}"/>
                </a:ext>
              </a:extLst>
            </p:cNvPr>
            <p:cNvSpPr/>
            <p:nvPr/>
          </p:nvSpPr>
          <p:spPr>
            <a:xfrm>
              <a:off x="2824071" y="4715301"/>
              <a:ext cx="542376" cy="219539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7353D2-B650-4D49-9DDD-5C9C52514C02}"/>
                </a:ext>
              </a:extLst>
            </p:cNvPr>
            <p:cNvSpPr/>
            <p:nvPr/>
          </p:nvSpPr>
          <p:spPr>
            <a:xfrm>
              <a:off x="2824071" y="2505500"/>
              <a:ext cx="542376" cy="219539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9F4C7D-754C-4072-A10D-0250BD9B6DA6}"/>
                </a:ext>
              </a:extLst>
            </p:cNvPr>
            <p:cNvSpPr/>
            <p:nvPr/>
          </p:nvSpPr>
          <p:spPr>
            <a:xfrm>
              <a:off x="2824071" y="302523"/>
              <a:ext cx="542376" cy="219539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5B66E9-FC05-499C-9689-2B27090AAB11}"/>
                </a:ext>
              </a:extLst>
            </p:cNvPr>
            <p:cNvSpPr/>
            <p:nvPr/>
          </p:nvSpPr>
          <p:spPr>
            <a:xfrm>
              <a:off x="8742633" y="2702975"/>
              <a:ext cx="542376" cy="195910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CD4E05-AAFF-4D68-AB90-46CDDBFF70E7}"/>
                </a:ext>
              </a:extLst>
            </p:cNvPr>
            <p:cNvSpPr/>
            <p:nvPr/>
          </p:nvSpPr>
          <p:spPr>
            <a:xfrm>
              <a:off x="8742633" y="4959345"/>
              <a:ext cx="542376" cy="195910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A5960C14-62D0-43A0-BFED-B1A207499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8" t="4235" r="56420"/>
            <a:stretch/>
          </p:blipFill>
          <p:spPr bwMode="auto">
            <a:xfrm>
              <a:off x="5436167" y="4754990"/>
              <a:ext cx="1441347" cy="206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3624DDBD-6685-48E5-AB81-FDE742BFB7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15" t="4772" r="33359"/>
            <a:stretch/>
          </p:blipFill>
          <p:spPr bwMode="auto">
            <a:xfrm>
              <a:off x="5394945" y="2572899"/>
              <a:ext cx="1394568" cy="2049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EE76B425-F4E9-4259-87F6-45E77C262D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1" t="5057" r="7576" b="5235"/>
            <a:stretch/>
          </p:blipFill>
          <p:spPr bwMode="auto">
            <a:xfrm>
              <a:off x="5410836" y="432957"/>
              <a:ext cx="1492011" cy="193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DAF643C-5DC4-4AFB-B9E9-E8623B212DA1}"/>
                </a:ext>
              </a:extLst>
            </p:cNvPr>
            <p:cNvSpPr txBox="1"/>
            <p:nvPr/>
          </p:nvSpPr>
          <p:spPr>
            <a:xfrm>
              <a:off x="5592603" y="-90042"/>
              <a:ext cx="1091446" cy="43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fw</a:t>
              </a:r>
              <a:r>
                <a:rPr lang="en-US" sz="1400" dirty="0"/>
                <a:t>=0.85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59A86A-CA9B-4291-AB7B-3293C101306F}"/>
                </a:ext>
              </a:extLst>
            </p:cNvPr>
            <p:cNvSpPr txBox="1"/>
            <p:nvPr/>
          </p:nvSpPr>
          <p:spPr>
            <a:xfrm>
              <a:off x="11120474" y="-81826"/>
              <a:ext cx="2047193" cy="432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DMD Eigenvalues</a:t>
              </a: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AB054D1E-A05F-4CC2-A6B5-8824BF6C0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2489" y="442203"/>
              <a:ext cx="2285389" cy="65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763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CCDD0440-145D-4E2C-ABAA-D01AC33E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Picks up dynamics that aren’t obvious to the naked eye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402EB9-4A56-47A0-A215-DAED293CBC3D}"/>
              </a:ext>
            </a:extLst>
          </p:cNvPr>
          <p:cNvGrpSpPr/>
          <p:nvPr/>
        </p:nvGrpSpPr>
        <p:grpSpPr>
          <a:xfrm>
            <a:off x="7503805" y="1499887"/>
            <a:ext cx="3227316" cy="2389361"/>
            <a:chOff x="5594546" y="1476194"/>
            <a:chExt cx="2272023" cy="1633977"/>
          </a:xfrm>
        </p:grpSpPr>
        <p:pic>
          <p:nvPicPr>
            <p:cNvPr id="15" name="Picture 14" descr="C:\Users\cspurin\AppData\Local\Microsoft\Windows\INetCache\Content.MSO\FB33A608.tmp">
              <a:extLst>
                <a:ext uri="{FF2B5EF4-FFF2-40B4-BE49-F238E27FC236}">
                  <a16:creationId xmlns:a16="http://schemas.microsoft.com/office/drawing/2014/main" id="{16AC3852-FDAF-4CC2-8CAA-0DCFA1EE9D7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546" y="1476194"/>
              <a:ext cx="2272023" cy="1633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8EE252-EB22-4C1F-999C-59E42B913751}"/>
                </a:ext>
              </a:extLst>
            </p:cNvPr>
            <p:cNvSpPr/>
            <p:nvPr/>
          </p:nvSpPr>
          <p:spPr>
            <a:xfrm>
              <a:off x="6670046" y="1587361"/>
              <a:ext cx="385962" cy="139412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1C6BFF-447E-4C9F-B3E4-ED6E676FC6C6}"/>
              </a:ext>
            </a:extLst>
          </p:cNvPr>
          <p:cNvGrpSpPr/>
          <p:nvPr/>
        </p:nvGrpSpPr>
        <p:grpSpPr>
          <a:xfrm>
            <a:off x="4144149" y="1500547"/>
            <a:ext cx="3226675" cy="2389361"/>
            <a:chOff x="5594998" y="3077326"/>
            <a:chExt cx="2271572" cy="1633977"/>
          </a:xfrm>
        </p:grpSpPr>
        <p:pic>
          <p:nvPicPr>
            <p:cNvPr id="16" name="Picture 15" descr="C:\Users\cspurin\AppData\Local\Microsoft\Windows\INetCache\Content.MSO\84710902.tmp">
              <a:extLst>
                <a:ext uri="{FF2B5EF4-FFF2-40B4-BE49-F238E27FC236}">
                  <a16:creationId xmlns:a16="http://schemas.microsoft.com/office/drawing/2014/main" id="{6DF1DBD4-61F4-48D7-82D0-60307B78EDD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998" y="3077326"/>
              <a:ext cx="2271572" cy="1633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45C096C-6A36-46DC-B3CD-31984861C675}"/>
                </a:ext>
              </a:extLst>
            </p:cNvPr>
            <p:cNvSpPr/>
            <p:nvPr/>
          </p:nvSpPr>
          <p:spPr>
            <a:xfrm>
              <a:off x="6670046" y="3202735"/>
              <a:ext cx="385962" cy="139412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7CA9A8-31E9-41BC-8BA8-2035341BA5AD}"/>
              </a:ext>
            </a:extLst>
          </p:cNvPr>
          <p:cNvGrpSpPr/>
          <p:nvPr/>
        </p:nvGrpSpPr>
        <p:grpSpPr>
          <a:xfrm>
            <a:off x="789628" y="1501209"/>
            <a:ext cx="3221540" cy="2388039"/>
            <a:chOff x="5594546" y="4679361"/>
            <a:chExt cx="2267957" cy="1633073"/>
          </a:xfrm>
        </p:grpSpPr>
        <p:pic>
          <p:nvPicPr>
            <p:cNvPr id="17" name="Picture 16" descr="C:\Users\cspurin\AppData\Local\Microsoft\Windows\INetCache\Content.MSO\C2FFB3AC.tmp">
              <a:extLst>
                <a:ext uri="{FF2B5EF4-FFF2-40B4-BE49-F238E27FC236}">
                  <a16:creationId xmlns:a16="http://schemas.microsoft.com/office/drawing/2014/main" id="{E014237B-A316-4382-9FA2-F1A9D6CE98D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546" y="4679361"/>
              <a:ext cx="2267957" cy="1633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1532B4-D738-457C-9891-ED033A217D0E}"/>
                </a:ext>
              </a:extLst>
            </p:cNvPr>
            <p:cNvSpPr/>
            <p:nvPr/>
          </p:nvSpPr>
          <p:spPr>
            <a:xfrm>
              <a:off x="6670046" y="4808397"/>
              <a:ext cx="385962" cy="139412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C614A2A-4770-400C-AE5D-05785AB350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532"/>
          <a:stretch/>
        </p:blipFill>
        <p:spPr>
          <a:xfrm>
            <a:off x="-242232" y="3917208"/>
            <a:ext cx="3640164" cy="250797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9E0343-7646-4463-8FBF-E598425A73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00"/>
          <a:stretch/>
        </p:blipFill>
        <p:spPr>
          <a:xfrm>
            <a:off x="8375903" y="3917208"/>
            <a:ext cx="3088123" cy="26274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EB4C50-06AA-4619-8DCD-7B8CB1AC71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852" r="35858"/>
          <a:stretch/>
        </p:blipFill>
        <p:spPr>
          <a:xfrm>
            <a:off x="5095780" y="3917208"/>
            <a:ext cx="1699104" cy="25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9D919-E6F0-4EBF-9625-867C03C5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E27B5-E297-43CA-B5A4-E1512BC43310}"/>
              </a:ext>
            </a:extLst>
          </p:cNvPr>
          <p:cNvSpPr txBox="1"/>
          <p:nvPr/>
        </p:nvSpPr>
        <p:spPr>
          <a:xfrm>
            <a:off x="773549" y="1865376"/>
            <a:ext cx="9943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used DMD to analyze dynamics for multiphase flow in porous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show that DMD is able to reproduce the data.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only a few modes, we were able to reconstruct the data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Modes show dynamics that aren’t easy to spot by eye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work to see if saturation DMD could be linked with pressure data -&gt; Fourier analysis or power spectra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7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9D919-E6F0-4EBF-9625-867C03C5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What is Dynamic Mode Decomposition?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57D9D9-E181-449B-8D3D-2C0AE17BA4D0}"/>
              </a:ext>
            </a:extLst>
          </p:cNvPr>
          <p:cNvSpPr txBox="1"/>
          <p:nvPr/>
        </p:nvSpPr>
        <p:spPr>
          <a:xfrm>
            <a:off x="609600" y="1435580"/>
            <a:ext cx="589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DMD aims to extract the relevant dynamics for the flow: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A1E92D-3D73-4A42-B348-2B55433A9779}"/>
              </a:ext>
            </a:extLst>
          </p:cNvPr>
          <p:cNvGrpSpPr>
            <a:grpSpLocks noChangeAspect="1"/>
          </p:cNvGrpSpPr>
          <p:nvPr/>
        </p:nvGrpSpPr>
        <p:grpSpPr>
          <a:xfrm>
            <a:off x="161378" y="2479950"/>
            <a:ext cx="4216321" cy="3414553"/>
            <a:chOff x="797471" y="1957040"/>
            <a:chExt cx="5464682" cy="442553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49804D8-15A2-4672-B2DC-883003E2BC21}"/>
                </a:ext>
              </a:extLst>
            </p:cNvPr>
            <p:cNvCxnSpPr/>
            <p:nvPr/>
          </p:nvCxnSpPr>
          <p:spPr>
            <a:xfrm flipV="1">
              <a:off x="801189" y="4180114"/>
              <a:ext cx="0" cy="1715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EFB4144-C22E-4B4A-AFD4-816DD2476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189" y="5895702"/>
              <a:ext cx="297907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347921-4C31-484F-8F1D-EC04AE5864E5}"/>
                </a:ext>
              </a:extLst>
            </p:cNvPr>
            <p:cNvSpPr txBox="1"/>
            <p:nvPr/>
          </p:nvSpPr>
          <p:spPr>
            <a:xfrm>
              <a:off x="2081561" y="6013238"/>
              <a:ext cx="1904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Position x in space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DA587B2-6DE2-4F79-81BD-569A6B4BB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471" y="2995961"/>
              <a:ext cx="2845261" cy="28997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7C5FC3-D938-4559-93C5-9B1BFD3BBE82}"/>
                </a:ext>
              </a:extLst>
            </p:cNvPr>
            <p:cNvSpPr txBox="1"/>
            <p:nvPr/>
          </p:nvSpPr>
          <p:spPr>
            <a:xfrm rot="18800670">
              <a:off x="3542972" y="2534658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 t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812D2A-CD99-4CFF-8D31-F5BB7B35614F}"/>
                </a:ext>
              </a:extLst>
            </p:cNvPr>
            <p:cNvSpPr/>
            <p:nvPr/>
          </p:nvSpPr>
          <p:spPr>
            <a:xfrm>
              <a:off x="817756" y="4942817"/>
              <a:ext cx="2520176" cy="945028"/>
            </a:xfrm>
            <a:custGeom>
              <a:avLst/>
              <a:gdLst>
                <a:gd name="connsiteX0" fmla="*/ 0 w 2520176"/>
                <a:gd name="connsiteY0" fmla="*/ 944211 h 944211"/>
                <a:gd name="connsiteX1" fmla="*/ 527824 w 2520176"/>
                <a:gd name="connsiteY1" fmla="*/ 141323 h 944211"/>
                <a:gd name="connsiteX2" fmla="*/ 966439 w 2520176"/>
                <a:gd name="connsiteY2" fmla="*/ 765791 h 944211"/>
                <a:gd name="connsiteX3" fmla="*/ 1858537 w 2520176"/>
                <a:gd name="connsiteY3" fmla="*/ 74 h 944211"/>
                <a:gd name="connsiteX4" fmla="*/ 2520176 w 2520176"/>
                <a:gd name="connsiteY4" fmla="*/ 817830 h 944211"/>
                <a:gd name="connsiteX0" fmla="*/ 0 w 2520176"/>
                <a:gd name="connsiteY0" fmla="*/ 803950 h 803950"/>
                <a:gd name="connsiteX1" fmla="*/ 527824 w 2520176"/>
                <a:gd name="connsiteY1" fmla="*/ 1062 h 803950"/>
                <a:gd name="connsiteX2" fmla="*/ 966439 w 2520176"/>
                <a:gd name="connsiteY2" fmla="*/ 625530 h 803950"/>
                <a:gd name="connsiteX3" fmla="*/ 1754459 w 2520176"/>
                <a:gd name="connsiteY3" fmla="*/ 298428 h 803950"/>
                <a:gd name="connsiteX4" fmla="*/ 2520176 w 2520176"/>
                <a:gd name="connsiteY4" fmla="*/ 677569 h 803950"/>
                <a:gd name="connsiteX0" fmla="*/ 0 w 2520176"/>
                <a:gd name="connsiteY0" fmla="*/ 945028 h 945028"/>
                <a:gd name="connsiteX1" fmla="*/ 512956 w 2520176"/>
                <a:gd name="connsiteY1" fmla="*/ 892 h 945028"/>
                <a:gd name="connsiteX2" fmla="*/ 966439 w 2520176"/>
                <a:gd name="connsiteY2" fmla="*/ 766608 h 945028"/>
                <a:gd name="connsiteX3" fmla="*/ 1754459 w 2520176"/>
                <a:gd name="connsiteY3" fmla="*/ 439506 h 945028"/>
                <a:gd name="connsiteX4" fmla="*/ 2520176 w 2520176"/>
                <a:gd name="connsiteY4" fmla="*/ 818647 h 94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176" h="945028">
                  <a:moveTo>
                    <a:pt x="0" y="945028"/>
                  </a:moveTo>
                  <a:cubicBezTo>
                    <a:pt x="183375" y="558452"/>
                    <a:pt x="351883" y="30629"/>
                    <a:pt x="512956" y="892"/>
                  </a:cubicBezTo>
                  <a:cubicBezTo>
                    <a:pt x="674029" y="-28845"/>
                    <a:pt x="759522" y="693506"/>
                    <a:pt x="966439" y="766608"/>
                  </a:cubicBezTo>
                  <a:cubicBezTo>
                    <a:pt x="1173356" y="839710"/>
                    <a:pt x="1495503" y="430833"/>
                    <a:pt x="1754459" y="439506"/>
                  </a:cubicBezTo>
                  <a:cubicBezTo>
                    <a:pt x="2013415" y="448179"/>
                    <a:pt x="2372732" y="668725"/>
                    <a:pt x="2520176" y="81864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74DCE2-1C12-46A7-B242-14ACAFF05B31}"/>
                </a:ext>
              </a:extLst>
            </p:cNvPr>
            <p:cNvSpPr txBox="1"/>
            <p:nvPr/>
          </p:nvSpPr>
          <p:spPr>
            <a:xfrm>
              <a:off x="3751363" y="570317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123AD26-607E-4ED0-8923-765751D45B04}"/>
                </a:ext>
              </a:extLst>
            </p:cNvPr>
            <p:cNvCxnSpPr/>
            <p:nvPr/>
          </p:nvCxnSpPr>
          <p:spPr>
            <a:xfrm flipV="1">
              <a:off x="1881139" y="3082533"/>
              <a:ext cx="0" cy="1715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9AC73C-A470-4F3E-9FC5-EBA3FC7F3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1139" y="4798121"/>
              <a:ext cx="297907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62DBED-346B-42B2-906A-9A371DC235B0}"/>
                </a:ext>
              </a:extLst>
            </p:cNvPr>
            <p:cNvSpPr/>
            <p:nvPr/>
          </p:nvSpPr>
          <p:spPr>
            <a:xfrm>
              <a:off x="1897706" y="4165664"/>
              <a:ext cx="2520176" cy="624599"/>
            </a:xfrm>
            <a:custGeom>
              <a:avLst/>
              <a:gdLst>
                <a:gd name="connsiteX0" fmla="*/ 0 w 2520176"/>
                <a:gd name="connsiteY0" fmla="*/ 944211 h 944211"/>
                <a:gd name="connsiteX1" fmla="*/ 527824 w 2520176"/>
                <a:gd name="connsiteY1" fmla="*/ 141323 h 944211"/>
                <a:gd name="connsiteX2" fmla="*/ 966439 w 2520176"/>
                <a:gd name="connsiteY2" fmla="*/ 765791 h 944211"/>
                <a:gd name="connsiteX3" fmla="*/ 1858537 w 2520176"/>
                <a:gd name="connsiteY3" fmla="*/ 74 h 944211"/>
                <a:gd name="connsiteX4" fmla="*/ 2520176 w 2520176"/>
                <a:gd name="connsiteY4" fmla="*/ 817830 h 944211"/>
                <a:gd name="connsiteX0" fmla="*/ 0 w 2520176"/>
                <a:gd name="connsiteY0" fmla="*/ 803950 h 803950"/>
                <a:gd name="connsiteX1" fmla="*/ 527824 w 2520176"/>
                <a:gd name="connsiteY1" fmla="*/ 1062 h 803950"/>
                <a:gd name="connsiteX2" fmla="*/ 966439 w 2520176"/>
                <a:gd name="connsiteY2" fmla="*/ 625530 h 803950"/>
                <a:gd name="connsiteX3" fmla="*/ 1754459 w 2520176"/>
                <a:gd name="connsiteY3" fmla="*/ 298428 h 803950"/>
                <a:gd name="connsiteX4" fmla="*/ 2520176 w 2520176"/>
                <a:gd name="connsiteY4" fmla="*/ 677569 h 803950"/>
                <a:gd name="connsiteX0" fmla="*/ 0 w 2520176"/>
                <a:gd name="connsiteY0" fmla="*/ 945028 h 945028"/>
                <a:gd name="connsiteX1" fmla="*/ 512956 w 2520176"/>
                <a:gd name="connsiteY1" fmla="*/ 892 h 945028"/>
                <a:gd name="connsiteX2" fmla="*/ 966439 w 2520176"/>
                <a:gd name="connsiteY2" fmla="*/ 766608 h 945028"/>
                <a:gd name="connsiteX3" fmla="*/ 1754459 w 2520176"/>
                <a:gd name="connsiteY3" fmla="*/ 439506 h 945028"/>
                <a:gd name="connsiteX4" fmla="*/ 2520176 w 2520176"/>
                <a:gd name="connsiteY4" fmla="*/ 818647 h 945028"/>
                <a:gd name="connsiteX0" fmla="*/ 0 w 2520176"/>
                <a:gd name="connsiteY0" fmla="*/ 529502 h 529502"/>
                <a:gd name="connsiteX1" fmla="*/ 535259 w 2520176"/>
                <a:gd name="connsiteY1" fmla="*/ 1678 h 529502"/>
                <a:gd name="connsiteX2" fmla="*/ 966439 w 2520176"/>
                <a:gd name="connsiteY2" fmla="*/ 351082 h 529502"/>
                <a:gd name="connsiteX3" fmla="*/ 1754459 w 2520176"/>
                <a:gd name="connsiteY3" fmla="*/ 23980 h 529502"/>
                <a:gd name="connsiteX4" fmla="*/ 2520176 w 2520176"/>
                <a:gd name="connsiteY4" fmla="*/ 403121 h 529502"/>
                <a:gd name="connsiteX0" fmla="*/ 0 w 2520176"/>
                <a:gd name="connsiteY0" fmla="*/ 529847 h 529847"/>
                <a:gd name="connsiteX1" fmla="*/ 535259 w 2520176"/>
                <a:gd name="connsiteY1" fmla="*/ 2023 h 529847"/>
                <a:gd name="connsiteX2" fmla="*/ 1204331 w 2520176"/>
                <a:gd name="connsiteY2" fmla="*/ 336559 h 529847"/>
                <a:gd name="connsiteX3" fmla="*/ 1754459 w 2520176"/>
                <a:gd name="connsiteY3" fmla="*/ 24325 h 529847"/>
                <a:gd name="connsiteX4" fmla="*/ 2520176 w 2520176"/>
                <a:gd name="connsiteY4" fmla="*/ 403466 h 529847"/>
                <a:gd name="connsiteX0" fmla="*/ 0 w 2520176"/>
                <a:gd name="connsiteY0" fmla="*/ 624599 h 624599"/>
                <a:gd name="connsiteX1" fmla="*/ 535259 w 2520176"/>
                <a:gd name="connsiteY1" fmla="*/ 96775 h 624599"/>
                <a:gd name="connsiteX2" fmla="*/ 1204331 w 2520176"/>
                <a:gd name="connsiteY2" fmla="*/ 431311 h 624599"/>
                <a:gd name="connsiteX3" fmla="*/ 1813932 w 2520176"/>
                <a:gd name="connsiteY3" fmla="*/ 131 h 624599"/>
                <a:gd name="connsiteX4" fmla="*/ 2520176 w 2520176"/>
                <a:gd name="connsiteY4" fmla="*/ 498218 h 62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176" h="624599">
                  <a:moveTo>
                    <a:pt x="0" y="624599"/>
                  </a:moveTo>
                  <a:cubicBezTo>
                    <a:pt x="183375" y="238023"/>
                    <a:pt x="334537" y="128990"/>
                    <a:pt x="535259" y="96775"/>
                  </a:cubicBezTo>
                  <a:cubicBezTo>
                    <a:pt x="735981" y="64560"/>
                    <a:pt x="991219" y="447418"/>
                    <a:pt x="1204331" y="431311"/>
                  </a:cubicBezTo>
                  <a:cubicBezTo>
                    <a:pt x="1417443" y="415204"/>
                    <a:pt x="1554976" y="-8542"/>
                    <a:pt x="1813932" y="131"/>
                  </a:cubicBezTo>
                  <a:cubicBezTo>
                    <a:pt x="2072888" y="8804"/>
                    <a:pt x="2372732" y="348296"/>
                    <a:pt x="2520176" y="49821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316BB5-BC48-4469-A579-DEE95380C652}"/>
                </a:ext>
              </a:extLst>
            </p:cNvPr>
            <p:cNvSpPr txBox="1"/>
            <p:nvPr/>
          </p:nvSpPr>
          <p:spPr>
            <a:xfrm>
              <a:off x="4774719" y="4595788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4FD594-1E18-46F1-9C55-FC78F88FF15C}"/>
                </a:ext>
              </a:extLst>
            </p:cNvPr>
            <p:cNvCxnSpPr/>
            <p:nvPr/>
          </p:nvCxnSpPr>
          <p:spPr>
            <a:xfrm flipV="1">
              <a:off x="2961089" y="1957040"/>
              <a:ext cx="0" cy="17155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5246666-5B20-45F4-BB79-292288C07F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1089" y="3672628"/>
              <a:ext cx="297907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A08126F-15CE-43B9-8812-1A00C24F1A3D}"/>
                </a:ext>
              </a:extLst>
            </p:cNvPr>
            <p:cNvSpPr/>
            <p:nvPr/>
          </p:nvSpPr>
          <p:spPr>
            <a:xfrm>
              <a:off x="2977656" y="2594181"/>
              <a:ext cx="2520176" cy="1070589"/>
            </a:xfrm>
            <a:custGeom>
              <a:avLst/>
              <a:gdLst>
                <a:gd name="connsiteX0" fmla="*/ 0 w 2520176"/>
                <a:gd name="connsiteY0" fmla="*/ 944211 h 944211"/>
                <a:gd name="connsiteX1" fmla="*/ 527824 w 2520176"/>
                <a:gd name="connsiteY1" fmla="*/ 141323 h 944211"/>
                <a:gd name="connsiteX2" fmla="*/ 966439 w 2520176"/>
                <a:gd name="connsiteY2" fmla="*/ 765791 h 944211"/>
                <a:gd name="connsiteX3" fmla="*/ 1858537 w 2520176"/>
                <a:gd name="connsiteY3" fmla="*/ 74 h 944211"/>
                <a:gd name="connsiteX4" fmla="*/ 2520176 w 2520176"/>
                <a:gd name="connsiteY4" fmla="*/ 817830 h 944211"/>
                <a:gd name="connsiteX0" fmla="*/ 0 w 2520176"/>
                <a:gd name="connsiteY0" fmla="*/ 803950 h 803950"/>
                <a:gd name="connsiteX1" fmla="*/ 527824 w 2520176"/>
                <a:gd name="connsiteY1" fmla="*/ 1062 h 803950"/>
                <a:gd name="connsiteX2" fmla="*/ 966439 w 2520176"/>
                <a:gd name="connsiteY2" fmla="*/ 625530 h 803950"/>
                <a:gd name="connsiteX3" fmla="*/ 1754459 w 2520176"/>
                <a:gd name="connsiteY3" fmla="*/ 298428 h 803950"/>
                <a:gd name="connsiteX4" fmla="*/ 2520176 w 2520176"/>
                <a:gd name="connsiteY4" fmla="*/ 677569 h 803950"/>
                <a:gd name="connsiteX0" fmla="*/ 0 w 2520176"/>
                <a:gd name="connsiteY0" fmla="*/ 945028 h 945028"/>
                <a:gd name="connsiteX1" fmla="*/ 512956 w 2520176"/>
                <a:gd name="connsiteY1" fmla="*/ 892 h 945028"/>
                <a:gd name="connsiteX2" fmla="*/ 966439 w 2520176"/>
                <a:gd name="connsiteY2" fmla="*/ 766608 h 945028"/>
                <a:gd name="connsiteX3" fmla="*/ 1754459 w 2520176"/>
                <a:gd name="connsiteY3" fmla="*/ 439506 h 945028"/>
                <a:gd name="connsiteX4" fmla="*/ 2520176 w 2520176"/>
                <a:gd name="connsiteY4" fmla="*/ 818647 h 945028"/>
                <a:gd name="connsiteX0" fmla="*/ 0 w 2520176"/>
                <a:gd name="connsiteY0" fmla="*/ 529502 h 529502"/>
                <a:gd name="connsiteX1" fmla="*/ 535259 w 2520176"/>
                <a:gd name="connsiteY1" fmla="*/ 1678 h 529502"/>
                <a:gd name="connsiteX2" fmla="*/ 966439 w 2520176"/>
                <a:gd name="connsiteY2" fmla="*/ 351082 h 529502"/>
                <a:gd name="connsiteX3" fmla="*/ 1754459 w 2520176"/>
                <a:gd name="connsiteY3" fmla="*/ 23980 h 529502"/>
                <a:gd name="connsiteX4" fmla="*/ 2520176 w 2520176"/>
                <a:gd name="connsiteY4" fmla="*/ 403121 h 529502"/>
                <a:gd name="connsiteX0" fmla="*/ 0 w 2520176"/>
                <a:gd name="connsiteY0" fmla="*/ 529847 h 529847"/>
                <a:gd name="connsiteX1" fmla="*/ 535259 w 2520176"/>
                <a:gd name="connsiteY1" fmla="*/ 2023 h 529847"/>
                <a:gd name="connsiteX2" fmla="*/ 1204331 w 2520176"/>
                <a:gd name="connsiteY2" fmla="*/ 336559 h 529847"/>
                <a:gd name="connsiteX3" fmla="*/ 1754459 w 2520176"/>
                <a:gd name="connsiteY3" fmla="*/ 24325 h 529847"/>
                <a:gd name="connsiteX4" fmla="*/ 2520176 w 2520176"/>
                <a:gd name="connsiteY4" fmla="*/ 403466 h 529847"/>
                <a:gd name="connsiteX0" fmla="*/ 0 w 2520176"/>
                <a:gd name="connsiteY0" fmla="*/ 624599 h 624599"/>
                <a:gd name="connsiteX1" fmla="*/ 535259 w 2520176"/>
                <a:gd name="connsiteY1" fmla="*/ 96775 h 624599"/>
                <a:gd name="connsiteX2" fmla="*/ 1204331 w 2520176"/>
                <a:gd name="connsiteY2" fmla="*/ 431311 h 624599"/>
                <a:gd name="connsiteX3" fmla="*/ 1813932 w 2520176"/>
                <a:gd name="connsiteY3" fmla="*/ 131 h 624599"/>
                <a:gd name="connsiteX4" fmla="*/ 2520176 w 2520176"/>
                <a:gd name="connsiteY4" fmla="*/ 498218 h 624599"/>
                <a:gd name="connsiteX0" fmla="*/ 0 w 2520176"/>
                <a:gd name="connsiteY0" fmla="*/ 624609 h 624609"/>
                <a:gd name="connsiteX1" fmla="*/ 587298 w 2520176"/>
                <a:gd name="connsiteY1" fmla="*/ 290073 h 624609"/>
                <a:gd name="connsiteX2" fmla="*/ 1204331 w 2520176"/>
                <a:gd name="connsiteY2" fmla="*/ 431321 h 624609"/>
                <a:gd name="connsiteX3" fmla="*/ 1813932 w 2520176"/>
                <a:gd name="connsiteY3" fmla="*/ 141 h 624609"/>
                <a:gd name="connsiteX4" fmla="*/ 2520176 w 2520176"/>
                <a:gd name="connsiteY4" fmla="*/ 498228 h 624609"/>
                <a:gd name="connsiteX0" fmla="*/ 0 w 2520176"/>
                <a:gd name="connsiteY0" fmla="*/ 1070590 h 1070590"/>
                <a:gd name="connsiteX1" fmla="*/ 587298 w 2520176"/>
                <a:gd name="connsiteY1" fmla="*/ 736054 h 1070590"/>
                <a:gd name="connsiteX2" fmla="*/ 1204331 w 2520176"/>
                <a:gd name="connsiteY2" fmla="*/ 877302 h 1070590"/>
                <a:gd name="connsiteX3" fmla="*/ 2088996 w 2520176"/>
                <a:gd name="connsiteY3" fmla="*/ 73 h 1070590"/>
                <a:gd name="connsiteX4" fmla="*/ 2520176 w 2520176"/>
                <a:gd name="connsiteY4" fmla="*/ 944209 h 1070590"/>
                <a:gd name="connsiteX0" fmla="*/ 0 w 2520176"/>
                <a:gd name="connsiteY0" fmla="*/ 1070590 h 1070590"/>
                <a:gd name="connsiteX1" fmla="*/ 587298 w 2520176"/>
                <a:gd name="connsiteY1" fmla="*/ 736054 h 1070590"/>
                <a:gd name="connsiteX2" fmla="*/ 1204331 w 2520176"/>
                <a:gd name="connsiteY2" fmla="*/ 877302 h 1070590"/>
                <a:gd name="connsiteX3" fmla="*/ 2088996 w 2520176"/>
                <a:gd name="connsiteY3" fmla="*/ 73 h 1070590"/>
                <a:gd name="connsiteX4" fmla="*/ 2520176 w 2520176"/>
                <a:gd name="connsiteY4" fmla="*/ 944209 h 1070590"/>
                <a:gd name="connsiteX0" fmla="*/ 0 w 2520176"/>
                <a:gd name="connsiteY0" fmla="*/ 1070589 h 1070589"/>
                <a:gd name="connsiteX1" fmla="*/ 587298 w 2520176"/>
                <a:gd name="connsiteY1" fmla="*/ 736053 h 1070589"/>
                <a:gd name="connsiteX2" fmla="*/ 1367882 w 2520176"/>
                <a:gd name="connsiteY2" fmla="*/ 892170 h 1070589"/>
                <a:gd name="connsiteX3" fmla="*/ 2088996 w 2520176"/>
                <a:gd name="connsiteY3" fmla="*/ 72 h 1070589"/>
                <a:gd name="connsiteX4" fmla="*/ 2520176 w 2520176"/>
                <a:gd name="connsiteY4" fmla="*/ 944208 h 107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176" h="1070589">
                  <a:moveTo>
                    <a:pt x="0" y="1070589"/>
                  </a:moveTo>
                  <a:cubicBezTo>
                    <a:pt x="398965" y="780657"/>
                    <a:pt x="359318" y="765790"/>
                    <a:pt x="587298" y="736053"/>
                  </a:cubicBezTo>
                  <a:cubicBezTo>
                    <a:pt x="815278" y="706316"/>
                    <a:pt x="1117599" y="1014834"/>
                    <a:pt x="1367882" y="892170"/>
                  </a:cubicBezTo>
                  <a:cubicBezTo>
                    <a:pt x="1618165" y="769506"/>
                    <a:pt x="1830040" y="-8601"/>
                    <a:pt x="2088996" y="72"/>
                  </a:cubicBezTo>
                  <a:cubicBezTo>
                    <a:pt x="2347952" y="8745"/>
                    <a:pt x="2372732" y="794286"/>
                    <a:pt x="2520176" y="94420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5EDD4F-9854-432C-9394-5974609ADCD2}"/>
                </a:ext>
              </a:extLst>
            </p:cNvPr>
            <p:cNvSpPr txBox="1"/>
            <p:nvPr/>
          </p:nvSpPr>
          <p:spPr>
            <a:xfrm>
              <a:off x="5854669" y="3470295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</a:t>
              </a:r>
              <a:r>
                <a:rPr lang="en-US" baseline="-25000" dirty="0" err="1"/>
                <a:t>m</a:t>
              </a:r>
              <a:endParaRPr lang="en-US" baseline="-250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1C908B-269A-448C-98C9-3412B6336F44}"/>
              </a:ext>
            </a:extLst>
          </p:cNvPr>
          <p:cNvSpPr txBox="1"/>
          <p:nvPr/>
        </p:nvSpPr>
        <p:spPr>
          <a:xfrm>
            <a:off x="625914" y="2000668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 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spatio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-temporal data: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B5560300-F3FB-4390-A1A2-49A06AD5B948}"/>
              </a:ext>
            </a:extLst>
          </p:cNvPr>
          <p:cNvSpPr/>
          <p:nvPr/>
        </p:nvSpPr>
        <p:spPr>
          <a:xfrm>
            <a:off x="4212076" y="4525199"/>
            <a:ext cx="407484" cy="519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99BF10-5E3A-4205-8ABF-BF63F76553AC}"/>
              </a:ext>
            </a:extLst>
          </p:cNvPr>
          <p:cNvSpPr txBox="1"/>
          <p:nvPr/>
        </p:nvSpPr>
        <p:spPr>
          <a:xfrm>
            <a:off x="3989852" y="5107634"/>
            <a:ext cx="786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write</a:t>
            </a:r>
            <a:br>
              <a:rPr lang="en-US" dirty="0"/>
            </a:br>
            <a:r>
              <a:rPr lang="en-US" dirty="0"/>
              <a:t>into</a:t>
            </a:r>
            <a:br>
              <a:rPr lang="en-US" dirty="0"/>
            </a:br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47987B-5902-49E4-AF58-E6E2E0583A26}"/>
                  </a:ext>
                </a:extLst>
              </p:cNvPr>
              <p:cNvSpPr txBox="1"/>
              <p:nvPr/>
            </p:nvSpPr>
            <p:spPr>
              <a:xfrm>
                <a:off x="4658911" y="3550389"/>
                <a:ext cx="2051459" cy="816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47987B-5902-49E4-AF58-E6E2E0583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911" y="3550389"/>
                <a:ext cx="2051459" cy="8164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F85D2F-459A-45FB-A8CC-00900453AD2C}"/>
                  </a:ext>
                </a:extLst>
              </p:cNvPr>
              <p:cNvSpPr txBox="1"/>
              <p:nvPr/>
            </p:nvSpPr>
            <p:spPr>
              <a:xfrm>
                <a:off x="4619315" y="4403324"/>
                <a:ext cx="1890838" cy="816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F85D2F-459A-45FB-A8CC-00900453A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315" y="4403324"/>
                <a:ext cx="1890838" cy="8164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Right 29">
            <a:extLst>
              <a:ext uri="{FF2B5EF4-FFF2-40B4-BE49-F238E27FC236}">
                <a16:creationId xmlns:a16="http://schemas.microsoft.com/office/drawing/2014/main" id="{82DDBA1B-9FAF-476D-8128-0E0286A53F0C}"/>
              </a:ext>
            </a:extLst>
          </p:cNvPr>
          <p:cNvSpPr/>
          <p:nvPr/>
        </p:nvSpPr>
        <p:spPr>
          <a:xfrm>
            <a:off x="6676945" y="4541547"/>
            <a:ext cx="407484" cy="519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CC34FE-C435-4FB9-B0E7-130CBF368AE9}"/>
                  </a:ext>
                </a:extLst>
              </p:cNvPr>
              <p:cNvSpPr txBox="1"/>
              <p:nvPr/>
            </p:nvSpPr>
            <p:spPr>
              <a:xfrm>
                <a:off x="7079989" y="4616525"/>
                <a:ext cx="1194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CC34FE-C435-4FB9-B0E7-130CBF368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989" y="4616525"/>
                <a:ext cx="119494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Right 31">
            <a:extLst>
              <a:ext uri="{FF2B5EF4-FFF2-40B4-BE49-F238E27FC236}">
                <a16:creationId xmlns:a16="http://schemas.microsoft.com/office/drawing/2014/main" id="{679C5721-DCC1-4F99-8CA7-4D5AC138378A}"/>
              </a:ext>
            </a:extLst>
          </p:cNvPr>
          <p:cNvSpPr/>
          <p:nvPr/>
        </p:nvSpPr>
        <p:spPr>
          <a:xfrm>
            <a:off x="8220692" y="4541547"/>
            <a:ext cx="407484" cy="519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8F8D6D-5A70-481C-A225-70ADA4DBF19B}"/>
              </a:ext>
            </a:extLst>
          </p:cNvPr>
          <p:cNvSpPr txBox="1"/>
          <p:nvPr/>
        </p:nvSpPr>
        <p:spPr>
          <a:xfrm>
            <a:off x="8142802" y="1696451"/>
            <a:ext cx="392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DMD: Eigenvalues, Eigenmodes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(the superposition of modes describes the fluid flow)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BC7B195-8841-4D26-B1A7-C9B6D6A06E84}"/>
              </a:ext>
            </a:extLst>
          </p:cNvPr>
          <p:cNvCxnSpPr/>
          <p:nvPr/>
        </p:nvCxnSpPr>
        <p:spPr>
          <a:xfrm flipV="1">
            <a:off x="9017316" y="2657071"/>
            <a:ext cx="0" cy="13236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5DB08CC-3EF2-49A3-A5B3-52615E75C3AD}"/>
              </a:ext>
            </a:extLst>
          </p:cNvPr>
          <p:cNvCxnSpPr>
            <a:cxnSpLocks/>
          </p:cNvCxnSpPr>
          <p:nvPr/>
        </p:nvCxnSpPr>
        <p:spPr>
          <a:xfrm flipV="1">
            <a:off x="9017316" y="3980747"/>
            <a:ext cx="229852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0882ECD-1E89-4C3F-A5DD-940E20D19BFD}"/>
              </a:ext>
            </a:extLst>
          </p:cNvPr>
          <p:cNvSpPr/>
          <p:nvPr/>
        </p:nvSpPr>
        <p:spPr>
          <a:xfrm>
            <a:off x="9030099" y="3011079"/>
            <a:ext cx="1072818" cy="963604"/>
          </a:xfrm>
          <a:custGeom>
            <a:avLst/>
            <a:gdLst>
              <a:gd name="connsiteX0" fmla="*/ 0 w 2520176"/>
              <a:gd name="connsiteY0" fmla="*/ 944211 h 944211"/>
              <a:gd name="connsiteX1" fmla="*/ 527824 w 2520176"/>
              <a:gd name="connsiteY1" fmla="*/ 141323 h 944211"/>
              <a:gd name="connsiteX2" fmla="*/ 966439 w 2520176"/>
              <a:gd name="connsiteY2" fmla="*/ 765791 h 944211"/>
              <a:gd name="connsiteX3" fmla="*/ 1858537 w 2520176"/>
              <a:gd name="connsiteY3" fmla="*/ 74 h 944211"/>
              <a:gd name="connsiteX4" fmla="*/ 2520176 w 2520176"/>
              <a:gd name="connsiteY4" fmla="*/ 817830 h 944211"/>
              <a:gd name="connsiteX0" fmla="*/ 0 w 2520176"/>
              <a:gd name="connsiteY0" fmla="*/ 803950 h 803950"/>
              <a:gd name="connsiteX1" fmla="*/ 527824 w 2520176"/>
              <a:gd name="connsiteY1" fmla="*/ 1062 h 803950"/>
              <a:gd name="connsiteX2" fmla="*/ 966439 w 2520176"/>
              <a:gd name="connsiteY2" fmla="*/ 625530 h 803950"/>
              <a:gd name="connsiteX3" fmla="*/ 1754459 w 2520176"/>
              <a:gd name="connsiteY3" fmla="*/ 298428 h 803950"/>
              <a:gd name="connsiteX4" fmla="*/ 2520176 w 2520176"/>
              <a:gd name="connsiteY4" fmla="*/ 677569 h 803950"/>
              <a:gd name="connsiteX0" fmla="*/ 0 w 2520176"/>
              <a:gd name="connsiteY0" fmla="*/ 945028 h 945028"/>
              <a:gd name="connsiteX1" fmla="*/ 512956 w 2520176"/>
              <a:gd name="connsiteY1" fmla="*/ 892 h 945028"/>
              <a:gd name="connsiteX2" fmla="*/ 966439 w 2520176"/>
              <a:gd name="connsiteY2" fmla="*/ 766608 h 945028"/>
              <a:gd name="connsiteX3" fmla="*/ 1754459 w 2520176"/>
              <a:gd name="connsiteY3" fmla="*/ 439506 h 945028"/>
              <a:gd name="connsiteX4" fmla="*/ 2520176 w 2520176"/>
              <a:gd name="connsiteY4" fmla="*/ 818647 h 945028"/>
              <a:gd name="connsiteX0" fmla="*/ 0 w 2520176"/>
              <a:gd name="connsiteY0" fmla="*/ 529502 h 529502"/>
              <a:gd name="connsiteX1" fmla="*/ 535259 w 2520176"/>
              <a:gd name="connsiteY1" fmla="*/ 1678 h 529502"/>
              <a:gd name="connsiteX2" fmla="*/ 966439 w 2520176"/>
              <a:gd name="connsiteY2" fmla="*/ 351082 h 529502"/>
              <a:gd name="connsiteX3" fmla="*/ 1754459 w 2520176"/>
              <a:gd name="connsiteY3" fmla="*/ 23980 h 529502"/>
              <a:gd name="connsiteX4" fmla="*/ 2520176 w 2520176"/>
              <a:gd name="connsiteY4" fmla="*/ 403121 h 529502"/>
              <a:gd name="connsiteX0" fmla="*/ 0 w 2520176"/>
              <a:gd name="connsiteY0" fmla="*/ 529847 h 529847"/>
              <a:gd name="connsiteX1" fmla="*/ 535259 w 2520176"/>
              <a:gd name="connsiteY1" fmla="*/ 2023 h 529847"/>
              <a:gd name="connsiteX2" fmla="*/ 1204331 w 2520176"/>
              <a:gd name="connsiteY2" fmla="*/ 336559 h 529847"/>
              <a:gd name="connsiteX3" fmla="*/ 1754459 w 2520176"/>
              <a:gd name="connsiteY3" fmla="*/ 24325 h 529847"/>
              <a:gd name="connsiteX4" fmla="*/ 2520176 w 2520176"/>
              <a:gd name="connsiteY4" fmla="*/ 403466 h 529847"/>
              <a:gd name="connsiteX0" fmla="*/ 0 w 2520176"/>
              <a:gd name="connsiteY0" fmla="*/ 624599 h 624599"/>
              <a:gd name="connsiteX1" fmla="*/ 535259 w 2520176"/>
              <a:gd name="connsiteY1" fmla="*/ 96775 h 624599"/>
              <a:gd name="connsiteX2" fmla="*/ 1204331 w 2520176"/>
              <a:gd name="connsiteY2" fmla="*/ 431311 h 624599"/>
              <a:gd name="connsiteX3" fmla="*/ 1813932 w 2520176"/>
              <a:gd name="connsiteY3" fmla="*/ 131 h 624599"/>
              <a:gd name="connsiteX4" fmla="*/ 2520176 w 2520176"/>
              <a:gd name="connsiteY4" fmla="*/ 498218 h 624599"/>
              <a:gd name="connsiteX0" fmla="*/ 0 w 2520176"/>
              <a:gd name="connsiteY0" fmla="*/ 624609 h 624609"/>
              <a:gd name="connsiteX1" fmla="*/ 587298 w 2520176"/>
              <a:gd name="connsiteY1" fmla="*/ 290073 h 624609"/>
              <a:gd name="connsiteX2" fmla="*/ 1204331 w 2520176"/>
              <a:gd name="connsiteY2" fmla="*/ 431321 h 624609"/>
              <a:gd name="connsiteX3" fmla="*/ 1813932 w 2520176"/>
              <a:gd name="connsiteY3" fmla="*/ 141 h 624609"/>
              <a:gd name="connsiteX4" fmla="*/ 2520176 w 2520176"/>
              <a:gd name="connsiteY4" fmla="*/ 498228 h 624609"/>
              <a:gd name="connsiteX0" fmla="*/ 0 w 2520176"/>
              <a:gd name="connsiteY0" fmla="*/ 1070590 h 1070590"/>
              <a:gd name="connsiteX1" fmla="*/ 587298 w 2520176"/>
              <a:gd name="connsiteY1" fmla="*/ 736054 h 1070590"/>
              <a:gd name="connsiteX2" fmla="*/ 1204331 w 2520176"/>
              <a:gd name="connsiteY2" fmla="*/ 877302 h 1070590"/>
              <a:gd name="connsiteX3" fmla="*/ 2088996 w 2520176"/>
              <a:gd name="connsiteY3" fmla="*/ 73 h 1070590"/>
              <a:gd name="connsiteX4" fmla="*/ 2520176 w 2520176"/>
              <a:gd name="connsiteY4" fmla="*/ 944209 h 1070590"/>
              <a:gd name="connsiteX0" fmla="*/ 0 w 2520176"/>
              <a:gd name="connsiteY0" fmla="*/ 1070590 h 1070590"/>
              <a:gd name="connsiteX1" fmla="*/ 587298 w 2520176"/>
              <a:gd name="connsiteY1" fmla="*/ 736054 h 1070590"/>
              <a:gd name="connsiteX2" fmla="*/ 1204331 w 2520176"/>
              <a:gd name="connsiteY2" fmla="*/ 877302 h 1070590"/>
              <a:gd name="connsiteX3" fmla="*/ 2088996 w 2520176"/>
              <a:gd name="connsiteY3" fmla="*/ 73 h 1070590"/>
              <a:gd name="connsiteX4" fmla="*/ 2520176 w 2520176"/>
              <a:gd name="connsiteY4" fmla="*/ 944209 h 1070590"/>
              <a:gd name="connsiteX0" fmla="*/ 0 w 2520176"/>
              <a:gd name="connsiteY0" fmla="*/ 1070589 h 1070589"/>
              <a:gd name="connsiteX1" fmla="*/ 587298 w 2520176"/>
              <a:gd name="connsiteY1" fmla="*/ 736053 h 1070589"/>
              <a:gd name="connsiteX2" fmla="*/ 1367882 w 2520176"/>
              <a:gd name="connsiteY2" fmla="*/ 892170 h 1070589"/>
              <a:gd name="connsiteX3" fmla="*/ 2088996 w 2520176"/>
              <a:gd name="connsiteY3" fmla="*/ 72 h 1070589"/>
              <a:gd name="connsiteX4" fmla="*/ 2520176 w 2520176"/>
              <a:gd name="connsiteY4" fmla="*/ 944208 h 1070589"/>
              <a:gd name="connsiteX0" fmla="*/ 0 w 2520176"/>
              <a:gd name="connsiteY0" fmla="*/ 1249389 h 1249389"/>
              <a:gd name="connsiteX1" fmla="*/ 655020 w 2520176"/>
              <a:gd name="connsiteY1" fmla="*/ 607 h 1249389"/>
              <a:gd name="connsiteX2" fmla="*/ 1367882 w 2520176"/>
              <a:gd name="connsiteY2" fmla="*/ 1070970 h 1249389"/>
              <a:gd name="connsiteX3" fmla="*/ 2088996 w 2520176"/>
              <a:gd name="connsiteY3" fmla="*/ 178872 h 1249389"/>
              <a:gd name="connsiteX4" fmla="*/ 2520176 w 2520176"/>
              <a:gd name="connsiteY4" fmla="*/ 1123008 h 1249389"/>
              <a:gd name="connsiteX0" fmla="*/ 0 w 2520176"/>
              <a:gd name="connsiteY0" fmla="*/ 1249491 h 1249491"/>
              <a:gd name="connsiteX1" fmla="*/ 655020 w 2520176"/>
              <a:gd name="connsiteY1" fmla="*/ 709 h 1249491"/>
              <a:gd name="connsiteX2" fmla="*/ 1367882 w 2520176"/>
              <a:gd name="connsiteY2" fmla="*/ 1071072 h 1249491"/>
              <a:gd name="connsiteX3" fmla="*/ 2520176 w 2520176"/>
              <a:gd name="connsiteY3" fmla="*/ 1123110 h 1249491"/>
              <a:gd name="connsiteX0" fmla="*/ 0 w 1367882"/>
              <a:gd name="connsiteY0" fmla="*/ 1249492 h 1249492"/>
              <a:gd name="connsiteX1" fmla="*/ 655020 w 1367882"/>
              <a:gd name="connsiteY1" fmla="*/ 710 h 1249492"/>
              <a:gd name="connsiteX2" fmla="*/ 1367882 w 1367882"/>
              <a:gd name="connsiteY2" fmla="*/ 1071073 h 1249492"/>
              <a:gd name="connsiteX0" fmla="*/ 0 w 1390456"/>
              <a:gd name="connsiteY0" fmla="*/ 1248905 h 1248905"/>
              <a:gd name="connsiteX1" fmla="*/ 655020 w 1390456"/>
              <a:gd name="connsiteY1" fmla="*/ 123 h 1248905"/>
              <a:gd name="connsiteX2" fmla="*/ 1390456 w 1390456"/>
              <a:gd name="connsiteY2" fmla="*/ 1172068 h 124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456" h="1248905">
                <a:moveTo>
                  <a:pt x="0" y="1248905"/>
                </a:moveTo>
                <a:cubicBezTo>
                  <a:pt x="398965" y="958973"/>
                  <a:pt x="423277" y="12929"/>
                  <a:pt x="655020" y="123"/>
                </a:cubicBezTo>
                <a:cubicBezTo>
                  <a:pt x="886763" y="-12683"/>
                  <a:pt x="1079597" y="985001"/>
                  <a:pt x="1390456" y="1172068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311001F-F872-4EA2-9869-52B0D4E37810}"/>
              </a:ext>
            </a:extLst>
          </p:cNvPr>
          <p:cNvSpPr txBox="1"/>
          <p:nvPr/>
        </p:nvSpPr>
        <p:spPr>
          <a:xfrm>
            <a:off x="10658457" y="395861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A392C7-FED5-4F7D-A599-9EC27CC6F914}"/>
              </a:ext>
            </a:extLst>
          </p:cNvPr>
          <p:cNvSpPr txBox="1"/>
          <p:nvPr/>
        </p:nvSpPr>
        <p:spPr>
          <a:xfrm rot="16200000">
            <a:off x="8410943" y="304069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A8E08DA-260F-47FE-86FF-9D079756AE83}"/>
              </a:ext>
            </a:extLst>
          </p:cNvPr>
          <p:cNvSpPr/>
          <p:nvPr/>
        </p:nvSpPr>
        <p:spPr>
          <a:xfrm>
            <a:off x="10056038" y="2988865"/>
            <a:ext cx="1072818" cy="980928"/>
          </a:xfrm>
          <a:custGeom>
            <a:avLst/>
            <a:gdLst>
              <a:gd name="connsiteX0" fmla="*/ 0 w 2520176"/>
              <a:gd name="connsiteY0" fmla="*/ 944211 h 944211"/>
              <a:gd name="connsiteX1" fmla="*/ 527824 w 2520176"/>
              <a:gd name="connsiteY1" fmla="*/ 141323 h 944211"/>
              <a:gd name="connsiteX2" fmla="*/ 966439 w 2520176"/>
              <a:gd name="connsiteY2" fmla="*/ 765791 h 944211"/>
              <a:gd name="connsiteX3" fmla="*/ 1858537 w 2520176"/>
              <a:gd name="connsiteY3" fmla="*/ 74 h 944211"/>
              <a:gd name="connsiteX4" fmla="*/ 2520176 w 2520176"/>
              <a:gd name="connsiteY4" fmla="*/ 817830 h 944211"/>
              <a:gd name="connsiteX0" fmla="*/ 0 w 2520176"/>
              <a:gd name="connsiteY0" fmla="*/ 803950 h 803950"/>
              <a:gd name="connsiteX1" fmla="*/ 527824 w 2520176"/>
              <a:gd name="connsiteY1" fmla="*/ 1062 h 803950"/>
              <a:gd name="connsiteX2" fmla="*/ 966439 w 2520176"/>
              <a:gd name="connsiteY2" fmla="*/ 625530 h 803950"/>
              <a:gd name="connsiteX3" fmla="*/ 1754459 w 2520176"/>
              <a:gd name="connsiteY3" fmla="*/ 298428 h 803950"/>
              <a:gd name="connsiteX4" fmla="*/ 2520176 w 2520176"/>
              <a:gd name="connsiteY4" fmla="*/ 677569 h 803950"/>
              <a:gd name="connsiteX0" fmla="*/ 0 w 2520176"/>
              <a:gd name="connsiteY0" fmla="*/ 945028 h 945028"/>
              <a:gd name="connsiteX1" fmla="*/ 512956 w 2520176"/>
              <a:gd name="connsiteY1" fmla="*/ 892 h 945028"/>
              <a:gd name="connsiteX2" fmla="*/ 966439 w 2520176"/>
              <a:gd name="connsiteY2" fmla="*/ 766608 h 945028"/>
              <a:gd name="connsiteX3" fmla="*/ 1754459 w 2520176"/>
              <a:gd name="connsiteY3" fmla="*/ 439506 h 945028"/>
              <a:gd name="connsiteX4" fmla="*/ 2520176 w 2520176"/>
              <a:gd name="connsiteY4" fmla="*/ 818647 h 945028"/>
              <a:gd name="connsiteX0" fmla="*/ 0 w 2520176"/>
              <a:gd name="connsiteY0" fmla="*/ 529502 h 529502"/>
              <a:gd name="connsiteX1" fmla="*/ 535259 w 2520176"/>
              <a:gd name="connsiteY1" fmla="*/ 1678 h 529502"/>
              <a:gd name="connsiteX2" fmla="*/ 966439 w 2520176"/>
              <a:gd name="connsiteY2" fmla="*/ 351082 h 529502"/>
              <a:gd name="connsiteX3" fmla="*/ 1754459 w 2520176"/>
              <a:gd name="connsiteY3" fmla="*/ 23980 h 529502"/>
              <a:gd name="connsiteX4" fmla="*/ 2520176 w 2520176"/>
              <a:gd name="connsiteY4" fmla="*/ 403121 h 529502"/>
              <a:gd name="connsiteX0" fmla="*/ 0 w 2520176"/>
              <a:gd name="connsiteY0" fmla="*/ 529847 h 529847"/>
              <a:gd name="connsiteX1" fmla="*/ 535259 w 2520176"/>
              <a:gd name="connsiteY1" fmla="*/ 2023 h 529847"/>
              <a:gd name="connsiteX2" fmla="*/ 1204331 w 2520176"/>
              <a:gd name="connsiteY2" fmla="*/ 336559 h 529847"/>
              <a:gd name="connsiteX3" fmla="*/ 1754459 w 2520176"/>
              <a:gd name="connsiteY3" fmla="*/ 24325 h 529847"/>
              <a:gd name="connsiteX4" fmla="*/ 2520176 w 2520176"/>
              <a:gd name="connsiteY4" fmla="*/ 403466 h 529847"/>
              <a:gd name="connsiteX0" fmla="*/ 0 w 2520176"/>
              <a:gd name="connsiteY0" fmla="*/ 624599 h 624599"/>
              <a:gd name="connsiteX1" fmla="*/ 535259 w 2520176"/>
              <a:gd name="connsiteY1" fmla="*/ 96775 h 624599"/>
              <a:gd name="connsiteX2" fmla="*/ 1204331 w 2520176"/>
              <a:gd name="connsiteY2" fmla="*/ 431311 h 624599"/>
              <a:gd name="connsiteX3" fmla="*/ 1813932 w 2520176"/>
              <a:gd name="connsiteY3" fmla="*/ 131 h 624599"/>
              <a:gd name="connsiteX4" fmla="*/ 2520176 w 2520176"/>
              <a:gd name="connsiteY4" fmla="*/ 498218 h 624599"/>
              <a:gd name="connsiteX0" fmla="*/ 0 w 2520176"/>
              <a:gd name="connsiteY0" fmla="*/ 624609 h 624609"/>
              <a:gd name="connsiteX1" fmla="*/ 587298 w 2520176"/>
              <a:gd name="connsiteY1" fmla="*/ 290073 h 624609"/>
              <a:gd name="connsiteX2" fmla="*/ 1204331 w 2520176"/>
              <a:gd name="connsiteY2" fmla="*/ 431321 h 624609"/>
              <a:gd name="connsiteX3" fmla="*/ 1813932 w 2520176"/>
              <a:gd name="connsiteY3" fmla="*/ 141 h 624609"/>
              <a:gd name="connsiteX4" fmla="*/ 2520176 w 2520176"/>
              <a:gd name="connsiteY4" fmla="*/ 498228 h 624609"/>
              <a:gd name="connsiteX0" fmla="*/ 0 w 2520176"/>
              <a:gd name="connsiteY0" fmla="*/ 1070590 h 1070590"/>
              <a:gd name="connsiteX1" fmla="*/ 587298 w 2520176"/>
              <a:gd name="connsiteY1" fmla="*/ 736054 h 1070590"/>
              <a:gd name="connsiteX2" fmla="*/ 1204331 w 2520176"/>
              <a:gd name="connsiteY2" fmla="*/ 877302 h 1070590"/>
              <a:gd name="connsiteX3" fmla="*/ 2088996 w 2520176"/>
              <a:gd name="connsiteY3" fmla="*/ 73 h 1070590"/>
              <a:gd name="connsiteX4" fmla="*/ 2520176 w 2520176"/>
              <a:gd name="connsiteY4" fmla="*/ 944209 h 1070590"/>
              <a:gd name="connsiteX0" fmla="*/ 0 w 2520176"/>
              <a:gd name="connsiteY0" fmla="*/ 1070590 h 1070590"/>
              <a:gd name="connsiteX1" fmla="*/ 587298 w 2520176"/>
              <a:gd name="connsiteY1" fmla="*/ 736054 h 1070590"/>
              <a:gd name="connsiteX2" fmla="*/ 1204331 w 2520176"/>
              <a:gd name="connsiteY2" fmla="*/ 877302 h 1070590"/>
              <a:gd name="connsiteX3" fmla="*/ 2088996 w 2520176"/>
              <a:gd name="connsiteY3" fmla="*/ 73 h 1070590"/>
              <a:gd name="connsiteX4" fmla="*/ 2520176 w 2520176"/>
              <a:gd name="connsiteY4" fmla="*/ 944209 h 1070590"/>
              <a:gd name="connsiteX0" fmla="*/ 0 w 2520176"/>
              <a:gd name="connsiteY0" fmla="*/ 1070589 h 1070589"/>
              <a:gd name="connsiteX1" fmla="*/ 587298 w 2520176"/>
              <a:gd name="connsiteY1" fmla="*/ 736053 h 1070589"/>
              <a:gd name="connsiteX2" fmla="*/ 1367882 w 2520176"/>
              <a:gd name="connsiteY2" fmla="*/ 892170 h 1070589"/>
              <a:gd name="connsiteX3" fmla="*/ 2088996 w 2520176"/>
              <a:gd name="connsiteY3" fmla="*/ 72 h 1070589"/>
              <a:gd name="connsiteX4" fmla="*/ 2520176 w 2520176"/>
              <a:gd name="connsiteY4" fmla="*/ 944208 h 1070589"/>
              <a:gd name="connsiteX0" fmla="*/ 0 w 2520176"/>
              <a:gd name="connsiteY0" fmla="*/ 1249389 h 1249389"/>
              <a:gd name="connsiteX1" fmla="*/ 655020 w 2520176"/>
              <a:gd name="connsiteY1" fmla="*/ 607 h 1249389"/>
              <a:gd name="connsiteX2" fmla="*/ 1367882 w 2520176"/>
              <a:gd name="connsiteY2" fmla="*/ 1070970 h 1249389"/>
              <a:gd name="connsiteX3" fmla="*/ 2088996 w 2520176"/>
              <a:gd name="connsiteY3" fmla="*/ 178872 h 1249389"/>
              <a:gd name="connsiteX4" fmla="*/ 2520176 w 2520176"/>
              <a:gd name="connsiteY4" fmla="*/ 1123008 h 1249389"/>
              <a:gd name="connsiteX0" fmla="*/ 0 w 2520176"/>
              <a:gd name="connsiteY0" fmla="*/ 1249491 h 1249491"/>
              <a:gd name="connsiteX1" fmla="*/ 655020 w 2520176"/>
              <a:gd name="connsiteY1" fmla="*/ 709 h 1249491"/>
              <a:gd name="connsiteX2" fmla="*/ 1367882 w 2520176"/>
              <a:gd name="connsiteY2" fmla="*/ 1071072 h 1249491"/>
              <a:gd name="connsiteX3" fmla="*/ 2520176 w 2520176"/>
              <a:gd name="connsiteY3" fmla="*/ 1123110 h 1249491"/>
              <a:gd name="connsiteX0" fmla="*/ 0 w 1367882"/>
              <a:gd name="connsiteY0" fmla="*/ 1249492 h 1249492"/>
              <a:gd name="connsiteX1" fmla="*/ 655020 w 1367882"/>
              <a:gd name="connsiteY1" fmla="*/ 710 h 1249492"/>
              <a:gd name="connsiteX2" fmla="*/ 1367882 w 1367882"/>
              <a:gd name="connsiteY2" fmla="*/ 1071073 h 1249492"/>
              <a:gd name="connsiteX0" fmla="*/ 0 w 1390456"/>
              <a:gd name="connsiteY0" fmla="*/ 1248905 h 1248905"/>
              <a:gd name="connsiteX1" fmla="*/ 655020 w 1390456"/>
              <a:gd name="connsiteY1" fmla="*/ 123 h 1248905"/>
              <a:gd name="connsiteX2" fmla="*/ 1390456 w 1390456"/>
              <a:gd name="connsiteY2" fmla="*/ 1172068 h 1248905"/>
              <a:gd name="connsiteX0" fmla="*/ 0 w 1390456"/>
              <a:gd name="connsiteY0" fmla="*/ 1271475 h 1271475"/>
              <a:gd name="connsiteX1" fmla="*/ 846899 w 1390456"/>
              <a:gd name="connsiteY1" fmla="*/ 119 h 1271475"/>
              <a:gd name="connsiteX2" fmla="*/ 1390456 w 1390456"/>
              <a:gd name="connsiteY2" fmla="*/ 1194638 h 1271475"/>
              <a:gd name="connsiteX0" fmla="*/ 0 w 1390456"/>
              <a:gd name="connsiteY0" fmla="*/ 1271682 h 1271682"/>
              <a:gd name="connsiteX1" fmla="*/ 846899 w 1390456"/>
              <a:gd name="connsiteY1" fmla="*/ 326 h 1271682"/>
              <a:gd name="connsiteX2" fmla="*/ 1390456 w 1390456"/>
              <a:gd name="connsiteY2" fmla="*/ 1194845 h 1271682"/>
              <a:gd name="connsiteX0" fmla="*/ 0 w 1390456"/>
              <a:gd name="connsiteY0" fmla="*/ 1271358 h 1271358"/>
              <a:gd name="connsiteX1" fmla="*/ 846899 w 1390456"/>
              <a:gd name="connsiteY1" fmla="*/ 2 h 1271358"/>
              <a:gd name="connsiteX2" fmla="*/ 1390456 w 1390456"/>
              <a:gd name="connsiteY2" fmla="*/ 1194521 h 127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456" h="1271358">
                <a:moveTo>
                  <a:pt x="0" y="1271358"/>
                </a:moveTo>
                <a:cubicBezTo>
                  <a:pt x="398965" y="981426"/>
                  <a:pt x="457139" y="1520"/>
                  <a:pt x="846899" y="2"/>
                </a:cubicBezTo>
                <a:cubicBezTo>
                  <a:pt x="1236659" y="-1516"/>
                  <a:pt x="1079597" y="1007454"/>
                  <a:pt x="1390456" y="119452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026CAD6-35E7-4DA6-A4B8-41096C144E8F}"/>
              </a:ext>
            </a:extLst>
          </p:cNvPr>
          <p:cNvCxnSpPr/>
          <p:nvPr/>
        </p:nvCxnSpPr>
        <p:spPr>
          <a:xfrm flipV="1">
            <a:off x="9038196" y="4085526"/>
            <a:ext cx="0" cy="13236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FC1EBD1-AAE4-48EA-B166-4A90CEA4925D}"/>
              </a:ext>
            </a:extLst>
          </p:cNvPr>
          <p:cNvCxnSpPr>
            <a:cxnSpLocks/>
          </p:cNvCxnSpPr>
          <p:nvPr/>
        </p:nvCxnSpPr>
        <p:spPr>
          <a:xfrm flipV="1">
            <a:off x="9038196" y="5409202"/>
            <a:ext cx="2298529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8A0C689-C8BC-4847-AA59-A1763FA46F07}"/>
              </a:ext>
            </a:extLst>
          </p:cNvPr>
          <p:cNvSpPr/>
          <p:nvPr/>
        </p:nvSpPr>
        <p:spPr>
          <a:xfrm>
            <a:off x="9146774" y="4532281"/>
            <a:ext cx="1969801" cy="846407"/>
          </a:xfrm>
          <a:custGeom>
            <a:avLst/>
            <a:gdLst>
              <a:gd name="connsiteX0" fmla="*/ 0 w 2520176"/>
              <a:gd name="connsiteY0" fmla="*/ 944211 h 944211"/>
              <a:gd name="connsiteX1" fmla="*/ 527824 w 2520176"/>
              <a:gd name="connsiteY1" fmla="*/ 141323 h 944211"/>
              <a:gd name="connsiteX2" fmla="*/ 966439 w 2520176"/>
              <a:gd name="connsiteY2" fmla="*/ 765791 h 944211"/>
              <a:gd name="connsiteX3" fmla="*/ 1858537 w 2520176"/>
              <a:gd name="connsiteY3" fmla="*/ 74 h 944211"/>
              <a:gd name="connsiteX4" fmla="*/ 2520176 w 2520176"/>
              <a:gd name="connsiteY4" fmla="*/ 817830 h 944211"/>
              <a:gd name="connsiteX0" fmla="*/ 0 w 2520176"/>
              <a:gd name="connsiteY0" fmla="*/ 803950 h 803950"/>
              <a:gd name="connsiteX1" fmla="*/ 527824 w 2520176"/>
              <a:gd name="connsiteY1" fmla="*/ 1062 h 803950"/>
              <a:gd name="connsiteX2" fmla="*/ 966439 w 2520176"/>
              <a:gd name="connsiteY2" fmla="*/ 625530 h 803950"/>
              <a:gd name="connsiteX3" fmla="*/ 1754459 w 2520176"/>
              <a:gd name="connsiteY3" fmla="*/ 298428 h 803950"/>
              <a:gd name="connsiteX4" fmla="*/ 2520176 w 2520176"/>
              <a:gd name="connsiteY4" fmla="*/ 677569 h 803950"/>
              <a:gd name="connsiteX0" fmla="*/ 0 w 2520176"/>
              <a:gd name="connsiteY0" fmla="*/ 945028 h 945028"/>
              <a:gd name="connsiteX1" fmla="*/ 512956 w 2520176"/>
              <a:gd name="connsiteY1" fmla="*/ 892 h 945028"/>
              <a:gd name="connsiteX2" fmla="*/ 966439 w 2520176"/>
              <a:gd name="connsiteY2" fmla="*/ 766608 h 945028"/>
              <a:gd name="connsiteX3" fmla="*/ 1754459 w 2520176"/>
              <a:gd name="connsiteY3" fmla="*/ 439506 h 945028"/>
              <a:gd name="connsiteX4" fmla="*/ 2520176 w 2520176"/>
              <a:gd name="connsiteY4" fmla="*/ 818647 h 945028"/>
              <a:gd name="connsiteX0" fmla="*/ 0 w 2520176"/>
              <a:gd name="connsiteY0" fmla="*/ 529502 h 529502"/>
              <a:gd name="connsiteX1" fmla="*/ 535259 w 2520176"/>
              <a:gd name="connsiteY1" fmla="*/ 1678 h 529502"/>
              <a:gd name="connsiteX2" fmla="*/ 966439 w 2520176"/>
              <a:gd name="connsiteY2" fmla="*/ 351082 h 529502"/>
              <a:gd name="connsiteX3" fmla="*/ 1754459 w 2520176"/>
              <a:gd name="connsiteY3" fmla="*/ 23980 h 529502"/>
              <a:gd name="connsiteX4" fmla="*/ 2520176 w 2520176"/>
              <a:gd name="connsiteY4" fmla="*/ 403121 h 529502"/>
              <a:gd name="connsiteX0" fmla="*/ 0 w 2520176"/>
              <a:gd name="connsiteY0" fmla="*/ 529847 h 529847"/>
              <a:gd name="connsiteX1" fmla="*/ 535259 w 2520176"/>
              <a:gd name="connsiteY1" fmla="*/ 2023 h 529847"/>
              <a:gd name="connsiteX2" fmla="*/ 1204331 w 2520176"/>
              <a:gd name="connsiteY2" fmla="*/ 336559 h 529847"/>
              <a:gd name="connsiteX3" fmla="*/ 1754459 w 2520176"/>
              <a:gd name="connsiteY3" fmla="*/ 24325 h 529847"/>
              <a:gd name="connsiteX4" fmla="*/ 2520176 w 2520176"/>
              <a:gd name="connsiteY4" fmla="*/ 403466 h 529847"/>
              <a:gd name="connsiteX0" fmla="*/ 0 w 2520176"/>
              <a:gd name="connsiteY0" fmla="*/ 624599 h 624599"/>
              <a:gd name="connsiteX1" fmla="*/ 535259 w 2520176"/>
              <a:gd name="connsiteY1" fmla="*/ 96775 h 624599"/>
              <a:gd name="connsiteX2" fmla="*/ 1204331 w 2520176"/>
              <a:gd name="connsiteY2" fmla="*/ 431311 h 624599"/>
              <a:gd name="connsiteX3" fmla="*/ 1813932 w 2520176"/>
              <a:gd name="connsiteY3" fmla="*/ 131 h 624599"/>
              <a:gd name="connsiteX4" fmla="*/ 2520176 w 2520176"/>
              <a:gd name="connsiteY4" fmla="*/ 498218 h 624599"/>
              <a:gd name="connsiteX0" fmla="*/ 0 w 2520176"/>
              <a:gd name="connsiteY0" fmla="*/ 624609 h 624609"/>
              <a:gd name="connsiteX1" fmla="*/ 587298 w 2520176"/>
              <a:gd name="connsiteY1" fmla="*/ 290073 h 624609"/>
              <a:gd name="connsiteX2" fmla="*/ 1204331 w 2520176"/>
              <a:gd name="connsiteY2" fmla="*/ 431321 h 624609"/>
              <a:gd name="connsiteX3" fmla="*/ 1813932 w 2520176"/>
              <a:gd name="connsiteY3" fmla="*/ 141 h 624609"/>
              <a:gd name="connsiteX4" fmla="*/ 2520176 w 2520176"/>
              <a:gd name="connsiteY4" fmla="*/ 498228 h 624609"/>
              <a:gd name="connsiteX0" fmla="*/ 0 w 2520176"/>
              <a:gd name="connsiteY0" fmla="*/ 1070590 h 1070590"/>
              <a:gd name="connsiteX1" fmla="*/ 587298 w 2520176"/>
              <a:gd name="connsiteY1" fmla="*/ 736054 h 1070590"/>
              <a:gd name="connsiteX2" fmla="*/ 1204331 w 2520176"/>
              <a:gd name="connsiteY2" fmla="*/ 877302 h 1070590"/>
              <a:gd name="connsiteX3" fmla="*/ 2088996 w 2520176"/>
              <a:gd name="connsiteY3" fmla="*/ 73 h 1070590"/>
              <a:gd name="connsiteX4" fmla="*/ 2520176 w 2520176"/>
              <a:gd name="connsiteY4" fmla="*/ 944209 h 1070590"/>
              <a:gd name="connsiteX0" fmla="*/ 0 w 2520176"/>
              <a:gd name="connsiteY0" fmla="*/ 1070590 h 1070590"/>
              <a:gd name="connsiteX1" fmla="*/ 587298 w 2520176"/>
              <a:gd name="connsiteY1" fmla="*/ 736054 h 1070590"/>
              <a:gd name="connsiteX2" fmla="*/ 1204331 w 2520176"/>
              <a:gd name="connsiteY2" fmla="*/ 877302 h 1070590"/>
              <a:gd name="connsiteX3" fmla="*/ 2088996 w 2520176"/>
              <a:gd name="connsiteY3" fmla="*/ 73 h 1070590"/>
              <a:gd name="connsiteX4" fmla="*/ 2520176 w 2520176"/>
              <a:gd name="connsiteY4" fmla="*/ 944209 h 1070590"/>
              <a:gd name="connsiteX0" fmla="*/ 0 w 2520176"/>
              <a:gd name="connsiteY0" fmla="*/ 1070589 h 1070589"/>
              <a:gd name="connsiteX1" fmla="*/ 587298 w 2520176"/>
              <a:gd name="connsiteY1" fmla="*/ 736053 h 1070589"/>
              <a:gd name="connsiteX2" fmla="*/ 1367882 w 2520176"/>
              <a:gd name="connsiteY2" fmla="*/ 892170 h 1070589"/>
              <a:gd name="connsiteX3" fmla="*/ 2088996 w 2520176"/>
              <a:gd name="connsiteY3" fmla="*/ 72 h 1070589"/>
              <a:gd name="connsiteX4" fmla="*/ 2520176 w 2520176"/>
              <a:gd name="connsiteY4" fmla="*/ 944208 h 1070589"/>
              <a:gd name="connsiteX0" fmla="*/ 0 w 2520176"/>
              <a:gd name="connsiteY0" fmla="*/ 1249389 h 1249389"/>
              <a:gd name="connsiteX1" fmla="*/ 655020 w 2520176"/>
              <a:gd name="connsiteY1" fmla="*/ 607 h 1249389"/>
              <a:gd name="connsiteX2" fmla="*/ 1367882 w 2520176"/>
              <a:gd name="connsiteY2" fmla="*/ 1070970 h 1249389"/>
              <a:gd name="connsiteX3" fmla="*/ 2088996 w 2520176"/>
              <a:gd name="connsiteY3" fmla="*/ 178872 h 1249389"/>
              <a:gd name="connsiteX4" fmla="*/ 2520176 w 2520176"/>
              <a:gd name="connsiteY4" fmla="*/ 1123008 h 1249389"/>
              <a:gd name="connsiteX0" fmla="*/ 0 w 2520176"/>
              <a:gd name="connsiteY0" fmla="*/ 1249491 h 1249491"/>
              <a:gd name="connsiteX1" fmla="*/ 655020 w 2520176"/>
              <a:gd name="connsiteY1" fmla="*/ 709 h 1249491"/>
              <a:gd name="connsiteX2" fmla="*/ 1367882 w 2520176"/>
              <a:gd name="connsiteY2" fmla="*/ 1071072 h 1249491"/>
              <a:gd name="connsiteX3" fmla="*/ 2520176 w 2520176"/>
              <a:gd name="connsiteY3" fmla="*/ 1123110 h 1249491"/>
              <a:gd name="connsiteX0" fmla="*/ 0 w 1367882"/>
              <a:gd name="connsiteY0" fmla="*/ 1249492 h 1249492"/>
              <a:gd name="connsiteX1" fmla="*/ 655020 w 1367882"/>
              <a:gd name="connsiteY1" fmla="*/ 710 h 1249492"/>
              <a:gd name="connsiteX2" fmla="*/ 1367882 w 1367882"/>
              <a:gd name="connsiteY2" fmla="*/ 1071073 h 1249492"/>
              <a:gd name="connsiteX0" fmla="*/ 0 w 1390456"/>
              <a:gd name="connsiteY0" fmla="*/ 1248905 h 1248905"/>
              <a:gd name="connsiteX1" fmla="*/ 655020 w 1390456"/>
              <a:gd name="connsiteY1" fmla="*/ 123 h 1248905"/>
              <a:gd name="connsiteX2" fmla="*/ 1390456 w 1390456"/>
              <a:gd name="connsiteY2" fmla="*/ 1172068 h 1248905"/>
              <a:gd name="connsiteX0" fmla="*/ 0 w 1288873"/>
              <a:gd name="connsiteY0" fmla="*/ 299028 h 1249307"/>
              <a:gd name="connsiteX1" fmla="*/ 553437 w 1288873"/>
              <a:gd name="connsiteY1" fmla="*/ 77361 h 1249307"/>
              <a:gd name="connsiteX2" fmla="*/ 1288873 w 1288873"/>
              <a:gd name="connsiteY2" fmla="*/ 1249306 h 1249307"/>
              <a:gd name="connsiteX0" fmla="*/ 0 w 1288873"/>
              <a:gd name="connsiteY0" fmla="*/ 98192 h 1048469"/>
              <a:gd name="connsiteX1" fmla="*/ 745316 w 1288873"/>
              <a:gd name="connsiteY1" fmla="*/ 395728 h 1048469"/>
              <a:gd name="connsiteX2" fmla="*/ 1288873 w 1288873"/>
              <a:gd name="connsiteY2" fmla="*/ 1048470 h 1048469"/>
              <a:gd name="connsiteX0" fmla="*/ 0 w 1288873"/>
              <a:gd name="connsiteY0" fmla="*/ 0 h 950278"/>
              <a:gd name="connsiteX1" fmla="*/ 745316 w 1288873"/>
              <a:gd name="connsiteY1" fmla="*/ 297536 h 950278"/>
              <a:gd name="connsiteX2" fmla="*/ 1288873 w 1288873"/>
              <a:gd name="connsiteY2" fmla="*/ 950278 h 950278"/>
              <a:gd name="connsiteX0" fmla="*/ 0 w 1266299"/>
              <a:gd name="connsiteY0" fmla="*/ 0 h 1051861"/>
              <a:gd name="connsiteX1" fmla="*/ 722742 w 1266299"/>
              <a:gd name="connsiteY1" fmla="*/ 399119 h 1051861"/>
              <a:gd name="connsiteX2" fmla="*/ 1266299 w 1266299"/>
              <a:gd name="connsiteY2" fmla="*/ 1051861 h 1051861"/>
              <a:gd name="connsiteX0" fmla="*/ 0 w 1266299"/>
              <a:gd name="connsiteY0" fmla="*/ 0 h 1051861"/>
              <a:gd name="connsiteX1" fmla="*/ 813037 w 1266299"/>
              <a:gd name="connsiteY1" fmla="*/ 737728 h 1051861"/>
              <a:gd name="connsiteX2" fmla="*/ 1266299 w 1266299"/>
              <a:gd name="connsiteY2" fmla="*/ 1051861 h 1051861"/>
              <a:gd name="connsiteX0" fmla="*/ 0 w 2553015"/>
              <a:gd name="connsiteY0" fmla="*/ 0 h 1097009"/>
              <a:gd name="connsiteX1" fmla="*/ 813037 w 2553015"/>
              <a:gd name="connsiteY1" fmla="*/ 737728 h 1097009"/>
              <a:gd name="connsiteX2" fmla="*/ 2553015 w 2553015"/>
              <a:gd name="connsiteY2" fmla="*/ 1097009 h 1097009"/>
              <a:gd name="connsiteX0" fmla="*/ 0 w 2553015"/>
              <a:gd name="connsiteY0" fmla="*/ 0 h 1097009"/>
              <a:gd name="connsiteX1" fmla="*/ 813037 w 2553015"/>
              <a:gd name="connsiteY1" fmla="*/ 737728 h 1097009"/>
              <a:gd name="connsiteX2" fmla="*/ 2553015 w 2553015"/>
              <a:gd name="connsiteY2" fmla="*/ 1097009 h 1097009"/>
              <a:gd name="connsiteX0" fmla="*/ 0 w 2553015"/>
              <a:gd name="connsiteY0" fmla="*/ 0 h 1097009"/>
              <a:gd name="connsiteX1" fmla="*/ 801751 w 2553015"/>
              <a:gd name="connsiteY1" fmla="*/ 805450 h 1097009"/>
              <a:gd name="connsiteX2" fmla="*/ 2553015 w 2553015"/>
              <a:gd name="connsiteY2" fmla="*/ 1097009 h 1097009"/>
              <a:gd name="connsiteX0" fmla="*/ 0 w 2553015"/>
              <a:gd name="connsiteY0" fmla="*/ 0 h 1097009"/>
              <a:gd name="connsiteX1" fmla="*/ 801751 w 2553015"/>
              <a:gd name="connsiteY1" fmla="*/ 805450 h 1097009"/>
              <a:gd name="connsiteX2" fmla="*/ 2553015 w 2553015"/>
              <a:gd name="connsiteY2" fmla="*/ 1097009 h 1097009"/>
              <a:gd name="connsiteX0" fmla="*/ 0 w 2553015"/>
              <a:gd name="connsiteY0" fmla="*/ 0 h 1097009"/>
              <a:gd name="connsiteX1" fmla="*/ 801751 w 2553015"/>
              <a:gd name="connsiteY1" fmla="*/ 805450 h 1097009"/>
              <a:gd name="connsiteX2" fmla="*/ 2553015 w 2553015"/>
              <a:gd name="connsiteY2" fmla="*/ 1097009 h 109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015" h="1097009">
                <a:moveTo>
                  <a:pt x="0" y="0"/>
                </a:moveTo>
                <a:cubicBezTo>
                  <a:pt x="444113" y="477582"/>
                  <a:pt x="421398" y="577467"/>
                  <a:pt x="801751" y="805450"/>
                </a:cubicBezTo>
                <a:cubicBezTo>
                  <a:pt x="1182104" y="1033433"/>
                  <a:pt x="2118000" y="1056674"/>
                  <a:pt x="2553015" y="1097009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584BDD-9B38-4F68-9D11-697A717EDB84}"/>
              </a:ext>
            </a:extLst>
          </p:cNvPr>
          <p:cNvSpPr txBox="1"/>
          <p:nvPr/>
        </p:nvSpPr>
        <p:spPr>
          <a:xfrm rot="16200000">
            <a:off x="8306789" y="446915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dynamics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F465382-92F6-47FB-9CC7-E322D222D316}"/>
              </a:ext>
            </a:extLst>
          </p:cNvPr>
          <p:cNvSpPr/>
          <p:nvPr/>
        </p:nvSpPr>
        <p:spPr>
          <a:xfrm>
            <a:off x="9206061" y="4546482"/>
            <a:ext cx="2004634" cy="825639"/>
          </a:xfrm>
          <a:custGeom>
            <a:avLst/>
            <a:gdLst>
              <a:gd name="connsiteX0" fmla="*/ 0 w 2520176"/>
              <a:gd name="connsiteY0" fmla="*/ 944211 h 944211"/>
              <a:gd name="connsiteX1" fmla="*/ 527824 w 2520176"/>
              <a:gd name="connsiteY1" fmla="*/ 141323 h 944211"/>
              <a:gd name="connsiteX2" fmla="*/ 966439 w 2520176"/>
              <a:gd name="connsiteY2" fmla="*/ 765791 h 944211"/>
              <a:gd name="connsiteX3" fmla="*/ 1858537 w 2520176"/>
              <a:gd name="connsiteY3" fmla="*/ 74 h 944211"/>
              <a:gd name="connsiteX4" fmla="*/ 2520176 w 2520176"/>
              <a:gd name="connsiteY4" fmla="*/ 817830 h 944211"/>
              <a:gd name="connsiteX0" fmla="*/ 0 w 2520176"/>
              <a:gd name="connsiteY0" fmla="*/ 803950 h 803950"/>
              <a:gd name="connsiteX1" fmla="*/ 527824 w 2520176"/>
              <a:gd name="connsiteY1" fmla="*/ 1062 h 803950"/>
              <a:gd name="connsiteX2" fmla="*/ 966439 w 2520176"/>
              <a:gd name="connsiteY2" fmla="*/ 625530 h 803950"/>
              <a:gd name="connsiteX3" fmla="*/ 1754459 w 2520176"/>
              <a:gd name="connsiteY3" fmla="*/ 298428 h 803950"/>
              <a:gd name="connsiteX4" fmla="*/ 2520176 w 2520176"/>
              <a:gd name="connsiteY4" fmla="*/ 677569 h 803950"/>
              <a:gd name="connsiteX0" fmla="*/ 0 w 2520176"/>
              <a:gd name="connsiteY0" fmla="*/ 945028 h 945028"/>
              <a:gd name="connsiteX1" fmla="*/ 512956 w 2520176"/>
              <a:gd name="connsiteY1" fmla="*/ 892 h 945028"/>
              <a:gd name="connsiteX2" fmla="*/ 966439 w 2520176"/>
              <a:gd name="connsiteY2" fmla="*/ 766608 h 945028"/>
              <a:gd name="connsiteX3" fmla="*/ 1754459 w 2520176"/>
              <a:gd name="connsiteY3" fmla="*/ 439506 h 945028"/>
              <a:gd name="connsiteX4" fmla="*/ 2520176 w 2520176"/>
              <a:gd name="connsiteY4" fmla="*/ 818647 h 945028"/>
              <a:gd name="connsiteX0" fmla="*/ 0 w 2520176"/>
              <a:gd name="connsiteY0" fmla="*/ 529502 h 529502"/>
              <a:gd name="connsiteX1" fmla="*/ 535259 w 2520176"/>
              <a:gd name="connsiteY1" fmla="*/ 1678 h 529502"/>
              <a:gd name="connsiteX2" fmla="*/ 966439 w 2520176"/>
              <a:gd name="connsiteY2" fmla="*/ 351082 h 529502"/>
              <a:gd name="connsiteX3" fmla="*/ 1754459 w 2520176"/>
              <a:gd name="connsiteY3" fmla="*/ 23980 h 529502"/>
              <a:gd name="connsiteX4" fmla="*/ 2520176 w 2520176"/>
              <a:gd name="connsiteY4" fmla="*/ 403121 h 529502"/>
              <a:gd name="connsiteX0" fmla="*/ 0 w 2520176"/>
              <a:gd name="connsiteY0" fmla="*/ 529847 h 529847"/>
              <a:gd name="connsiteX1" fmla="*/ 535259 w 2520176"/>
              <a:gd name="connsiteY1" fmla="*/ 2023 h 529847"/>
              <a:gd name="connsiteX2" fmla="*/ 1204331 w 2520176"/>
              <a:gd name="connsiteY2" fmla="*/ 336559 h 529847"/>
              <a:gd name="connsiteX3" fmla="*/ 1754459 w 2520176"/>
              <a:gd name="connsiteY3" fmla="*/ 24325 h 529847"/>
              <a:gd name="connsiteX4" fmla="*/ 2520176 w 2520176"/>
              <a:gd name="connsiteY4" fmla="*/ 403466 h 529847"/>
              <a:gd name="connsiteX0" fmla="*/ 0 w 2520176"/>
              <a:gd name="connsiteY0" fmla="*/ 624599 h 624599"/>
              <a:gd name="connsiteX1" fmla="*/ 535259 w 2520176"/>
              <a:gd name="connsiteY1" fmla="*/ 96775 h 624599"/>
              <a:gd name="connsiteX2" fmla="*/ 1204331 w 2520176"/>
              <a:gd name="connsiteY2" fmla="*/ 431311 h 624599"/>
              <a:gd name="connsiteX3" fmla="*/ 1813932 w 2520176"/>
              <a:gd name="connsiteY3" fmla="*/ 131 h 624599"/>
              <a:gd name="connsiteX4" fmla="*/ 2520176 w 2520176"/>
              <a:gd name="connsiteY4" fmla="*/ 498218 h 624599"/>
              <a:gd name="connsiteX0" fmla="*/ 0 w 2520176"/>
              <a:gd name="connsiteY0" fmla="*/ 624609 h 624609"/>
              <a:gd name="connsiteX1" fmla="*/ 587298 w 2520176"/>
              <a:gd name="connsiteY1" fmla="*/ 290073 h 624609"/>
              <a:gd name="connsiteX2" fmla="*/ 1204331 w 2520176"/>
              <a:gd name="connsiteY2" fmla="*/ 431321 h 624609"/>
              <a:gd name="connsiteX3" fmla="*/ 1813932 w 2520176"/>
              <a:gd name="connsiteY3" fmla="*/ 141 h 624609"/>
              <a:gd name="connsiteX4" fmla="*/ 2520176 w 2520176"/>
              <a:gd name="connsiteY4" fmla="*/ 498228 h 624609"/>
              <a:gd name="connsiteX0" fmla="*/ 0 w 2520176"/>
              <a:gd name="connsiteY0" fmla="*/ 1070590 h 1070590"/>
              <a:gd name="connsiteX1" fmla="*/ 587298 w 2520176"/>
              <a:gd name="connsiteY1" fmla="*/ 736054 h 1070590"/>
              <a:gd name="connsiteX2" fmla="*/ 1204331 w 2520176"/>
              <a:gd name="connsiteY2" fmla="*/ 877302 h 1070590"/>
              <a:gd name="connsiteX3" fmla="*/ 2088996 w 2520176"/>
              <a:gd name="connsiteY3" fmla="*/ 73 h 1070590"/>
              <a:gd name="connsiteX4" fmla="*/ 2520176 w 2520176"/>
              <a:gd name="connsiteY4" fmla="*/ 944209 h 1070590"/>
              <a:gd name="connsiteX0" fmla="*/ 0 w 2520176"/>
              <a:gd name="connsiteY0" fmla="*/ 1070590 h 1070590"/>
              <a:gd name="connsiteX1" fmla="*/ 587298 w 2520176"/>
              <a:gd name="connsiteY1" fmla="*/ 736054 h 1070590"/>
              <a:gd name="connsiteX2" fmla="*/ 1204331 w 2520176"/>
              <a:gd name="connsiteY2" fmla="*/ 877302 h 1070590"/>
              <a:gd name="connsiteX3" fmla="*/ 2088996 w 2520176"/>
              <a:gd name="connsiteY3" fmla="*/ 73 h 1070590"/>
              <a:gd name="connsiteX4" fmla="*/ 2520176 w 2520176"/>
              <a:gd name="connsiteY4" fmla="*/ 944209 h 1070590"/>
              <a:gd name="connsiteX0" fmla="*/ 0 w 2520176"/>
              <a:gd name="connsiteY0" fmla="*/ 1070589 h 1070589"/>
              <a:gd name="connsiteX1" fmla="*/ 587298 w 2520176"/>
              <a:gd name="connsiteY1" fmla="*/ 736053 h 1070589"/>
              <a:gd name="connsiteX2" fmla="*/ 1367882 w 2520176"/>
              <a:gd name="connsiteY2" fmla="*/ 892170 h 1070589"/>
              <a:gd name="connsiteX3" fmla="*/ 2088996 w 2520176"/>
              <a:gd name="connsiteY3" fmla="*/ 72 h 1070589"/>
              <a:gd name="connsiteX4" fmla="*/ 2520176 w 2520176"/>
              <a:gd name="connsiteY4" fmla="*/ 944208 h 1070589"/>
              <a:gd name="connsiteX0" fmla="*/ 0 w 2520176"/>
              <a:gd name="connsiteY0" fmla="*/ 1249389 h 1249389"/>
              <a:gd name="connsiteX1" fmla="*/ 655020 w 2520176"/>
              <a:gd name="connsiteY1" fmla="*/ 607 h 1249389"/>
              <a:gd name="connsiteX2" fmla="*/ 1367882 w 2520176"/>
              <a:gd name="connsiteY2" fmla="*/ 1070970 h 1249389"/>
              <a:gd name="connsiteX3" fmla="*/ 2088996 w 2520176"/>
              <a:gd name="connsiteY3" fmla="*/ 178872 h 1249389"/>
              <a:gd name="connsiteX4" fmla="*/ 2520176 w 2520176"/>
              <a:gd name="connsiteY4" fmla="*/ 1123008 h 1249389"/>
              <a:gd name="connsiteX0" fmla="*/ 0 w 2520176"/>
              <a:gd name="connsiteY0" fmla="*/ 1249491 h 1249491"/>
              <a:gd name="connsiteX1" fmla="*/ 655020 w 2520176"/>
              <a:gd name="connsiteY1" fmla="*/ 709 h 1249491"/>
              <a:gd name="connsiteX2" fmla="*/ 1367882 w 2520176"/>
              <a:gd name="connsiteY2" fmla="*/ 1071072 h 1249491"/>
              <a:gd name="connsiteX3" fmla="*/ 2520176 w 2520176"/>
              <a:gd name="connsiteY3" fmla="*/ 1123110 h 1249491"/>
              <a:gd name="connsiteX0" fmla="*/ 0 w 1367882"/>
              <a:gd name="connsiteY0" fmla="*/ 1249492 h 1249492"/>
              <a:gd name="connsiteX1" fmla="*/ 655020 w 1367882"/>
              <a:gd name="connsiteY1" fmla="*/ 710 h 1249492"/>
              <a:gd name="connsiteX2" fmla="*/ 1367882 w 1367882"/>
              <a:gd name="connsiteY2" fmla="*/ 1071073 h 1249492"/>
              <a:gd name="connsiteX0" fmla="*/ 0 w 1390456"/>
              <a:gd name="connsiteY0" fmla="*/ 1248905 h 1248905"/>
              <a:gd name="connsiteX1" fmla="*/ 655020 w 1390456"/>
              <a:gd name="connsiteY1" fmla="*/ 123 h 1248905"/>
              <a:gd name="connsiteX2" fmla="*/ 1390456 w 1390456"/>
              <a:gd name="connsiteY2" fmla="*/ 1172068 h 1248905"/>
              <a:gd name="connsiteX0" fmla="*/ 0 w 1390456"/>
              <a:gd name="connsiteY0" fmla="*/ 1271475 h 1271475"/>
              <a:gd name="connsiteX1" fmla="*/ 846899 w 1390456"/>
              <a:gd name="connsiteY1" fmla="*/ 119 h 1271475"/>
              <a:gd name="connsiteX2" fmla="*/ 1390456 w 1390456"/>
              <a:gd name="connsiteY2" fmla="*/ 1194638 h 1271475"/>
              <a:gd name="connsiteX0" fmla="*/ 0 w 1390456"/>
              <a:gd name="connsiteY0" fmla="*/ 1271682 h 1271682"/>
              <a:gd name="connsiteX1" fmla="*/ 846899 w 1390456"/>
              <a:gd name="connsiteY1" fmla="*/ 326 h 1271682"/>
              <a:gd name="connsiteX2" fmla="*/ 1390456 w 1390456"/>
              <a:gd name="connsiteY2" fmla="*/ 1194845 h 1271682"/>
              <a:gd name="connsiteX0" fmla="*/ 0 w 1390456"/>
              <a:gd name="connsiteY0" fmla="*/ 1271358 h 1271358"/>
              <a:gd name="connsiteX1" fmla="*/ 846899 w 1390456"/>
              <a:gd name="connsiteY1" fmla="*/ 2 h 1271358"/>
              <a:gd name="connsiteX2" fmla="*/ 1390456 w 1390456"/>
              <a:gd name="connsiteY2" fmla="*/ 1194521 h 1271358"/>
              <a:gd name="connsiteX0" fmla="*/ 0 w 2519155"/>
              <a:gd name="connsiteY0" fmla="*/ 1237532 h 1237532"/>
              <a:gd name="connsiteX1" fmla="*/ 1975598 w 2519155"/>
              <a:gd name="connsiteY1" fmla="*/ 37 h 1237532"/>
              <a:gd name="connsiteX2" fmla="*/ 2519155 w 2519155"/>
              <a:gd name="connsiteY2" fmla="*/ 1194556 h 1237532"/>
              <a:gd name="connsiteX0" fmla="*/ 0 w 2519155"/>
              <a:gd name="connsiteY0" fmla="*/ 1237532 h 1237532"/>
              <a:gd name="connsiteX1" fmla="*/ 1975598 w 2519155"/>
              <a:gd name="connsiteY1" fmla="*/ 37 h 1237532"/>
              <a:gd name="connsiteX2" fmla="*/ 2519155 w 2519155"/>
              <a:gd name="connsiteY2" fmla="*/ 1194556 h 1237532"/>
              <a:gd name="connsiteX0" fmla="*/ 0 w 2547500"/>
              <a:gd name="connsiteY0" fmla="*/ 1034376 h 1034376"/>
              <a:gd name="connsiteX1" fmla="*/ 2393216 w 2547500"/>
              <a:gd name="connsiteY1" fmla="*/ 48 h 1034376"/>
              <a:gd name="connsiteX2" fmla="*/ 2519155 w 2547500"/>
              <a:gd name="connsiteY2" fmla="*/ 991400 h 1034376"/>
              <a:gd name="connsiteX0" fmla="*/ 0 w 2519155"/>
              <a:gd name="connsiteY0" fmla="*/ 402464 h 402464"/>
              <a:gd name="connsiteX1" fmla="*/ 1682136 w 2519155"/>
              <a:gd name="connsiteY1" fmla="*/ 207 h 402464"/>
              <a:gd name="connsiteX2" fmla="*/ 2519155 w 2519155"/>
              <a:gd name="connsiteY2" fmla="*/ 359488 h 402464"/>
              <a:gd name="connsiteX0" fmla="*/ 0 w 2519155"/>
              <a:gd name="connsiteY0" fmla="*/ 476997 h 476997"/>
              <a:gd name="connsiteX1" fmla="*/ 1682136 w 2519155"/>
              <a:gd name="connsiteY1" fmla="*/ 74740 h 476997"/>
              <a:gd name="connsiteX2" fmla="*/ 2519155 w 2519155"/>
              <a:gd name="connsiteY2" fmla="*/ 434021 h 476997"/>
              <a:gd name="connsiteX0" fmla="*/ 0 w 2620738"/>
              <a:gd name="connsiteY0" fmla="*/ 950711 h 950711"/>
              <a:gd name="connsiteX1" fmla="*/ 1682136 w 2620738"/>
              <a:gd name="connsiteY1" fmla="*/ 548454 h 950711"/>
              <a:gd name="connsiteX2" fmla="*/ 2620738 w 2620738"/>
              <a:gd name="connsiteY2" fmla="*/ 38639 h 950711"/>
              <a:gd name="connsiteX0" fmla="*/ 0 w 2620738"/>
              <a:gd name="connsiteY0" fmla="*/ 912072 h 912072"/>
              <a:gd name="connsiteX1" fmla="*/ 1682136 w 2620738"/>
              <a:gd name="connsiteY1" fmla="*/ 509815 h 912072"/>
              <a:gd name="connsiteX2" fmla="*/ 2620738 w 2620738"/>
              <a:gd name="connsiteY2" fmla="*/ 0 h 912072"/>
              <a:gd name="connsiteX0" fmla="*/ 0 w 2598163"/>
              <a:gd name="connsiteY0" fmla="*/ 1070089 h 1070089"/>
              <a:gd name="connsiteX1" fmla="*/ 1682136 w 2598163"/>
              <a:gd name="connsiteY1" fmla="*/ 667832 h 1070089"/>
              <a:gd name="connsiteX2" fmla="*/ 2598163 w 2598163"/>
              <a:gd name="connsiteY2" fmla="*/ 0 h 1070089"/>
              <a:gd name="connsiteX0" fmla="*/ 0 w 2598163"/>
              <a:gd name="connsiteY0" fmla="*/ 1070089 h 1070089"/>
              <a:gd name="connsiteX1" fmla="*/ 1738571 w 2598163"/>
              <a:gd name="connsiteY1" fmla="*/ 746840 h 1070089"/>
              <a:gd name="connsiteX2" fmla="*/ 2598163 w 2598163"/>
              <a:gd name="connsiteY2" fmla="*/ 0 h 10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163" h="1070089">
                <a:moveTo>
                  <a:pt x="0" y="1070089"/>
                </a:moveTo>
                <a:cubicBezTo>
                  <a:pt x="1505090" y="960748"/>
                  <a:pt x="1305544" y="925188"/>
                  <a:pt x="1738571" y="746840"/>
                </a:cubicBezTo>
                <a:cubicBezTo>
                  <a:pt x="2171598" y="568492"/>
                  <a:pt x="2298591" y="298272"/>
                  <a:pt x="2598163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8766DF-DA1B-4DC3-942A-6F9ADC8A0BCE}"/>
              </a:ext>
            </a:extLst>
          </p:cNvPr>
          <p:cNvSpPr txBox="1"/>
          <p:nvPr/>
        </p:nvSpPr>
        <p:spPr>
          <a:xfrm>
            <a:off x="10709597" y="542681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FB542F-F873-4C4D-A80F-FBE300FE964A}"/>
              </a:ext>
            </a:extLst>
          </p:cNvPr>
          <p:cNvSpPr txBox="1"/>
          <p:nvPr/>
        </p:nvSpPr>
        <p:spPr>
          <a:xfrm>
            <a:off x="8747320" y="5673344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state prediction</a:t>
            </a:r>
          </a:p>
        </p:txBody>
      </p:sp>
    </p:spTree>
    <p:extLst>
      <p:ext uri="{BB962C8B-B14F-4D97-AF65-F5344CB8AC3E}">
        <p14:creationId xmlns:p14="http://schemas.microsoft.com/office/powerpoint/2010/main" val="397790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9D919-E6F0-4EBF-9625-867C03C5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What can we learn?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181CFEA-6BC4-9C47-A0EF-8B490ECD7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804" y="2630992"/>
            <a:ext cx="704803" cy="434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57D9D9-E181-449B-8D3D-2C0AE17BA4D0}"/>
              </a:ext>
            </a:extLst>
          </p:cNvPr>
          <p:cNvSpPr txBox="1"/>
          <p:nvPr/>
        </p:nvSpPr>
        <p:spPr>
          <a:xfrm>
            <a:off x="515566" y="1386942"/>
            <a:ext cx="954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Noise in the system is related to transport coefficients based on time correlation functions: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30E674-F749-4547-A87B-E2EDBB7A46ED}"/>
              </a:ext>
            </a:extLst>
          </p:cNvPr>
          <p:cNvSpPr txBox="1"/>
          <p:nvPr/>
        </p:nvSpPr>
        <p:spPr>
          <a:xfrm>
            <a:off x="609600" y="2643518"/>
            <a:ext cx="10106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means that if we can characterize the noise associated with the observable signal            we can also characterize the dissipation.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spectral representation of the time correlation function is obtained by Fourier transform: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7A6980-D31A-B442-A1C7-9DD59082C2A5}"/>
              </a:ext>
            </a:extLst>
          </p:cNvPr>
          <p:cNvSpPr txBox="1"/>
          <p:nvPr/>
        </p:nvSpPr>
        <p:spPr>
          <a:xfrm>
            <a:off x="515565" y="4998581"/>
            <a:ext cx="1010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spatial and temporal dynamics are linked to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Pollicott-Ruelle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resonances, which can be identified from the spectral signal. The eigenvalues are linked to the Lyapunov exponents, which characterize the relaxation dynamics of the system.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739E0-7563-2F48-AB75-E412E3C80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18" y="1844807"/>
            <a:ext cx="4231679" cy="593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34725-0F68-3F46-8E12-482CC6B07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21" y="3942294"/>
            <a:ext cx="7960391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9D919-E6F0-4EBF-9625-867C03C5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Application to 2-phase flow experiments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96CCEA-C7C7-4523-921D-0677623038E4}"/>
              </a:ext>
            </a:extLst>
          </p:cNvPr>
          <p:cNvSpPr txBox="1"/>
          <p:nvPr/>
        </p:nvSpPr>
        <p:spPr>
          <a:xfrm>
            <a:off x="609600" y="1648307"/>
            <a:ext cx="8095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perform DMD on 2 data sets already published: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Core flooding: flow front instabilities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https://www.frontiersin.org/articles/10.3389/frwa.2021.671399/full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(2) Micro-CT experiments: intermittent flow pathways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https://www.sciencedirect.com/science/article/pii/S0309170821000233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342900" indent="-342900">
              <a:buAutoNum type="arabicParenBoth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have 2 main objective: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(1) Can DMD reproduce the data?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(2) What can we learn about the dynamics from DMD? </a:t>
            </a:r>
          </a:p>
        </p:txBody>
      </p:sp>
    </p:spTree>
    <p:extLst>
      <p:ext uri="{BB962C8B-B14F-4D97-AF65-F5344CB8AC3E}">
        <p14:creationId xmlns:p14="http://schemas.microsoft.com/office/powerpoint/2010/main" val="247509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9D919-E6F0-4EBF-9625-867C03C5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(1) Core flooding, 1D saturation profile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32B826-8614-4350-B22D-9607C8BF8B61}"/>
              </a:ext>
            </a:extLst>
          </p:cNvPr>
          <p:cNvGrpSpPr/>
          <p:nvPr/>
        </p:nvGrpSpPr>
        <p:grpSpPr>
          <a:xfrm>
            <a:off x="609600" y="1294347"/>
            <a:ext cx="9848194" cy="5063447"/>
            <a:chOff x="788566" y="1584632"/>
            <a:chExt cx="9848194" cy="50634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48BF04-9849-40A3-940F-8F73C016EC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8566" y="1584632"/>
              <a:ext cx="9848194" cy="5063447"/>
              <a:chOff x="118386" y="380334"/>
              <a:chExt cx="11743199" cy="603776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4A1C0E8-0120-4576-BA3F-ED7AA5D286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811" t="13360" r="17760" b="10445"/>
              <a:stretch/>
            </p:blipFill>
            <p:spPr>
              <a:xfrm>
                <a:off x="7346951" y="3978882"/>
                <a:ext cx="3993037" cy="2055163"/>
              </a:xfrm>
              <a:prstGeom prst="rect">
                <a:avLst/>
              </a:prstGeom>
            </p:spPr>
          </p:pic>
          <p:pic>
            <p:nvPicPr>
              <p:cNvPr id="9" name="Picture 1419">
                <a:extLst>
                  <a:ext uri="{FF2B5EF4-FFF2-40B4-BE49-F238E27FC236}">
                    <a16:creationId xmlns:a16="http://schemas.microsoft.com/office/drawing/2014/main" id="{5C9A8EB2-9762-4B7F-88CB-EDE68EF6D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016" b="12545"/>
              <a:stretch/>
            </p:blipFill>
            <p:spPr bwMode="auto">
              <a:xfrm>
                <a:off x="3015915" y="2538468"/>
                <a:ext cx="2682979" cy="2929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1400">
                <a:extLst>
                  <a:ext uri="{FF2B5EF4-FFF2-40B4-BE49-F238E27FC236}">
                    <a16:creationId xmlns:a16="http://schemas.microsoft.com/office/drawing/2014/main" id="{10ED0DB0-5B37-4BB9-B2B3-026FCAA78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420" y="3198450"/>
                <a:ext cx="270874" cy="280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DBE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9614" tIns="9807" rIns="19614" bIns="9807" anchor="ctr">
                <a:spAutoFit/>
              </a:bodyPr>
              <a:lstStyle>
                <a:lvl1pPr defTabSz="1968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98425" defTabSz="1968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96850" defTabSz="1968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293688" defTabSz="1968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392113" defTabSz="1968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849313" defTabSz="196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1306513" defTabSz="196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1763713" defTabSz="196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2220913" defTabSz="1968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GB" altLang="en-US" sz="1400" i="1" dirty="0" err="1">
                    <a:solidFill>
                      <a:schemeClr val="tx2"/>
                    </a:solidFill>
                    <a:latin typeface="Tahoma" panose="020B0604030504040204" pitchFamily="34" charset="0"/>
                  </a:rPr>
                  <a:t>S</a:t>
                </a:r>
                <a:r>
                  <a:rPr lang="en-GB" altLang="en-US" sz="1400" baseline="-25000" dirty="0" err="1">
                    <a:solidFill>
                      <a:schemeClr val="tx2"/>
                    </a:solidFill>
                    <a:latin typeface="Tahoma" panose="020B0604030504040204" pitchFamily="34" charset="0"/>
                  </a:rPr>
                  <a:t>w</a:t>
                </a:r>
                <a:endParaRPr lang="en-GB" altLang="en-US" sz="1400" baseline="-25000" dirty="0">
                  <a:solidFill>
                    <a:schemeClr val="tx2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Flowchart: Predefined Process 10">
                <a:extLst>
                  <a:ext uri="{FF2B5EF4-FFF2-40B4-BE49-F238E27FC236}">
                    <a16:creationId xmlns:a16="http://schemas.microsoft.com/office/drawing/2014/main" id="{44D482D8-5167-4AEB-81B9-28D586587279}"/>
                  </a:ext>
                </a:extLst>
              </p:cNvPr>
              <p:cNvSpPr/>
              <p:nvPr/>
            </p:nvSpPr>
            <p:spPr>
              <a:xfrm rot="5400000">
                <a:off x="7518" y="3528537"/>
                <a:ext cx="1106296" cy="417443"/>
              </a:xfrm>
              <a:prstGeom prst="flowChartPredefined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solidFill>
                  <a:srgbClr val="D9D9D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E3C4786-414F-419B-8AB5-5C8EC721A6D8}"/>
                  </a:ext>
                </a:extLst>
              </p:cNvPr>
              <p:cNvSpPr/>
              <p:nvPr/>
            </p:nvSpPr>
            <p:spPr>
              <a:xfrm>
                <a:off x="394323" y="3013973"/>
                <a:ext cx="166343" cy="17013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E681858-A9FF-4C73-B252-DEC8A259540E}"/>
                  </a:ext>
                </a:extLst>
              </p:cNvPr>
              <p:cNvSpPr/>
              <p:nvPr/>
            </p:nvSpPr>
            <p:spPr>
              <a:xfrm>
                <a:off x="579393" y="3013973"/>
                <a:ext cx="166343" cy="17013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14" name="Flowchart: Predefined Process 13">
                <a:extLst>
                  <a:ext uri="{FF2B5EF4-FFF2-40B4-BE49-F238E27FC236}">
                    <a16:creationId xmlns:a16="http://schemas.microsoft.com/office/drawing/2014/main" id="{E297F1A0-7B3D-45BA-A34F-3FF0920B9B7A}"/>
                  </a:ext>
                </a:extLst>
              </p:cNvPr>
              <p:cNvSpPr/>
              <p:nvPr/>
            </p:nvSpPr>
            <p:spPr>
              <a:xfrm rot="5400000">
                <a:off x="465207" y="3528536"/>
                <a:ext cx="1106296" cy="417443"/>
              </a:xfrm>
              <a:prstGeom prst="flowChartPredefined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solidFill>
                  <a:srgbClr val="D9D9D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42F6DCE-B811-49F3-8708-4738D2034FF6}"/>
                  </a:ext>
                </a:extLst>
              </p:cNvPr>
              <p:cNvSpPr/>
              <p:nvPr/>
            </p:nvSpPr>
            <p:spPr>
              <a:xfrm>
                <a:off x="852012" y="3013972"/>
                <a:ext cx="166343" cy="17013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EB15AF9-4372-47EF-B5D9-992E600C8D6F}"/>
                  </a:ext>
                </a:extLst>
              </p:cNvPr>
              <p:cNvSpPr/>
              <p:nvPr/>
            </p:nvSpPr>
            <p:spPr>
              <a:xfrm>
                <a:off x="1037082" y="3013972"/>
                <a:ext cx="166343" cy="17013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8E71133-C873-4ED5-A5FC-F7D438A783AC}"/>
                  </a:ext>
                </a:extLst>
              </p:cNvPr>
              <p:cNvCxnSpPr/>
              <p:nvPr/>
            </p:nvCxnSpPr>
            <p:spPr>
              <a:xfrm flipV="1">
                <a:off x="4330823" y="1730642"/>
                <a:ext cx="0" cy="80782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408E559-7918-428D-8BB4-FAE2C3E73AB5}"/>
                  </a:ext>
                </a:extLst>
              </p:cNvPr>
              <p:cNvCxnSpPr/>
              <p:nvPr/>
            </p:nvCxnSpPr>
            <p:spPr>
              <a:xfrm flipV="1">
                <a:off x="4357404" y="1730642"/>
                <a:ext cx="0" cy="80782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lowchart: Predefined Process 18">
                <a:extLst>
                  <a:ext uri="{FF2B5EF4-FFF2-40B4-BE49-F238E27FC236}">
                    <a16:creationId xmlns:a16="http://schemas.microsoft.com/office/drawing/2014/main" id="{501B60BE-2FAE-4AAA-9911-5B9A8C0ED7B4}"/>
                  </a:ext>
                </a:extLst>
              </p:cNvPr>
              <p:cNvSpPr/>
              <p:nvPr/>
            </p:nvSpPr>
            <p:spPr>
              <a:xfrm rot="5400000">
                <a:off x="1235138" y="3528536"/>
                <a:ext cx="1106296" cy="417443"/>
              </a:xfrm>
              <a:prstGeom prst="flowChartPredefined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solidFill>
                  <a:srgbClr val="D9D9D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840D107-B82C-4A83-ADEF-D062EDE327B5}"/>
                  </a:ext>
                </a:extLst>
              </p:cNvPr>
              <p:cNvSpPr/>
              <p:nvPr/>
            </p:nvSpPr>
            <p:spPr>
              <a:xfrm>
                <a:off x="1621943" y="3013972"/>
                <a:ext cx="166343" cy="17013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FC94AA-8AF9-4127-A5F8-43F0241FD872}"/>
                  </a:ext>
                </a:extLst>
              </p:cNvPr>
              <p:cNvSpPr/>
              <p:nvPr/>
            </p:nvSpPr>
            <p:spPr>
              <a:xfrm>
                <a:off x="1807013" y="3013972"/>
                <a:ext cx="166343" cy="17013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22" name="Flowchart: Predefined Process 21">
                <a:extLst>
                  <a:ext uri="{FF2B5EF4-FFF2-40B4-BE49-F238E27FC236}">
                    <a16:creationId xmlns:a16="http://schemas.microsoft.com/office/drawing/2014/main" id="{70D0F1AC-8DC6-4636-A1FF-44DEEB6BA3CE}"/>
                  </a:ext>
                </a:extLst>
              </p:cNvPr>
              <p:cNvSpPr/>
              <p:nvPr/>
            </p:nvSpPr>
            <p:spPr>
              <a:xfrm rot="5400000">
                <a:off x="1692827" y="3528535"/>
                <a:ext cx="1106296" cy="417443"/>
              </a:xfrm>
              <a:prstGeom prst="flowChartPredefinedProcess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solidFill>
                  <a:srgbClr val="D9D9D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FEE5E61-5AC3-44D1-8DCC-A4F5E45794FF}"/>
                  </a:ext>
                </a:extLst>
              </p:cNvPr>
              <p:cNvSpPr/>
              <p:nvPr/>
            </p:nvSpPr>
            <p:spPr>
              <a:xfrm>
                <a:off x="2079632" y="3013971"/>
                <a:ext cx="166343" cy="17013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7FC37C3-4526-430A-BDF9-F23CDB60AC99}"/>
                  </a:ext>
                </a:extLst>
              </p:cNvPr>
              <p:cNvSpPr/>
              <p:nvPr/>
            </p:nvSpPr>
            <p:spPr>
              <a:xfrm>
                <a:off x="2264702" y="3013971"/>
                <a:ext cx="166343" cy="17013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Medium"/>
                  <a:ea typeface="+mn-ea"/>
                  <a:cs typeface="+mn-cs"/>
                </a:endParaRPr>
              </a:p>
            </p:txBody>
          </p:sp>
          <p:cxnSp>
            <p:nvCxnSpPr>
              <p:cNvPr id="25" name="Connector: Elbow 24">
                <a:extLst>
                  <a:ext uri="{FF2B5EF4-FFF2-40B4-BE49-F238E27FC236}">
                    <a16:creationId xmlns:a16="http://schemas.microsoft.com/office/drawing/2014/main" id="{48F935BA-EFF3-4B70-864E-862A47470C15}"/>
                  </a:ext>
                </a:extLst>
              </p:cNvPr>
              <p:cNvCxnSpPr>
                <a:cxnSpLocks/>
                <a:endCxn id="12" idx="0"/>
              </p:cNvCxnSpPr>
              <p:nvPr/>
            </p:nvCxnSpPr>
            <p:spPr>
              <a:xfrm rot="10800000" flipV="1">
                <a:off x="477496" y="1161957"/>
                <a:ext cx="3446435" cy="1852016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or: Elbow 25">
                <a:extLst>
                  <a:ext uri="{FF2B5EF4-FFF2-40B4-BE49-F238E27FC236}">
                    <a16:creationId xmlns:a16="http://schemas.microsoft.com/office/drawing/2014/main" id="{A385150F-0FC2-4166-9715-5B0B0EEFE55A}"/>
                  </a:ext>
                </a:extLst>
              </p:cNvPr>
              <p:cNvCxnSpPr>
                <a:cxnSpLocks/>
                <a:endCxn id="20" idx="0"/>
              </p:cNvCxnSpPr>
              <p:nvPr/>
            </p:nvCxnSpPr>
            <p:spPr>
              <a:xfrm rot="10800000" flipV="1">
                <a:off x="1705115" y="1572674"/>
                <a:ext cx="2245396" cy="1441298"/>
              </a:xfrm>
              <a:prstGeom prst="bentConnector2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960FEF2-4097-478E-8690-5495C95A8126}"/>
                  </a:ext>
                </a:extLst>
              </p:cNvPr>
              <p:cNvSpPr txBox="1"/>
              <p:nvPr/>
            </p:nvSpPr>
            <p:spPr>
              <a:xfrm>
                <a:off x="3860089" y="380334"/>
                <a:ext cx="1173864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separator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E229BC0-29C1-4BC1-8A91-D7C769A210E6}"/>
                  </a:ext>
                </a:extLst>
              </p:cNvPr>
              <p:cNvGrpSpPr/>
              <p:nvPr/>
            </p:nvGrpSpPr>
            <p:grpSpPr>
              <a:xfrm>
                <a:off x="3923930" y="716833"/>
                <a:ext cx="866951" cy="1191366"/>
                <a:chOff x="3923930" y="716833"/>
                <a:chExt cx="866951" cy="1191366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07A59F-C868-4DD1-95EF-D4A103F55DC9}"/>
                    </a:ext>
                  </a:extLst>
                </p:cNvPr>
                <p:cNvSpPr/>
                <p:nvPr/>
              </p:nvSpPr>
              <p:spPr>
                <a:xfrm>
                  <a:off x="3923930" y="716833"/>
                  <a:ext cx="866951" cy="119136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80A9A0C8-934C-4B4D-AEF4-AD8FD46AB64D}"/>
                    </a:ext>
                  </a:extLst>
                </p:cNvPr>
                <p:cNvSpPr/>
                <p:nvPr/>
              </p:nvSpPr>
              <p:spPr>
                <a:xfrm>
                  <a:off x="4021755" y="1355050"/>
                  <a:ext cx="674532" cy="43524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563A3633-ADFC-4F7F-9967-1406173F683A}"/>
                    </a:ext>
                  </a:extLst>
                </p:cNvPr>
                <p:cNvSpPr/>
                <p:nvPr/>
              </p:nvSpPr>
              <p:spPr>
                <a:xfrm>
                  <a:off x="4021755" y="919802"/>
                  <a:ext cx="674532" cy="43524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03A743-B4BF-44BC-BAF6-D416281E0FF8}"/>
                  </a:ext>
                </a:extLst>
              </p:cNvPr>
              <p:cNvSpPr/>
              <p:nvPr/>
            </p:nvSpPr>
            <p:spPr>
              <a:xfrm>
                <a:off x="4056057" y="5278807"/>
                <a:ext cx="136817" cy="16034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A887AA2-9ABC-4967-BDBB-13D1DC1C0E4C}"/>
                  </a:ext>
                </a:extLst>
              </p:cNvPr>
              <p:cNvSpPr/>
              <p:nvPr/>
            </p:nvSpPr>
            <p:spPr>
              <a:xfrm>
                <a:off x="4430574" y="5290001"/>
                <a:ext cx="136817" cy="16034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C410E1-796E-4289-99E7-D2E827BAB517}"/>
                  </a:ext>
                </a:extLst>
              </p:cNvPr>
              <p:cNvSpPr txBox="1"/>
              <p:nvPr/>
            </p:nvSpPr>
            <p:spPr>
              <a:xfrm rot="16200000">
                <a:off x="89714" y="1573283"/>
                <a:ext cx="461043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oil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CC8863-178D-40C2-A143-862AD00E4D43}"/>
                  </a:ext>
                </a:extLst>
              </p:cNvPr>
              <p:cNvSpPr txBox="1"/>
              <p:nvPr/>
            </p:nvSpPr>
            <p:spPr>
              <a:xfrm rot="16200000">
                <a:off x="1186824" y="1920496"/>
                <a:ext cx="740116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</a:rPr>
                  <a:t>brine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ED3CE9E-7C9B-4E96-85C8-F339D6549263}"/>
                      </a:ext>
                    </a:extLst>
                  </p:cNvPr>
                  <p:cNvSpPr txBox="1"/>
                  <p:nvPr/>
                </p:nvSpPr>
                <p:spPr>
                  <a:xfrm>
                    <a:off x="4790881" y="5627314"/>
                    <a:ext cx="2128597" cy="6625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𝑏𝑟𝑖𝑛𝑒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𝑏𝑟𝑖𝑛𝑒</m:t>
                                  </m:r>
                                </m:sub>
                              </m:sSub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</a:rPr>
                                    <m:t>𝑜𝑖𝑙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77ACA92A-5882-4F9A-BC6C-55D51701B5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0881" y="5627314"/>
                    <a:ext cx="2128597" cy="66251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29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Connector: Elbow 33">
                <a:extLst>
                  <a:ext uri="{FF2B5EF4-FFF2-40B4-BE49-F238E27FC236}">
                    <a16:creationId xmlns:a16="http://schemas.microsoft.com/office/drawing/2014/main" id="{7F0B05C2-4429-4EE5-B1EB-81EB6E36C438}"/>
                  </a:ext>
                </a:extLst>
              </p:cNvPr>
              <p:cNvCxnSpPr>
                <a:cxnSpLocks/>
                <a:stCxn id="30" idx="4"/>
                <a:endCxn id="16" idx="0"/>
              </p:cNvCxnSpPr>
              <p:nvPr/>
            </p:nvCxnSpPr>
            <p:spPr>
              <a:xfrm rot="5400000" flipH="1">
                <a:off x="1591433" y="2542794"/>
                <a:ext cx="2436372" cy="3378729"/>
              </a:xfrm>
              <a:prstGeom prst="bentConnector5">
                <a:avLst>
                  <a:gd name="adj1" fmla="val -33432"/>
                  <a:gd name="adj2" fmla="val 91297"/>
                  <a:gd name="adj3" fmla="val 109383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1CBBD624-8FD7-430F-B973-B0D73367A4ED}"/>
                  </a:ext>
                </a:extLst>
              </p:cNvPr>
              <p:cNvCxnSpPr>
                <a:cxnSpLocks/>
                <a:stCxn id="29" idx="4"/>
                <a:endCxn id="24" idx="0"/>
              </p:cNvCxnSpPr>
              <p:nvPr/>
            </p:nvCxnSpPr>
            <p:spPr>
              <a:xfrm rot="5400000" flipH="1">
                <a:off x="2023580" y="3338265"/>
                <a:ext cx="2425179" cy="1776592"/>
              </a:xfrm>
              <a:prstGeom prst="bentConnector5">
                <a:avLst>
                  <a:gd name="adj1" fmla="val -9426"/>
                  <a:gd name="adj2" fmla="val 79567"/>
                  <a:gd name="adj3" fmla="val 109426"/>
                </a:avLst>
              </a:prstGeom>
              <a:ln w="38100">
                <a:solidFill>
                  <a:srgbClr val="0000FF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B9D1CE5-DAB0-4737-8238-05992BA927E3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864" y="2404928"/>
                    <a:ext cx="650354" cy="403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𝑜𝑖𝑙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1B4EC1F5-A9FA-490D-A2E9-F71399A30D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864" y="2404928"/>
                    <a:ext cx="650354" cy="4036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C177866-0C05-4201-A045-76D42B236AD1}"/>
                      </a:ext>
                    </a:extLst>
                  </p:cNvPr>
                  <p:cNvSpPr txBox="1"/>
                  <p:nvPr/>
                </p:nvSpPr>
                <p:spPr>
                  <a:xfrm>
                    <a:off x="2196562" y="2402149"/>
                    <a:ext cx="896243" cy="403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𝑏𝑟𝑖𝑛𝑒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833615B-03DE-439A-8347-CF7ED8AD7C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6562" y="2402149"/>
                    <a:ext cx="896243" cy="4036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3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5772A61-417A-41DA-8CB7-33CF6F4B2B06}"/>
                  </a:ext>
                </a:extLst>
              </p:cNvPr>
              <p:cNvSpPr txBox="1"/>
              <p:nvPr/>
            </p:nvSpPr>
            <p:spPr>
              <a:xfrm>
                <a:off x="2006852" y="1170396"/>
                <a:ext cx="1960082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fluid recirculation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275B97E-FF75-4FCA-A238-91F5BC67AF66}"/>
                  </a:ext>
                </a:extLst>
              </p:cNvPr>
              <p:cNvSpPr txBox="1"/>
              <p:nvPr/>
            </p:nvSpPr>
            <p:spPr>
              <a:xfrm>
                <a:off x="3214596" y="4735646"/>
                <a:ext cx="683002" cy="5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24 </a:t>
                </a:r>
              </a:p>
              <a:p>
                <a:pPr algn="ctr"/>
                <a:r>
                  <a:rPr lang="en-US" sz="1200" dirty="0"/>
                  <a:t>points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11ACE76-98A2-47F9-B242-A65EF1688D12}"/>
                  </a:ext>
                </a:extLst>
              </p:cNvPr>
              <p:cNvCxnSpPr/>
              <p:nvPr/>
            </p:nvCxnSpPr>
            <p:spPr>
              <a:xfrm>
                <a:off x="3876024" y="4671425"/>
                <a:ext cx="914857" cy="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AEF0C8-1EEE-42CA-A8E8-7A16ED52E0B6}"/>
                  </a:ext>
                </a:extLst>
              </p:cNvPr>
              <p:cNvSpPr txBox="1"/>
              <p:nvPr/>
            </p:nvSpPr>
            <p:spPr>
              <a:xfrm>
                <a:off x="3880491" y="4663064"/>
                <a:ext cx="1007719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2.54 cm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86D97AD-841A-4D1C-9885-25101CA3BD56}"/>
                  </a:ext>
                </a:extLst>
              </p:cNvPr>
              <p:cNvSpPr txBox="1"/>
              <p:nvPr/>
            </p:nvSpPr>
            <p:spPr>
              <a:xfrm>
                <a:off x="3820389" y="2491929"/>
                <a:ext cx="1066975" cy="3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end piece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D975CA-AFF0-44A4-9948-EC60D1C7D36D}"/>
                  </a:ext>
                </a:extLst>
              </p:cNvPr>
              <p:cNvSpPr txBox="1"/>
              <p:nvPr/>
            </p:nvSpPr>
            <p:spPr>
              <a:xfrm>
                <a:off x="3826414" y="5126051"/>
                <a:ext cx="1066975" cy="36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end piece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62D2C981-BAEB-439E-A34F-BA4BE531DF06}"/>
                      </a:ext>
                    </a:extLst>
                  </p:cNvPr>
                  <p:cNvSpPr txBox="1"/>
                  <p:nvPr/>
                </p:nvSpPr>
                <p:spPr>
                  <a:xfrm>
                    <a:off x="4368853" y="2023257"/>
                    <a:ext cx="1438868" cy="403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r>
                      <a:rPr lang="en-US" sz="1600" dirty="0"/>
                      <a:t>=10-30 bar</a:t>
                    </a: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21354D28-175F-4BCB-ABF1-680A5B5728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8853" y="2023257"/>
                    <a:ext cx="1438868" cy="4036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5357" r="-2020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C71631A-7F1F-4FD7-BE7F-86927E14F19A}"/>
                  </a:ext>
                </a:extLst>
              </p:cNvPr>
              <p:cNvSpPr txBox="1"/>
              <p:nvPr/>
            </p:nvSpPr>
            <p:spPr>
              <a:xfrm>
                <a:off x="4056057" y="3609550"/>
                <a:ext cx="661594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</a:rPr>
                  <a:t>core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1BD5CD0D-F91F-466B-87A5-69F843736762}"/>
                  </a:ext>
                </a:extLst>
              </p:cNvPr>
              <p:cNvCxnSpPr/>
              <p:nvPr/>
            </p:nvCxnSpPr>
            <p:spPr>
              <a:xfrm flipH="1">
                <a:off x="2663771" y="1161957"/>
                <a:ext cx="688061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EA033C7-B0C6-427E-A633-898DD61B6908}"/>
                  </a:ext>
                </a:extLst>
              </p:cNvPr>
              <p:cNvCxnSpPr/>
              <p:nvPr/>
            </p:nvCxnSpPr>
            <p:spPr>
              <a:xfrm flipH="1">
                <a:off x="2663772" y="1572127"/>
                <a:ext cx="688061" cy="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13DAF5A-520E-4321-8F12-B902A126EEDC}"/>
                  </a:ext>
                </a:extLst>
              </p:cNvPr>
              <p:cNvGrpSpPr/>
              <p:nvPr/>
            </p:nvGrpSpPr>
            <p:grpSpPr>
              <a:xfrm>
                <a:off x="3891341" y="2817846"/>
                <a:ext cx="890893" cy="82754"/>
                <a:chOff x="961678" y="6476339"/>
                <a:chExt cx="918852" cy="133076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383BEC8-063A-483D-9153-B329E491BEBE}"/>
                    </a:ext>
                  </a:extLst>
                </p:cNvPr>
                <p:cNvSpPr/>
                <p:nvPr/>
              </p:nvSpPr>
              <p:spPr>
                <a:xfrm>
                  <a:off x="961678" y="6476339"/>
                  <a:ext cx="918852" cy="120376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103186E8-334B-4452-8720-6608306E4D07}"/>
                    </a:ext>
                  </a:extLst>
                </p:cNvPr>
                <p:cNvSpPr/>
                <p:nvPr/>
              </p:nvSpPr>
              <p:spPr>
                <a:xfrm>
                  <a:off x="961678" y="6549005"/>
                  <a:ext cx="181322" cy="54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217D0EBC-A519-42B4-A0A5-30F1FC745CCF}"/>
                    </a:ext>
                  </a:extLst>
                </p:cNvPr>
                <p:cNvSpPr/>
                <p:nvPr/>
              </p:nvSpPr>
              <p:spPr>
                <a:xfrm>
                  <a:off x="1698278" y="6555355"/>
                  <a:ext cx="181322" cy="54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57C7BEFB-8078-421E-94BD-79FAFCECDEFC}"/>
                    </a:ext>
                  </a:extLst>
                </p:cNvPr>
                <p:cNvSpPr/>
                <p:nvPr/>
              </p:nvSpPr>
              <p:spPr>
                <a:xfrm>
                  <a:off x="1198699" y="6549005"/>
                  <a:ext cx="181322" cy="54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4B75A9B-BF75-46FD-996B-E0AA71824172}"/>
                    </a:ext>
                  </a:extLst>
                </p:cNvPr>
                <p:cNvSpPr/>
                <p:nvPr/>
              </p:nvSpPr>
              <p:spPr>
                <a:xfrm>
                  <a:off x="1435720" y="6549005"/>
                  <a:ext cx="181322" cy="54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A7A230E-6DCA-4A5E-A4A4-532D23E041B9}"/>
                  </a:ext>
                </a:extLst>
              </p:cNvPr>
              <p:cNvGrpSpPr/>
              <p:nvPr/>
            </p:nvGrpSpPr>
            <p:grpSpPr>
              <a:xfrm rot="10800000">
                <a:off x="3891227" y="5096387"/>
                <a:ext cx="890893" cy="82754"/>
                <a:chOff x="961678" y="6476339"/>
                <a:chExt cx="918852" cy="133076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6EEC6A82-72E5-49C0-A18B-6E1C02AD1DC0}"/>
                    </a:ext>
                  </a:extLst>
                </p:cNvPr>
                <p:cNvSpPr/>
                <p:nvPr/>
              </p:nvSpPr>
              <p:spPr>
                <a:xfrm>
                  <a:off x="961678" y="6476339"/>
                  <a:ext cx="918852" cy="120376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1D38FF23-C86F-4345-949C-74FC73B4898B}"/>
                    </a:ext>
                  </a:extLst>
                </p:cNvPr>
                <p:cNvSpPr/>
                <p:nvPr/>
              </p:nvSpPr>
              <p:spPr>
                <a:xfrm>
                  <a:off x="961678" y="6549005"/>
                  <a:ext cx="181322" cy="54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B1772F7A-BBA6-43D9-9E2B-F2231459CB0D}"/>
                    </a:ext>
                  </a:extLst>
                </p:cNvPr>
                <p:cNvSpPr/>
                <p:nvPr/>
              </p:nvSpPr>
              <p:spPr>
                <a:xfrm>
                  <a:off x="1698278" y="6555355"/>
                  <a:ext cx="181322" cy="54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E299AE-3E25-45EF-B6D6-28CD77378489}"/>
                    </a:ext>
                  </a:extLst>
                </p:cNvPr>
                <p:cNvSpPr/>
                <p:nvPr/>
              </p:nvSpPr>
              <p:spPr>
                <a:xfrm>
                  <a:off x="1198699" y="6549005"/>
                  <a:ext cx="181322" cy="54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216CDA30-6E16-4451-AE72-D1E4770082A6}"/>
                    </a:ext>
                  </a:extLst>
                </p:cNvPr>
                <p:cNvSpPr/>
                <p:nvPr/>
              </p:nvSpPr>
              <p:spPr>
                <a:xfrm>
                  <a:off x="1435720" y="6549005"/>
                  <a:ext cx="181322" cy="5406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AB12E89-39C5-4F03-A0BE-C2A8272DA947}"/>
                  </a:ext>
                </a:extLst>
              </p:cNvPr>
              <p:cNvCxnSpPr/>
              <p:nvPr/>
            </p:nvCxnSpPr>
            <p:spPr>
              <a:xfrm flipV="1">
                <a:off x="7346952" y="1201277"/>
                <a:ext cx="0" cy="182163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266C3EF-0F36-40D5-9D7D-19CB00BB41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952" y="3022912"/>
                <a:ext cx="4158342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32E11A-F72B-4993-AE6A-3968C1798991}"/>
                  </a:ext>
                </a:extLst>
              </p:cNvPr>
              <p:cNvSpPr txBox="1"/>
              <p:nvPr/>
            </p:nvSpPr>
            <p:spPr>
              <a:xfrm>
                <a:off x="10891024" y="2994955"/>
                <a:ext cx="675126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time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439FF83-42D1-48CF-BEBC-12020FC66015}"/>
                  </a:ext>
                </a:extLst>
              </p:cNvPr>
              <p:cNvSpPr txBox="1"/>
              <p:nvPr/>
            </p:nvSpPr>
            <p:spPr>
              <a:xfrm rot="16200000">
                <a:off x="6031053" y="1918232"/>
                <a:ext cx="2203526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Pressure, saturation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5A33F900-7BE4-42E9-92E2-B0DA792548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346951" y="3857661"/>
                <a:ext cx="1" cy="21846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87C5EC73-101D-4D10-9C76-9EDB416B7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952" y="6042357"/>
                <a:ext cx="4158342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3CA6A06-0E2A-4E7F-B6CE-6B9B8B223F19}"/>
                  </a:ext>
                </a:extLst>
              </p:cNvPr>
              <p:cNvSpPr txBox="1"/>
              <p:nvPr/>
            </p:nvSpPr>
            <p:spPr>
              <a:xfrm>
                <a:off x="10891024" y="6014399"/>
                <a:ext cx="785991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space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A31E471-2AD3-44EF-A572-23D97A3A066E}"/>
                  </a:ext>
                </a:extLst>
              </p:cNvPr>
              <p:cNvSpPr txBox="1"/>
              <p:nvPr/>
            </p:nvSpPr>
            <p:spPr>
              <a:xfrm rot="16200000">
                <a:off x="6517174" y="4484524"/>
                <a:ext cx="1231283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saturation</a:t>
                </a: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A380B74-13D9-4DC2-A018-6C656C411EDA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8"/>
              <a:srcRect l="4769" t="4644" r="15874" b="16572"/>
              <a:stretch/>
            </p:blipFill>
            <p:spPr>
              <a:xfrm>
                <a:off x="7376424" y="1390980"/>
                <a:ext cx="3963576" cy="157183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B5F439B-7B2B-47E5-8917-09F4C533EA67}"/>
                  </a:ext>
                </a:extLst>
              </p:cNvPr>
              <p:cNvSpPr txBox="1"/>
              <p:nvPr/>
            </p:nvSpPr>
            <p:spPr>
              <a:xfrm>
                <a:off x="9583068" y="1406617"/>
                <a:ext cx="1077755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</a:rPr>
                  <a:t>pressure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452A634-A08F-4F0D-A79F-65DD2343AD1E}"/>
                  </a:ext>
                </a:extLst>
              </p:cNvPr>
              <p:cNvSpPr txBox="1"/>
              <p:nvPr/>
            </p:nvSpPr>
            <p:spPr>
              <a:xfrm>
                <a:off x="10366199" y="1742762"/>
                <a:ext cx="1231283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B121"/>
                    </a:solidFill>
                  </a:rPr>
                  <a:t>saturation</a:t>
                </a: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B53FB0C7-28C2-435F-AE8B-00C3C1B11F1F}"/>
                  </a:ext>
                </a:extLst>
              </p:cNvPr>
              <p:cNvCxnSpPr/>
              <p:nvPr/>
            </p:nvCxnSpPr>
            <p:spPr>
              <a:xfrm>
                <a:off x="7535254" y="1084135"/>
                <a:ext cx="88286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952CBC3-5C9E-4D87-B450-AE038E8E53D6}"/>
                      </a:ext>
                    </a:extLst>
                  </p:cNvPr>
                  <p:cNvSpPr txBox="1"/>
                  <p:nvPr/>
                </p:nvSpPr>
                <p:spPr>
                  <a:xfrm>
                    <a:off x="8388063" y="864941"/>
                    <a:ext cx="521597" cy="403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4567CA12-5E52-43CB-99FF-B04863955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8063" y="864941"/>
                    <a:ext cx="521597" cy="4036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86DECDD-C5DA-4AAC-8758-4763F2C93B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11092" y="5148276"/>
                <a:ext cx="0" cy="69119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23F858D4-A75D-48A1-8DB3-EA4132F5FA07}"/>
                      </a:ext>
                    </a:extLst>
                  </p:cNvPr>
                  <p:cNvSpPr txBox="1"/>
                  <p:nvPr/>
                </p:nvSpPr>
                <p:spPr>
                  <a:xfrm>
                    <a:off x="11339988" y="4719446"/>
                    <a:ext cx="521597" cy="403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7329A8BD-5A8E-4572-9472-326D960D23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39988" y="4719446"/>
                    <a:ext cx="521597" cy="4036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30C64D0-8C3D-422F-A76B-9C94183B0190}"/>
                  </a:ext>
                </a:extLst>
              </p:cNvPr>
              <p:cNvSpPr txBox="1"/>
              <p:nvPr/>
            </p:nvSpPr>
            <p:spPr>
              <a:xfrm>
                <a:off x="5030926" y="5244647"/>
                <a:ext cx="1691715" cy="403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Fractional flow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AEA400-F3F7-409D-93DE-388ECB793DC5}"/>
                </a:ext>
              </a:extLst>
            </p:cNvPr>
            <p:cNvSpPr txBox="1"/>
            <p:nvPr/>
          </p:nvSpPr>
          <p:spPr>
            <a:xfrm>
              <a:off x="7826910" y="1627042"/>
              <a:ext cx="1117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 data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8A3E65-9BBD-4A9C-86F2-CCB87ADA2586}"/>
                </a:ext>
              </a:extLst>
            </p:cNvPr>
            <p:cNvSpPr txBox="1"/>
            <p:nvPr/>
          </p:nvSpPr>
          <p:spPr>
            <a:xfrm>
              <a:off x="7884039" y="4195135"/>
              <a:ext cx="1204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Space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90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DC3CCFD-E759-4CB2-B283-C4BAA939C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B86DE-DDD6-4568-977B-DC6EF183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DABE4-B221-43C6-AFA9-CE9C0E3647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913D5F-8599-4669-BB5A-A3FECD2D6CD9}"/>
              </a:ext>
            </a:extLst>
          </p:cNvPr>
          <p:cNvGrpSpPr/>
          <p:nvPr/>
        </p:nvGrpSpPr>
        <p:grpSpPr>
          <a:xfrm>
            <a:off x="61484" y="749585"/>
            <a:ext cx="12069031" cy="5358829"/>
            <a:chOff x="0" y="1499171"/>
            <a:chExt cx="12069031" cy="53588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24D86D-F0C9-4961-A7FC-F61B47E57B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1499171"/>
              <a:ext cx="12069031" cy="5358829"/>
              <a:chOff x="-210643" y="-323482"/>
              <a:chExt cx="19037217" cy="845280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1342B20-BF8C-4774-9913-D984F9B68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22831" y="-229179"/>
                <a:ext cx="7634439" cy="4077629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B05099C-8914-4469-B3BE-06EECF73ED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38775" y="96588"/>
                <a:ext cx="5772150" cy="163366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62C9D01-2B61-4545-8B0E-7A3370EC09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5500" y="1939799"/>
                <a:ext cx="5305425" cy="1447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9ED8658-8F10-4A55-BAD6-467DAFDF69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74" y="-172029"/>
                <a:ext cx="4395201" cy="4026817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AFD304-5D8A-4D68-9B6B-DB57629AABD7}"/>
                  </a:ext>
                </a:extLst>
              </p:cNvPr>
              <p:cNvSpPr txBox="1"/>
              <p:nvPr/>
            </p:nvSpPr>
            <p:spPr>
              <a:xfrm rot="20733844">
                <a:off x="10079023" y="-142423"/>
                <a:ext cx="6177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wave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593028-31CF-4D4B-AFF2-F1B88E70DB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4850" y="2711324"/>
                <a:ext cx="0" cy="67627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754BE1B-B50B-465B-BBCF-A569656BBA14}"/>
                  </a:ext>
                </a:extLst>
              </p:cNvPr>
              <p:cNvCxnSpPr/>
              <p:nvPr/>
            </p:nvCxnSpPr>
            <p:spPr>
              <a:xfrm>
                <a:off x="8324850" y="2949449"/>
                <a:ext cx="33337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D4D4994-A4F1-4A93-B74C-B8BF4163502B}"/>
                  </a:ext>
                </a:extLst>
              </p:cNvPr>
              <p:cNvSpPr txBox="1"/>
              <p:nvPr/>
            </p:nvSpPr>
            <p:spPr>
              <a:xfrm>
                <a:off x="8314980" y="2880184"/>
                <a:ext cx="5854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peak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6FDDBBB-36F4-4A9B-A7CF-DE5E07788852}"/>
                  </a:ext>
                </a:extLst>
              </p:cNvPr>
              <p:cNvCxnSpPr/>
              <p:nvPr/>
            </p:nvCxnSpPr>
            <p:spPr>
              <a:xfrm flipV="1">
                <a:off x="11267713" y="1111125"/>
                <a:ext cx="0" cy="2276476"/>
              </a:xfrm>
              <a:prstGeom prst="straightConnector1">
                <a:avLst/>
              </a:prstGeom>
              <a:ln w="19050">
                <a:solidFill>
                  <a:srgbClr val="3A3A3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C22FD2-3198-4BCD-897C-841B1D1FADF6}"/>
                  </a:ext>
                </a:extLst>
              </p:cNvPr>
              <p:cNvSpPr txBox="1"/>
              <p:nvPr/>
            </p:nvSpPr>
            <p:spPr>
              <a:xfrm rot="16200000">
                <a:off x="10930941" y="700293"/>
                <a:ext cx="519695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815E31A-E108-4934-A444-29F11ADEC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740" y="3848450"/>
                <a:ext cx="4446013" cy="402681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C904464-8C40-40CC-A0C2-BF48381DB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4368" y="3848450"/>
                <a:ext cx="7634439" cy="4280875"/>
              </a:xfrm>
              <a:prstGeom prst="rect">
                <a:avLst/>
              </a:prstGeom>
            </p:spPr>
          </p:pic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AAF751F-6240-4859-9E40-3006B5074D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31667" y="5326981"/>
                <a:ext cx="5620619" cy="59055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BD62339-DDDB-43A3-A8A4-57A7BCACFC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0055" y="7078387"/>
                <a:ext cx="3675104" cy="31768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28EEEDB-EE5B-44EF-9587-F6B1CA38724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947503" y="1469007"/>
                    <a:ext cx="2104837" cy="6311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=0.10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DAAE62F7-7117-457D-AB8F-14B5447CD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947503" y="1469007"/>
                    <a:ext cx="2104837" cy="63111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BAB4708-D5DF-4545-9055-4A132A69760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893140" y="5360380"/>
                    <a:ext cx="1996111" cy="6311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=0.0</m:t>
                        </m:r>
                      </m:oMath>
                    </a14:m>
                    <a:r>
                      <a:rPr lang="en-US" sz="2000" dirty="0"/>
                      <a:t>5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26F6FA-F12A-422D-80AC-B21B23EA76F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-893140" y="5360380"/>
                    <a:ext cx="1996111" cy="63111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091" t="-4348" r="-24242" b="-241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BCE6EF27-9DBF-41B7-AD1E-0EF5703D6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73504" y="3840085"/>
                <a:ext cx="6453070" cy="419195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44DC7B7-2EEC-459D-B570-D7D66E6C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50990" y="-323482"/>
                <a:ext cx="6364150" cy="4191955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2E9C36-30C8-4FCC-AA0E-6FAC5CADB0CF}"/>
                  </a:ext>
                </a:extLst>
              </p:cNvPr>
              <p:cNvSpPr txBox="1"/>
              <p:nvPr/>
            </p:nvSpPr>
            <p:spPr>
              <a:xfrm>
                <a:off x="5182615" y="3491560"/>
                <a:ext cx="5123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inlet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B47B7E-D139-4CB6-A9A0-6AE87C60025D}"/>
                  </a:ext>
                </a:extLst>
              </p:cNvPr>
              <p:cNvSpPr txBox="1"/>
              <p:nvPr/>
            </p:nvSpPr>
            <p:spPr>
              <a:xfrm>
                <a:off x="10846321" y="3491559"/>
                <a:ext cx="626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outlet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C863823-2F05-446B-88B5-F0679AFC67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4540" y="4159123"/>
                <a:ext cx="5620619" cy="59055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343BC5-340D-4230-BDDE-4CEAE393DA99}"/>
                </a:ext>
              </a:extLst>
            </p:cNvPr>
            <p:cNvSpPr/>
            <p:nvPr/>
          </p:nvSpPr>
          <p:spPr>
            <a:xfrm>
              <a:off x="106900" y="1616431"/>
              <a:ext cx="322369" cy="314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A7D3CC2-BF38-4319-B621-FEE0D1073D2F}"/>
                </a:ext>
              </a:extLst>
            </p:cNvPr>
            <p:cNvSpPr/>
            <p:nvPr/>
          </p:nvSpPr>
          <p:spPr>
            <a:xfrm>
              <a:off x="3598759" y="1578170"/>
              <a:ext cx="322369" cy="314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A9277B-92D1-4B41-8D1A-1F881DA0D344}"/>
                </a:ext>
              </a:extLst>
            </p:cNvPr>
            <p:cNvSpPr/>
            <p:nvPr/>
          </p:nvSpPr>
          <p:spPr>
            <a:xfrm>
              <a:off x="8497772" y="1629471"/>
              <a:ext cx="322369" cy="314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B352BA-8C8F-4120-B655-F6713E3B35CC}"/>
                </a:ext>
              </a:extLst>
            </p:cNvPr>
            <p:cNvSpPr/>
            <p:nvPr/>
          </p:nvSpPr>
          <p:spPr>
            <a:xfrm>
              <a:off x="106469" y="4226190"/>
              <a:ext cx="322369" cy="314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30197-7F48-4736-8053-B119651A865F}"/>
                </a:ext>
              </a:extLst>
            </p:cNvPr>
            <p:cNvSpPr/>
            <p:nvPr/>
          </p:nvSpPr>
          <p:spPr>
            <a:xfrm>
              <a:off x="3593273" y="4176668"/>
              <a:ext cx="322369" cy="314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5EDFE1-0A21-49EE-B279-FA58BF611F3F}"/>
                </a:ext>
              </a:extLst>
            </p:cNvPr>
            <p:cNvSpPr/>
            <p:nvPr/>
          </p:nvSpPr>
          <p:spPr>
            <a:xfrm>
              <a:off x="8470958" y="4189362"/>
              <a:ext cx="322369" cy="3148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64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00ED02-C5E7-41C4-BCFD-DEC00FB6D92C}"/>
              </a:ext>
            </a:extLst>
          </p:cNvPr>
          <p:cNvSpPr txBox="1"/>
          <p:nvPr/>
        </p:nvSpPr>
        <p:spPr>
          <a:xfrm>
            <a:off x="1345487" y="1911662"/>
            <a:ext cx="1281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Eigenvalues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775B56-8B4D-4A2B-BE71-51C7E5F56A8A}"/>
              </a:ext>
            </a:extLst>
          </p:cNvPr>
          <p:cNvGrpSpPr/>
          <p:nvPr/>
        </p:nvGrpSpPr>
        <p:grpSpPr>
          <a:xfrm>
            <a:off x="104256" y="2243101"/>
            <a:ext cx="3506032" cy="3380318"/>
            <a:chOff x="5963635" y="269922"/>
            <a:chExt cx="3506032" cy="33803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397914-F8FA-41D7-A288-F3D3880F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3635" y="269922"/>
              <a:ext cx="3506032" cy="338031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589531F-3091-4E8A-873E-CFC3B763707F}"/>
                </a:ext>
              </a:extLst>
            </p:cNvPr>
            <p:cNvSpPr/>
            <p:nvPr/>
          </p:nvSpPr>
          <p:spPr>
            <a:xfrm>
              <a:off x="8224171" y="1188043"/>
              <a:ext cx="181155" cy="18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9EE352-52B3-4E0C-908A-3397E795E31A}"/>
                </a:ext>
              </a:extLst>
            </p:cNvPr>
            <p:cNvSpPr/>
            <p:nvPr/>
          </p:nvSpPr>
          <p:spPr>
            <a:xfrm>
              <a:off x="8224170" y="2342719"/>
              <a:ext cx="181155" cy="18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784DDE6-EE78-42EE-805F-F1574315B28F}"/>
                </a:ext>
              </a:extLst>
            </p:cNvPr>
            <p:cNvSpPr/>
            <p:nvPr/>
          </p:nvSpPr>
          <p:spPr>
            <a:xfrm>
              <a:off x="9009172" y="1769934"/>
              <a:ext cx="181155" cy="18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626E0C-A5D2-45EA-A296-AC51462F0F01}"/>
                </a:ext>
              </a:extLst>
            </p:cNvPr>
            <p:cNvSpPr/>
            <p:nvPr/>
          </p:nvSpPr>
          <p:spPr>
            <a:xfrm>
              <a:off x="8522799" y="1769933"/>
              <a:ext cx="181155" cy="18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518C07-7F82-47DE-964E-EAE539125349}"/>
                </a:ext>
              </a:extLst>
            </p:cNvPr>
            <p:cNvSpPr txBox="1"/>
            <p:nvPr/>
          </p:nvSpPr>
          <p:spPr>
            <a:xfrm>
              <a:off x="8969659" y="1531501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#0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8A1D0E-1381-42E2-BE76-470349711433}"/>
                </a:ext>
              </a:extLst>
            </p:cNvPr>
            <p:cNvSpPr txBox="1"/>
            <p:nvPr/>
          </p:nvSpPr>
          <p:spPr>
            <a:xfrm>
              <a:off x="8546929" y="1531501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#1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C797CE-55D4-496A-88BB-495766D3DC30}"/>
                </a:ext>
              </a:extLst>
            </p:cNvPr>
            <p:cNvSpPr txBox="1"/>
            <p:nvPr/>
          </p:nvSpPr>
          <p:spPr>
            <a:xfrm>
              <a:off x="8329358" y="1031563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#2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73D4AF-193F-44B5-84E5-08A4EBBADA7F}"/>
                </a:ext>
              </a:extLst>
            </p:cNvPr>
            <p:cNvSpPr txBox="1"/>
            <p:nvPr/>
          </p:nvSpPr>
          <p:spPr>
            <a:xfrm>
              <a:off x="8303532" y="2394206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#3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6AB358E-1ED6-4F06-903A-9699FD56A27B}"/>
                </a:ext>
              </a:extLst>
            </p:cNvPr>
            <p:cNvSpPr/>
            <p:nvPr/>
          </p:nvSpPr>
          <p:spPr>
            <a:xfrm>
              <a:off x="7913329" y="1028455"/>
              <a:ext cx="181155" cy="18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3F5848-466C-4EE6-AB64-57A393603008}"/>
                </a:ext>
              </a:extLst>
            </p:cNvPr>
            <p:cNvSpPr txBox="1"/>
            <p:nvPr/>
          </p:nvSpPr>
          <p:spPr>
            <a:xfrm>
              <a:off x="7889958" y="783416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#4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CFA55D-B717-47DE-9000-58D809AD4DE3}"/>
                </a:ext>
              </a:extLst>
            </p:cNvPr>
            <p:cNvSpPr/>
            <p:nvPr/>
          </p:nvSpPr>
          <p:spPr>
            <a:xfrm>
              <a:off x="7908287" y="2512258"/>
              <a:ext cx="181155" cy="18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7B5AEE-A20E-4407-B4AA-D2F71D2194AF}"/>
                </a:ext>
              </a:extLst>
            </p:cNvPr>
            <p:cNvSpPr txBox="1"/>
            <p:nvPr/>
          </p:nvSpPr>
          <p:spPr>
            <a:xfrm>
              <a:off x="7908287" y="2638219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#5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0DA541-F315-4820-9AD4-F1E7E735C39E}"/>
                </a:ext>
              </a:extLst>
            </p:cNvPr>
            <p:cNvSpPr/>
            <p:nvPr/>
          </p:nvSpPr>
          <p:spPr>
            <a:xfrm>
              <a:off x="7521185" y="1101889"/>
              <a:ext cx="181155" cy="18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59E59C2-9F31-4BC0-8570-897007185958}"/>
                </a:ext>
              </a:extLst>
            </p:cNvPr>
            <p:cNvSpPr/>
            <p:nvPr/>
          </p:nvSpPr>
          <p:spPr>
            <a:xfrm>
              <a:off x="7513042" y="2447533"/>
              <a:ext cx="181155" cy="1897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A91466-717F-444E-8884-35CD184235B0}"/>
                </a:ext>
              </a:extLst>
            </p:cNvPr>
            <p:cNvSpPr txBox="1"/>
            <p:nvPr/>
          </p:nvSpPr>
          <p:spPr>
            <a:xfrm>
              <a:off x="7321321" y="2573467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#7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9DA3A4-9194-4270-8048-FD9F78C0C904}"/>
                </a:ext>
              </a:extLst>
            </p:cNvPr>
            <p:cNvSpPr txBox="1"/>
            <p:nvPr/>
          </p:nvSpPr>
          <p:spPr>
            <a:xfrm>
              <a:off x="7333900" y="874566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#6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95F5A670-0B2A-43E7-B92B-65EBE7D86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975" y="2390235"/>
            <a:ext cx="4114286" cy="28444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5AFB3D-3350-4856-B481-AE569342F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219" y="2390235"/>
            <a:ext cx="4279365" cy="2844444"/>
          </a:xfrm>
          <a:prstGeom prst="rect">
            <a:avLst/>
          </a:prstGeom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id="{58ABB6BD-6AA9-4EEF-AE94-24CA5443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The superposition of modes will reconstruct the data</a:t>
            </a:r>
          </a:p>
        </p:txBody>
      </p:sp>
    </p:spTree>
    <p:extLst>
      <p:ext uri="{BB962C8B-B14F-4D97-AF65-F5344CB8AC3E}">
        <p14:creationId xmlns:p14="http://schemas.microsoft.com/office/powerpoint/2010/main" val="416668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DD8633-2D38-4A3D-9E7D-7EBD96EF1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36"/>
          <a:stretch/>
        </p:blipFill>
        <p:spPr>
          <a:xfrm>
            <a:off x="5784939" y="2349375"/>
            <a:ext cx="4628702" cy="3434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4BE0A-89A8-4F33-B988-C83453D25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36"/>
          <a:stretch/>
        </p:blipFill>
        <p:spPr>
          <a:xfrm>
            <a:off x="806772" y="2349376"/>
            <a:ext cx="4628701" cy="3434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F8A7F7-C19F-48EC-889E-1F5102A4DED3}"/>
              </a:ext>
            </a:extLst>
          </p:cNvPr>
          <p:cNvSpPr txBox="1"/>
          <p:nvPr/>
        </p:nvSpPr>
        <p:spPr>
          <a:xfrm>
            <a:off x="2956022" y="168215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B945-1E1F-4A14-93CF-A1EB9564DC88}"/>
              </a:ext>
            </a:extLst>
          </p:cNvPr>
          <p:cNvSpPr txBox="1"/>
          <p:nvPr/>
        </p:nvSpPr>
        <p:spPr>
          <a:xfrm>
            <a:off x="5879973" y="1703044"/>
            <a:ext cx="527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DMD reconstruction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svd_rank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=-1,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tlsq_rank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=6, exact=True, opt=True)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1F414DC-E313-4E49-923F-0CA6FADFC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5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DMD reconstructs data well</a:t>
            </a:r>
          </a:p>
        </p:txBody>
      </p:sp>
    </p:spTree>
    <p:extLst>
      <p:ext uri="{BB962C8B-B14F-4D97-AF65-F5344CB8AC3E}">
        <p14:creationId xmlns:p14="http://schemas.microsoft.com/office/powerpoint/2010/main" val="423604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B09C8A3-8B2D-4013-8DD5-3C840CF63DC7}"/>
              </a:ext>
            </a:extLst>
          </p:cNvPr>
          <p:cNvGrpSpPr>
            <a:grpSpLocks noChangeAspect="1"/>
          </p:cNvGrpSpPr>
          <p:nvPr/>
        </p:nvGrpSpPr>
        <p:grpSpPr>
          <a:xfrm>
            <a:off x="1415920" y="376339"/>
            <a:ext cx="8413879" cy="5765635"/>
            <a:chOff x="248055" y="-238125"/>
            <a:chExt cx="10773875" cy="73828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DC080A-CEAF-4FA0-AD4A-C548284D7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386"/>
            <a:stretch/>
          </p:blipFill>
          <p:spPr>
            <a:xfrm>
              <a:off x="248055" y="1"/>
              <a:ext cx="3885714" cy="22990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C821CC5-BA6F-4072-888D-547F63725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126" t="-9386" r="311" b="9386"/>
            <a:stretch/>
          </p:blipFill>
          <p:spPr>
            <a:xfrm>
              <a:off x="4131621" y="-238125"/>
              <a:ext cx="3346848" cy="25371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FD0E50-6EE0-494B-BDD9-5BD319E53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643" b="9386"/>
            <a:stretch/>
          </p:blipFill>
          <p:spPr>
            <a:xfrm>
              <a:off x="7590620" y="1"/>
              <a:ext cx="3431310" cy="22990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84ED62-56CD-498C-B726-0B731218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055" y="2299018"/>
              <a:ext cx="3840000" cy="25371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033314-5890-49C7-B46E-65B5DA083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643" b="9386"/>
            <a:stretch/>
          </p:blipFill>
          <p:spPr>
            <a:xfrm>
              <a:off x="4131620" y="2299017"/>
              <a:ext cx="3431309" cy="22990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E7AB45-0341-4007-8C14-7F3D3429B7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643" b="9386"/>
            <a:stretch/>
          </p:blipFill>
          <p:spPr>
            <a:xfrm>
              <a:off x="7590620" y="2299016"/>
              <a:ext cx="3431310" cy="22990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9BC638-C564-44E7-A5D2-9185CA4C9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055" y="4607561"/>
              <a:ext cx="3885714" cy="25371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011A7D6-C160-47C4-80A5-6E03FD3406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0821"/>
            <a:stretch/>
          </p:blipFill>
          <p:spPr>
            <a:xfrm>
              <a:off x="4131620" y="4607560"/>
              <a:ext cx="3465270" cy="253714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3839E6D-49C4-4A52-B976-F810F6003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643"/>
            <a:stretch/>
          </p:blipFill>
          <p:spPr>
            <a:xfrm>
              <a:off x="7590620" y="4607557"/>
              <a:ext cx="3431310" cy="253714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F4F289-8081-4F91-BC7F-897DBD94F8E7}"/>
                </a:ext>
              </a:extLst>
            </p:cNvPr>
            <p:cNvSpPr/>
            <p:nvPr/>
          </p:nvSpPr>
          <p:spPr>
            <a:xfrm>
              <a:off x="702461" y="183481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1385E5-4D0A-4B89-B723-D1A133E9E458}"/>
                </a:ext>
              </a:extLst>
            </p:cNvPr>
            <p:cNvSpPr/>
            <p:nvPr/>
          </p:nvSpPr>
          <p:spPr>
            <a:xfrm>
              <a:off x="4179483" y="183481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766FA8-DDFD-48F4-825F-D3B32CCCC686}"/>
                </a:ext>
              </a:extLst>
            </p:cNvPr>
            <p:cNvSpPr/>
            <p:nvPr/>
          </p:nvSpPr>
          <p:spPr>
            <a:xfrm>
              <a:off x="7637455" y="183481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4F73CF-E218-4C61-993D-83A38DB822F0}"/>
                </a:ext>
              </a:extLst>
            </p:cNvPr>
            <p:cNvSpPr/>
            <p:nvPr/>
          </p:nvSpPr>
          <p:spPr>
            <a:xfrm>
              <a:off x="704134" y="2480776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277BCE-C2E0-4F54-AD8C-C0E4247AB89C}"/>
                </a:ext>
              </a:extLst>
            </p:cNvPr>
            <p:cNvSpPr/>
            <p:nvPr/>
          </p:nvSpPr>
          <p:spPr>
            <a:xfrm>
              <a:off x="4181156" y="2480776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729994-2EB9-4EFE-B5D9-2AE1ADF0302C}"/>
                </a:ext>
              </a:extLst>
            </p:cNvPr>
            <p:cNvSpPr/>
            <p:nvPr/>
          </p:nvSpPr>
          <p:spPr>
            <a:xfrm>
              <a:off x="7639128" y="2480776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F84CC5-A4BE-4FEA-9290-4F82C88F06AA}"/>
                </a:ext>
              </a:extLst>
            </p:cNvPr>
            <p:cNvSpPr/>
            <p:nvPr/>
          </p:nvSpPr>
          <p:spPr>
            <a:xfrm>
              <a:off x="705807" y="4778071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0CB3F3-89ED-4F27-B2F8-2B763E7A93D6}"/>
                </a:ext>
              </a:extLst>
            </p:cNvPr>
            <p:cNvSpPr/>
            <p:nvPr/>
          </p:nvSpPr>
          <p:spPr>
            <a:xfrm>
              <a:off x="4182829" y="4778071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D42E423-15BD-4FAD-843C-C49EF2C6082B}"/>
                </a:ext>
              </a:extLst>
            </p:cNvPr>
            <p:cNvSpPr/>
            <p:nvPr/>
          </p:nvSpPr>
          <p:spPr>
            <a:xfrm>
              <a:off x="7640801" y="4778071"/>
              <a:ext cx="227671" cy="2398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660243"/>
      </p:ext>
    </p:extLst>
  </p:cSld>
  <p:clrMapOvr>
    <a:masterClrMapping/>
  </p:clrMapOvr>
</p:sld>
</file>

<file path=ppt/theme/theme1.xml><?xml version="1.0" encoding="utf-8"?>
<a:theme xmlns:a="http://schemas.openxmlformats.org/drawingml/2006/main" name="1_PPTX template">
  <a:themeElements>
    <a:clrScheme name="Stanford Theme">
      <a:dk1>
        <a:srgbClr val="000000"/>
      </a:dk1>
      <a:lt1>
        <a:srgbClr val="FFFFFF"/>
      </a:lt1>
      <a:dk2>
        <a:srgbClr val="4D5357"/>
      </a:dk2>
      <a:lt2>
        <a:srgbClr val="8C1515"/>
      </a:lt2>
      <a:accent1>
        <a:srgbClr val="8C1515"/>
      </a:accent1>
      <a:accent2>
        <a:srgbClr val="4D4F53"/>
      </a:accent2>
      <a:accent3>
        <a:srgbClr val="0098DB"/>
      </a:accent3>
      <a:accent4>
        <a:srgbClr val="DF830A"/>
      </a:accent4>
      <a:accent5>
        <a:srgbClr val="EAAB00"/>
      </a:accent5>
      <a:accent6>
        <a:srgbClr val="01305B"/>
      </a:accent6>
      <a:hlink>
        <a:srgbClr val="7C385C"/>
      </a:hlink>
      <a:folHlink>
        <a:srgbClr val="007C92"/>
      </a:folHlink>
    </a:clrScheme>
    <a:fontScheme name="Stanford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24818</TotalTime>
  <Words>546</Words>
  <Application>Microsoft Office PowerPoint</Application>
  <PresentationFormat>Widescreen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Calibri</vt:lpstr>
      <vt:lpstr>Cambria Math</vt:lpstr>
      <vt:lpstr>Futura Medium</vt:lpstr>
      <vt:lpstr>Lucida Grande</vt:lpstr>
      <vt:lpstr>Source Sans Pro</vt:lpstr>
      <vt:lpstr>Tahoma</vt:lpstr>
      <vt:lpstr>Wingdings</vt:lpstr>
      <vt:lpstr>1_PPTX template</vt:lpstr>
      <vt:lpstr>Dynamic Mode Decomposition (DMD) for Analyzing Dynamics in Multiphase Flow in Porous Media </vt:lpstr>
      <vt:lpstr>What is Dynamic Mode Decomposition?</vt:lpstr>
      <vt:lpstr>What can we learn?</vt:lpstr>
      <vt:lpstr>Application to 2-phase flow experiments</vt:lpstr>
      <vt:lpstr>(1) Core flooding, 1D saturation profile</vt:lpstr>
      <vt:lpstr>PowerPoint Presentation</vt:lpstr>
      <vt:lpstr>The superposition of modes will reconstruct the data</vt:lpstr>
      <vt:lpstr>DMD reconstructs data well</vt:lpstr>
      <vt:lpstr>PowerPoint Presentation</vt:lpstr>
      <vt:lpstr>Not all modes needed to reconstruct data</vt:lpstr>
      <vt:lpstr>(2) Synchrotron experiments with intermittency</vt:lpstr>
      <vt:lpstr>PowerPoint Presentation</vt:lpstr>
      <vt:lpstr>Picks up dynamics that aren’t obvious to the naked eye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Mode Decomposition (DMD) for Analyzing Dynamics in Multiphase Flow in Porous Media</dc:title>
  <dc:creator>Catherine Spurin</dc:creator>
  <cp:lastModifiedBy>Catherine Spurin</cp:lastModifiedBy>
  <cp:revision>19</cp:revision>
  <dcterms:created xsi:type="dcterms:W3CDTF">2022-04-11T16:32:09Z</dcterms:created>
  <dcterms:modified xsi:type="dcterms:W3CDTF">2022-05-05T16:59:24Z</dcterms:modified>
</cp:coreProperties>
</file>