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57" r:id="rId3"/>
    <p:sldId id="261" r:id="rId4"/>
    <p:sldId id="258" r:id="rId5"/>
    <p:sldId id="306" r:id="rId6"/>
    <p:sldId id="264" r:id="rId7"/>
    <p:sldId id="291" r:id="rId8"/>
    <p:sldId id="296" r:id="rId9"/>
    <p:sldId id="266" r:id="rId10"/>
    <p:sldId id="300" r:id="rId11"/>
    <p:sldId id="297" r:id="rId12"/>
    <p:sldId id="287" r:id="rId13"/>
    <p:sldId id="288" r:id="rId14"/>
    <p:sldId id="301" r:id="rId15"/>
    <p:sldId id="304" r:id="rId16"/>
    <p:sldId id="303" r:id="rId17"/>
    <p:sldId id="298" r:id="rId18"/>
    <p:sldId id="285" r:id="rId19"/>
    <p:sldId id="290" r:id="rId20"/>
    <p:sldId id="292" r:id="rId21"/>
    <p:sldId id="299" r:id="rId22"/>
    <p:sldId id="294" r:id="rId23"/>
    <p:sldId id="29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3A5"/>
    <a:srgbClr val="003366"/>
    <a:srgbClr val="C00000"/>
    <a:srgbClr val="971E15"/>
    <a:srgbClr val="295574"/>
    <a:srgbClr val="2F5D7B"/>
    <a:srgbClr val="3F81BB"/>
    <a:srgbClr val="306586"/>
    <a:srgbClr val="EC7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9" autoAdjust="0"/>
    <p:restoredTop sz="93826" autoAdjust="0"/>
  </p:normalViewPr>
  <p:slideViewPr>
    <p:cSldViewPr snapToGrid="0">
      <p:cViewPr varScale="1">
        <p:scale>
          <a:sx n="99" d="100"/>
          <a:sy n="99" d="100"/>
        </p:scale>
        <p:origin x="4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86D5E-F99B-445C-8D8D-FB0E1C5D0052}" type="datetimeFigureOut">
              <a:rPr lang="zh-CN" altLang="en-US" smtClean="0"/>
              <a:t>2022/5/21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C9A4D-E96B-4DE7-B42D-899CAF92813D}" type="slidenum">
              <a:rPr lang="zh-CN" altLang="en-US" smtClean="0"/>
              <a:t>‹#›</a:t>
            </a:fld>
            <a:endParaRPr lang="zh-CN" altLang="en-US"/>
          </a:p>
        </p:txBody>
      </p:sp>
    </p:spTree>
    <p:extLst>
      <p:ext uri="{BB962C8B-B14F-4D97-AF65-F5344CB8AC3E}">
        <p14:creationId xmlns:p14="http://schemas.microsoft.com/office/powerpoint/2010/main" val="155399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Hello every one,</a:t>
            </a:r>
            <a:r>
              <a:rPr lang="en-US" altLang="zh-CN" baseline="0" dirty="0"/>
              <a:t> I’m </a:t>
            </a:r>
            <a:r>
              <a:rPr lang="en-US" altLang="zh-CN" baseline="0" dirty="0" err="1"/>
              <a:t>Yingwen</a:t>
            </a:r>
            <a:r>
              <a:rPr lang="en-US" altLang="zh-CN" baseline="0" dirty="0"/>
              <a:t> Li, from center of multiphase flow in porous media in China university of petroleum. My presentation is </a:t>
            </a:r>
            <a:r>
              <a:rPr lang="en-US" altLang="zh-CN" sz="1200" dirty="0">
                <a:latin typeface="Arial" panose="020B0604020202020204" pitchFamily="34" charset="0"/>
                <a:cs typeface="Arial" panose="020B0604020202020204" pitchFamily="34" charset="0"/>
              </a:rPr>
              <a:t>Gas-Water Two Phase Flow in Fractured-Porous Carbonate Rocks.</a:t>
            </a:r>
            <a:endParaRPr lang="zh-CN" altLang="en-US" sz="1200"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500C9A4D-E96B-4DE7-B42D-899CAF92813D}" type="slidenum">
              <a:rPr lang="zh-CN" altLang="en-US" smtClean="0"/>
              <a:t>1</a:t>
            </a:fld>
            <a:endParaRPr lang="zh-CN" altLang="en-US"/>
          </a:p>
        </p:txBody>
      </p:sp>
    </p:spTree>
    <p:extLst>
      <p:ext uri="{BB962C8B-B14F-4D97-AF65-F5344CB8AC3E}">
        <p14:creationId xmlns:p14="http://schemas.microsoft.com/office/powerpoint/2010/main" val="246155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My report include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following five parts. The first</a:t>
            </a:r>
            <a:r>
              <a:rPr lang="en-US" altLang="zh-CN" sz="1200" kern="1200" baseline="0" dirty="0">
                <a:solidFill>
                  <a:schemeClr val="tx1"/>
                </a:solidFill>
                <a:effectLst/>
                <a:latin typeface="+mn-lt"/>
                <a:ea typeface="+mn-ea"/>
                <a:cs typeface="+mn-cs"/>
              </a:rPr>
              <a:t> part is materials and methods for our experiments and simulations.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00C9A4D-E96B-4DE7-B42D-899CAF92813D}" type="slidenum">
              <a:rPr lang="zh-CN" altLang="en-US" smtClean="0"/>
              <a:t>10</a:t>
            </a:fld>
            <a:endParaRPr lang="zh-CN" altLang="en-US"/>
          </a:p>
        </p:txBody>
      </p:sp>
    </p:spTree>
    <p:extLst>
      <p:ext uri="{BB962C8B-B14F-4D97-AF65-F5344CB8AC3E}">
        <p14:creationId xmlns:p14="http://schemas.microsoft.com/office/powerpoint/2010/main" val="70844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calculated the volume and surface area of each trapped gas after each water flooding. </a:t>
            </a:r>
          </a:p>
          <a:p>
            <a:r>
              <a:rPr lang="en-US" altLang="zh-CN" dirty="0">
                <a:solidFill>
                  <a:srgbClr val="003366"/>
                </a:solidFill>
                <a:latin typeface="Arial" panose="020B0604020202020204" pitchFamily="34" charset="0"/>
                <a:ea typeface="+mn-ea"/>
                <a:cs typeface="Arial" panose="020B0604020202020204" pitchFamily="34" charset="0"/>
              </a:rPr>
              <a:t>The relationship between volume and surface</a:t>
            </a:r>
            <a:r>
              <a:rPr lang="en-US" altLang="zh-CN" baseline="0" dirty="0">
                <a:solidFill>
                  <a:srgbClr val="003366"/>
                </a:solidFill>
                <a:latin typeface="Arial" panose="020B0604020202020204" pitchFamily="34" charset="0"/>
                <a:ea typeface="+mn-ea"/>
                <a:cs typeface="Arial" panose="020B0604020202020204" pitchFamily="34" charset="0"/>
              </a:rPr>
              <a:t> area of each gas cluster </a:t>
            </a:r>
            <a:r>
              <a:rPr lang="en-US" altLang="zh-CN" dirty="0">
                <a:solidFill>
                  <a:srgbClr val="003366"/>
                </a:solidFill>
                <a:latin typeface="Arial" panose="020B0604020202020204" pitchFamily="34" charset="0"/>
                <a:ea typeface="+mn-ea"/>
                <a:cs typeface="Arial" panose="020B0604020202020204" pitchFamily="34" charset="0"/>
              </a:rPr>
              <a:t>can be well-fitted by a </a:t>
            </a:r>
            <a:r>
              <a:rPr lang="en-US" altLang="zh-CN" dirty="0">
                <a:solidFill>
                  <a:srgbClr val="C00000"/>
                </a:solidFill>
                <a:latin typeface="Arial" panose="020B0604020202020204" pitchFamily="34" charset="0"/>
                <a:ea typeface="+mn-ea"/>
                <a:cs typeface="Arial" panose="020B0604020202020204" pitchFamily="34" charset="0"/>
              </a:rPr>
              <a:t>power-law correlation.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en-US" altLang="zh-CN" baseline="0" dirty="0"/>
              <a:t> fitting </a:t>
            </a:r>
            <a:r>
              <a:rPr lang="en-US" altLang="zh-CN" dirty="0"/>
              <a:t>exponent</a:t>
            </a:r>
            <a:r>
              <a:rPr lang="zh-CN" altLang="en-US" baseline="0" dirty="0"/>
              <a:t> </a:t>
            </a:r>
            <a:r>
              <a:rPr lang="en-US" altLang="zh-CN" i="1" baseline="0" dirty="0"/>
              <a:t>p</a:t>
            </a:r>
            <a:r>
              <a:rPr lang="en-US" altLang="zh-CN" dirty="0"/>
              <a:t> is </a:t>
            </a:r>
            <a:r>
              <a:rPr lang="en-US" altLang="zh-CN" dirty="0">
                <a:solidFill>
                  <a:srgbClr val="003366"/>
                </a:solidFill>
                <a:latin typeface="Arial" panose="020B0604020202020204" pitchFamily="34" charset="0"/>
                <a:ea typeface="+mn-ea"/>
                <a:cs typeface="Arial" panose="020B0604020202020204" pitchFamily="34" charset="0"/>
              </a:rPr>
              <a:t>approximately zero point seven </a:t>
            </a:r>
            <a:r>
              <a:rPr lang="en-US" altLang="zh-CN" dirty="0" err="1">
                <a:solidFill>
                  <a:srgbClr val="003366"/>
                </a:solidFill>
                <a:latin typeface="Arial" panose="020B0604020202020204" pitchFamily="34" charset="0"/>
                <a:ea typeface="+mn-ea"/>
                <a:cs typeface="Arial" panose="020B0604020202020204" pitchFamily="34" charset="0"/>
              </a:rPr>
              <a:t>seven</a:t>
            </a:r>
            <a:r>
              <a:rPr lang="en-US" altLang="zh-CN" dirty="0">
                <a:solidFill>
                  <a:srgbClr val="003366"/>
                </a:solidFill>
                <a:latin typeface="Arial" panose="020B0604020202020204" pitchFamily="34" charset="0"/>
                <a:ea typeface="+mn-ea"/>
                <a:cs typeface="Arial" panose="020B0604020202020204" pitchFamily="34" charset="0"/>
              </a:rPr>
              <a:t>.</a:t>
            </a:r>
            <a:r>
              <a:rPr lang="en-US" altLang="zh-CN" baseline="0" dirty="0">
                <a:solidFill>
                  <a:srgbClr val="003366"/>
                </a:solidFill>
                <a:latin typeface="Arial" panose="020B0604020202020204" pitchFamily="34" charset="0"/>
                <a:ea typeface="+mn-ea"/>
                <a:cs typeface="Arial" panose="020B0604020202020204" pitchFamily="34" charset="0"/>
              </a:rPr>
              <a:t> This value is </a:t>
            </a:r>
            <a:r>
              <a:rPr lang="en-US" altLang="zh-CN" dirty="0">
                <a:solidFill>
                  <a:srgbClr val="003366"/>
                </a:solidFill>
                <a:latin typeface="Arial" panose="020B0604020202020204" pitchFamily="34" charset="0"/>
                <a:cs typeface="Arial" panose="020B0604020202020204" pitchFamily="34" charset="0"/>
              </a:rPr>
              <a:t>similar to that obtained by other scholars.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Further</a:t>
            </a:r>
            <a:r>
              <a:rPr lang="en-US" altLang="zh-CN" baseline="0" dirty="0"/>
              <a:t> more, previous studies have shown that </a:t>
            </a:r>
            <a:r>
              <a:rPr lang="en-US" altLang="zh-CN" i="1" baseline="0" dirty="0"/>
              <a:t>p</a:t>
            </a:r>
            <a:r>
              <a:rPr lang="en-US" altLang="zh-CN" baseline="0" dirty="0"/>
              <a:t> equal to about zero point seven five is suitable for homogeneous sandstone.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3366"/>
                </a:solidFill>
                <a:latin typeface="Arial" panose="020B0604020202020204" pitchFamily="34" charset="0"/>
                <a:cs typeface="Arial" panose="020B0604020202020204" pitchFamily="34" charset="0"/>
              </a:rPr>
              <a:t>Our results show that </a:t>
            </a:r>
            <a:r>
              <a:rPr lang="en-US" altLang="zh-CN" i="1" baseline="0" dirty="0"/>
              <a:t>p</a:t>
            </a:r>
            <a:r>
              <a:rPr lang="en-US" altLang="zh-CN" baseline="0" dirty="0"/>
              <a:t> equal to about zero point seven </a:t>
            </a:r>
            <a:r>
              <a:rPr lang="en-US" altLang="zh-CN" baseline="0" dirty="0" err="1"/>
              <a:t>seven</a:t>
            </a:r>
            <a:r>
              <a:rPr lang="en-US" altLang="zh-CN" baseline="0" dirty="0"/>
              <a:t> </a:t>
            </a:r>
            <a:r>
              <a:rPr lang="en-US" altLang="zh-CN" dirty="0">
                <a:solidFill>
                  <a:srgbClr val="C00000"/>
                </a:solidFill>
                <a:latin typeface="Arial" panose="020B0604020202020204" pitchFamily="34" charset="0"/>
                <a:cs typeface="Arial" panose="020B0604020202020204" pitchFamily="34" charset="0"/>
              </a:rPr>
              <a:t>is also suitable for heterogeneous carbonate. </a:t>
            </a:r>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11</a:t>
            </a:fld>
            <a:endParaRPr lang="zh-CN" altLang="en-US"/>
          </a:p>
        </p:txBody>
      </p:sp>
    </p:spTree>
    <p:extLst>
      <p:ext uri="{BB962C8B-B14F-4D97-AF65-F5344CB8AC3E}">
        <p14:creationId xmlns:p14="http://schemas.microsoft.com/office/powerpoint/2010/main" val="80979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kern="1200" baseline="0" dirty="0">
                <a:solidFill>
                  <a:schemeClr val="tx1"/>
                </a:solidFill>
                <a:effectLst/>
                <a:latin typeface="+mn-lt"/>
                <a:ea typeface="+mn-ea"/>
                <a:cs typeface="+mn-cs"/>
              </a:rPr>
              <a:t>The figure on the left </a:t>
            </a:r>
            <a:r>
              <a:rPr lang="en-US" altLang="zh-CN" sz="1200" kern="1200" dirty="0">
                <a:solidFill>
                  <a:schemeClr val="tx1"/>
                </a:solidFill>
                <a:effectLst/>
                <a:latin typeface="+mn-lt"/>
                <a:ea typeface="+mn-ea"/>
                <a:cs typeface="+mn-cs"/>
              </a:rPr>
              <a:t>shows the normalized frequencies of gas clusters’ volume.</a:t>
            </a:r>
          </a:p>
          <a:p>
            <a:r>
              <a:rPr lang="en-US" altLang="zh-CN" dirty="0"/>
              <a:t>You can see the size of residual gas decreased during water flooding.</a:t>
            </a:r>
          </a:p>
          <a:p>
            <a:r>
              <a:rPr lang="en-US" altLang="zh-CN" dirty="0"/>
              <a:t>F</a:t>
            </a:r>
            <a:r>
              <a:rPr lang="en-US" altLang="zh-CN" sz="1200" kern="1200" baseline="0" dirty="0">
                <a:solidFill>
                  <a:schemeClr val="tx1"/>
                </a:solidFill>
                <a:effectLst/>
                <a:latin typeface="+mn-lt"/>
                <a:ea typeface="+mn-ea"/>
                <a:cs typeface="+mn-cs"/>
              </a:rPr>
              <a:t>igure on the </a:t>
            </a:r>
            <a:r>
              <a:rPr lang="en-US" altLang="zh-CN" sz="1200" kern="1200" dirty="0">
                <a:solidFill>
                  <a:schemeClr val="tx1"/>
                </a:solidFill>
                <a:effectLst/>
                <a:latin typeface="+mn-lt"/>
                <a:ea typeface="+mn-ea"/>
                <a:cs typeface="+mn-cs"/>
              </a:rPr>
              <a:t>right shows</a:t>
            </a:r>
            <a:r>
              <a:rPr lang="en-US" altLang="zh-CN" sz="1200" kern="1200" baseline="0" dirty="0">
                <a:solidFill>
                  <a:schemeClr val="tx1"/>
                </a:solidFill>
                <a:effectLst/>
                <a:latin typeface="+mn-lt"/>
                <a:ea typeface="+mn-ea"/>
                <a:cs typeface="+mn-cs"/>
              </a:rPr>
              <a:t> t</a:t>
            </a:r>
            <a:r>
              <a:rPr lang="en-US" altLang="zh-CN" sz="1200" kern="1200" dirty="0">
                <a:solidFill>
                  <a:schemeClr val="tx1"/>
                </a:solidFill>
                <a:effectLst/>
                <a:latin typeface="+mn-lt"/>
                <a:ea typeface="+mn-ea"/>
                <a:cs typeface="+mn-cs"/>
              </a:rPr>
              <a:t>he corresponding cumulative cluster size distribution,</a:t>
            </a:r>
            <a:r>
              <a:rPr lang="en-US" altLang="zh-CN" sz="1200" kern="1200" baseline="0" dirty="0">
                <a:solidFill>
                  <a:schemeClr val="tx1"/>
                </a:solidFill>
                <a:effectLst/>
                <a:latin typeface="+mn-lt"/>
                <a:ea typeface="+mn-ea"/>
                <a:cs typeface="+mn-cs"/>
              </a:rPr>
              <a:t> it also </a:t>
            </a:r>
            <a:r>
              <a:rPr lang="en-US" altLang="zh-CN" dirty="0">
                <a:solidFill>
                  <a:srgbClr val="003366"/>
                </a:solidFill>
                <a:latin typeface="Arial" panose="020B0604020202020204" pitchFamily="34" charset="0"/>
                <a:ea typeface="+mn-ea"/>
                <a:cs typeface="Arial" panose="020B0604020202020204" pitchFamily="34" charset="0"/>
              </a:rPr>
              <a:t>can be well-fitted by a </a:t>
            </a:r>
            <a:r>
              <a:rPr lang="en-US" altLang="zh-CN" dirty="0">
                <a:solidFill>
                  <a:srgbClr val="C00000"/>
                </a:solidFill>
                <a:latin typeface="Arial" panose="020B0604020202020204" pitchFamily="34" charset="0"/>
                <a:ea typeface="+mn-ea"/>
                <a:cs typeface="Arial" panose="020B0604020202020204" pitchFamily="34" charset="0"/>
              </a:rPr>
              <a:t>power-law correlation.</a:t>
            </a:r>
          </a:p>
          <a:p>
            <a:r>
              <a:rPr lang="en-US" altLang="zh-CN" dirty="0">
                <a:solidFill>
                  <a:srgbClr val="C00000"/>
                </a:solidFill>
                <a:latin typeface="Arial" panose="020B0604020202020204" pitchFamily="34" charset="0"/>
                <a:ea typeface="+mn-ea"/>
                <a:cs typeface="Arial" panose="020B0604020202020204" pitchFamily="34" charset="0"/>
              </a:rPr>
              <a:t>And, fitting exponent </a:t>
            </a:r>
            <a:r>
              <a:rPr lang="el-GR" altLang="zh-CN" i="1" dirty="0">
                <a:solidFill>
                  <a:srgbClr val="C00000"/>
                </a:solidFill>
                <a:latin typeface="Times New Roman" panose="02020603050405020304" pitchFamily="18" charset="0"/>
                <a:ea typeface="+mn-ea"/>
                <a:cs typeface="Times New Roman" panose="02020603050405020304" pitchFamily="18" charset="0"/>
              </a:rPr>
              <a:t>τ</a:t>
            </a:r>
            <a:r>
              <a:rPr lang="el-GR" altLang="zh-CN" dirty="0">
                <a:solidFill>
                  <a:srgbClr val="C00000"/>
                </a:solidFill>
                <a:latin typeface="Arial" panose="020B0604020202020204" pitchFamily="34" charset="0"/>
                <a:ea typeface="+mn-ea"/>
                <a:cs typeface="Arial" panose="020B0604020202020204" pitchFamily="34" charset="0"/>
              </a:rPr>
              <a:t>-</a:t>
            </a:r>
            <a:r>
              <a:rPr lang="en-US" altLang="zh-CN" dirty="0">
                <a:solidFill>
                  <a:srgbClr val="C00000"/>
                </a:solidFill>
                <a:latin typeface="Arial" panose="020B0604020202020204" pitchFamily="34" charset="0"/>
                <a:ea typeface="+mn-ea"/>
                <a:cs typeface="Arial" panose="020B0604020202020204" pitchFamily="34" charset="0"/>
              </a:rPr>
              <a:t>value</a:t>
            </a:r>
            <a:r>
              <a:rPr lang="en-US" altLang="zh-CN" baseline="0" dirty="0">
                <a:solidFill>
                  <a:srgbClr val="C00000"/>
                </a:solidFill>
                <a:latin typeface="Arial" panose="020B0604020202020204" pitchFamily="34" charset="0"/>
                <a:ea typeface="+mn-ea"/>
                <a:cs typeface="Arial" panose="020B0604020202020204" pitchFamily="34" charset="0"/>
              </a:rPr>
              <a:t> is similar to that in other </a:t>
            </a:r>
            <a:r>
              <a:rPr lang="en-US" altLang="zh-CN" dirty="0">
                <a:solidFill>
                  <a:srgbClr val="003366"/>
                </a:solidFill>
                <a:latin typeface="Arial" panose="020B0604020202020204" pitchFamily="34" charset="0"/>
                <a:cs typeface="Arial" panose="020B0604020202020204" pitchFamily="34" charset="0"/>
              </a:rPr>
              <a:t>studies</a:t>
            </a:r>
            <a:r>
              <a:rPr lang="en-US" altLang="zh-CN" baseline="0" dirty="0">
                <a:solidFill>
                  <a:srgbClr val="C00000"/>
                </a:solidFill>
                <a:latin typeface="Arial" panose="020B0604020202020204" pitchFamily="34" charset="0"/>
                <a:ea typeface="+mn-ea"/>
                <a:cs typeface="Arial" panose="020B0604020202020204" pitchFamily="34" charset="0"/>
              </a:rPr>
              <a:t>.</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12</a:t>
            </a:fld>
            <a:endParaRPr lang="zh-CN" altLang="en-US"/>
          </a:p>
        </p:txBody>
      </p:sp>
    </p:spTree>
    <p:extLst>
      <p:ext uri="{BB962C8B-B14F-4D97-AF65-F5344CB8AC3E}">
        <p14:creationId xmlns:p14="http://schemas.microsoft.com/office/powerpoint/2010/main" val="283371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kern="1200" baseline="0" dirty="0">
                <a:solidFill>
                  <a:schemeClr val="tx1"/>
                </a:solidFill>
                <a:effectLst/>
                <a:latin typeface="+mn-lt"/>
                <a:ea typeface="+mn-ea"/>
                <a:cs typeface="+mn-cs"/>
              </a:rPr>
              <a:t>The figure on the left </a:t>
            </a:r>
            <a:r>
              <a:rPr lang="en-US" altLang="zh-CN" sz="1200" kern="1200" dirty="0">
                <a:solidFill>
                  <a:schemeClr val="tx1"/>
                </a:solidFill>
                <a:effectLst/>
                <a:latin typeface="+mn-lt"/>
                <a:ea typeface="+mn-ea"/>
                <a:cs typeface="+mn-cs"/>
              </a:rPr>
              <a:t>shows the normalized frequencies of gas clusters’ volume.</a:t>
            </a:r>
          </a:p>
          <a:p>
            <a:r>
              <a:rPr lang="en-US" altLang="zh-CN" dirty="0"/>
              <a:t>You can see the size of residual gas decreased during water flooding.</a:t>
            </a:r>
          </a:p>
          <a:p>
            <a:r>
              <a:rPr lang="en-US" altLang="zh-CN" dirty="0"/>
              <a:t>F</a:t>
            </a:r>
            <a:r>
              <a:rPr lang="en-US" altLang="zh-CN" sz="1200" kern="1200" baseline="0" dirty="0">
                <a:solidFill>
                  <a:schemeClr val="tx1"/>
                </a:solidFill>
                <a:effectLst/>
                <a:latin typeface="+mn-lt"/>
                <a:ea typeface="+mn-ea"/>
                <a:cs typeface="+mn-cs"/>
              </a:rPr>
              <a:t>igure on the </a:t>
            </a:r>
            <a:r>
              <a:rPr lang="en-US" altLang="zh-CN" sz="1200" kern="1200" dirty="0">
                <a:solidFill>
                  <a:schemeClr val="tx1"/>
                </a:solidFill>
                <a:effectLst/>
                <a:latin typeface="+mn-lt"/>
                <a:ea typeface="+mn-ea"/>
                <a:cs typeface="+mn-cs"/>
              </a:rPr>
              <a:t>right shows</a:t>
            </a:r>
            <a:r>
              <a:rPr lang="en-US" altLang="zh-CN" sz="1200" kern="1200" baseline="0" dirty="0">
                <a:solidFill>
                  <a:schemeClr val="tx1"/>
                </a:solidFill>
                <a:effectLst/>
                <a:latin typeface="+mn-lt"/>
                <a:ea typeface="+mn-ea"/>
                <a:cs typeface="+mn-cs"/>
              </a:rPr>
              <a:t> t</a:t>
            </a:r>
            <a:r>
              <a:rPr lang="en-US" altLang="zh-CN" sz="1200" kern="1200" dirty="0">
                <a:solidFill>
                  <a:schemeClr val="tx1"/>
                </a:solidFill>
                <a:effectLst/>
                <a:latin typeface="+mn-lt"/>
                <a:ea typeface="+mn-ea"/>
                <a:cs typeface="+mn-cs"/>
              </a:rPr>
              <a:t>he corresponding cumulative cluster size distribution,</a:t>
            </a:r>
            <a:r>
              <a:rPr lang="en-US" altLang="zh-CN" sz="1200" kern="1200" baseline="0" dirty="0">
                <a:solidFill>
                  <a:schemeClr val="tx1"/>
                </a:solidFill>
                <a:effectLst/>
                <a:latin typeface="+mn-lt"/>
                <a:ea typeface="+mn-ea"/>
                <a:cs typeface="+mn-cs"/>
              </a:rPr>
              <a:t> it also </a:t>
            </a:r>
            <a:r>
              <a:rPr lang="en-US" altLang="zh-CN" dirty="0">
                <a:solidFill>
                  <a:srgbClr val="003366"/>
                </a:solidFill>
                <a:latin typeface="Arial" panose="020B0604020202020204" pitchFamily="34" charset="0"/>
                <a:ea typeface="+mn-ea"/>
                <a:cs typeface="Arial" panose="020B0604020202020204" pitchFamily="34" charset="0"/>
              </a:rPr>
              <a:t>can be well-fitted by a </a:t>
            </a:r>
            <a:r>
              <a:rPr lang="en-US" altLang="zh-CN" dirty="0">
                <a:solidFill>
                  <a:srgbClr val="C00000"/>
                </a:solidFill>
                <a:latin typeface="Arial" panose="020B0604020202020204" pitchFamily="34" charset="0"/>
                <a:ea typeface="+mn-ea"/>
                <a:cs typeface="Arial" panose="020B0604020202020204" pitchFamily="34" charset="0"/>
              </a:rPr>
              <a:t>power-law correlation.</a:t>
            </a:r>
          </a:p>
          <a:p>
            <a:r>
              <a:rPr lang="en-US" altLang="zh-CN" dirty="0">
                <a:solidFill>
                  <a:srgbClr val="C00000"/>
                </a:solidFill>
                <a:latin typeface="Arial" panose="020B0604020202020204" pitchFamily="34" charset="0"/>
                <a:ea typeface="+mn-ea"/>
                <a:cs typeface="Arial" panose="020B0604020202020204" pitchFamily="34" charset="0"/>
              </a:rPr>
              <a:t>And, fitting exponent </a:t>
            </a:r>
            <a:r>
              <a:rPr lang="el-GR" altLang="zh-CN" i="1" dirty="0">
                <a:solidFill>
                  <a:srgbClr val="C00000"/>
                </a:solidFill>
                <a:latin typeface="Times New Roman" panose="02020603050405020304" pitchFamily="18" charset="0"/>
                <a:ea typeface="+mn-ea"/>
                <a:cs typeface="Times New Roman" panose="02020603050405020304" pitchFamily="18" charset="0"/>
              </a:rPr>
              <a:t>τ</a:t>
            </a:r>
            <a:r>
              <a:rPr lang="el-GR" altLang="zh-CN" dirty="0">
                <a:solidFill>
                  <a:srgbClr val="C00000"/>
                </a:solidFill>
                <a:latin typeface="Arial" panose="020B0604020202020204" pitchFamily="34" charset="0"/>
                <a:ea typeface="+mn-ea"/>
                <a:cs typeface="Arial" panose="020B0604020202020204" pitchFamily="34" charset="0"/>
              </a:rPr>
              <a:t>-</a:t>
            </a:r>
            <a:r>
              <a:rPr lang="en-US" altLang="zh-CN" dirty="0">
                <a:solidFill>
                  <a:srgbClr val="C00000"/>
                </a:solidFill>
                <a:latin typeface="Arial" panose="020B0604020202020204" pitchFamily="34" charset="0"/>
                <a:ea typeface="+mn-ea"/>
                <a:cs typeface="Arial" panose="020B0604020202020204" pitchFamily="34" charset="0"/>
              </a:rPr>
              <a:t>value</a:t>
            </a:r>
            <a:r>
              <a:rPr lang="en-US" altLang="zh-CN" baseline="0" dirty="0">
                <a:solidFill>
                  <a:srgbClr val="C00000"/>
                </a:solidFill>
                <a:latin typeface="Arial" panose="020B0604020202020204" pitchFamily="34" charset="0"/>
                <a:ea typeface="+mn-ea"/>
                <a:cs typeface="Arial" panose="020B0604020202020204" pitchFamily="34" charset="0"/>
              </a:rPr>
              <a:t> is similar to that in other </a:t>
            </a:r>
            <a:r>
              <a:rPr lang="en-US" altLang="zh-CN" dirty="0">
                <a:solidFill>
                  <a:srgbClr val="003366"/>
                </a:solidFill>
                <a:latin typeface="Arial" panose="020B0604020202020204" pitchFamily="34" charset="0"/>
                <a:cs typeface="Arial" panose="020B0604020202020204" pitchFamily="34" charset="0"/>
              </a:rPr>
              <a:t>studies</a:t>
            </a:r>
            <a:r>
              <a:rPr lang="en-US" altLang="zh-CN" baseline="0" dirty="0">
                <a:solidFill>
                  <a:srgbClr val="C00000"/>
                </a:solidFill>
                <a:latin typeface="Arial" panose="020B0604020202020204" pitchFamily="34" charset="0"/>
                <a:ea typeface="+mn-ea"/>
                <a:cs typeface="Arial" panose="020B0604020202020204" pitchFamily="34" charset="0"/>
              </a:rPr>
              <a:t>.</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13</a:t>
            </a:fld>
            <a:endParaRPr lang="zh-CN" altLang="en-US"/>
          </a:p>
        </p:txBody>
      </p:sp>
    </p:spTree>
    <p:extLst>
      <p:ext uri="{BB962C8B-B14F-4D97-AF65-F5344CB8AC3E}">
        <p14:creationId xmlns:p14="http://schemas.microsoft.com/office/powerpoint/2010/main" val="265682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kern="1200" baseline="0" dirty="0">
                <a:solidFill>
                  <a:schemeClr val="tx1"/>
                </a:solidFill>
                <a:effectLst/>
                <a:latin typeface="+mn-lt"/>
                <a:ea typeface="+mn-ea"/>
                <a:cs typeface="+mn-cs"/>
              </a:rPr>
              <a:t>The figure on the left </a:t>
            </a:r>
            <a:r>
              <a:rPr lang="en-US" altLang="zh-CN" sz="1200" kern="1200" dirty="0">
                <a:solidFill>
                  <a:schemeClr val="tx1"/>
                </a:solidFill>
                <a:effectLst/>
                <a:latin typeface="+mn-lt"/>
                <a:ea typeface="+mn-ea"/>
                <a:cs typeface="+mn-cs"/>
              </a:rPr>
              <a:t>shows the normalized frequencies of gas clusters’ volume.</a:t>
            </a:r>
          </a:p>
          <a:p>
            <a:r>
              <a:rPr lang="en-US" altLang="zh-CN" dirty="0"/>
              <a:t>You can see the size of residual gas decreased during water flooding.</a:t>
            </a:r>
          </a:p>
          <a:p>
            <a:r>
              <a:rPr lang="en-US" altLang="zh-CN" dirty="0"/>
              <a:t>F</a:t>
            </a:r>
            <a:r>
              <a:rPr lang="en-US" altLang="zh-CN" sz="1200" kern="1200" baseline="0" dirty="0">
                <a:solidFill>
                  <a:schemeClr val="tx1"/>
                </a:solidFill>
                <a:effectLst/>
                <a:latin typeface="+mn-lt"/>
                <a:ea typeface="+mn-ea"/>
                <a:cs typeface="+mn-cs"/>
              </a:rPr>
              <a:t>igure on the </a:t>
            </a:r>
            <a:r>
              <a:rPr lang="en-US" altLang="zh-CN" sz="1200" kern="1200" dirty="0">
                <a:solidFill>
                  <a:schemeClr val="tx1"/>
                </a:solidFill>
                <a:effectLst/>
                <a:latin typeface="+mn-lt"/>
                <a:ea typeface="+mn-ea"/>
                <a:cs typeface="+mn-cs"/>
              </a:rPr>
              <a:t>right shows</a:t>
            </a:r>
            <a:r>
              <a:rPr lang="en-US" altLang="zh-CN" sz="1200" kern="1200" baseline="0" dirty="0">
                <a:solidFill>
                  <a:schemeClr val="tx1"/>
                </a:solidFill>
                <a:effectLst/>
                <a:latin typeface="+mn-lt"/>
                <a:ea typeface="+mn-ea"/>
                <a:cs typeface="+mn-cs"/>
              </a:rPr>
              <a:t> t</a:t>
            </a:r>
            <a:r>
              <a:rPr lang="en-US" altLang="zh-CN" sz="1200" kern="1200" dirty="0">
                <a:solidFill>
                  <a:schemeClr val="tx1"/>
                </a:solidFill>
                <a:effectLst/>
                <a:latin typeface="+mn-lt"/>
                <a:ea typeface="+mn-ea"/>
                <a:cs typeface="+mn-cs"/>
              </a:rPr>
              <a:t>he corresponding cumulative cluster size distribution,</a:t>
            </a:r>
            <a:r>
              <a:rPr lang="en-US" altLang="zh-CN" sz="1200" kern="1200" baseline="0" dirty="0">
                <a:solidFill>
                  <a:schemeClr val="tx1"/>
                </a:solidFill>
                <a:effectLst/>
                <a:latin typeface="+mn-lt"/>
                <a:ea typeface="+mn-ea"/>
                <a:cs typeface="+mn-cs"/>
              </a:rPr>
              <a:t> it also </a:t>
            </a:r>
            <a:r>
              <a:rPr lang="en-US" altLang="zh-CN" dirty="0">
                <a:solidFill>
                  <a:srgbClr val="003366"/>
                </a:solidFill>
                <a:latin typeface="Arial" panose="020B0604020202020204" pitchFamily="34" charset="0"/>
                <a:ea typeface="+mn-ea"/>
                <a:cs typeface="Arial" panose="020B0604020202020204" pitchFamily="34" charset="0"/>
              </a:rPr>
              <a:t>can be well-fitted by a </a:t>
            </a:r>
            <a:r>
              <a:rPr lang="en-US" altLang="zh-CN" dirty="0">
                <a:solidFill>
                  <a:srgbClr val="C00000"/>
                </a:solidFill>
                <a:latin typeface="Arial" panose="020B0604020202020204" pitchFamily="34" charset="0"/>
                <a:ea typeface="+mn-ea"/>
                <a:cs typeface="Arial" panose="020B0604020202020204" pitchFamily="34" charset="0"/>
              </a:rPr>
              <a:t>power-law correlation.</a:t>
            </a:r>
          </a:p>
          <a:p>
            <a:r>
              <a:rPr lang="en-US" altLang="zh-CN" dirty="0">
                <a:solidFill>
                  <a:srgbClr val="C00000"/>
                </a:solidFill>
                <a:latin typeface="Arial" panose="020B0604020202020204" pitchFamily="34" charset="0"/>
                <a:ea typeface="+mn-ea"/>
                <a:cs typeface="Arial" panose="020B0604020202020204" pitchFamily="34" charset="0"/>
              </a:rPr>
              <a:t>And, fitting exponent </a:t>
            </a:r>
            <a:r>
              <a:rPr lang="el-GR" altLang="zh-CN" i="1" dirty="0">
                <a:solidFill>
                  <a:srgbClr val="C00000"/>
                </a:solidFill>
                <a:latin typeface="Times New Roman" panose="02020603050405020304" pitchFamily="18" charset="0"/>
                <a:ea typeface="+mn-ea"/>
                <a:cs typeface="Times New Roman" panose="02020603050405020304" pitchFamily="18" charset="0"/>
              </a:rPr>
              <a:t>τ</a:t>
            </a:r>
            <a:r>
              <a:rPr lang="el-GR" altLang="zh-CN" dirty="0">
                <a:solidFill>
                  <a:srgbClr val="C00000"/>
                </a:solidFill>
                <a:latin typeface="Arial" panose="020B0604020202020204" pitchFamily="34" charset="0"/>
                <a:ea typeface="+mn-ea"/>
                <a:cs typeface="Arial" panose="020B0604020202020204" pitchFamily="34" charset="0"/>
              </a:rPr>
              <a:t>-</a:t>
            </a:r>
            <a:r>
              <a:rPr lang="en-US" altLang="zh-CN" dirty="0">
                <a:solidFill>
                  <a:srgbClr val="C00000"/>
                </a:solidFill>
                <a:latin typeface="Arial" panose="020B0604020202020204" pitchFamily="34" charset="0"/>
                <a:ea typeface="+mn-ea"/>
                <a:cs typeface="Arial" panose="020B0604020202020204" pitchFamily="34" charset="0"/>
              </a:rPr>
              <a:t>value</a:t>
            </a:r>
            <a:r>
              <a:rPr lang="en-US" altLang="zh-CN" baseline="0" dirty="0">
                <a:solidFill>
                  <a:srgbClr val="C00000"/>
                </a:solidFill>
                <a:latin typeface="Arial" panose="020B0604020202020204" pitchFamily="34" charset="0"/>
                <a:ea typeface="+mn-ea"/>
                <a:cs typeface="Arial" panose="020B0604020202020204" pitchFamily="34" charset="0"/>
              </a:rPr>
              <a:t> is similar to that in other </a:t>
            </a:r>
            <a:r>
              <a:rPr lang="en-US" altLang="zh-CN" dirty="0">
                <a:solidFill>
                  <a:srgbClr val="003366"/>
                </a:solidFill>
                <a:latin typeface="Arial" panose="020B0604020202020204" pitchFamily="34" charset="0"/>
                <a:cs typeface="Arial" panose="020B0604020202020204" pitchFamily="34" charset="0"/>
              </a:rPr>
              <a:t>studies</a:t>
            </a:r>
            <a:r>
              <a:rPr lang="en-US" altLang="zh-CN" baseline="0" dirty="0">
                <a:solidFill>
                  <a:srgbClr val="C00000"/>
                </a:solidFill>
                <a:latin typeface="Arial" panose="020B0604020202020204" pitchFamily="34" charset="0"/>
                <a:ea typeface="+mn-ea"/>
                <a:cs typeface="Arial" panose="020B0604020202020204" pitchFamily="34" charset="0"/>
              </a:rPr>
              <a:t>.</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14</a:t>
            </a:fld>
            <a:endParaRPr lang="zh-CN" altLang="en-US"/>
          </a:p>
        </p:txBody>
      </p:sp>
    </p:spTree>
    <p:extLst>
      <p:ext uri="{BB962C8B-B14F-4D97-AF65-F5344CB8AC3E}">
        <p14:creationId xmlns:p14="http://schemas.microsoft.com/office/powerpoint/2010/main" val="231046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kern="1200" baseline="0" dirty="0">
                <a:solidFill>
                  <a:schemeClr val="tx1"/>
                </a:solidFill>
                <a:effectLst/>
                <a:latin typeface="+mn-lt"/>
                <a:ea typeface="+mn-ea"/>
                <a:cs typeface="+mn-cs"/>
              </a:rPr>
              <a:t>The figure on the left </a:t>
            </a:r>
            <a:r>
              <a:rPr lang="en-US" altLang="zh-CN" sz="1200" kern="1200" dirty="0">
                <a:solidFill>
                  <a:schemeClr val="tx1"/>
                </a:solidFill>
                <a:effectLst/>
                <a:latin typeface="+mn-lt"/>
                <a:ea typeface="+mn-ea"/>
                <a:cs typeface="+mn-cs"/>
              </a:rPr>
              <a:t>shows the normalized frequencies of gas clusters’ volume.</a:t>
            </a:r>
          </a:p>
          <a:p>
            <a:r>
              <a:rPr lang="en-US" altLang="zh-CN" dirty="0"/>
              <a:t>You can see the size of residual gas decreased during water flooding.</a:t>
            </a:r>
          </a:p>
          <a:p>
            <a:r>
              <a:rPr lang="en-US" altLang="zh-CN" dirty="0"/>
              <a:t>F</a:t>
            </a:r>
            <a:r>
              <a:rPr lang="en-US" altLang="zh-CN" sz="1200" kern="1200" baseline="0" dirty="0">
                <a:solidFill>
                  <a:schemeClr val="tx1"/>
                </a:solidFill>
                <a:effectLst/>
                <a:latin typeface="+mn-lt"/>
                <a:ea typeface="+mn-ea"/>
                <a:cs typeface="+mn-cs"/>
              </a:rPr>
              <a:t>igure on the </a:t>
            </a:r>
            <a:r>
              <a:rPr lang="en-US" altLang="zh-CN" sz="1200" kern="1200" dirty="0">
                <a:solidFill>
                  <a:schemeClr val="tx1"/>
                </a:solidFill>
                <a:effectLst/>
                <a:latin typeface="+mn-lt"/>
                <a:ea typeface="+mn-ea"/>
                <a:cs typeface="+mn-cs"/>
              </a:rPr>
              <a:t>right shows</a:t>
            </a:r>
            <a:r>
              <a:rPr lang="en-US" altLang="zh-CN" sz="1200" kern="1200" baseline="0" dirty="0">
                <a:solidFill>
                  <a:schemeClr val="tx1"/>
                </a:solidFill>
                <a:effectLst/>
                <a:latin typeface="+mn-lt"/>
                <a:ea typeface="+mn-ea"/>
                <a:cs typeface="+mn-cs"/>
              </a:rPr>
              <a:t> t</a:t>
            </a:r>
            <a:r>
              <a:rPr lang="en-US" altLang="zh-CN" sz="1200" kern="1200" dirty="0">
                <a:solidFill>
                  <a:schemeClr val="tx1"/>
                </a:solidFill>
                <a:effectLst/>
                <a:latin typeface="+mn-lt"/>
                <a:ea typeface="+mn-ea"/>
                <a:cs typeface="+mn-cs"/>
              </a:rPr>
              <a:t>he corresponding cumulative cluster size distribution,</a:t>
            </a:r>
            <a:r>
              <a:rPr lang="en-US" altLang="zh-CN" sz="1200" kern="1200" baseline="0" dirty="0">
                <a:solidFill>
                  <a:schemeClr val="tx1"/>
                </a:solidFill>
                <a:effectLst/>
                <a:latin typeface="+mn-lt"/>
                <a:ea typeface="+mn-ea"/>
                <a:cs typeface="+mn-cs"/>
              </a:rPr>
              <a:t> it also </a:t>
            </a:r>
            <a:r>
              <a:rPr lang="en-US" altLang="zh-CN" dirty="0">
                <a:solidFill>
                  <a:srgbClr val="003366"/>
                </a:solidFill>
                <a:latin typeface="Arial" panose="020B0604020202020204" pitchFamily="34" charset="0"/>
                <a:ea typeface="+mn-ea"/>
                <a:cs typeface="Arial" panose="020B0604020202020204" pitchFamily="34" charset="0"/>
              </a:rPr>
              <a:t>can be well-fitted by a </a:t>
            </a:r>
            <a:r>
              <a:rPr lang="en-US" altLang="zh-CN" dirty="0">
                <a:solidFill>
                  <a:srgbClr val="C00000"/>
                </a:solidFill>
                <a:latin typeface="Arial" panose="020B0604020202020204" pitchFamily="34" charset="0"/>
                <a:ea typeface="+mn-ea"/>
                <a:cs typeface="Arial" panose="020B0604020202020204" pitchFamily="34" charset="0"/>
              </a:rPr>
              <a:t>power-law correlation.</a:t>
            </a:r>
          </a:p>
          <a:p>
            <a:r>
              <a:rPr lang="en-US" altLang="zh-CN" dirty="0">
                <a:solidFill>
                  <a:srgbClr val="C00000"/>
                </a:solidFill>
                <a:latin typeface="Arial" panose="020B0604020202020204" pitchFamily="34" charset="0"/>
                <a:ea typeface="+mn-ea"/>
                <a:cs typeface="Arial" panose="020B0604020202020204" pitchFamily="34" charset="0"/>
              </a:rPr>
              <a:t>And, fitting exponent </a:t>
            </a:r>
            <a:r>
              <a:rPr lang="el-GR" altLang="zh-CN" i="1" dirty="0">
                <a:solidFill>
                  <a:srgbClr val="C00000"/>
                </a:solidFill>
                <a:latin typeface="Times New Roman" panose="02020603050405020304" pitchFamily="18" charset="0"/>
                <a:ea typeface="+mn-ea"/>
                <a:cs typeface="Times New Roman" panose="02020603050405020304" pitchFamily="18" charset="0"/>
              </a:rPr>
              <a:t>τ</a:t>
            </a:r>
            <a:r>
              <a:rPr lang="el-GR" altLang="zh-CN" dirty="0">
                <a:solidFill>
                  <a:srgbClr val="C00000"/>
                </a:solidFill>
                <a:latin typeface="Arial" panose="020B0604020202020204" pitchFamily="34" charset="0"/>
                <a:ea typeface="+mn-ea"/>
                <a:cs typeface="Arial" panose="020B0604020202020204" pitchFamily="34" charset="0"/>
              </a:rPr>
              <a:t>-</a:t>
            </a:r>
            <a:r>
              <a:rPr lang="en-US" altLang="zh-CN" dirty="0">
                <a:solidFill>
                  <a:srgbClr val="C00000"/>
                </a:solidFill>
                <a:latin typeface="Arial" panose="020B0604020202020204" pitchFamily="34" charset="0"/>
                <a:ea typeface="+mn-ea"/>
                <a:cs typeface="Arial" panose="020B0604020202020204" pitchFamily="34" charset="0"/>
              </a:rPr>
              <a:t>value</a:t>
            </a:r>
            <a:r>
              <a:rPr lang="en-US" altLang="zh-CN" baseline="0" dirty="0">
                <a:solidFill>
                  <a:srgbClr val="C00000"/>
                </a:solidFill>
                <a:latin typeface="Arial" panose="020B0604020202020204" pitchFamily="34" charset="0"/>
                <a:ea typeface="+mn-ea"/>
                <a:cs typeface="Arial" panose="020B0604020202020204" pitchFamily="34" charset="0"/>
              </a:rPr>
              <a:t> is similar to that in other </a:t>
            </a:r>
            <a:r>
              <a:rPr lang="en-US" altLang="zh-CN" dirty="0">
                <a:solidFill>
                  <a:srgbClr val="003366"/>
                </a:solidFill>
                <a:latin typeface="Arial" panose="020B0604020202020204" pitchFamily="34" charset="0"/>
                <a:cs typeface="Arial" panose="020B0604020202020204" pitchFamily="34" charset="0"/>
              </a:rPr>
              <a:t>studies</a:t>
            </a:r>
            <a:r>
              <a:rPr lang="en-US" altLang="zh-CN" baseline="0" dirty="0">
                <a:solidFill>
                  <a:srgbClr val="C00000"/>
                </a:solidFill>
                <a:latin typeface="Arial" panose="020B0604020202020204" pitchFamily="34" charset="0"/>
                <a:ea typeface="+mn-ea"/>
                <a:cs typeface="Arial" panose="020B0604020202020204" pitchFamily="34" charset="0"/>
              </a:rPr>
              <a:t>.</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15</a:t>
            </a:fld>
            <a:endParaRPr lang="zh-CN" altLang="en-US"/>
          </a:p>
        </p:txBody>
      </p:sp>
    </p:spTree>
    <p:extLst>
      <p:ext uri="{BB962C8B-B14F-4D97-AF65-F5344CB8AC3E}">
        <p14:creationId xmlns:p14="http://schemas.microsoft.com/office/powerpoint/2010/main" val="195140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My report include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following five parts. The first</a:t>
            </a:r>
            <a:r>
              <a:rPr lang="en-US" altLang="zh-CN" sz="1200" kern="1200" baseline="0" dirty="0">
                <a:solidFill>
                  <a:schemeClr val="tx1"/>
                </a:solidFill>
                <a:effectLst/>
                <a:latin typeface="+mn-lt"/>
                <a:ea typeface="+mn-ea"/>
                <a:cs typeface="+mn-cs"/>
              </a:rPr>
              <a:t> part is materials and methods for our experiments and simulations.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00C9A4D-E96B-4DE7-B42D-899CAF92813D}" type="slidenum">
              <a:rPr lang="zh-CN" altLang="en-US" smtClean="0"/>
              <a:t>16</a:t>
            </a:fld>
            <a:endParaRPr lang="zh-CN" altLang="en-US"/>
          </a:p>
        </p:txBody>
      </p:sp>
    </p:spTree>
    <p:extLst>
      <p:ext uri="{BB962C8B-B14F-4D97-AF65-F5344CB8AC3E}">
        <p14:creationId xmlns:p14="http://schemas.microsoft.com/office/powerpoint/2010/main" val="192863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concluded two types of trapped gas.</a:t>
            </a:r>
          </a:p>
          <a:p>
            <a:r>
              <a:rPr lang="en-US" altLang="zh-CN" sz="1200" kern="1200" dirty="0">
                <a:solidFill>
                  <a:schemeClr val="tx1"/>
                </a:solidFill>
                <a:effectLst/>
                <a:latin typeface="+mn-lt"/>
                <a:ea typeface="+mn-ea"/>
                <a:cs typeface="+mn-cs"/>
              </a:rPr>
              <a:t>The</a:t>
            </a:r>
            <a:r>
              <a:rPr lang="en-US" altLang="zh-CN" sz="1200" kern="1200" baseline="0" dirty="0">
                <a:solidFill>
                  <a:schemeClr val="tx1"/>
                </a:solidFill>
                <a:effectLst/>
                <a:latin typeface="+mn-lt"/>
                <a:ea typeface="+mn-ea"/>
                <a:cs typeface="+mn-cs"/>
              </a:rPr>
              <a:t> first type is dead ends and blind corners trapped 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pressure in the main flow channel is higher,</a:t>
            </a:r>
            <a:r>
              <a:rPr lang="en-US" altLang="zh-CN" sz="1200" kern="1200" baseline="0" dirty="0">
                <a:solidFill>
                  <a:schemeClr val="tx1"/>
                </a:solidFill>
                <a:effectLst/>
                <a:latin typeface="+mn-lt"/>
                <a:ea typeface="+mn-ea"/>
                <a:cs typeface="+mn-cs"/>
              </a:rPr>
              <a:t> so </a:t>
            </a:r>
            <a:r>
              <a:rPr lang="en-US" altLang="zh-CN" sz="1200" kern="1200" dirty="0">
                <a:solidFill>
                  <a:schemeClr val="tx1"/>
                </a:solidFill>
                <a:effectLst/>
                <a:latin typeface="+mn-lt"/>
                <a:ea typeface="+mn-ea"/>
                <a:cs typeface="+mn-cs"/>
              </a:rPr>
              <a:t>the gas in the dead ends and corners is compressed. Although the sample is water wet, it is difficult to drive out the gas without effective flow channel.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Furthermore,</a:t>
            </a:r>
            <a:r>
              <a:rPr lang="en-US" altLang="zh-CN" baseline="0" dirty="0"/>
              <a:t> </a:t>
            </a:r>
            <a:r>
              <a:rPr lang="en-US" altLang="zh-CN" sz="1200" kern="1200" baseline="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he trapped gas formed by the </a:t>
            </a:r>
            <a:r>
              <a:rPr lang="en-US" altLang="zh-CN" sz="1200" kern="1200" dirty="0" err="1">
                <a:solidFill>
                  <a:schemeClr val="tx1"/>
                </a:solidFill>
                <a:effectLst/>
                <a:latin typeface="+mn-lt"/>
                <a:ea typeface="+mn-ea"/>
                <a:cs typeface="+mn-cs"/>
              </a:rPr>
              <a:t>Jamin</a:t>
            </a:r>
            <a:r>
              <a:rPr lang="en-US" altLang="zh-CN" sz="1200" kern="1200" dirty="0">
                <a:solidFill>
                  <a:schemeClr val="tx1"/>
                </a:solidFill>
                <a:effectLst/>
                <a:latin typeface="+mn-lt"/>
                <a:ea typeface="+mn-ea"/>
                <a:cs typeface="+mn-cs"/>
              </a:rPr>
              <a:t> effect distribute in the center of the pores or fractures.</a:t>
            </a:r>
            <a:r>
              <a:rPr lang="en-US" altLang="zh-CN"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bubbles pass through the small throat or fracture fold, the capillary pressure caused by the bubble deformation act as resistance, which hinder the gas flow.</a:t>
            </a:r>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17</a:t>
            </a:fld>
            <a:endParaRPr lang="zh-CN" altLang="en-US"/>
          </a:p>
        </p:txBody>
      </p:sp>
    </p:spTree>
    <p:extLst>
      <p:ext uri="{BB962C8B-B14F-4D97-AF65-F5344CB8AC3E}">
        <p14:creationId xmlns:p14="http://schemas.microsoft.com/office/powerpoint/2010/main" val="38973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simulated water flooding in such two perpendicular fractures</a:t>
            </a:r>
            <a:r>
              <a:rPr lang="en-US" altLang="zh-CN" baseline="0" dirty="0"/>
              <a:t> and s</a:t>
            </a:r>
            <a:r>
              <a:rPr lang="en-US" altLang="zh-CN" dirty="0"/>
              <a:t>et this side to be the inlet, the other side to be the outlet.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figure above shows that under the low capillary number condition, the gas was displaced to the residual saturation, and then the capillary number was increased by fifty times to continue the simulation of water flooding.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en-US" altLang="zh-CN" baseline="0" dirty="0"/>
              <a:t> figure below shows that the water flooding process under medium </a:t>
            </a:r>
            <a:r>
              <a:rPr lang="en-US" altLang="zh-CN" dirty="0"/>
              <a:t>capillary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Comparing the distribution of residual gas with different capillary number, we found that </a:t>
            </a:r>
            <a:r>
              <a:rPr lang="en-US" altLang="zh-CN" dirty="0">
                <a:solidFill>
                  <a:srgbClr val="003366"/>
                </a:solidFill>
                <a:latin typeface="Arial" panose="020B0604020202020204" pitchFamily="34" charset="0"/>
                <a:ea typeface="+mn-ea"/>
                <a:cs typeface="Arial" panose="020B0604020202020204" pitchFamily="34" charset="0"/>
              </a:rPr>
              <a:t>at </a:t>
            </a:r>
            <a:r>
              <a:rPr lang="en-US" altLang="zh-CN" dirty="0">
                <a:solidFill>
                  <a:srgbClr val="C00000"/>
                </a:solidFill>
                <a:latin typeface="Arial" panose="020B0604020202020204" pitchFamily="34" charset="0"/>
                <a:ea typeface="+mn-ea"/>
                <a:cs typeface="Arial" panose="020B0604020202020204" pitchFamily="34" charset="0"/>
              </a:rPr>
              <a:t>low capillary number</a:t>
            </a:r>
            <a:r>
              <a:rPr lang="en-US" altLang="zh-CN" dirty="0">
                <a:solidFill>
                  <a:srgbClr val="003366"/>
                </a:solidFill>
                <a:latin typeface="Arial" panose="020B0604020202020204" pitchFamily="34" charset="0"/>
                <a:ea typeface="+mn-ea"/>
                <a:cs typeface="Arial" panose="020B0604020202020204" pitchFamily="34" charset="0"/>
              </a:rPr>
              <a:t>, the residual gas saturation is </a:t>
            </a:r>
            <a:r>
              <a:rPr lang="en-US" altLang="zh-CN" dirty="0">
                <a:solidFill>
                  <a:srgbClr val="C00000"/>
                </a:solidFill>
                <a:latin typeface="Arial" panose="020B0604020202020204" pitchFamily="34" charset="0"/>
                <a:ea typeface="+mn-ea"/>
                <a:cs typeface="Arial" panose="020B0604020202020204" pitchFamily="34" charset="0"/>
              </a:rPr>
              <a:t>less</a:t>
            </a:r>
            <a:r>
              <a:rPr lang="en-US" altLang="zh-CN" dirty="0">
                <a:solidFill>
                  <a:srgbClr val="003366"/>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3366"/>
                </a:solidFill>
                <a:latin typeface="Arial" panose="020B0604020202020204" pitchFamily="34" charset="0"/>
                <a:ea typeface="+mn-ea"/>
                <a:cs typeface="Arial" panose="020B0604020202020204" pitchFamily="34" charset="0"/>
              </a:rPr>
              <a:t>The residual gas in dead ends and blind corners can be partially driven out by increasing the capillary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3366"/>
                </a:solidFill>
                <a:latin typeface="Arial" panose="020B0604020202020204" pitchFamily="34" charset="0"/>
                <a:ea typeface="+mn-ea"/>
                <a:cs typeface="Arial" panose="020B0604020202020204" pitchFamily="34" charset="0"/>
              </a:rPr>
              <a:t>Moreover, another fracture perpendicular to the flow direction of water is not an effective flow channel.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3366"/>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3366"/>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en-US" altLang="zh-CN"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18</a:t>
            </a:fld>
            <a:endParaRPr lang="zh-CN" altLang="en-US"/>
          </a:p>
        </p:txBody>
      </p:sp>
    </p:spTree>
    <p:extLst>
      <p:ext uri="{BB962C8B-B14F-4D97-AF65-F5344CB8AC3E}">
        <p14:creationId xmlns:p14="http://schemas.microsoft.com/office/powerpoint/2010/main" val="824697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the simulation, we</a:t>
            </a:r>
            <a:r>
              <a:rPr lang="en-US" altLang="zh-CN" baseline="0" dirty="0"/>
              <a:t> concluded some formation mechanism of residual gas like Snap-off, Circumfluence phenomenon and residual gas in </a:t>
            </a:r>
            <a:r>
              <a:rPr lang="en-US" altLang="zh-CN" b="0" dirty="0">
                <a:solidFill>
                  <a:srgbClr val="003366"/>
                </a:solidFill>
                <a:latin typeface="Arial" panose="020B0604020202020204" pitchFamily="34" charset="0"/>
                <a:ea typeface="+mn-ea"/>
                <a:cs typeface="Arial" panose="020B0604020202020204" pitchFamily="34" charset="0"/>
              </a:rPr>
              <a:t>Dead ends and blind corners. Note that </a:t>
            </a:r>
            <a:r>
              <a:rPr lang="en-US" altLang="zh-CN" dirty="0">
                <a:solidFill>
                  <a:srgbClr val="003366"/>
                </a:solidFill>
                <a:latin typeface="Arial" panose="020B0604020202020204" pitchFamily="34" charset="0"/>
                <a:ea typeface="+mn-ea"/>
                <a:cs typeface="Arial" panose="020B0604020202020204" pitchFamily="34" charset="0"/>
              </a:rPr>
              <a:t>increasing the capillary number, the residual gas in dead ends and blind corners can be partially driven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b="0" dirty="0">
              <a:solidFill>
                <a:srgbClr val="003366"/>
              </a:solidFill>
              <a:latin typeface="Arial" panose="020B0604020202020204" pitchFamily="34" charset="0"/>
              <a:cs typeface="Arial" panose="020B0604020202020204" pitchFamily="34" charset="0"/>
            </a:endParaRP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19</a:t>
            </a:fld>
            <a:endParaRPr lang="zh-CN" altLang="en-US"/>
          </a:p>
        </p:txBody>
      </p:sp>
    </p:spTree>
    <p:extLst>
      <p:ext uri="{BB962C8B-B14F-4D97-AF65-F5344CB8AC3E}">
        <p14:creationId xmlns:p14="http://schemas.microsoft.com/office/powerpoint/2010/main" val="248759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So, what is the reason we do this research. As</a:t>
            </a:r>
            <a:r>
              <a:rPr lang="en-US" altLang="zh-CN" baseline="0" dirty="0"/>
              <a:t> we all know, natural gas is a cleaner energy and Carbonate gas reservoirs are abundant. </a:t>
            </a:r>
          </a:p>
          <a:p>
            <a:r>
              <a:rPr lang="en-US" altLang="zh-CN" baseline="0" dirty="0"/>
              <a:t>However, the heterogeneity of carbonate rocks is strong. Like the fractures, which strongly control the gas and water flow.</a:t>
            </a:r>
          </a:p>
          <a:p>
            <a:r>
              <a:rPr lang="en-US" altLang="zh-CN" baseline="0" dirty="0"/>
              <a:t>Thus we did</a:t>
            </a:r>
            <a:r>
              <a:rPr lang="en-US" altLang="zh-CN" b="0" baseline="0" dirty="0"/>
              <a:t> </a:t>
            </a:r>
            <a:r>
              <a:rPr lang="en-US" altLang="zh-CN" sz="1200" b="0" baseline="0" dirty="0">
                <a:solidFill>
                  <a:srgbClr val="C00000"/>
                </a:solidFill>
                <a:latin typeface="Arial" panose="020B0604020202020204" pitchFamily="34" charset="0"/>
                <a:ea typeface="微软雅黑" panose="020B0503020204020204" pitchFamily="34" charset="-122"/>
                <a:cs typeface="Arial" panose="020B0604020202020204" pitchFamily="34" charset="0"/>
              </a:rPr>
              <a:t>g</a:t>
            </a:r>
            <a:r>
              <a:rPr lang="en-US" altLang="zh-CN" sz="1200" b="0" dirty="0">
                <a:solidFill>
                  <a:srgbClr val="C00000"/>
                </a:solidFill>
                <a:latin typeface="Arial" panose="020B0604020202020204" pitchFamily="34" charset="0"/>
                <a:ea typeface="微软雅黑" panose="020B0503020204020204" pitchFamily="34" charset="-122"/>
                <a:cs typeface="Arial" panose="020B0604020202020204" pitchFamily="34" charset="0"/>
              </a:rPr>
              <a:t>as-water flow experiments and</a:t>
            </a:r>
            <a:r>
              <a:rPr lang="en-US" altLang="zh-CN" sz="1200" b="0" baseline="0" dirty="0">
                <a:solidFill>
                  <a:srgbClr val="C00000"/>
                </a:solidFill>
                <a:latin typeface="Arial" panose="020B0604020202020204" pitchFamily="34" charset="0"/>
                <a:ea typeface="微软雅黑" panose="020B0503020204020204" pitchFamily="34" charset="-122"/>
                <a:cs typeface="Arial" panose="020B0604020202020204" pitchFamily="34" charset="0"/>
              </a:rPr>
              <a:t> simulation in fractures.</a:t>
            </a:r>
            <a:endParaRPr lang="zh-CN" altLang="en-US" b="0"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2</a:t>
            </a:fld>
            <a:endParaRPr lang="zh-CN" altLang="en-US"/>
          </a:p>
        </p:txBody>
      </p:sp>
    </p:spTree>
    <p:extLst>
      <p:ext uri="{BB962C8B-B14F-4D97-AF65-F5344CB8AC3E}">
        <p14:creationId xmlns:p14="http://schemas.microsoft.com/office/powerpoint/2010/main" val="967589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My report include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following five parts. The first</a:t>
            </a:r>
            <a:r>
              <a:rPr lang="en-US" altLang="zh-CN" sz="1200" kern="1200" baseline="0" dirty="0">
                <a:solidFill>
                  <a:schemeClr val="tx1"/>
                </a:solidFill>
                <a:effectLst/>
                <a:latin typeface="+mn-lt"/>
                <a:ea typeface="+mn-ea"/>
                <a:cs typeface="+mn-cs"/>
              </a:rPr>
              <a:t> part is materials and methods for our experiments and simulations.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00C9A4D-E96B-4DE7-B42D-899CAF92813D}" type="slidenum">
              <a:rPr lang="zh-CN" altLang="en-US" smtClean="0"/>
              <a:t>20</a:t>
            </a:fld>
            <a:endParaRPr lang="zh-CN" altLang="en-US"/>
          </a:p>
        </p:txBody>
      </p:sp>
    </p:spTree>
    <p:extLst>
      <p:ext uri="{BB962C8B-B14F-4D97-AF65-F5344CB8AC3E}">
        <p14:creationId xmlns:p14="http://schemas.microsoft.com/office/powerpoint/2010/main" val="1701333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So in general, we studied the sequence of gas phase and water phase entering into pores and fractures.</a:t>
            </a:r>
          </a:p>
          <a:p>
            <a:r>
              <a:rPr lang="en-US" altLang="zh-CN" dirty="0"/>
              <a:t>Meanwhile, the</a:t>
            </a:r>
            <a:r>
              <a:rPr lang="en-US" altLang="zh-CN" baseline="0" dirty="0"/>
              <a:t> water flooding processes under different capillary number were simulated. </a:t>
            </a:r>
          </a:p>
          <a:p>
            <a:r>
              <a:rPr lang="en-US" altLang="zh-CN" baseline="0" dirty="0"/>
              <a:t>And similar residual gas formation </a:t>
            </a:r>
            <a:r>
              <a:rPr lang="en-US" altLang="zh-CN" sz="1200" b="0" dirty="0">
                <a:solidFill>
                  <a:srgbClr val="003366"/>
                </a:solidFill>
                <a:latin typeface="Arial" panose="020B0604020202020204" pitchFamily="34" charset="0"/>
                <a:ea typeface="微软雅黑" panose="020B0503020204020204" pitchFamily="34" charset="-122"/>
                <a:cs typeface="Arial" panose="020B0604020202020204" pitchFamily="34" charset="0"/>
              </a:rPr>
              <a:t>mechanisms</a:t>
            </a:r>
            <a:r>
              <a:rPr lang="en-US" altLang="zh-CN" sz="1200" b="1" dirty="0">
                <a:solidFill>
                  <a:srgbClr val="003366"/>
                </a:solidFill>
                <a:latin typeface="Arial" panose="020B0604020202020204" pitchFamily="34" charset="0"/>
                <a:ea typeface="微软雅黑" panose="020B0503020204020204" pitchFamily="34" charset="-122"/>
                <a:cs typeface="Arial" panose="020B0604020202020204" pitchFamily="34" charset="0"/>
              </a:rPr>
              <a:t> </a:t>
            </a:r>
            <a:r>
              <a:rPr lang="en-US" altLang="zh-CN" baseline="0" dirty="0"/>
              <a:t>were found in both experiments and simulations.</a:t>
            </a:r>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21</a:t>
            </a:fld>
            <a:endParaRPr lang="zh-CN" altLang="en-US"/>
          </a:p>
        </p:txBody>
      </p:sp>
    </p:spTree>
    <p:extLst>
      <p:ext uri="{BB962C8B-B14F-4D97-AF65-F5344CB8AC3E}">
        <p14:creationId xmlns:p14="http://schemas.microsoft.com/office/powerpoint/2010/main" val="129394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0C9A4D-E96B-4DE7-B42D-899CAF92813D}" type="slidenum">
              <a:rPr lang="zh-CN" altLang="en-US" smtClean="0"/>
              <a:t>22</a:t>
            </a:fld>
            <a:endParaRPr lang="zh-CN" altLang="en-US"/>
          </a:p>
        </p:txBody>
      </p:sp>
    </p:spTree>
    <p:extLst>
      <p:ext uri="{BB962C8B-B14F-4D97-AF65-F5344CB8AC3E}">
        <p14:creationId xmlns:p14="http://schemas.microsoft.com/office/powerpoint/2010/main" val="132422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My report include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following five parts. The first</a:t>
            </a:r>
            <a:r>
              <a:rPr lang="en-US" altLang="zh-CN" sz="1200" kern="1200" baseline="0" dirty="0">
                <a:solidFill>
                  <a:schemeClr val="tx1"/>
                </a:solidFill>
                <a:effectLst/>
                <a:latin typeface="+mn-lt"/>
                <a:ea typeface="+mn-ea"/>
                <a:cs typeface="+mn-cs"/>
              </a:rPr>
              <a:t> part is materials and methods for our experiments and simulations.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00C9A4D-E96B-4DE7-B42D-899CAF92813D}" type="slidenum">
              <a:rPr lang="zh-CN" altLang="en-US" smtClean="0"/>
              <a:t>3</a:t>
            </a:fld>
            <a:endParaRPr lang="zh-CN" altLang="en-US"/>
          </a:p>
        </p:txBody>
      </p:sp>
    </p:spTree>
    <p:extLst>
      <p:ext uri="{BB962C8B-B14F-4D97-AF65-F5344CB8AC3E}">
        <p14:creationId xmlns:p14="http://schemas.microsoft.com/office/powerpoint/2010/main" val="174391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a:t>
            </a:r>
            <a:r>
              <a:rPr lang="en-US" altLang="zh-CN" baseline="0" dirty="0"/>
              <a:t> is our experiment method.</a:t>
            </a:r>
            <a:r>
              <a:rPr lang="en-US" altLang="zh-CN" sz="1200" kern="1200" dirty="0">
                <a:solidFill>
                  <a:schemeClr val="tx1"/>
                </a:solidFill>
                <a:effectLst/>
                <a:latin typeface="+mn-lt"/>
                <a:ea typeface="+mn-ea"/>
                <a:cs typeface="+mn-cs"/>
              </a:rPr>
              <a:t> Initially the dry sample was imaged under a confining pressure of 2 megapascals.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After the core was saturated with water, we injected</a:t>
            </a:r>
            <a:r>
              <a:rPr lang="en-US" altLang="zh-CN" baseline="0" dirty="0"/>
              <a:t> </a:t>
            </a:r>
            <a:r>
              <a:rPr lang="en-US" altLang="zh-CN" dirty="0"/>
              <a:t>gas into the core. When the gas water distribution didn’t change, we increased</a:t>
            </a:r>
            <a:r>
              <a:rPr lang="en-US" altLang="zh-CN" baseline="0" dirty="0"/>
              <a:t> </a:t>
            </a:r>
            <a:r>
              <a:rPr lang="en-US" altLang="zh-CN" dirty="0"/>
              <a:t>the gas flow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the residual gas saturation is low, </a:t>
            </a:r>
            <a:r>
              <a:rPr lang="en-US" altLang="zh-CN" sz="1200" kern="1200" dirty="0">
                <a:solidFill>
                  <a:schemeClr val="tx1"/>
                </a:solidFill>
                <a:effectLst/>
                <a:latin typeface="+mn-lt"/>
                <a:ea typeface="+mn-ea"/>
                <a:cs typeface="+mn-cs"/>
              </a:rPr>
              <a:t>water flooding was conducted at</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zero point zero one milliliter per minute.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During</a:t>
            </a:r>
            <a:r>
              <a:rPr lang="en-US" altLang="zh-CN" sz="1200" kern="1200" baseline="0" dirty="0">
                <a:solidFill>
                  <a:schemeClr val="tx1"/>
                </a:solidFill>
                <a:effectLst/>
                <a:latin typeface="+mn-lt"/>
                <a:ea typeface="+mn-ea"/>
                <a:cs typeface="+mn-cs"/>
              </a:rPr>
              <a:t> water injection, t</a:t>
            </a:r>
            <a:r>
              <a:rPr lang="en-US" altLang="zh-CN" sz="1200" kern="1200" dirty="0">
                <a:solidFill>
                  <a:schemeClr val="tx1"/>
                </a:solidFill>
                <a:effectLst/>
                <a:latin typeface="+mn-lt"/>
                <a:ea typeface="+mn-ea"/>
                <a:cs typeface="+mn-cs"/>
              </a:rPr>
              <a:t>he first scan was carried out when water breakthrough.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To displace more residual gas, we increased the pore pressure to 4 megapascals, and conducted an in-situ scanning under various pore pressures.</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4</a:t>
            </a:fld>
            <a:endParaRPr lang="zh-CN" altLang="en-US"/>
          </a:p>
        </p:txBody>
      </p:sp>
    </p:spTree>
    <p:extLst>
      <p:ext uri="{BB962C8B-B14F-4D97-AF65-F5344CB8AC3E}">
        <p14:creationId xmlns:p14="http://schemas.microsoft.com/office/powerpoint/2010/main" val="11629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a:t>
            </a:r>
            <a:r>
              <a:rPr lang="en-US" altLang="zh-CN" baseline="0" dirty="0"/>
              <a:t> is our experiment method.</a:t>
            </a:r>
            <a:r>
              <a:rPr lang="en-US" altLang="zh-CN" sz="1200" kern="1200" dirty="0">
                <a:solidFill>
                  <a:schemeClr val="tx1"/>
                </a:solidFill>
                <a:effectLst/>
                <a:latin typeface="+mn-lt"/>
                <a:ea typeface="+mn-ea"/>
                <a:cs typeface="+mn-cs"/>
              </a:rPr>
              <a:t> Initially the dry sample was imaged under a confining pressure of 2 megapascals.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After the core was saturated with water, we injected</a:t>
            </a:r>
            <a:r>
              <a:rPr lang="en-US" altLang="zh-CN" baseline="0" dirty="0"/>
              <a:t> </a:t>
            </a:r>
            <a:r>
              <a:rPr lang="en-US" altLang="zh-CN" dirty="0"/>
              <a:t>gas into the core. When the gas water distribution didn’t change, we increased</a:t>
            </a:r>
            <a:r>
              <a:rPr lang="en-US" altLang="zh-CN" baseline="0" dirty="0"/>
              <a:t> </a:t>
            </a:r>
            <a:r>
              <a:rPr lang="en-US" altLang="zh-CN" dirty="0"/>
              <a:t>the gas flow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the residual gas saturation is low, </a:t>
            </a:r>
            <a:r>
              <a:rPr lang="en-US" altLang="zh-CN" sz="1200" kern="1200" dirty="0">
                <a:solidFill>
                  <a:schemeClr val="tx1"/>
                </a:solidFill>
                <a:effectLst/>
                <a:latin typeface="+mn-lt"/>
                <a:ea typeface="+mn-ea"/>
                <a:cs typeface="+mn-cs"/>
              </a:rPr>
              <a:t>water flooding was conducted at</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zero point zero one milliliter per minute.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During</a:t>
            </a:r>
            <a:r>
              <a:rPr lang="en-US" altLang="zh-CN" sz="1200" kern="1200" baseline="0" dirty="0">
                <a:solidFill>
                  <a:schemeClr val="tx1"/>
                </a:solidFill>
                <a:effectLst/>
                <a:latin typeface="+mn-lt"/>
                <a:ea typeface="+mn-ea"/>
                <a:cs typeface="+mn-cs"/>
              </a:rPr>
              <a:t> water injection, t</a:t>
            </a:r>
            <a:r>
              <a:rPr lang="en-US" altLang="zh-CN" sz="1200" kern="1200" dirty="0">
                <a:solidFill>
                  <a:schemeClr val="tx1"/>
                </a:solidFill>
                <a:effectLst/>
                <a:latin typeface="+mn-lt"/>
                <a:ea typeface="+mn-ea"/>
                <a:cs typeface="+mn-cs"/>
              </a:rPr>
              <a:t>he first scan was carried out when water breakthrough.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To displace more residual gas, we increased the pore pressure to 4 megapascals, and conducted an in-situ scanning under various pore pressures.</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5</a:t>
            </a:fld>
            <a:endParaRPr lang="zh-CN" altLang="en-US"/>
          </a:p>
        </p:txBody>
      </p:sp>
    </p:spTree>
    <p:extLst>
      <p:ext uri="{BB962C8B-B14F-4D97-AF65-F5344CB8AC3E}">
        <p14:creationId xmlns:p14="http://schemas.microsoft.com/office/powerpoint/2010/main" val="233634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Computational fluid dynamics simulates the fluid flow behavior.</a:t>
            </a:r>
            <a:r>
              <a:rPr lang="en-US" altLang="zh-CN" sz="1200" kern="1200" dirty="0">
                <a:solidFill>
                  <a:schemeClr val="tx1"/>
                </a:solidFill>
                <a:effectLst/>
                <a:latin typeface="+mn-lt"/>
                <a:ea typeface="+mn-ea"/>
                <a:cs typeface="+mn-cs"/>
              </a:rPr>
              <a:t> We used a finite volume solver in </a:t>
            </a:r>
            <a:r>
              <a:rPr lang="en-US" altLang="zh-CN" sz="1200" kern="1200" dirty="0" err="1">
                <a:solidFill>
                  <a:schemeClr val="tx1"/>
                </a:solidFill>
                <a:effectLst/>
                <a:latin typeface="+mn-lt"/>
                <a:ea typeface="+mn-ea"/>
                <a:cs typeface="+mn-cs"/>
              </a:rPr>
              <a:t>OpenFOAM</a:t>
            </a:r>
            <a:r>
              <a:rPr lang="en-US" altLang="zh-CN" sz="1200" kern="1200" dirty="0">
                <a:solidFill>
                  <a:schemeClr val="tx1"/>
                </a:solidFill>
                <a:effectLst/>
                <a:latin typeface="+mn-lt"/>
                <a:ea typeface="+mn-ea"/>
                <a:cs typeface="+mn-cs"/>
              </a:rPr>
              <a:t> to solve the Navier-Stokes and volume conservation equations, then simulated gas-water two-phase flow on the segmented pore space.</a:t>
            </a:r>
            <a:endParaRPr lang="zh-CN" altLang="en-US"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6</a:t>
            </a:fld>
            <a:endParaRPr lang="zh-CN" altLang="en-US"/>
          </a:p>
        </p:txBody>
      </p:sp>
    </p:spTree>
    <p:extLst>
      <p:ext uri="{BB962C8B-B14F-4D97-AF65-F5344CB8AC3E}">
        <p14:creationId xmlns:p14="http://schemas.microsoft.com/office/powerpoint/2010/main" val="407219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My report include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following five parts. The first</a:t>
            </a:r>
            <a:r>
              <a:rPr lang="en-US" altLang="zh-CN" sz="1200" kern="1200" baseline="0" dirty="0">
                <a:solidFill>
                  <a:schemeClr val="tx1"/>
                </a:solidFill>
                <a:effectLst/>
                <a:latin typeface="+mn-lt"/>
                <a:ea typeface="+mn-ea"/>
                <a:cs typeface="+mn-cs"/>
              </a:rPr>
              <a:t> part is materials and methods for our experiments and simulations.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500C9A4D-E96B-4DE7-B42D-899CAF92813D}" type="slidenum">
              <a:rPr lang="zh-CN" altLang="en-US" smtClean="0"/>
              <a:t>7</a:t>
            </a:fld>
            <a:endParaRPr lang="zh-CN" altLang="en-US"/>
          </a:p>
        </p:txBody>
      </p:sp>
    </p:spTree>
    <p:extLst>
      <p:ext uri="{BB962C8B-B14F-4D97-AF65-F5344CB8AC3E}">
        <p14:creationId xmlns:p14="http://schemas.microsoft.com/office/powerpoint/2010/main" val="61309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Because the core is water</a:t>
            </a:r>
            <a:r>
              <a:rPr lang="en-US" altLang="zh-CN" baseline="0" dirty="0"/>
              <a:t> wet</a:t>
            </a:r>
            <a:r>
              <a:rPr lang="en-US" altLang="zh-CN" dirty="0"/>
              <a:t>,</a:t>
            </a:r>
            <a:r>
              <a:rPr lang="en-US" altLang="zh-CN" sz="1200" kern="1200" dirty="0">
                <a:solidFill>
                  <a:schemeClr val="tx1"/>
                </a:solidFill>
                <a:effectLst/>
                <a:latin typeface="+mn-lt"/>
                <a:ea typeface="+mn-ea"/>
                <a:cs typeface="+mn-cs"/>
              </a:rPr>
              <a:t> the capillary force is the resistance during gas flooding. </a:t>
            </a:r>
          </a:p>
          <a:p>
            <a:r>
              <a:rPr lang="en-US" altLang="zh-CN" sz="1200" kern="1200" dirty="0">
                <a:solidFill>
                  <a:schemeClr val="tx1"/>
                </a:solidFill>
                <a:effectLst/>
                <a:latin typeface="+mn-lt"/>
                <a:ea typeface="+mn-ea"/>
                <a:cs typeface="+mn-cs"/>
              </a:rPr>
              <a:t>The size of micro fractures is smaller than that of the pores, resulting in large gas flow resistance in micro fractures, so gas first</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entered into large pores and some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connected fractures.</a:t>
            </a:r>
          </a:p>
          <a:p>
            <a:r>
              <a:rPr lang="en-US" altLang="zh-CN" sz="1200" kern="1200" dirty="0">
                <a:solidFill>
                  <a:schemeClr val="tx1"/>
                </a:solidFill>
                <a:effectLst/>
                <a:latin typeface="+mn-lt"/>
                <a:ea typeface="+mn-ea"/>
                <a:cs typeface="+mn-cs"/>
              </a:rPr>
              <a:t>When the gas flooding flow rate was increased to zero</a:t>
            </a:r>
            <a:r>
              <a:rPr lang="en-US" altLang="zh-CN" sz="1200" kern="1200" baseline="0" dirty="0">
                <a:solidFill>
                  <a:schemeClr val="tx1"/>
                </a:solidFill>
                <a:effectLst/>
                <a:latin typeface="+mn-lt"/>
                <a:ea typeface="+mn-ea"/>
                <a:cs typeface="+mn-cs"/>
              </a:rPr>
              <a:t> point zero one </a:t>
            </a:r>
            <a:r>
              <a:rPr lang="en-US" altLang="zh-CN" sz="1200" kern="1200" dirty="0">
                <a:solidFill>
                  <a:schemeClr val="tx1"/>
                </a:solidFill>
                <a:effectLst/>
                <a:latin typeface="+mn-lt"/>
                <a:ea typeface="+mn-ea"/>
                <a:cs typeface="+mn-cs"/>
              </a:rPr>
              <a:t>milliliter per minute, the gas entered into</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fractures with poor connectivity.</a:t>
            </a:r>
          </a:p>
          <a:p>
            <a:r>
              <a:rPr lang="en-US" altLang="zh-CN" sz="1200" kern="1200" dirty="0">
                <a:solidFill>
                  <a:schemeClr val="tx1"/>
                </a:solidFill>
                <a:effectLst/>
                <a:latin typeface="+mn-lt"/>
                <a:ea typeface="+mn-ea"/>
                <a:cs typeface="+mn-cs"/>
              </a:rPr>
              <a:t>After the flow rate was doubled</a:t>
            </a:r>
            <a:r>
              <a:rPr lang="en-US" altLang="zh-CN" sz="1200" b="0" kern="1200" dirty="0">
                <a:solidFill>
                  <a:schemeClr val="tx1"/>
                </a:solidFill>
                <a:effectLst/>
                <a:latin typeface="+mn-lt"/>
                <a:ea typeface="+mn-ea"/>
                <a:cs typeface="+mn-cs"/>
              </a:rPr>
              <a:t>,</a:t>
            </a:r>
            <a:r>
              <a:rPr lang="en-US" altLang="zh-CN" sz="1200" b="0" dirty="0">
                <a:solidFill>
                  <a:srgbClr val="003366"/>
                </a:solidFill>
                <a:latin typeface="Arial" panose="020B0604020202020204" pitchFamily="34" charset="0"/>
                <a:ea typeface="微软雅黑" panose="020B0503020204020204" pitchFamily="34" charset="-122"/>
                <a:cs typeface="Arial" panose="020B0604020202020204" pitchFamily="34" charset="0"/>
              </a:rPr>
              <a:t> the</a:t>
            </a:r>
            <a:r>
              <a:rPr lang="en-US" altLang="zh-CN" sz="1200" b="0" baseline="0" dirty="0">
                <a:solidFill>
                  <a:srgbClr val="003366"/>
                </a:solidFill>
                <a:latin typeface="Arial" panose="020B0604020202020204" pitchFamily="34" charset="0"/>
                <a:ea typeface="微软雅黑" panose="020B0503020204020204" pitchFamily="34" charset="-122"/>
                <a:cs typeface="Arial" panose="020B0604020202020204" pitchFamily="34" charset="0"/>
              </a:rPr>
              <a:t> images have non change, </a:t>
            </a:r>
            <a:r>
              <a:rPr lang="en-US" altLang="zh-CN" sz="1200" b="0" dirty="0">
                <a:solidFill>
                  <a:srgbClr val="003366"/>
                </a:solidFill>
                <a:latin typeface="Arial" panose="020B0604020202020204" pitchFamily="34" charset="0"/>
                <a:ea typeface="微软雅黑" panose="020B0503020204020204" pitchFamily="34" charset="-122"/>
                <a:cs typeface="Arial" panose="020B0604020202020204" pitchFamily="34" charset="0"/>
              </a:rPr>
              <a:t>the </a:t>
            </a:r>
            <a:r>
              <a:rPr lang="en-US" altLang="zh-CN" sz="1200" b="0" dirty="0">
                <a:solidFill>
                  <a:srgbClr val="C00000"/>
                </a:solidFill>
                <a:latin typeface="Arial" panose="020B0604020202020204" pitchFamily="34" charset="0"/>
                <a:ea typeface="微软雅黑" panose="020B0503020204020204" pitchFamily="34" charset="-122"/>
                <a:cs typeface="Arial" panose="020B0604020202020204" pitchFamily="34" charset="0"/>
              </a:rPr>
              <a:t>residual water in </a:t>
            </a:r>
            <a:r>
              <a:rPr lang="en-US" altLang="zh-CN" sz="1200" b="0" dirty="0" err="1">
                <a:solidFill>
                  <a:srgbClr val="C00000"/>
                </a:solidFill>
                <a:latin typeface="Arial" panose="020B0604020202020204" pitchFamily="34" charset="0"/>
                <a:ea typeface="微软雅黑" panose="020B0503020204020204" pitchFamily="34" charset="-122"/>
                <a:cs typeface="Arial" panose="020B0604020202020204" pitchFamily="34" charset="0"/>
              </a:rPr>
              <a:t>intragranular</a:t>
            </a:r>
            <a:r>
              <a:rPr lang="en-US" altLang="zh-CN" sz="1200" b="0" dirty="0">
                <a:solidFill>
                  <a:srgbClr val="C00000"/>
                </a:solidFill>
                <a:latin typeface="Arial" panose="020B0604020202020204" pitchFamily="34" charset="0"/>
                <a:ea typeface="微软雅黑" panose="020B0503020204020204" pitchFamily="34" charset="-122"/>
                <a:cs typeface="Arial" panose="020B0604020202020204" pitchFamily="34" charset="0"/>
              </a:rPr>
              <a:t> pores can not be displaced</a:t>
            </a:r>
            <a:r>
              <a:rPr lang="en-US" altLang="zh-CN" sz="1200" b="0" dirty="0">
                <a:solidFill>
                  <a:srgbClr val="003366"/>
                </a:solidFill>
                <a:latin typeface="Arial" panose="020B0604020202020204" pitchFamily="34" charset="0"/>
                <a:ea typeface="微软雅黑" panose="020B0503020204020204" pitchFamily="34" charset="-122"/>
                <a:cs typeface="Arial" panose="020B0604020202020204" pitchFamily="34" charset="0"/>
              </a:rPr>
              <a:t>.</a:t>
            </a:r>
            <a:endParaRPr lang="zh-CN" altLang="en-US" b="0"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8</a:t>
            </a:fld>
            <a:endParaRPr lang="zh-CN" altLang="en-US"/>
          </a:p>
        </p:txBody>
      </p:sp>
    </p:spTree>
    <p:extLst>
      <p:ext uri="{BB962C8B-B14F-4D97-AF65-F5344CB8AC3E}">
        <p14:creationId xmlns:p14="http://schemas.microsoft.com/office/powerpoint/2010/main" val="181663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Because the core is water</a:t>
            </a:r>
            <a:r>
              <a:rPr lang="en-US" altLang="zh-CN" baseline="0" dirty="0"/>
              <a:t> wet</a:t>
            </a:r>
            <a:r>
              <a:rPr lang="en-US" altLang="zh-CN" dirty="0"/>
              <a:t>,</a:t>
            </a:r>
            <a:r>
              <a:rPr lang="en-US" altLang="zh-CN" sz="1200" kern="1200" dirty="0">
                <a:solidFill>
                  <a:schemeClr val="tx1"/>
                </a:solidFill>
                <a:effectLst/>
                <a:latin typeface="+mn-lt"/>
                <a:ea typeface="+mn-ea"/>
                <a:cs typeface="+mn-cs"/>
              </a:rPr>
              <a:t> the capillary force is the resistance during gas flooding. </a:t>
            </a:r>
          </a:p>
          <a:p>
            <a:r>
              <a:rPr lang="en-US" altLang="zh-CN" sz="1200" kern="1200" dirty="0">
                <a:solidFill>
                  <a:schemeClr val="tx1"/>
                </a:solidFill>
                <a:effectLst/>
                <a:latin typeface="+mn-lt"/>
                <a:ea typeface="+mn-ea"/>
                <a:cs typeface="+mn-cs"/>
              </a:rPr>
              <a:t>The size of micro fractures is smaller than that of the pores, resulting in large gas flow resistance in micro fractures, so gas first</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entered into large pores and some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connected fractures.</a:t>
            </a:r>
          </a:p>
          <a:p>
            <a:r>
              <a:rPr lang="en-US" altLang="zh-CN" sz="1200" kern="1200" dirty="0">
                <a:solidFill>
                  <a:schemeClr val="tx1"/>
                </a:solidFill>
                <a:effectLst/>
                <a:latin typeface="+mn-lt"/>
                <a:ea typeface="+mn-ea"/>
                <a:cs typeface="+mn-cs"/>
              </a:rPr>
              <a:t>When the gas flooding flow rate was increased to zero</a:t>
            </a:r>
            <a:r>
              <a:rPr lang="en-US" altLang="zh-CN" sz="1200" kern="1200" baseline="0" dirty="0">
                <a:solidFill>
                  <a:schemeClr val="tx1"/>
                </a:solidFill>
                <a:effectLst/>
                <a:latin typeface="+mn-lt"/>
                <a:ea typeface="+mn-ea"/>
                <a:cs typeface="+mn-cs"/>
              </a:rPr>
              <a:t> point zero one </a:t>
            </a:r>
            <a:r>
              <a:rPr lang="en-US" altLang="zh-CN" sz="1200" kern="1200" dirty="0">
                <a:solidFill>
                  <a:schemeClr val="tx1"/>
                </a:solidFill>
                <a:effectLst/>
                <a:latin typeface="+mn-lt"/>
                <a:ea typeface="+mn-ea"/>
                <a:cs typeface="+mn-cs"/>
              </a:rPr>
              <a:t>milliliter per minute, the gas entered into</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fractures with poor connectivity.</a:t>
            </a:r>
          </a:p>
          <a:p>
            <a:r>
              <a:rPr lang="en-US" altLang="zh-CN" sz="1200" kern="1200" dirty="0">
                <a:solidFill>
                  <a:schemeClr val="tx1"/>
                </a:solidFill>
                <a:effectLst/>
                <a:latin typeface="+mn-lt"/>
                <a:ea typeface="+mn-ea"/>
                <a:cs typeface="+mn-cs"/>
              </a:rPr>
              <a:t>After the flow rate was doubled</a:t>
            </a:r>
            <a:r>
              <a:rPr lang="en-US" altLang="zh-CN" sz="1200" b="0" kern="1200" dirty="0">
                <a:solidFill>
                  <a:schemeClr val="tx1"/>
                </a:solidFill>
                <a:effectLst/>
                <a:latin typeface="+mn-lt"/>
                <a:ea typeface="+mn-ea"/>
                <a:cs typeface="+mn-cs"/>
              </a:rPr>
              <a:t>,</a:t>
            </a:r>
            <a:r>
              <a:rPr lang="en-US" altLang="zh-CN" sz="1200" b="0" dirty="0">
                <a:solidFill>
                  <a:srgbClr val="003366"/>
                </a:solidFill>
                <a:latin typeface="Arial" panose="020B0604020202020204" pitchFamily="34" charset="0"/>
                <a:ea typeface="微软雅黑" panose="020B0503020204020204" pitchFamily="34" charset="-122"/>
                <a:cs typeface="Arial" panose="020B0604020202020204" pitchFamily="34" charset="0"/>
              </a:rPr>
              <a:t> the</a:t>
            </a:r>
            <a:r>
              <a:rPr lang="en-US" altLang="zh-CN" sz="1200" b="0" baseline="0" dirty="0">
                <a:solidFill>
                  <a:srgbClr val="003366"/>
                </a:solidFill>
                <a:latin typeface="Arial" panose="020B0604020202020204" pitchFamily="34" charset="0"/>
                <a:ea typeface="微软雅黑" panose="020B0503020204020204" pitchFamily="34" charset="-122"/>
                <a:cs typeface="Arial" panose="020B0604020202020204" pitchFamily="34" charset="0"/>
              </a:rPr>
              <a:t> images have non change, </a:t>
            </a:r>
            <a:r>
              <a:rPr lang="en-US" altLang="zh-CN" sz="1200" b="0" dirty="0">
                <a:solidFill>
                  <a:srgbClr val="003366"/>
                </a:solidFill>
                <a:latin typeface="Arial" panose="020B0604020202020204" pitchFamily="34" charset="0"/>
                <a:ea typeface="微软雅黑" panose="020B0503020204020204" pitchFamily="34" charset="-122"/>
                <a:cs typeface="Arial" panose="020B0604020202020204" pitchFamily="34" charset="0"/>
              </a:rPr>
              <a:t>the </a:t>
            </a:r>
            <a:r>
              <a:rPr lang="en-US" altLang="zh-CN" sz="1200" b="0" dirty="0">
                <a:solidFill>
                  <a:srgbClr val="C00000"/>
                </a:solidFill>
                <a:latin typeface="Arial" panose="020B0604020202020204" pitchFamily="34" charset="0"/>
                <a:ea typeface="微软雅黑" panose="020B0503020204020204" pitchFamily="34" charset="-122"/>
                <a:cs typeface="Arial" panose="020B0604020202020204" pitchFamily="34" charset="0"/>
              </a:rPr>
              <a:t>residual water in </a:t>
            </a:r>
            <a:r>
              <a:rPr lang="en-US" altLang="zh-CN" sz="1200" b="0" dirty="0" err="1">
                <a:solidFill>
                  <a:srgbClr val="C00000"/>
                </a:solidFill>
                <a:latin typeface="Arial" panose="020B0604020202020204" pitchFamily="34" charset="0"/>
                <a:ea typeface="微软雅黑" panose="020B0503020204020204" pitchFamily="34" charset="-122"/>
                <a:cs typeface="Arial" panose="020B0604020202020204" pitchFamily="34" charset="0"/>
              </a:rPr>
              <a:t>intragranular</a:t>
            </a:r>
            <a:r>
              <a:rPr lang="en-US" altLang="zh-CN" sz="1200" b="0" dirty="0">
                <a:solidFill>
                  <a:srgbClr val="C00000"/>
                </a:solidFill>
                <a:latin typeface="Arial" panose="020B0604020202020204" pitchFamily="34" charset="0"/>
                <a:ea typeface="微软雅黑" panose="020B0503020204020204" pitchFamily="34" charset="-122"/>
                <a:cs typeface="Arial" panose="020B0604020202020204" pitchFamily="34" charset="0"/>
              </a:rPr>
              <a:t> pores can not be displaced</a:t>
            </a:r>
            <a:r>
              <a:rPr lang="en-US" altLang="zh-CN" sz="1200" b="0" dirty="0">
                <a:solidFill>
                  <a:srgbClr val="003366"/>
                </a:solidFill>
                <a:latin typeface="Arial" panose="020B0604020202020204" pitchFamily="34" charset="0"/>
                <a:ea typeface="微软雅黑" panose="020B0503020204020204" pitchFamily="34" charset="-122"/>
                <a:cs typeface="Arial" panose="020B0604020202020204" pitchFamily="34" charset="0"/>
              </a:rPr>
              <a:t>.</a:t>
            </a:r>
            <a:endParaRPr lang="zh-CN" altLang="en-US" b="0" dirty="0"/>
          </a:p>
        </p:txBody>
      </p:sp>
      <p:sp>
        <p:nvSpPr>
          <p:cNvPr id="4" name="灯片编号占位符 3"/>
          <p:cNvSpPr>
            <a:spLocks noGrp="1"/>
          </p:cNvSpPr>
          <p:nvPr>
            <p:ph type="sldNum" sz="quarter" idx="10"/>
          </p:nvPr>
        </p:nvSpPr>
        <p:spPr/>
        <p:txBody>
          <a:bodyPr/>
          <a:lstStyle/>
          <a:p>
            <a:pPr>
              <a:defRPr/>
            </a:pPr>
            <a:fld id="{60F1432E-64BC-4449-81B3-B6B3DAEAC39A}" type="slidenum">
              <a:rPr lang="zh-CN" altLang="en-US" smtClean="0"/>
              <a:pPr>
                <a:defRPr/>
              </a:pPr>
              <a:t>9</a:t>
            </a:fld>
            <a:endParaRPr lang="zh-CN" altLang="en-US"/>
          </a:p>
        </p:txBody>
      </p:sp>
    </p:spTree>
    <p:extLst>
      <p:ext uri="{BB962C8B-B14F-4D97-AF65-F5344CB8AC3E}">
        <p14:creationId xmlns:p14="http://schemas.microsoft.com/office/powerpoint/2010/main" val="153728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210474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183061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212687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grpSp>
        <p:nvGrpSpPr>
          <p:cNvPr id="5" name="组合 15"/>
          <p:cNvGrpSpPr>
            <a:grpSpLocks/>
          </p:cNvGrpSpPr>
          <p:nvPr userDrawn="1"/>
        </p:nvGrpSpPr>
        <p:grpSpPr bwMode="auto">
          <a:xfrm>
            <a:off x="-4231" y="4953003"/>
            <a:ext cx="12196233" cy="1911351"/>
            <a:chOff x="-3765" y="4832896"/>
            <a:chExt cx="9147765" cy="2032192"/>
          </a:xfrm>
        </p:grpSpPr>
        <p:sp>
          <p:nvSpPr>
            <p:cNvPr id="6" name="任意多边形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2400" b="1">
                <a:effectLst>
                  <a:outerShdw blurRad="38100" dist="38100" dir="2700000" algn="tl">
                    <a:srgbClr val="000000">
                      <a:alpha val="43137"/>
                    </a:srgbClr>
                  </a:outerShdw>
                </a:effectLst>
                <a:latin typeface="Arial" charset="0"/>
                <a:ea typeface="仿宋_GB2312" pitchFamily="49" charset="-122"/>
                <a:cs typeface="+mn-cs"/>
              </a:endParaRPr>
            </a:p>
          </p:txBody>
        </p:sp>
        <p:sp>
          <p:nvSpPr>
            <p:cNvPr id="7" name="任意多边形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zh-CN" altLang="en-US" sz="2400" b="1">
                <a:effectLst>
                  <a:outerShdw blurRad="38100" dist="38100" dir="2700000" algn="tl">
                    <a:srgbClr val="000000">
                      <a:alpha val="43137"/>
                    </a:srgbClr>
                  </a:outerShdw>
                </a:effectLst>
              </a:endParaRPr>
            </a:p>
          </p:txBody>
        </p:sp>
        <p:sp>
          <p:nvSpPr>
            <p:cNvPr id="8" name="任意多边形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400" b="1">
                <a:effectLst>
                  <a:outerShdw blurRad="38100" dist="38100" dir="2700000" algn="tl">
                    <a:srgbClr val="000000">
                      <a:alpha val="43137"/>
                    </a:srgbClr>
                  </a:outerShdw>
                </a:effectLst>
              </a:endParaRPr>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0" name="标题 8"/>
          <p:cNvSpPr>
            <a:spLocks noGrp="1"/>
          </p:cNvSpPr>
          <p:nvPr>
            <p:ph type="ctrTitle" hasCustomPrompt="1"/>
          </p:nvPr>
        </p:nvSpPr>
        <p:spPr>
          <a:xfrm>
            <a:off x="812801" y="2383261"/>
            <a:ext cx="10566400" cy="1248943"/>
          </a:xfrm>
          <a:prstGeom prst="rect">
            <a:avLst/>
          </a:prstGeom>
        </p:spPr>
        <p:txBody>
          <a:bodyPr anchor="b"/>
          <a:lstStyle>
            <a:lvl1pPr marL="146046" marR="0" indent="0" algn="ctr" defTabSz="1219170" rtl="0" eaLnBrk="0" fontAlgn="base" latinLnBrk="0" hangingPunct="0">
              <a:lnSpc>
                <a:spcPct val="100000"/>
              </a:lnSpc>
              <a:spcBef>
                <a:spcPts val="533"/>
              </a:spcBef>
              <a:spcAft>
                <a:spcPct val="0"/>
              </a:spcAft>
              <a:buClrTx/>
              <a:buSzTx/>
              <a:buFontTx/>
              <a:buNone/>
              <a:tabLst/>
              <a:defRPr sz="4267" b="1" u="none" baseline="0">
                <a:solidFill>
                  <a:srgbClr val="003366"/>
                </a:solidFill>
                <a:effectLst>
                  <a:outerShdw blurRad="31750" dist="25400" dir="5400000" algn="tl" rotWithShape="0">
                    <a:srgbClr val="000000">
                      <a:alpha val="25000"/>
                    </a:srgbClr>
                  </a:outerShdw>
                </a:effectLst>
                <a:latin typeface="Times New Roman" pitchFamily="18" charset="0"/>
              </a:defRPr>
            </a:lvl1pPr>
            <a:extLst/>
          </a:lstStyle>
          <a:p>
            <a:pPr marL="146046" marR="0" lvl="0" indent="0" defTabSz="1219170" rtl="0" eaLnBrk="0" fontAlgn="base" latinLnBrk="0" hangingPunct="0">
              <a:lnSpc>
                <a:spcPct val="100000"/>
              </a:lnSpc>
              <a:spcBef>
                <a:spcPts val="533"/>
              </a:spcBef>
              <a:spcAft>
                <a:spcPct val="0"/>
              </a:spcAft>
              <a:tabLst/>
              <a:defRPr/>
            </a:pPr>
            <a:r>
              <a:rPr lang="zh-CN" altLang="en-US" dirty="0"/>
              <a:t>请在这里输入你的报告题目</a:t>
            </a:r>
          </a:p>
        </p:txBody>
      </p:sp>
      <p:grpSp>
        <p:nvGrpSpPr>
          <p:cNvPr id="2" name="组合 1"/>
          <p:cNvGrpSpPr/>
          <p:nvPr userDrawn="1"/>
        </p:nvGrpSpPr>
        <p:grpSpPr>
          <a:xfrm>
            <a:off x="758061" y="377719"/>
            <a:ext cx="10621139" cy="1131030"/>
            <a:chOff x="411078" y="344678"/>
            <a:chExt cx="8247115" cy="855298"/>
          </a:xfrm>
        </p:grpSpPr>
        <p:pic>
          <p:nvPicPr>
            <p:cNvPr id="17" name="Picture 2" descr="C:\Users\Administrator\Desktop\sun.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078" y="344678"/>
              <a:ext cx="740749" cy="85529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userDrawn="1"/>
          </p:nvCxnSpPr>
          <p:spPr>
            <a:xfrm>
              <a:off x="1114393" y="1186825"/>
              <a:ext cx="7543800" cy="1588"/>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userDrawn="1"/>
        </p:nvSpPr>
        <p:spPr>
          <a:xfrm>
            <a:off x="1412074" y="838732"/>
            <a:ext cx="3887881" cy="646331"/>
          </a:xfrm>
          <a:prstGeom prst="rect">
            <a:avLst/>
          </a:prstGeom>
        </p:spPr>
        <p:txBody>
          <a:bodyPr wrap="square">
            <a:spAutoFit/>
          </a:bodyPr>
          <a:lstStyle/>
          <a:p>
            <a:pPr algn="ctr"/>
            <a:r>
              <a:rPr lang="en-US" altLang="zh-CN" sz="1800" b="1" dirty="0">
                <a:solidFill>
                  <a:srgbClr val="003366"/>
                </a:solidFill>
                <a:effectLst/>
                <a:latin typeface="Arial" panose="020B0604020202020204" pitchFamily="34" charset="0"/>
                <a:cs typeface="Arial" panose="020B0604020202020204" pitchFamily="34" charset="0"/>
              </a:rPr>
              <a:t>China University Of Petroleum</a:t>
            </a:r>
          </a:p>
          <a:p>
            <a:pPr algn="ctr"/>
            <a:r>
              <a:rPr lang="en-US" altLang="zh-CN" sz="1800" b="1" dirty="0">
                <a:solidFill>
                  <a:srgbClr val="003366"/>
                </a:solidFill>
                <a:effectLst/>
                <a:latin typeface="Arial" panose="020B0604020202020204" pitchFamily="34" charset="0"/>
                <a:cs typeface="Arial" panose="020B0604020202020204" pitchFamily="34" charset="0"/>
              </a:rPr>
              <a:t>(East China)</a:t>
            </a:r>
            <a:endParaRPr lang="zh-CN" altLang="en-US" sz="1800" b="1" dirty="0">
              <a:solidFill>
                <a:srgbClr val="003366"/>
              </a:solidFill>
              <a:effectLst/>
              <a:latin typeface="Arial" panose="020B0604020202020204" pitchFamily="34" charset="0"/>
              <a:cs typeface="Arial" panose="020B0604020202020204" pitchFamily="34" charset="0"/>
            </a:endParaRPr>
          </a:p>
        </p:txBody>
      </p:sp>
      <p:sp>
        <p:nvSpPr>
          <p:cNvPr id="34" name="文本占位符 33"/>
          <p:cNvSpPr>
            <a:spLocks noGrp="1"/>
          </p:cNvSpPr>
          <p:nvPr>
            <p:ph type="body" sz="quarter" idx="10" hasCustomPrompt="1"/>
          </p:nvPr>
        </p:nvSpPr>
        <p:spPr>
          <a:xfrm>
            <a:off x="812800" y="3530600"/>
            <a:ext cx="10566400" cy="508000"/>
          </a:xfrm>
          <a:prstGeom prst="rect">
            <a:avLst/>
          </a:prstGeom>
        </p:spPr>
        <p:txBody>
          <a:bodyPr/>
          <a:lstStyle>
            <a:lvl1pPr marL="146046" indent="0" algn="ctr">
              <a:buNone/>
              <a:defRPr sz="2667" b="1">
                <a:solidFill>
                  <a:srgbClr val="003366"/>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2400" b="1" dirty="0">
                <a:solidFill>
                  <a:srgbClr val="0033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Please input your headline here.</a:t>
            </a:r>
          </a:p>
        </p:txBody>
      </p:sp>
      <p:sp>
        <p:nvSpPr>
          <p:cNvPr id="40" name="文本占位符 33"/>
          <p:cNvSpPr>
            <a:spLocks noGrp="1"/>
          </p:cNvSpPr>
          <p:nvPr>
            <p:ph type="body" sz="quarter" idx="11" hasCustomPrompt="1"/>
          </p:nvPr>
        </p:nvSpPr>
        <p:spPr>
          <a:xfrm>
            <a:off x="812800" y="4513557"/>
            <a:ext cx="10566400" cy="508000"/>
          </a:xfrm>
          <a:prstGeom prst="rect">
            <a:avLst/>
          </a:prstGeom>
        </p:spPr>
        <p:txBody>
          <a:bodyPr/>
          <a:lstStyle>
            <a:lvl1pPr marL="146046" indent="0" algn="ctr">
              <a:buNone/>
              <a:defRPr sz="2667" b="1">
                <a:solidFill>
                  <a:srgbClr val="003366"/>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stStyle>
          <a:p>
            <a:r>
              <a:rPr lang="zh-CN" altLang="en-US" dirty="0"/>
              <a:t>主讲：姚军</a:t>
            </a:r>
          </a:p>
        </p:txBody>
      </p:sp>
      <p:pic>
        <p:nvPicPr>
          <p:cNvPr id="11"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001" y="3152321"/>
            <a:ext cx="3060700" cy="3715865"/>
          </a:xfrm>
          <a:prstGeom prst="rect">
            <a:avLst/>
          </a:prstGeom>
        </p:spPr>
      </p:pic>
      <p:pic>
        <p:nvPicPr>
          <p:cNvPr id="19" name="图片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97155" y="657824"/>
            <a:ext cx="1346382" cy="772824"/>
          </a:xfrm>
          <a:prstGeom prst="rect">
            <a:avLst/>
          </a:prstGeom>
        </p:spPr>
      </p:pic>
      <p:sp>
        <p:nvSpPr>
          <p:cNvPr id="22" name="文本框 21"/>
          <p:cNvSpPr txBox="1"/>
          <p:nvPr userDrawn="1"/>
        </p:nvSpPr>
        <p:spPr>
          <a:xfrm>
            <a:off x="6588974" y="861747"/>
            <a:ext cx="4903907" cy="369332"/>
          </a:xfrm>
          <a:prstGeom prst="rect">
            <a:avLst/>
          </a:prstGeom>
          <a:noFill/>
        </p:spPr>
        <p:txBody>
          <a:bodyPr wrap="none" rtlCol="0">
            <a:spAutoFit/>
          </a:bodyPr>
          <a:lstStyle/>
          <a:p>
            <a:pPr algn="ctr"/>
            <a:r>
              <a:rPr lang="en-US" altLang="zh-CN" sz="1800" b="1" dirty="0">
                <a:solidFill>
                  <a:srgbClr val="003366"/>
                </a:solidFill>
                <a:latin typeface="Arial" panose="020B0604020202020204" pitchFamily="34" charset="0"/>
                <a:ea typeface="黑体" panose="02010609060101010101" pitchFamily="49" charset="-122"/>
                <a:cs typeface="Arial" panose="020B0604020202020204" pitchFamily="34" charset="0"/>
              </a:rPr>
              <a:t>Center of Multiphase Flow in Porous Media</a:t>
            </a:r>
            <a:endParaRPr lang="zh-CN" altLang="en-US" sz="1800" b="1" dirty="0">
              <a:solidFill>
                <a:srgbClr val="003366"/>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404689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grpSp>
        <p:nvGrpSpPr>
          <p:cNvPr id="5" name="组合 15"/>
          <p:cNvGrpSpPr>
            <a:grpSpLocks/>
          </p:cNvGrpSpPr>
          <p:nvPr userDrawn="1"/>
        </p:nvGrpSpPr>
        <p:grpSpPr bwMode="auto">
          <a:xfrm>
            <a:off x="-4231" y="4953003"/>
            <a:ext cx="12196233" cy="1911351"/>
            <a:chOff x="-3765" y="4832896"/>
            <a:chExt cx="9147765" cy="2032192"/>
          </a:xfrm>
        </p:grpSpPr>
        <p:sp>
          <p:nvSpPr>
            <p:cNvPr id="6" name="任意多边形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457200">
                <a:defRPr/>
              </a:pPr>
              <a:endParaRPr lang="en-US" sz="2400" b="1">
                <a:solidFill>
                  <a:prstClr val="black"/>
                </a:solidFill>
                <a:effectLst>
                  <a:outerShdw blurRad="38100" dist="38100" dir="2700000" algn="tl">
                    <a:srgbClr val="000000">
                      <a:alpha val="43137"/>
                    </a:srgbClr>
                  </a:outerShdw>
                </a:effectLst>
                <a:latin typeface="Arial" charset="0"/>
                <a:ea typeface="仿宋_GB2312" pitchFamily="49" charset="-122"/>
              </a:endParaRPr>
            </a:p>
          </p:txBody>
        </p:sp>
        <p:sp>
          <p:nvSpPr>
            <p:cNvPr id="7" name="任意多边形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457200"/>
              <a:endParaRPr lang="zh-CN" altLang="en-US" sz="2400" b="1">
                <a:solidFill>
                  <a:prstClr val="black"/>
                </a:solidFill>
                <a:effectLst>
                  <a:outerShdw blurRad="38100" dist="38100" dir="2700000" algn="tl">
                    <a:srgbClr val="000000">
                      <a:alpha val="43137"/>
                    </a:srgbClr>
                  </a:outerShdw>
                </a:effectLst>
              </a:endParaRPr>
            </a:p>
          </p:txBody>
        </p:sp>
        <p:sp>
          <p:nvSpPr>
            <p:cNvPr id="8" name="任意多边形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2400" b="1">
                <a:solidFill>
                  <a:prstClr val="white"/>
                </a:solidFill>
                <a:effectLst>
                  <a:outerShdw blurRad="38100" dist="38100" dir="2700000" algn="tl">
                    <a:srgbClr val="000000">
                      <a:alpha val="43137"/>
                    </a:srgbClr>
                  </a:outerShdw>
                </a:effectLst>
              </a:endParaRPr>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0" name="标题 8"/>
          <p:cNvSpPr>
            <a:spLocks noGrp="1"/>
          </p:cNvSpPr>
          <p:nvPr>
            <p:ph type="ctrTitle" hasCustomPrompt="1"/>
          </p:nvPr>
        </p:nvSpPr>
        <p:spPr>
          <a:xfrm>
            <a:off x="812801" y="2383261"/>
            <a:ext cx="10566400" cy="1248943"/>
          </a:xfrm>
          <a:prstGeom prst="rect">
            <a:avLst/>
          </a:prstGeom>
        </p:spPr>
        <p:txBody>
          <a:bodyPr anchor="b"/>
          <a:lstStyle>
            <a:lvl1pPr marL="146046" marR="0" indent="0" algn="ctr" defTabSz="1219170" rtl="0" eaLnBrk="0" fontAlgn="base" latinLnBrk="0" hangingPunct="0">
              <a:lnSpc>
                <a:spcPct val="100000"/>
              </a:lnSpc>
              <a:spcBef>
                <a:spcPts val="533"/>
              </a:spcBef>
              <a:spcAft>
                <a:spcPct val="0"/>
              </a:spcAft>
              <a:buClrTx/>
              <a:buSzTx/>
              <a:buFontTx/>
              <a:buNone/>
              <a:tabLst/>
              <a:defRPr sz="4267" b="1" u="none" baseline="0">
                <a:solidFill>
                  <a:srgbClr val="003366"/>
                </a:solidFill>
                <a:effectLst>
                  <a:outerShdw blurRad="31750" dist="25400" dir="5400000" algn="tl" rotWithShape="0">
                    <a:srgbClr val="000000">
                      <a:alpha val="25000"/>
                    </a:srgbClr>
                  </a:outerShdw>
                </a:effectLst>
                <a:latin typeface="Times New Roman" pitchFamily="18" charset="0"/>
              </a:defRPr>
            </a:lvl1pPr>
            <a:extLst/>
          </a:lstStyle>
          <a:p>
            <a:pPr marL="146046" marR="0" lvl="0" indent="0" defTabSz="1219170" rtl="0" eaLnBrk="0" fontAlgn="base" latinLnBrk="0" hangingPunct="0">
              <a:lnSpc>
                <a:spcPct val="100000"/>
              </a:lnSpc>
              <a:spcBef>
                <a:spcPts val="533"/>
              </a:spcBef>
              <a:spcAft>
                <a:spcPct val="0"/>
              </a:spcAft>
              <a:tabLst/>
              <a:defRPr/>
            </a:pPr>
            <a:r>
              <a:rPr lang="zh-CN" altLang="en-US" dirty="0"/>
              <a:t>请在这里输入你的报告题目</a:t>
            </a:r>
          </a:p>
        </p:txBody>
      </p:sp>
      <p:pic>
        <p:nvPicPr>
          <p:cNvPr id="1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32520" y="1281497"/>
            <a:ext cx="3458873" cy="5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userDrawn="1"/>
        </p:nvGrpSpPr>
        <p:grpSpPr>
          <a:xfrm>
            <a:off x="709852" y="1092204"/>
            <a:ext cx="10669349" cy="1291057"/>
            <a:chOff x="373644" y="242888"/>
            <a:chExt cx="8284549" cy="976312"/>
          </a:xfrm>
        </p:grpSpPr>
        <p:pic>
          <p:nvPicPr>
            <p:cNvPr id="17" name="Picture 2" descr="C:\Users\Administrator\Desktop\sun.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3644" y="242888"/>
              <a:ext cx="845556" cy="97631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userDrawn="1"/>
          </p:nvCxnSpPr>
          <p:spPr>
            <a:xfrm>
              <a:off x="1114393" y="1186825"/>
              <a:ext cx="7543800" cy="1588"/>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userDrawn="1"/>
        </p:nvSpPr>
        <p:spPr>
          <a:xfrm>
            <a:off x="1826727" y="1878560"/>
            <a:ext cx="4293087" cy="420564"/>
          </a:xfrm>
          <a:prstGeom prst="rect">
            <a:avLst/>
          </a:prstGeom>
        </p:spPr>
        <p:txBody>
          <a:bodyPr wrap="square">
            <a:spAutoFit/>
          </a:bodyPr>
          <a:lstStyle/>
          <a:p>
            <a:pPr algn="dist" defTabSz="457200"/>
            <a:r>
              <a:rPr lang="en-US" altLang="zh-CN" sz="2133" b="1" dirty="0">
                <a:solidFill>
                  <a:srgbClr val="0033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 University Of Petroleum</a:t>
            </a:r>
            <a:endParaRPr lang="zh-CN" altLang="en-US" sz="2133" b="1" dirty="0">
              <a:solidFill>
                <a:srgbClr val="0033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标题 8"/>
          <p:cNvSpPr txBox="1">
            <a:spLocks/>
          </p:cNvSpPr>
          <p:nvPr userDrawn="1"/>
        </p:nvSpPr>
        <p:spPr>
          <a:xfrm>
            <a:off x="5281083" y="1555201"/>
            <a:ext cx="1020235" cy="322764"/>
          </a:xfrm>
          <a:prstGeom prst="rect">
            <a:avLst/>
          </a:prstGeom>
        </p:spPr>
        <p:txBody>
          <a:bodyPr anchor="b"/>
          <a:lstStyle>
            <a:lvl1pPr marL="109537" indent="0" eaLnBrk="0" hangingPunct="0">
              <a:spcBef>
                <a:spcPts val="400"/>
              </a:spcBef>
              <a:buClr>
                <a:schemeClr val="accent1"/>
              </a:buClr>
              <a:buSzPct val="68000"/>
              <a:buFont typeface="Wingdings 3" pitchFamily="18" charset="2"/>
              <a:buNone/>
              <a:defRPr sz="2000" b="1">
                <a:solidFill>
                  <a:srgbClr val="003366"/>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620713" indent="-228600" eaLnBrk="0" hangingPunct="0">
              <a:spcBef>
                <a:spcPts val="325"/>
              </a:spcBef>
              <a:buClr>
                <a:schemeClr val="accent1"/>
              </a:buClr>
              <a:buFont typeface="Verdana" pitchFamily="34" charset="0"/>
              <a:buChar char="◦"/>
              <a:defRPr sz="2300">
                <a:latin typeface="+mn-lt"/>
                <a:ea typeface="+mn-ea"/>
                <a:cs typeface="+mn-cs"/>
              </a:defRPr>
            </a:lvl2pPr>
            <a:lvl3pPr marL="858838" indent="-228600" eaLnBrk="0" hangingPunct="0">
              <a:spcBef>
                <a:spcPts val="350"/>
              </a:spcBef>
              <a:buClr>
                <a:schemeClr val="accent2"/>
              </a:buClr>
              <a:buSzPct val="100000"/>
              <a:buFont typeface="Wingdings 2" pitchFamily="18" charset="2"/>
              <a:buChar char=""/>
              <a:defRPr sz="2100">
                <a:latin typeface="+mn-lt"/>
                <a:ea typeface="+mn-ea"/>
                <a:cs typeface="+mn-cs"/>
              </a:defRPr>
            </a:lvl3pPr>
            <a:lvl4pPr marL="1143000" indent="-228600" eaLnBrk="0" hangingPunct="0">
              <a:spcBef>
                <a:spcPts val="350"/>
              </a:spcBef>
              <a:buClr>
                <a:schemeClr val="accent2"/>
              </a:buClr>
              <a:buFont typeface="Wingdings 2" pitchFamily="18" charset="2"/>
              <a:buChar char=""/>
              <a:defRPr sz="1900">
                <a:latin typeface="+mn-lt"/>
                <a:ea typeface="+mn-ea"/>
                <a:cs typeface="+mn-cs"/>
              </a:defRPr>
            </a:lvl4pPr>
            <a:lvl5pPr marL="1371600" indent="-228600" eaLnBrk="0" hangingPunct="0">
              <a:spcBef>
                <a:spcPts val="350"/>
              </a:spcBef>
              <a:buClr>
                <a:schemeClr val="accent2"/>
              </a:buClr>
              <a:buFont typeface="Wingdings 2" pitchFamily="18" charset="2"/>
              <a:buChar char=""/>
              <a:defRPr>
                <a:latin typeface="+mn-lt"/>
                <a:ea typeface="+mn-ea"/>
                <a:cs typeface="+mn-cs"/>
              </a:defRPr>
            </a:lvl5pPr>
            <a:lvl6pPr marL="1600200" indent="-228600">
              <a:spcBef>
                <a:spcPts val="350"/>
              </a:spcBef>
              <a:buClr>
                <a:schemeClr val="accent3"/>
              </a:buClr>
              <a:buFont typeface="Wingdings 2"/>
              <a:buChar char=""/>
              <a:defRPr kumimoji="0" sz="1800">
                <a:latin typeface="+mn-lt"/>
                <a:ea typeface="+mn-ea"/>
                <a:cs typeface="+mn-cs"/>
              </a:defRPr>
            </a:lvl6pPr>
            <a:lvl7pPr marL="1828800" indent="-228600">
              <a:spcBef>
                <a:spcPts val="350"/>
              </a:spcBef>
              <a:buClr>
                <a:schemeClr val="accent3"/>
              </a:buClr>
              <a:buFont typeface="Wingdings 2"/>
              <a:buChar char=""/>
              <a:defRPr kumimoji="0" sz="1600">
                <a:latin typeface="+mn-lt"/>
                <a:ea typeface="+mn-ea"/>
                <a:cs typeface="+mn-cs"/>
              </a:defRPr>
            </a:lvl7pPr>
            <a:lvl8pPr marL="2057400" indent="-228600">
              <a:spcBef>
                <a:spcPts val="350"/>
              </a:spcBef>
              <a:buClr>
                <a:schemeClr val="accent3"/>
              </a:buClr>
              <a:buFont typeface="Wingdings 2"/>
              <a:buChar char=""/>
              <a:defRPr kumimoji="0" sz="1600">
                <a:latin typeface="+mn-lt"/>
                <a:ea typeface="+mn-ea"/>
                <a:cs typeface="+mn-cs"/>
              </a:defRPr>
            </a:lvl8pPr>
            <a:lvl9pPr marL="2286000" indent="-228600">
              <a:spcBef>
                <a:spcPts val="350"/>
              </a:spcBef>
              <a:buClr>
                <a:schemeClr val="accent3"/>
              </a:buClr>
              <a:buFont typeface="Wingdings 2"/>
              <a:buChar char=""/>
              <a:defRPr kumimoji="0" sz="1600" baseline="0">
                <a:latin typeface="+mn-lt"/>
                <a:ea typeface="+mn-ea"/>
                <a:cs typeface="+mn-cs"/>
              </a:defRPr>
            </a:lvl9pPr>
            <a:extLst/>
          </a:lstStyle>
          <a:p>
            <a:pPr marL="0" defTabSz="457200">
              <a:buClr>
                <a:srgbClr val="2DA2BF"/>
              </a:buClr>
            </a:pPr>
            <a:r>
              <a:rPr lang="en-US" altLang="zh-CN" sz="1600" dirty="0">
                <a:effectLst/>
                <a:latin typeface="宋体" panose="02010600030101010101" pitchFamily="2" charset="-122"/>
                <a:ea typeface="宋体" panose="02010600030101010101" pitchFamily="2" charset="-122"/>
              </a:rPr>
              <a:t>(</a:t>
            </a:r>
            <a:r>
              <a:rPr lang="zh-CN" altLang="en-US" sz="1600" dirty="0">
                <a:effectLst/>
                <a:latin typeface="宋体" panose="02010600030101010101" pitchFamily="2" charset="-122"/>
                <a:ea typeface="宋体" panose="02010600030101010101" pitchFamily="2" charset="-122"/>
              </a:rPr>
              <a:t>华东</a:t>
            </a:r>
            <a:r>
              <a:rPr lang="en-US" altLang="zh-CN" sz="1600" dirty="0">
                <a:effectLst/>
                <a:latin typeface="宋体" panose="02010600030101010101" pitchFamily="2" charset="-122"/>
                <a:ea typeface="宋体" panose="02010600030101010101" pitchFamily="2" charset="-122"/>
              </a:rPr>
              <a:t>)</a:t>
            </a:r>
            <a:endParaRPr lang="zh-CN" altLang="en-US" sz="1600" dirty="0">
              <a:effectLst/>
              <a:latin typeface="宋体" panose="02010600030101010101" pitchFamily="2" charset="-122"/>
              <a:ea typeface="宋体" panose="02010600030101010101" pitchFamily="2" charset="-122"/>
            </a:endParaRPr>
          </a:p>
        </p:txBody>
      </p:sp>
      <p:sp>
        <p:nvSpPr>
          <p:cNvPr id="34" name="文本占位符 33"/>
          <p:cNvSpPr>
            <a:spLocks noGrp="1"/>
          </p:cNvSpPr>
          <p:nvPr>
            <p:ph type="body" sz="quarter" idx="10" hasCustomPrompt="1"/>
          </p:nvPr>
        </p:nvSpPr>
        <p:spPr>
          <a:xfrm>
            <a:off x="812800" y="3530600"/>
            <a:ext cx="10566400" cy="508000"/>
          </a:xfrm>
          <a:prstGeom prst="rect">
            <a:avLst/>
          </a:prstGeom>
        </p:spPr>
        <p:txBody>
          <a:bodyPr/>
          <a:lstStyle>
            <a:lvl1pPr marL="146046" indent="0" algn="ctr">
              <a:buNone/>
              <a:defRPr sz="2667" b="1">
                <a:solidFill>
                  <a:srgbClr val="003366"/>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en-US" altLang="zh-CN" sz="2400" b="1" dirty="0">
                <a:solidFill>
                  <a:srgbClr val="0033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Please input your headline here.</a:t>
            </a:r>
          </a:p>
        </p:txBody>
      </p:sp>
      <p:sp>
        <p:nvSpPr>
          <p:cNvPr id="40" name="文本占位符 33"/>
          <p:cNvSpPr>
            <a:spLocks noGrp="1"/>
          </p:cNvSpPr>
          <p:nvPr>
            <p:ph type="body" sz="quarter" idx="11" hasCustomPrompt="1"/>
          </p:nvPr>
        </p:nvSpPr>
        <p:spPr>
          <a:xfrm>
            <a:off x="812800" y="4513557"/>
            <a:ext cx="10566400" cy="508000"/>
          </a:xfrm>
          <a:prstGeom prst="rect">
            <a:avLst/>
          </a:prstGeom>
        </p:spPr>
        <p:txBody>
          <a:bodyPr/>
          <a:lstStyle>
            <a:lvl1pPr marL="146046" indent="0" algn="ctr">
              <a:buNone/>
              <a:defRPr sz="2667" b="1">
                <a:solidFill>
                  <a:srgbClr val="003366"/>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stStyle>
          <a:p>
            <a:r>
              <a:rPr lang="zh-CN" altLang="en-US" dirty="0"/>
              <a:t>主讲：姚军</a:t>
            </a:r>
          </a:p>
        </p:txBody>
      </p:sp>
      <p:sp>
        <p:nvSpPr>
          <p:cNvPr id="27" name="标题 8"/>
          <p:cNvSpPr txBox="1">
            <a:spLocks/>
          </p:cNvSpPr>
          <p:nvPr userDrawn="1"/>
        </p:nvSpPr>
        <p:spPr>
          <a:xfrm>
            <a:off x="6050845" y="1747716"/>
            <a:ext cx="5328356" cy="588945"/>
          </a:xfrm>
          <a:prstGeom prst="rect">
            <a:avLst/>
          </a:prstGeom>
        </p:spPr>
        <p:txBody>
          <a:bodyPr anchor="b"/>
          <a:lstStyle>
            <a:lvl1pPr marL="109537" marR="0" indent="0" algn="ctr" defTabSz="914400" rtl="0" eaLnBrk="0" fontAlgn="base" latinLnBrk="0" hangingPunct="0">
              <a:lnSpc>
                <a:spcPct val="100000"/>
              </a:lnSpc>
              <a:spcBef>
                <a:spcPts val="400"/>
              </a:spcBef>
              <a:spcAft>
                <a:spcPct val="0"/>
              </a:spcAft>
              <a:buClrTx/>
              <a:buSzTx/>
              <a:buFontTx/>
              <a:buNone/>
              <a:tabLst/>
              <a:defRPr sz="3200" b="1" u="none" kern="1200" baseline="0">
                <a:solidFill>
                  <a:srgbClr val="003366"/>
                </a:solidFill>
                <a:effectLst>
                  <a:outerShdw blurRad="31750" dist="25400" dir="5400000" algn="tl" rotWithShape="0">
                    <a:srgbClr val="000000">
                      <a:alpha val="25000"/>
                    </a:srgbClr>
                  </a:outerShdw>
                </a:effectLst>
                <a:latin typeface="Times New Roman" pitchFamily="18"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ea typeface="黑体" pitchFamily="49" charset="-122"/>
              </a:defRPr>
            </a:lvl2pPr>
            <a:lvl3pPr algn="l" rtl="0" eaLnBrk="0" fontAlgn="base" hangingPunct="0">
              <a:spcBef>
                <a:spcPct val="0"/>
              </a:spcBef>
              <a:spcAft>
                <a:spcPct val="0"/>
              </a:spcAft>
              <a:defRPr sz="4100" b="1">
                <a:solidFill>
                  <a:schemeClr val="tx2"/>
                </a:solidFill>
                <a:latin typeface="Lucida Sans Unicode" pitchFamily="34" charset="0"/>
                <a:ea typeface="黑体" pitchFamily="49" charset="-122"/>
              </a:defRPr>
            </a:lvl3pPr>
            <a:lvl4pPr algn="l" rtl="0" eaLnBrk="0" fontAlgn="base" hangingPunct="0">
              <a:spcBef>
                <a:spcPct val="0"/>
              </a:spcBef>
              <a:spcAft>
                <a:spcPct val="0"/>
              </a:spcAft>
              <a:defRPr sz="4100" b="1">
                <a:solidFill>
                  <a:schemeClr val="tx2"/>
                </a:solidFill>
                <a:latin typeface="Lucida Sans Unicode" pitchFamily="34" charset="0"/>
                <a:ea typeface="黑体" pitchFamily="49" charset="-122"/>
              </a:defRPr>
            </a:lvl4pPr>
            <a:lvl5pPr algn="l" rtl="0" eaLnBrk="0" fontAlgn="base" hangingPunct="0">
              <a:spcBef>
                <a:spcPct val="0"/>
              </a:spcBef>
              <a:spcAft>
                <a:spcPct val="0"/>
              </a:spcAft>
              <a:defRPr sz="4100" b="1">
                <a:solidFill>
                  <a:schemeClr val="tx2"/>
                </a:solidFill>
                <a:latin typeface="Lucida Sans Unicode" pitchFamily="34" charset="0"/>
                <a:ea typeface="黑体" pitchFamily="49" charset="-122"/>
              </a:defRPr>
            </a:lvl5pPr>
            <a:lvl6pPr marL="457200" algn="l" rtl="0" fontAlgn="base">
              <a:spcBef>
                <a:spcPct val="0"/>
              </a:spcBef>
              <a:spcAft>
                <a:spcPct val="0"/>
              </a:spcAft>
              <a:defRPr sz="4100" b="1">
                <a:solidFill>
                  <a:schemeClr val="tx2"/>
                </a:solidFill>
                <a:latin typeface="Lucida Sans Unicode" pitchFamily="34" charset="0"/>
                <a:ea typeface="黑体" pitchFamily="49" charset="-122"/>
              </a:defRPr>
            </a:lvl6pPr>
            <a:lvl7pPr marL="914400" algn="l" rtl="0" fontAlgn="base">
              <a:spcBef>
                <a:spcPct val="0"/>
              </a:spcBef>
              <a:spcAft>
                <a:spcPct val="0"/>
              </a:spcAft>
              <a:defRPr sz="4100" b="1">
                <a:solidFill>
                  <a:schemeClr val="tx2"/>
                </a:solidFill>
                <a:latin typeface="Lucida Sans Unicode" pitchFamily="34" charset="0"/>
                <a:ea typeface="黑体" pitchFamily="49" charset="-122"/>
              </a:defRPr>
            </a:lvl7pPr>
            <a:lvl8pPr marL="1371600" algn="l" rtl="0" fontAlgn="base">
              <a:spcBef>
                <a:spcPct val="0"/>
              </a:spcBef>
              <a:spcAft>
                <a:spcPct val="0"/>
              </a:spcAft>
              <a:defRPr sz="4100" b="1">
                <a:solidFill>
                  <a:schemeClr val="tx2"/>
                </a:solidFill>
                <a:latin typeface="Lucida Sans Unicode" pitchFamily="34" charset="0"/>
                <a:ea typeface="黑体" pitchFamily="49" charset="-122"/>
              </a:defRPr>
            </a:lvl8pPr>
            <a:lvl9pPr marL="1828800" algn="l" rtl="0" fontAlgn="base">
              <a:spcBef>
                <a:spcPct val="0"/>
              </a:spcBef>
              <a:spcAft>
                <a:spcPct val="0"/>
              </a:spcAft>
              <a:defRPr sz="4100" b="1">
                <a:solidFill>
                  <a:schemeClr val="tx2"/>
                </a:solidFill>
                <a:latin typeface="Lucida Sans Unicode" pitchFamily="34" charset="0"/>
                <a:ea typeface="黑体" pitchFamily="49" charset="-122"/>
              </a:defRPr>
            </a:lvl9pPr>
            <a:extLst/>
          </a:lstStyle>
          <a:p>
            <a:pPr algn="l">
              <a:defRPr/>
            </a:pPr>
            <a:r>
              <a:rPr lang="en-US" altLang="zh-CN" dirty="0"/>
              <a:t>2016</a:t>
            </a:r>
            <a:r>
              <a:rPr lang="zh-CN" altLang="en-US" dirty="0"/>
              <a:t>某某国际研讨会</a:t>
            </a:r>
          </a:p>
        </p:txBody>
      </p:sp>
      <p:pic>
        <p:nvPicPr>
          <p:cNvPr id="11" name="图片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001" y="3152321"/>
            <a:ext cx="3060700" cy="3715865"/>
          </a:xfrm>
          <a:prstGeom prst="rect">
            <a:avLst/>
          </a:prstGeom>
        </p:spPr>
      </p:pic>
    </p:spTree>
    <p:extLst>
      <p:ext uri="{BB962C8B-B14F-4D97-AF65-F5344CB8AC3E}">
        <p14:creationId xmlns:p14="http://schemas.microsoft.com/office/powerpoint/2010/main" val="3306892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grpSp>
        <p:nvGrpSpPr>
          <p:cNvPr id="5126" name="组合 5125"/>
          <p:cNvGrpSpPr/>
          <p:nvPr userDrawn="1"/>
        </p:nvGrpSpPr>
        <p:grpSpPr>
          <a:xfrm>
            <a:off x="709852" y="302081"/>
            <a:ext cx="10669349" cy="812800"/>
            <a:chOff x="532388" y="514351"/>
            <a:chExt cx="8002012" cy="609600"/>
          </a:xfrm>
        </p:grpSpPr>
        <p:pic>
          <p:nvPicPr>
            <p:cNvPr id="17" name="Picture 2" descr="C:\Users\Administrator\Desktop\su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2388" y="514351"/>
              <a:ext cx="567846"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userDrawn="1"/>
          </p:nvCxnSpPr>
          <p:spPr>
            <a:xfrm>
              <a:off x="1029849" y="1103736"/>
              <a:ext cx="7504551" cy="10074"/>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grpSp>
      <p:sp>
        <p:nvSpPr>
          <p:cNvPr id="90" name="标题 8"/>
          <p:cNvSpPr>
            <a:spLocks noGrp="1"/>
          </p:cNvSpPr>
          <p:nvPr>
            <p:ph type="ctrTitle" hasCustomPrompt="1"/>
          </p:nvPr>
        </p:nvSpPr>
        <p:spPr>
          <a:xfrm>
            <a:off x="1320801" y="382544"/>
            <a:ext cx="10058400" cy="667020"/>
          </a:xfrm>
          <a:prstGeom prst="rect">
            <a:avLst/>
          </a:prstGeom>
        </p:spPr>
        <p:txBody>
          <a:bodyPr anchor="b"/>
          <a:lstStyle>
            <a:lvl1pPr marL="146046" marR="0" indent="0" algn="l" defTabSz="1219170" rtl="0" eaLnBrk="0" fontAlgn="base" latinLnBrk="0" hangingPunct="0">
              <a:lnSpc>
                <a:spcPct val="100000"/>
              </a:lnSpc>
              <a:spcBef>
                <a:spcPts val="533"/>
              </a:spcBef>
              <a:spcAft>
                <a:spcPct val="0"/>
              </a:spcAft>
              <a:buClrTx/>
              <a:buSzTx/>
              <a:buFontTx/>
              <a:buNone/>
              <a:tabLst/>
              <a:defRPr sz="3733" b="0" u="none" baseline="0">
                <a:solidFill>
                  <a:srgbClr val="003366"/>
                </a:solidFill>
                <a:effectLst>
                  <a:outerShdw blurRad="31750" dist="25400" dir="5400000" algn="tl" rotWithShape="0">
                    <a:srgbClr val="000000">
                      <a:alpha val="25000"/>
                    </a:srgbClr>
                  </a:outerShdw>
                </a:effectLst>
                <a:latin typeface="Times New Roman" pitchFamily="18" charset="0"/>
              </a:defRPr>
            </a:lvl1pPr>
            <a:extLst/>
          </a:lstStyle>
          <a:p>
            <a:pPr marL="146046" marR="0" lvl="0" indent="0" defTabSz="1219170" rtl="0" eaLnBrk="0" fontAlgn="base" latinLnBrk="0" hangingPunct="0">
              <a:lnSpc>
                <a:spcPct val="100000"/>
              </a:lnSpc>
              <a:spcBef>
                <a:spcPts val="533"/>
              </a:spcBef>
              <a:spcAft>
                <a:spcPct val="0"/>
              </a:spcAft>
              <a:tabLst/>
              <a:defRPr/>
            </a:pPr>
            <a:r>
              <a:rPr lang="zh-CN" altLang="en-US" dirty="0"/>
              <a:t>请在这里输入你的报告题目</a:t>
            </a:r>
          </a:p>
        </p:txBody>
      </p:sp>
      <p:pic>
        <p:nvPicPr>
          <p:cNvPr id="21" name="图片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3152321"/>
            <a:ext cx="3060700" cy="3715865"/>
          </a:xfrm>
          <a:prstGeom prst="rect">
            <a:avLst/>
          </a:prstGeom>
        </p:spPr>
      </p:pic>
      <p:sp>
        <p:nvSpPr>
          <p:cNvPr id="7" name="灯片编号占位符 17">
            <a:extLst>
              <a:ext uri="{FF2B5EF4-FFF2-40B4-BE49-F238E27FC236}">
                <a16:creationId xmlns:a16="http://schemas.microsoft.com/office/drawing/2014/main" id="{0B406812-2C40-45F1-9303-ED02094CB06F}"/>
              </a:ext>
            </a:extLst>
          </p:cNvPr>
          <p:cNvSpPr>
            <a:spLocks noGrp="1"/>
          </p:cNvSpPr>
          <p:nvPr>
            <p:ph type="sldNum" sz="quarter" idx="11"/>
          </p:nvPr>
        </p:nvSpPr>
        <p:spPr>
          <a:xfrm>
            <a:off x="11218467" y="6273800"/>
            <a:ext cx="967316" cy="508000"/>
          </a:xfrm>
          <a:prstGeom prst="rect">
            <a:avLst/>
          </a:prstGeom>
        </p:spPr>
        <p:txBody>
          <a:bodyPr/>
          <a:lstStyle>
            <a:lvl1pPr algn="r">
              <a:defRPr lang="en-US" altLang="zh-CN" sz="3200">
                <a:solidFill>
                  <a:srgbClr val="003366"/>
                </a:solidFill>
              </a:defRPr>
            </a:lvl1pPr>
          </a:lstStyle>
          <a:p>
            <a:pPr defTabSz="457200">
              <a:defRPr/>
            </a:pPr>
            <a:fld id="{14CC46A3-A92C-44BC-B33E-17FF436B25C6}" type="slidenum">
              <a:rPr smtClean="0">
                <a:ea typeface="黑体" panose="02010609060101010101" pitchFamily="49" charset="-122"/>
              </a:rPr>
              <a:pPr defTabSz="457200">
                <a:defRPr/>
              </a:pPr>
              <a:t>‹#›</a:t>
            </a:fld>
            <a:endParaRPr lang="zh-CN" altLang="en-US" dirty="0"/>
          </a:p>
        </p:txBody>
      </p:sp>
    </p:spTree>
    <p:extLst>
      <p:ext uri="{BB962C8B-B14F-4D97-AF65-F5344CB8AC3E}">
        <p14:creationId xmlns:p14="http://schemas.microsoft.com/office/powerpoint/2010/main" val="204175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grpSp>
        <p:nvGrpSpPr>
          <p:cNvPr id="5126" name="组合 5125"/>
          <p:cNvGrpSpPr/>
          <p:nvPr userDrawn="1"/>
        </p:nvGrpSpPr>
        <p:grpSpPr>
          <a:xfrm>
            <a:off x="709852" y="302081"/>
            <a:ext cx="10669349" cy="812800"/>
            <a:chOff x="532388" y="514351"/>
            <a:chExt cx="8002012" cy="609600"/>
          </a:xfrm>
        </p:grpSpPr>
        <p:pic>
          <p:nvPicPr>
            <p:cNvPr id="17" name="Picture 2" descr="C:\Users\Administrator\Desktop\su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2388" y="514351"/>
              <a:ext cx="567846"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userDrawn="1"/>
          </p:nvCxnSpPr>
          <p:spPr>
            <a:xfrm>
              <a:off x="1029849" y="1103736"/>
              <a:ext cx="7504551" cy="10074"/>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grpSp>
      <p:sp>
        <p:nvSpPr>
          <p:cNvPr id="90" name="标题 8"/>
          <p:cNvSpPr>
            <a:spLocks noGrp="1"/>
          </p:cNvSpPr>
          <p:nvPr>
            <p:ph type="ctrTitle" hasCustomPrompt="1"/>
          </p:nvPr>
        </p:nvSpPr>
        <p:spPr>
          <a:xfrm>
            <a:off x="1320801" y="382544"/>
            <a:ext cx="10058400" cy="667020"/>
          </a:xfrm>
          <a:prstGeom prst="rect">
            <a:avLst/>
          </a:prstGeom>
        </p:spPr>
        <p:txBody>
          <a:bodyPr anchor="b"/>
          <a:lstStyle>
            <a:lvl1pPr marL="146046" marR="0" indent="0" algn="l" defTabSz="1219170" rtl="0" eaLnBrk="0" fontAlgn="base" latinLnBrk="0" hangingPunct="0">
              <a:lnSpc>
                <a:spcPct val="100000"/>
              </a:lnSpc>
              <a:spcBef>
                <a:spcPts val="533"/>
              </a:spcBef>
              <a:spcAft>
                <a:spcPct val="0"/>
              </a:spcAft>
              <a:buClrTx/>
              <a:buSzTx/>
              <a:buFontTx/>
              <a:buNone/>
              <a:tabLst/>
              <a:defRPr sz="3733" b="0" u="none" baseline="0">
                <a:solidFill>
                  <a:srgbClr val="003366"/>
                </a:solidFill>
                <a:effectLst>
                  <a:outerShdw blurRad="31750" dist="25400" dir="5400000" algn="tl" rotWithShape="0">
                    <a:srgbClr val="000000">
                      <a:alpha val="25000"/>
                    </a:srgbClr>
                  </a:outerShdw>
                </a:effectLst>
                <a:latin typeface="Times New Roman" pitchFamily="18" charset="0"/>
              </a:defRPr>
            </a:lvl1pPr>
            <a:extLst/>
          </a:lstStyle>
          <a:p>
            <a:pPr marL="146046" marR="0" lvl="0" indent="0" defTabSz="1219170" rtl="0" eaLnBrk="0" fontAlgn="base" latinLnBrk="0" hangingPunct="0">
              <a:lnSpc>
                <a:spcPct val="100000"/>
              </a:lnSpc>
              <a:spcBef>
                <a:spcPts val="533"/>
              </a:spcBef>
              <a:spcAft>
                <a:spcPct val="0"/>
              </a:spcAft>
              <a:tabLst/>
              <a:defRPr/>
            </a:pPr>
            <a:r>
              <a:rPr lang="zh-CN" altLang="en-US" dirty="0"/>
              <a:t>请在这里输入你的报告题目</a:t>
            </a:r>
          </a:p>
        </p:txBody>
      </p:sp>
      <p:pic>
        <p:nvPicPr>
          <p:cNvPr id="21" name="图片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3152321"/>
            <a:ext cx="3060700" cy="3715865"/>
          </a:xfrm>
          <a:prstGeom prst="rect">
            <a:avLst/>
          </a:prstGeom>
        </p:spPr>
      </p:pic>
      <p:sp>
        <p:nvSpPr>
          <p:cNvPr id="7" name="灯片编号占位符 17">
            <a:extLst>
              <a:ext uri="{FF2B5EF4-FFF2-40B4-BE49-F238E27FC236}">
                <a16:creationId xmlns:a16="http://schemas.microsoft.com/office/drawing/2014/main" id="{0B406812-2C40-45F1-9303-ED02094CB06F}"/>
              </a:ext>
            </a:extLst>
          </p:cNvPr>
          <p:cNvSpPr>
            <a:spLocks noGrp="1"/>
          </p:cNvSpPr>
          <p:nvPr>
            <p:ph type="sldNum" sz="quarter" idx="11"/>
          </p:nvPr>
        </p:nvSpPr>
        <p:spPr>
          <a:xfrm>
            <a:off x="11218467" y="6273800"/>
            <a:ext cx="967316" cy="508000"/>
          </a:xfrm>
          <a:prstGeom prst="rect">
            <a:avLst/>
          </a:prstGeom>
        </p:spPr>
        <p:txBody>
          <a:bodyPr/>
          <a:lstStyle>
            <a:lvl1pPr algn="r">
              <a:defRPr lang="en-US" altLang="zh-CN" sz="3200">
                <a:solidFill>
                  <a:srgbClr val="003366"/>
                </a:solidFill>
              </a:defRPr>
            </a:lvl1pPr>
          </a:lstStyle>
          <a:p>
            <a:pPr defTabSz="457200">
              <a:defRPr/>
            </a:pPr>
            <a:fld id="{14CC46A3-A92C-44BC-B33E-17FF436B25C6}" type="slidenum">
              <a:rPr smtClean="0">
                <a:ea typeface="黑体" panose="02010609060101010101" pitchFamily="49" charset="-122"/>
              </a:rPr>
              <a:pPr defTabSz="457200">
                <a:defRPr/>
              </a:pPr>
              <a:t>‹#›</a:t>
            </a:fld>
            <a:endParaRPr lang="zh-CN" altLang="en-US" dirty="0"/>
          </a:p>
        </p:txBody>
      </p:sp>
    </p:spTree>
    <p:extLst>
      <p:ext uri="{BB962C8B-B14F-4D97-AF65-F5344CB8AC3E}">
        <p14:creationId xmlns:p14="http://schemas.microsoft.com/office/powerpoint/2010/main" val="186117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副标题 16"/>
          <p:cNvSpPr>
            <a:spLocks noGrp="1"/>
          </p:cNvSpPr>
          <p:nvPr>
            <p:ph type="subTitle" idx="1" hasCustomPrompt="1"/>
          </p:nvPr>
        </p:nvSpPr>
        <p:spPr>
          <a:xfrm>
            <a:off x="711201" y="1803400"/>
            <a:ext cx="10753796" cy="3048000"/>
          </a:xfrm>
          <a:prstGeom prst="rect">
            <a:avLst/>
          </a:prstGeom>
        </p:spPr>
        <p:txBody>
          <a:bodyPr lIns="45720" rIns="45720" anchor="ctr"/>
          <a:lstStyle>
            <a:lvl1pPr marL="0" marR="85342" indent="0" algn="l">
              <a:lnSpc>
                <a:spcPct val="150000"/>
              </a:lnSpc>
              <a:spcBef>
                <a:spcPts val="0"/>
              </a:spcBef>
              <a:buClr>
                <a:srgbClr val="971E15"/>
              </a:buClr>
              <a:buFont typeface="Arial" panose="020B0604020202020204" pitchFamily="34" charset="0"/>
              <a:buNone/>
              <a:defRPr sz="2933" b="1" baseline="0">
                <a:solidFill>
                  <a:srgbClr val="003366"/>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zh-CN" altLang="en-US" dirty="0"/>
              <a:t>字体：黑体、宋体（建议不要超过</a:t>
            </a:r>
            <a:r>
              <a:rPr lang="en-US" altLang="zh-CN" dirty="0"/>
              <a:t>3</a:t>
            </a:r>
            <a:r>
              <a:rPr lang="zh-CN" altLang="en-US" dirty="0"/>
              <a:t>种字体）；字号：</a:t>
            </a:r>
            <a:r>
              <a:rPr lang="en-US" altLang="zh-CN" dirty="0"/>
              <a:t>28</a:t>
            </a:r>
            <a:r>
              <a:rPr lang="zh-CN" altLang="en-US" dirty="0"/>
              <a:t>、</a:t>
            </a:r>
            <a:r>
              <a:rPr lang="en-US" altLang="zh-CN" dirty="0"/>
              <a:t>24</a:t>
            </a:r>
            <a:r>
              <a:rPr lang="zh-CN" altLang="en-US" dirty="0"/>
              <a:t>、</a:t>
            </a:r>
            <a:r>
              <a:rPr lang="en-US" altLang="zh-CN" dirty="0"/>
              <a:t>20</a:t>
            </a:r>
            <a:r>
              <a:rPr lang="zh-CN" altLang="en-US" dirty="0"/>
              <a:t>（可加粗）建议行距</a:t>
            </a:r>
            <a:r>
              <a:rPr lang="en-US" altLang="zh-CN" dirty="0"/>
              <a:t>1.5</a:t>
            </a:r>
            <a:r>
              <a:rPr lang="zh-CN" altLang="en-US" dirty="0"/>
              <a:t>倍；主题颜色 石油大学</a:t>
            </a:r>
            <a:r>
              <a:rPr lang="en-US" altLang="zh-CN" dirty="0"/>
              <a:t>Logo</a:t>
            </a:r>
            <a:r>
              <a:rPr lang="zh-CN" altLang="en-US" dirty="0"/>
              <a:t>标准色</a:t>
            </a:r>
            <a:r>
              <a:rPr lang="en-US" altLang="zh-CN" dirty="0"/>
              <a:t>#003366 </a:t>
            </a:r>
            <a:r>
              <a:rPr lang="zh-CN" altLang="en-US" dirty="0"/>
              <a:t>或 </a:t>
            </a:r>
            <a:r>
              <a:rPr lang="en-US" altLang="zh-CN" dirty="0"/>
              <a:t>RGB(0,51,102)</a:t>
            </a:r>
            <a:r>
              <a:rPr lang="zh-CN" altLang="en-US" dirty="0"/>
              <a:t> 建议不要超过</a:t>
            </a:r>
            <a:r>
              <a:rPr lang="en-US" altLang="zh-CN" dirty="0"/>
              <a:t>3</a:t>
            </a:r>
            <a:r>
              <a:rPr lang="zh-CN" altLang="en-US" dirty="0"/>
              <a:t>种颜色。</a:t>
            </a:r>
          </a:p>
        </p:txBody>
      </p:sp>
      <p:sp>
        <p:nvSpPr>
          <p:cNvPr id="4" name="文本占位符 3"/>
          <p:cNvSpPr>
            <a:spLocks noGrp="1"/>
          </p:cNvSpPr>
          <p:nvPr userDrawn="1">
            <p:ph type="body" sz="quarter" idx="10" hasCustomPrompt="1"/>
          </p:nvPr>
        </p:nvSpPr>
        <p:spPr>
          <a:xfrm>
            <a:off x="711201" y="1092200"/>
            <a:ext cx="10753796" cy="609600"/>
          </a:xfrm>
          <a:prstGeom prst="rect">
            <a:avLst/>
          </a:prstGeom>
        </p:spPr>
        <p:txBody>
          <a:bodyPr/>
          <a:lstStyle>
            <a:lvl1pPr marL="146046" indent="0" algn="l">
              <a:buNone/>
              <a:defRPr sz="3200">
                <a:solidFill>
                  <a:srgbClr val="971E15"/>
                </a:solidFill>
                <a:effectLst>
                  <a:outerShdw blurRad="38100" dist="38100" dir="2700000" algn="tl">
                    <a:srgbClr val="000000">
                      <a:alpha val="43137"/>
                    </a:srgbClr>
                  </a:outerShdw>
                </a:effectLst>
                <a:latin typeface="+mj-ea"/>
                <a:ea typeface="+mj-ea"/>
              </a:defRPr>
            </a:lvl1pPr>
          </a:lstStyle>
          <a:p>
            <a:pPr lvl="0"/>
            <a:r>
              <a:rPr lang="en-US" altLang="zh-CN" dirty="0"/>
              <a:t>1.</a:t>
            </a:r>
            <a:r>
              <a:rPr lang="zh-CN" altLang="en-US" dirty="0"/>
              <a:t>二级标题，黑体，字号</a:t>
            </a:r>
            <a:r>
              <a:rPr lang="en-US" altLang="zh-CN" dirty="0"/>
              <a:t>24 </a:t>
            </a:r>
            <a:r>
              <a:rPr lang="zh-CN" altLang="en-US" dirty="0"/>
              <a:t>。</a:t>
            </a:r>
            <a:endParaRPr lang="en-US" altLang="zh-CN" dirty="0"/>
          </a:p>
        </p:txBody>
      </p:sp>
      <p:sp>
        <p:nvSpPr>
          <p:cNvPr id="8" name="灯片编号占位符 17"/>
          <p:cNvSpPr>
            <a:spLocks noGrp="1"/>
          </p:cNvSpPr>
          <p:nvPr userDrawn="1">
            <p:ph type="sldNum" sz="quarter" idx="11"/>
          </p:nvPr>
        </p:nvSpPr>
        <p:spPr>
          <a:xfrm>
            <a:off x="11218467" y="6273800"/>
            <a:ext cx="967316" cy="508000"/>
          </a:xfrm>
          <a:prstGeom prst="rect">
            <a:avLst/>
          </a:prstGeom>
        </p:spPr>
        <p:txBody>
          <a:bodyPr/>
          <a:lstStyle>
            <a:lvl1pPr algn="r">
              <a:defRPr lang="en-US" altLang="zh-CN" sz="3200">
                <a:solidFill>
                  <a:srgbClr val="003366"/>
                </a:solidFill>
              </a:defRPr>
            </a:lvl1pPr>
          </a:lstStyle>
          <a:p>
            <a:pPr defTabSz="457200">
              <a:defRPr/>
            </a:pPr>
            <a:fld id="{14CC46A3-A92C-44BC-B33E-17FF436B25C6}" type="slidenum">
              <a:rPr smtClean="0">
                <a:ea typeface="黑体" panose="02010609060101010101" pitchFamily="49" charset="-122"/>
              </a:rPr>
              <a:pPr defTabSz="457200">
                <a:defRPr/>
              </a:pPr>
              <a:t>‹#›</a:t>
            </a:fld>
            <a:endParaRPr lang="zh-CN" altLang="en-US" dirty="0"/>
          </a:p>
        </p:txBody>
      </p:sp>
      <p:sp>
        <p:nvSpPr>
          <p:cNvPr id="13" name="标题 6"/>
          <p:cNvSpPr>
            <a:spLocks noGrp="1"/>
          </p:cNvSpPr>
          <p:nvPr>
            <p:ph type="title"/>
          </p:nvPr>
        </p:nvSpPr>
        <p:spPr>
          <a:xfrm>
            <a:off x="1187183" y="370449"/>
            <a:ext cx="10395216" cy="609600"/>
          </a:xfrm>
          <a:prstGeom prst="rect">
            <a:avLst/>
          </a:prstGeom>
        </p:spPr>
        <p:txBody>
          <a:bodyPr rtlCol="0" anchor="b">
            <a:noAutofit/>
          </a:bodyPr>
          <a:lstStyle>
            <a:lvl1pPr>
              <a:defRPr sz="3467" b="0">
                <a:solidFill>
                  <a:srgbClr val="003366"/>
                </a:solidFill>
              </a:defRPr>
            </a:lvl1pPr>
            <a:extLst/>
          </a:lstStyle>
          <a:p>
            <a:r>
              <a:rPr lang="zh-CN" altLang="en-US" dirty="0"/>
              <a:t>单击此处编辑母版标题样式</a:t>
            </a:r>
            <a:endParaRPr lang="en-US" dirty="0"/>
          </a:p>
        </p:txBody>
      </p:sp>
      <p:grpSp>
        <p:nvGrpSpPr>
          <p:cNvPr id="14" name="组合 13"/>
          <p:cNvGrpSpPr/>
          <p:nvPr userDrawn="1"/>
        </p:nvGrpSpPr>
        <p:grpSpPr>
          <a:xfrm>
            <a:off x="542824" y="228601"/>
            <a:ext cx="11039577" cy="800345"/>
            <a:chOff x="407117" y="171450"/>
            <a:chExt cx="8191630" cy="600259"/>
          </a:xfrm>
        </p:grpSpPr>
        <p:pic>
          <p:nvPicPr>
            <p:cNvPr id="15" name="Picture 2" descr="C:\Users\Administrator\Desktop\su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117" y="171450"/>
              <a:ext cx="530683" cy="6002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15"/>
            <p:cNvCxnSpPr/>
            <p:nvPr userDrawn="1"/>
          </p:nvCxnSpPr>
          <p:spPr>
            <a:xfrm flipV="1">
              <a:off x="853836" y="735037"/>
              <a:ext cx="7744911" cy="12863"/>
            </a:xfrm>
            <a:prstGeom prst="line">
              <a:avLst/>
            </a:prstGeom>
            <a:ln w="19050">
              <a:solidFill>
                <a:srgbClr val="133F6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7232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灯片编号占位符 17"/>
          <p:cNvSpPr>
            <a:spLocks noGrp="1"/>
          </p:cNvSpPr>
          <p:nvPr>
            <p:ph type="sldNum" sz="quarter" idx="10"/>
          </p:nvPr>
        </p:nvSpPr>
        <p:spPr>
          <a:xfrm>
            <a:off x="11224686" y="6273800"/>
            <a:ext cx="967316" cy="508000"/>
          </a:xfrm>
          <a:prstGeom prst="rect">
            <a:avLst/>
          </a:prstGeom>
        </p:spPr>
        <p:txBody>
          <a:bodyPr/>
          <a:lstStyle>
            <a:lvl1pPr algn="r">
              <a:defRPr lang="en-US" altLang="zh-CN" sz="3200">
                <a:solidFill>
                  <a:srgbClr val="003366"/>
                </a:solidFill>
              </a:defRPr>
            </a:lvl1pPr>
          </a:lstStyle>
          <a:p>
            <a:pPr defTabSz="457200">
              <a:defRPr/>
            </a:pPr>
            <a:fld id="{14CC46A3-A92C-44BC-B33E-17FF436B25C6}" type="slidenum">
              <a:rPr smtClean="0">
                <a:ea typeface="黑体" panose="02010609060101010101" pitchFamily="49" charset="-122"/>
              </a:rPr>
              <a:pPr defTabSz="457200">
                <a:defRPr/>
              </a:pPr>
              <a:t>‹#›</a:t>
            </a:fld>
            <a:endParaRPr lang="zh-CN" altLang="en-US" dirty="0"/>
          </a:p>
        </p:txBody>
      </p:sp>
      <p:sp>
        <p:nvSpPr>
          <p:cNvPr id="8" name="标题 6"/>
          <p:cNvSpPr>
            <a:spLocks noGrp="1"/>
          </p:cNvSpPr>
          <p:nvPr>
            <p:ph type="title"/>
          </p:nvPr>
        </p:nvSpPr>
        <p:spPr>
          <a:xfrm>
            <a:off x="1187183" y="370449"/>
            <a:ext cx="10395216" cy="609600"/>
          </a:xfrm>
          <a:prstGeom prst="rect">
            <a:avLst/>
          </a:prstGeom>
        </p:spPr>
        <p:txBody>
          <a:bodyPr rtlCol="0" anchor="b">
            <a:noAutofit/>
          </a:bodyPr>
          <a:lstStyle>
            <a:lvl1pPr>
              <a:defRPr sz="3467" b="0">
                <a:solidFill>
                  <a:srgbClr val="003366"/>
                </a:solidFill>
              </a:defRPr>
            </a:lvl1pPr>
            <a:extLst/>
          </a:lstStyle>
          <a:p>
            <a:r>
              <a:rPr lang="zh-CN" altLang="en-US" dirty="0"/>
              <a:t>单击此处编辑母版标题样式</a:t>
            </a:r>
            <a:endParaRPr lang="en-US" dirty="0"/>
          </a:p>
        </p:txBody>
      </p:sp>
      <p:grpSp>
        <p:nvGrpSpPr>
          <p:cNvPr id="14" name="组合 13"/>
          <p:cNvGrpSpPr/>
          <p:nvPr userDrawn="1"/>
        </p:nvGrpSpPr>
        <p:grpSpPr>
          <a:xfrm>
            <a:off x="542824" y="228601"/>
            <a:ext cx="11039577" cy="800345"/>
            <a:chOff x="407117" y="171450"/>
            <a:chExt cx="8191630" cy="600259"/>
          </a:xfrm>
        </p:grpSpPr>
        <p:pic>
          <p:nvPicPr>
            <p:cNvPr id="15" name="Picture 2" descr="C:\Users\Administrator\Desktop\su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117" y="171450"/>
              <a:ext cx="530683" cy="600259"/>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15"/>
            <p:cNvCxnSpPr/>
            <p:nvPr userDrawn="1"/>
          </p:nvCxnSpPr>
          <p:spPr>
            <a:xfrm flipV="1">
              <a:off x="853836" y="735037"/>
              <a:ext cx="7744911" cy="12863"/>
            </a:xfrm>
            <a:prstGeom prst="line">
              <a:avLst/>
            </a:prstGeom>
            <a:ln w="19050">
              <a:solidFill>
                <a:srgbClr val="133F62"/>
              </a:solidFill>
            </a:ln>
          </p:spPr>
          <p:style>
            <a:lnRef idx="1">
              <a:schemeClr val="accent1"/>
            </a:lnRef>
            <a:fillRef idx="0">
              <a:schemeClr val="accent1"/>
            </a:fillRef>
            <a:effectRef idx="0">
              <a:schemeClr val="accent1"/>
            </a:effectRef>
            <a:fontRef idx="minor">
              <a:schemeClr val="tx1"/>
            </a:fontRef>
          </p:style>
        </p:cxnSp>
      </p:grpSp>
      <p:sp>
        <p:nvSpPr>
          <p:cNvPr id="18" name="副标题 16"/>
          <p:cNvSpPr>
            <a:spLocks noGrp="1"/>
          </p:cNvSpPr>
          <p:nvPr>
            <p:ph type="subTitle" idx="1" hasCustomPrompt="1"/>
          </p:nvPr>
        </p:nvSpPr>
        <p:spPr>
          <a:xfrm>
            <a:off x="711201" y="1803400"/>
            <a:ext cx="10753796" cy="3048000"/>
          </a:xfrm>
          <a:prstGeom prst="rect">
            <a:avLst/>
          </a:prstGeom>
        </p:spPr>
        <p:txBody>
          <a:bodyPr lIns="45720" rIns="45720" anchor="ctr"/>
          <a:lstStyle>
            <a:lvl1pPr marL="0" marR="85342" indent="0" algn="l">
              <a:lnSpc>
                <a:spcPct val="150000"/>
              </a:lnSpc>
              <a:spcBef>
                <a:spcPts val="0"/>
              </a:spcBef>
              <a:buClr>
                <a:srgbClr val="971E15"/>
              </a:buClr>
              <a:buFont typeface="Arial" panose="020B0604020202020204" pitchFamily="34" charset="0"/>
              <a:buNone/>
              <a:defRPr sz="2933" b="1" baseline="0">
                <a:solidFill>
                  <a:srgbClr val="003366"/>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zh-CN" altLang="en-US" dirty="0"/>
              <a:t>字体：黑体、宋体（建议不要超过</a:t>
            </a:r>
            <a:r>
              <a:rPr lang="en-US" altLang="zh-CN" dirty="0"/>
              <a:t>3</a:t>
            </a:r>
            <a:r>
              <a:rPr lang="zh-CN" altLang="en-US" dirty="0"/>
              <a:t>种字体）；字号：</a:t>
            </a:r>
            <a:r>
              <a:rPr lang="en-US" altLang="zh-CN" dirty="0"/>
              <a:t>28</a:t>
            </a:r>
            <a:r>
              <a:rPr lang="zh-CN" altLang="en-US" dirty="0"/>
              <a:t>、</a:t>
            </a:r>
            <a:r>
              <a:rPr lang="en-US" altLang="zh-CN" dirty="0"/>
              <a:t>24</a:t>
            </a:r>
            <a:r>
              <a:rPr lang="zh-CN" altLang="en-US" dirty="0"/>
              <a:t>、</a:t>
            </a:r>
            <a:r>
              <a:rPr lang="en-US" altLang="zh-CN" dirty="0"/>
              <a:t>20</a:t>
            </a:r>
            <a:r>
              <a:rPr lang="zh-CN" altLang="en-US" dirty="0"/>
              <a:t>（可加粗）建议行距</a:t>
            </a:r>
            <a:r>
              <a:rPr lang="en-US" altLang="zh-CN" dirty="0"/>
              <a:t>1.5</a:t>
            </a:r>
            <a:r>
              <a:rPr lang="zh-CN" altLang="en-US" dirty="0"/>
              <a:t>倍；主题颜色 石油大学</a:t>
            </a:r>
            <a:r>
              <a:rPr lang="en-US" altLang="zh-CN" dirty="0"/>
              <a:t>Logo</a:t>
            </a:r>
            <a:r>
              <a:rPr lang="zh-CN" altLang="en-US" dirty="0"/>
              <a:t>标准色</a:t>
            </a:r>
            <a:r>
              <a:rPr lang="en-US" altLang="zh-CN" dirty="0"/>
              <a:t>#003366 </a:t>
            </a:r>
            <a:r>
              <a:rPr lang="zh-CN" altLang="en-US" dirty="0"/>
              <a:t>或 </a:t>
            </a:r>
            <a:r>
              <a:rPr lang="en-US" altLang="zh-CN" dirty="0"/>
              <a:t>RGB(0,51,102)</a:t>
            </a:r>
            <a:r>
              <a:rPr lang="zh-CN" altLang="en-US" dirty="0"/>
              <a:t> 建议不要超过</a:t>
            </a:r>
            <a:r>
              <a:rPr lang="en-US" altLang="zh-CN" dirty="0"/>
              <a:t>3</a:t>
            </a:r>
            <a:r>
              <a:rPr lang="zh-CN" altLang="en-US" dirty="0"/>
              <a:t>种颜色。</a:t>
            </a:r>
          </a:p>
        </p:txBody>
      </p:sp>
    </p:spTree>
    <p:extLst>
      <p:ext uri="{BB962C8B-B14F-4D97-AF65-F5344CB8AC3E}">
        <p14:creationId xmlns:p14="http://schemas.microsoft.com/office/powerpoint/2010/main" val="3402671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17"/>
          <p:cNvSpPr>
            <a:spLocks noGrp="1"/>
          </p:cNvSpPr>
          <p:nvPr>
            <p:ph type="sldNum" sz="quarter" idx="10"/>
          </p:nvPr>
        </p:nvSpPr>
        <p:spPr>
          <a:xfrm>
            <a:off x="11218467" y="6273800"/>
            <a:ext cx="967316" cy="508000"/>
          </a:xfrm>
          <a:prstGeom prst="rect">
            <a:avLst/>
          </a:prstGeom>
        </p:spPr>
        <p:txBody>
          <a:bodyPr/>
          <a:lstStyle>
            <a:lvl1pPr algn="r">
              <a:defRPr lang="en-US" altLang="zh-CN" sz="3200">
                <a:solidFill>
                  <a:srgbClr val="003366"/>
                </a:solidFill>
              </a:defRPr>
            </a:lvl1pPr>
          </a:lstStyle>
          <a:p>
            <a:pPr defTabSz="457200">
              <a:defRPr/>
            </a:pPr>
            <a:fld id="{14CC46A3-A92C-44BC-B33E-17FF436B25C6}" type="slidenum">
              <a:rPr smtClean="0">
                <a:ea typeface="黑体" panose="02010609060101010101" pitchFamily="49" charset="-122"/>
              </a:rPr>
              <a:pPr defTabSz="457200">
                <a:defRPr/>
              </a:pPr>
              <a:t>‹#›</a:t>
            </a:fld>
            <a:endParaRPr lang="zh-CN" altLang="en-US"/>
          </a:p>
        </p:txBody>
      </p:sp>
    </p:spTree>
    <p:extLst>
      <p:ext uri="{BB962C8B-B14F-4D97-AF65-F5344CB8AC3E}">
        <p14:creationId xmlns:p14="http://schemas.microsoft.com/office/powerpoint/2010/main" val="3188158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标题幻灯片">
    <p:spTree>
      <p:nvGrpSpPr>
        <p:cNvPr id="1" name=""/>
        <p:cNvGrpSpPr/>
        <p:nvPr/>
      </p:nvGrpSpPr>
      <p:grpSpPr>
        <a:xfrm>
          <a:off x="0" y="0"/>
          <a:ext cx="0" cy="0"/>
          <a:chOff x="0" y="0"/>
          <a:chExt cx="0" cy="0"/>
        </a:xfrm>
      </p:grpSpPr>
      <p:sp>
        <p:nvSpPr>
          <p:cNvPr id="13" name="文本框 12"/>
          <p:cNvSpPr txBox="1"/>
          <p:nvPr userDrawn="1"/>
        </p:nvSpPr>
        <p:spPr>
          <a:xfrm>
            <a:off x="3981453" y="2951779"/>
            <a:ext cx="4229100" cy="1200329"/>
          </a:xfrm>
          <a:prstGeom prst="rect">
            <a:avLst/>
          </a:prstGeom>
        </p:spPr>
        <p:txBody>
          <a:bodyPr wrap="square" rtlCol="0" anchor="b">
            <a:spAutoFit/>
          </a:bodyPr>
          <a:lstStyle/>
          <a:p>
            <a:pPr algn="ctr" defTabSz="457200"/>
            <a:r>
              <a:rPr lang="zh-CN" altLang="en-US" sz="7200" b="1" dirty="0">
                <a:solidFill>
                  <a:srgbClr val="971E15"/>
                </a:solidFill>
                <a:effectLst>
                  <a:outerShdw blurRad="38100" dist="38100" dir="2700000" algn="tl">
                    <a:srgbClr val="000000">
                      <a:alpha val="43137"/>
                    </a:srgbClr>
                  </a:outerShdw>
                </a:effectLst>
                <a:latin typeface="黑体" panose="02010609060101010101" pitchFamily="49" charset="-122"/>
                <a:cs typeface="Times New Roman" panose="02020603050405020304" pitchFamily="18" charset="0"/>
              </a:rPr>
              <a:t>谢 谢</a:t>
            </a:r>
          </a:p>
        </p:txBody>
      </p:sp>
      <p:pic>
        <p:nvPicPr>
          <p:cNvPr id="25" name="图片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0270" y="1459821"/>
            <a:ext cx="1231465" cy="1461183"/>
          </a:xfrm>
          <a:prstGeom prst="rect">
            <a:avLst/>
          </a:prstGeom>
        </p:spPr>
      </p:pic>
    </p:spTree>
    <p:extLst>
      <p:ext uri="{BB962C8B-B14F-4D97-AF65-F5344CB8AC3E}">
        <p14:creationId xmlns:p14="http://schemas.microsoft.com/office/powerpoint/2010/main" val="16446356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3120773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EE558-FECE-457D-A13A-EDE3ABD5604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245AAE-B8B7-4B2A-B98A-C0C379B2F622}"/>
              </a:ext>
            </a:extLst>
          </p:cNvPr>
          <p:cNvSpPr>
            <a:spLocks noGrp="1"/>
          </p:cNvSpPr>
          <p:nvPr>
            <p:ph type="dt" sz="half" idx="10"/>
          </p:nvPr>
        </p:nvSpPr>
        <p:spPr/>
        <p:txBody>
          <a:bodyPr/>
          <a:lstStyle/>
          <a:p>
            <a:pPr defTabSz="457200"/>
            <a:fld id="{4E9E1C9D-BF83-4B0A-BE64-2D03D4D9BEB3}" type="datetimeFigureOut">
              <a:rPr lang="zh-CN" altLang="en-US">
                <a:solidFill>
                  <a:prstClr val="black"/>
                </a:solidFill>
              </a:rPr>
              <a:pPr defTabSz="457200"/>
              <a:t>2022/5/21</a:t>
            </a:fld>
            <a:endParaRPr lang="zh-CN" altLang="en-US">
              <a:solidFill>
                <a:prstClr val="black"/>
              </a:solidFill>
            </a:endParaRPr>
          </a:p>
        </p:txBody>
      </p:sp>
      <p:sp>
        <p:nvSpPr>
          <p:cNvPr id="4" name="页脚占位符 3">
            <a:extLst>
              <a:ext uri="{FF2B5EF4-FFF2-40B4-BE49-F238E27FC236}">
                <a16:creationId xmlns:a16="http://schemas.microsoft.com/office/drawing/2014/main" id="{E8E38AA7-4F2E-4DE9-B4B8-63A117DE2BB7}"/>
              </a:ext>
            </a:extLst>
          </p:cNvPr>
          <p:cNvSpPr>
            <a:spLocks noGrp="1"/>
          </p:cNvSpPr>
          <p:nvPr>
            <p:ph type="ftr" sz="quarter" idx="11"/>
          </p:nvPr>
        </p:nvSpPr>
        <p:spPr/>
        <p:txBody>
          <a:bodyPr/>
          <a:lstStyle/>
          <a:p>
            <a:pPr defTabSz="457200"/>
            <a:endParaRPr lang="zh-CN" altLang="en-US">
              <a:solidFill>
                <a:prstClr val="black"/>
              </a:solidFill>
            </a:endParaRPr>
          </a:p>
        </p:txBody>
      </p:sp>
      <p:sp>
        <p:nvSpPr>
          <p:cNvPr id="5" name="灯片编号占位符 4">
            <a:extLst>
              <a:ext uri="{FF2B5EF4-FFF2-40B4-BE49-F238E27FC236}">
                <a16:creationId xmlns:a16="http://schemas.microsoft.com/office/drawing/2014/main" id="{EDB04924-9AE1-41B1-937D-C93EE9E2E974}"/>
              </a:ext>
            </a:extLst>
          </p:cNvPr>
          <p:cNvSpPr>
            <a:spLocks noGrp="1"/>
          </p:cNvSpPr>
          <p:nvPr>
            <p:ph type="sldNum" sz="quarter" idx="12"/>
          </p:nvPr>
        </p:nvSpPr>
        <p:spPr/>
        <p:txBody>
          <a:bodyPr/>
          <a:lstStyle/>
          <a:p>
            <a:pPr defTabSz="457200"/>
            <a:fld id="{06AF5526-995B-4244-AFDB-ACB4761E4170}" type="slidenum">
              <a:rPr lang="zh-CN" altLang="en-US">
                <a:solidFill>
                  <a:prstClr val="black"/>
                </a:solidFill>
              </a:rPr>
              <a:pPr defTabSz="457200"/>
              <a:t>‹#›</a:t>
            </a:fld>
            <a:endParaRPr lang="zh-CN" altLang="en-US">
              <a:solidFill>
                <a:prstClr val="black"/>
              </a:solidFill>
            </a:endParaRPr>
          </a:p>
        </p:txBody>
      </p:sp>
    </p:spTree>
    <p:extLst>
      <p:ext uri="{BB962C8B-B14F-4D97-AF65-F5344CB8AC3E}">
        <p14:creationId xmlns:p14="http://schemas.microsoft.com/office/powerpoint/2010/main" val="13289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lv-标题幻灯片">
    <p:spTree>
      <p:nvGrpSpPr>
        <p:cNvPr id="1" name=""/>
        <p:cNvGrpSpPr/>
        <p:nvPr/>
      </p:nvGrpSpPr>
      <p:grpSpPr>
        <a:xfrm>
          <a:off x="0" y="0"/>
          <a:ext cx="0" cy="0"/>
          <a:chOff x="0" y="0"/>
          <a:chExt cx="0" cy="0"/>
        </a:xfrm>
      </p:grpSpPr>
      <p:grpSp>
        <p:nvGrpSpPr>
          <p:cNvPr id="5126" name="组合 5125"/>
          <p:cNvGrpSpPr/>
          <p:nvPr userDrawn="1"/>
        </p:nvGrpSpPr>
        <p:grpSpPr>
          <a:xfrm>
            <a:off x="609600" y="76200"/>
            <a:ext cx="10669349" cy="812800"/>
            <a:chOff x="532388" y="514351"/>
            <a:chExt cx="8002012" cy="609600"/>
          </a:xfrm>
        </p:grpSpPr>
        <p:pic>
          <p:nvPicPr>
            <p:cNvPr id="17" name="Picture 2" descr="C:\Users\Administrator\Desktop\su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2388" y="514351"/>
              <a:ext cx="567846"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接连接符 17"/>
            <p:cNvCxnSpPr/>
            <p:nvPr userDrawn="1"/>
          </p:nvCxnSpPr>
          <p:spPr>
            <a:xfrm>
              <a:off x="1029849" y="1103736"/>
              <a:ext cx="7504551" cy="10074"/>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grpSp>
      <p:sp>
        <p:nvSpPr>
          <p:cNvPr id="90" name="标题 8"/>
          <p:cNvSpPr>
            <a:spLocks noGrp="1"/>
          </p:cNvSpPr>
          <p:nvPr>
            <p:ph type="ctrTitle" hasCustomPrompt="1"/>
          </p:nvPr>
        </p:nvSpPr>
        <p:spPr>
          <a:xfrm>
            <a:off x="1220549" y="221979"/>
            <a:ext cx="10058400" cy="667020"/>
          </a:xfrm>
          <a:prstGeom prst="rect">
            <a:avLst/>
          </a:prstGeom>
        </p:spPr>
        <p:txBody>
          <a:bodyPr anchor="b"/>
          <a:lstStyle>
            <a:lvl1pPr marL="146046" marR="0" indent="0" algn="l" defTabSz="1219170" rtl="0" eaLnBrk="0" fontAlgn="base" latinLnBrk="0" hangingPunct="0">
              <a:lnSpc>
                <a:spcPct val="100000"/>
              </a:lnSpc>
              <a:spcBef>
                <a:spcPts val="533"/>
              </a:spcBef>
              <a:spcAft>
                <a:spcPct val="0"/>
              </a:spcAft>
              <a:buClrTx/>
              <a:buSzTx/>
              <a:buFontTx/>
              <a:buNone/>
              <a:tabLst/>
              <a:defRPr sz="3733" b="1" u="none" baseline="0">
                <a:solidFill>
                  <a:srgbClr val="003366"/>
                </a:solidFill>
                <a:effectLst/>
                <a:latin typeface="Times New Roman" pitchFamily="18" charset="0"/>
              </a:defRPr>
            </a:lvl1pPr>
            <a:extLst/>
          </a:lstStyle>
          <a:p>
            <a:pPr marL="146046" marR="0" lvl="0" indent="0" defTabSz="1219170" rtl="0" eaLnBrk="0" fontAlgn="base" latinLnBrk="0" hangingPunct="0">
              <a:lnSpc>
                <a:spcPct val="100000"/>
              </a:lnSpc>
              <a:spcBef>
                <a:spcPts val="533"/>
              </a:spcBef>
              <a:spcAft>
                <a:spcPct val="0"/>
              </a:spcAft>
              <a:tabLst/>
              <a:defRPr/>
            </a:pPr>
            <a:r>
              <a:rPr lang="zh-CN" altLang="en-US" dirty="0"/>
              <a:t>请在这里输入你的报告题目</a:t>
            </a:r>
          </a:p>
        </p:txBody>
      </p:sp>
      <p:sp>
        <p:nvSpPr>
          <p:cNvPr id="7" name="灯片编号占位符 17"/>
          <p:cNvSpPr>
            <a:spLocks noGrp="1"/>
          </p:cNvSpPr>
          <p:nvPr>
            <p:ph type="sldNum" sz="quarter" idx="11"/>
          </p:nvPr>
        </p:nvSpPr>
        <p:spPr>
          <a:xfrm>
            <a:off x="11218467" y="6273800"/>
            <a:ext cx="967316" cy="508000"/>
          </a:xfrm>
          <a:prstGeom prst="rect">
            <a:avLst/>
          </a:prstGeom>
        </p:spPr>
        <p:txBody>
          <a:bodyPr/>
          <a:lstStyle>
            <a:lvl1pPr algn="r">
              <a:defRPr lang="en-US" altLang="zh-CN" sz="3200">
                <a:solidFill>
                  <a:srgbClr val="003366"/>
                </a:solidFill>
              </a:defRPr>
            </a:lvl1pPr>
          </a:lstStyle>
          <a:p>
            <a:pPr defTabSz="457200">
              <a:defRPr/>
            </a:pPr>
            <a:fld id="{14CC46A3-A92C-44BC-B33E-17FF436B25C6}" type="slidenum">
              <a:rPr smtClean="0">
                <a:ea typeface="黑体" panose="02010609060101010101" pitchFamily="49" charset="-122"/>
              </a:rPr>
              <a:pPr defTabSz="457200">
                <a:defRPr/>
              </a:pPr>
              <a:t>‹#›</a:t>
            </a:fld>
            <a:endParaRPr lang="zh-CN" altLang="en-US" dirty="0"/>
          </a:p>
        </p:txBody>
      </p:sp>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1601" y="4509151"/>
            <a:ext cx="1943100" cy="2359035"/>
          </a:xfrm>
          <a:prstGeom prst="rect">
            <a:avLst/>
          </a:prstGeom>
        </p:spPr>
      </p:pic>
      <p:sp>
        <p:nvSpPr>
          <p:cNvPr id="9" name="副标题 16"/>
          <p:cNvSpPr>
            <a:spLocks noGrp="1"/>
          </p:cNvSpPr>
          <p:nvPr>
            <p:ph type="subTitle" idx="1" hasCustomPrompt="1"/>
          </p:nvPr>
        </p:nvSpPr>
        <p:spPr>
          <a:xfrm>
            <a:off x="676378" y="1651000"/>
            <a:ext cx="10753796" cy="3048000"/>
          </a:xfrm>
          <a:prstGeom prst="rect">
            <a:avLst/>
          </a:prstGeom>
        </p:spPr>
        <p:txBody>
          <a:bodyPr lIns="45720" rIns="45720" anchor="ctr"/>
          <a:lstStyle>
            <a:lvl1pPr marL="0" marR="85342" indent="0" algn="l">
              <a:lnSpc>
                <a:spcPct val="150000"/>
              </a:lnSpc>
              <a:spcBef>
                <a:spcPts val="0"/>
              </a:spcBef>
              <a:buClr>
                <a:srgbClr val="971E15"/>
              </a:buClr>
              <a:buFont typeface="Arial" panose="020B0604020202020204" pitchFamily="34" charset="0"/>
              <a:buNone/>
              <a:defRPr sz="2667" b="1" baseline="0">
                <a:solidFill>
                  <a:srgbClr val="003366"/>
                </a:solidFill>
                <a:effectLst/>
                <a:latin typeface="+mn-ea"/>
                <a:ea typeface="+mn-ea"/>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zh-CN" altLang="en-US" dirty="0"/>
              <a:t>字体：黑体、宋体（建议不要超过</a:t>
            </a:r>
            <a:r>
              <a:rPr lang="en-US" altLang="zh-CN" dirty="0"/>
              <a:t>3</a:t>
            </a:r>
            <a:r>
              <a:rPr lang="zh-CN" altLang="en-US" dirty="0"/>
              <a:t>种字体）；字号：</a:t>
            </a:r>
            <a:r>
              <a:rPr lang="en-US" altLang="zh-CN" dirty="0"/>
              <a:t>28</a:t>
            </a:r>
            <a:r>
              <a:rPr lang="zh-CN" altLang="en-US" dirty="0"/>
              <a:t>、</a:t>
            </a:r>
            <a:r>
              <a:rPr lang="en-US" altLang="zh-CN" dirty="0"/>
              <a:t>24</a:t>
            </a:r>
            <a:r>
              <a:rPr lang="zh-CN" altLang="en-US" dirty="0"/>
              <a:t>、</a:t>
            </a:r>
            <a:r>
              <a:rPr lang="en-US" altLang="zh-CN" dirty="0"/>
              <a:t>20</a:t>
            </a:r>
            <a:r>
              <a:rPr lang="zh-CN" altLang="en-US" dirty="0"/>
              <a:t>（可加粗）建议行距</a:t>
            </a:r>
            <a:r>
              <a:rPr lang="en-US" altLang="zh-CN" dirty="0"/>
              <a:t>1.5</a:t>
            </a:r>
            <a:r>
              <a:rPr lang="zh-CN" altLang="en-US" dirty="0"/>
              <a:t>倍；主题颜色 石油大学</a:t>
            </a:r>
            <a:r>
              <a:rPr lang="en-US" altLang="zh-CN" dirty="0"/>
              <a:t>Logo</a:t>
            </a:r>
            <a:r>
              <a:rPr lang="zh-CN" altLang="en-US" dirty="0"/>
              <a:t>标准色</a:t>
            </a:r>
            <a:r>
              <a:rPr lang="en-US" altLang="zh-CN" dirty="0"/>
              <a:t>#003366 </a:t>
            </a:r>
            <a:r>
              <a:rPr lang="zh-CN" altLang="en-US" dirty="0"/>
              <a:t>或 </a:t>
            </a:r>
            <a:r>
              <a:rPr lang="en-US" altLang="zh-CN" dirty="0"/>
              <a:t>RGB(0,51,102)</a:t>
            </a:r>
            <a:r>
              <a:rPr lang="zh-CN" altLang="en-US" dirty="0"/>
              <a:t> 建议不要超过</a:t>
            </a:r>
            <a:r>
              <a:rPr lang="en-US" altLang="zh-CN" dirty="0"/>
              <a:t>3</a:t>
            </a:r>
            <a:r>
              <a:rPr lang="zh-CN" altLang="en-US" dirty="0"/>
              <a:t>种颜色。</a:t>
            </a:r>
          </a:p>
        </p:txBody>
      </p:sp>
    </p:spTree>
    <p:extLst>
      <p:ext uri="{BB962C8B-B14F-4D97-AF65-F5344CB8AC3E}">
        <p14:creationId xmlns:p14="http://schemas.microsoft.com/office/powerpoint/2010/main" val="105035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30645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350665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348741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1646553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74256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239310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612C5E-5247-4A75-A488-E494DE78D9C4}" type="datetimeFigureOut">
              <a:rPr lang="zh-CN" altLang="en-US" smtClean="0"/>
              <a:t>2022/5/21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32435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12C5E-5247-4A75-A488-E494DE78D9C4}" type="datetimeFigureOut">
              <a:rPr lang="zh-CN" altLang="en-US" smtClean="0"/>
              <a:t>2022/5/21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EE3D4-FCC6-46EF-9D76-A22718E525CC}" type="slidenum">
              <a:rPr lang="zh-CN" altLang="en-US" smtClean="0"/>
              <a:t>‹#›</a:t>
            </a:fld>
            <a:endParaRPr lang="zh-CN" altLang="en-US"/>
          </a:p>
        </p:txBody>
      </p:sp>
    </p:spTree>
    <p:extLst>
      <p:ext uri="{BB962C8B-B14F-4D97-AF65-F5344CB8AC3E}">
        <p14:creationId xmlns:p14="http://schemas.microsoft.com/office/powerpoint/2010/main" val="568491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组合 8"/>
          <p:cNvGrpSpPr/>
          <p:nvPr userDrawn="1"/>
        </p:nvGrpSpPr>
        <p:grpSpPr>
          <a:xfrm>
            <a:off x="0" y="6172200"/>
            <a:ext cx="11074400" cy="685800"/>
            <a:chOff x="1143000" y="3402187"/>
            <a:chExt cx="4788630" cy="495576"/>
          </a:xfrm>
        </p:grpSpPr>
        <p:grpSp>
          <p:nvGrpSpPr>
            <p:cNvPr id="2" name="组合 1"/>
            <p:cNvGrpSpPr/>
            <p:nvPr userDrawn="1"/>
          </p:nvGrpSpPr>
          <p:grpSpPr>
            <a:xfrm>
              <a:off x="1143000" y="3402187"/>
              <a:ext cx="4788630" cy="495575"/>
              <a:chOff x="3117" y="4609546"/>
              <a:chExt cx="5423224" cy="564014"/>
            </a:xfrm>
          </p:grpSpPr>
          <p:sp>
            <p:nvSpPr>
              <p:cNvPr id="11" name="任意多边形 10"/>
              <p:cNvSpPr>
                <a:spLocks/>
              </p:cNvSpPr>
              <p:nvPr userDrawn="1"/>
            </p:nvSpPr>
            <p:spPr bwMode="auto">
              <a:xfrm>
                <a:off x="485717" y="4684441"/>
                <a:ext cx="4940624" cy="48063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457200"/>
                <a:endParaRPr lang="en-US" sz="2400">
                  <a:solidFill>
                    <a:prstClr val="black"/>
                  </a:solidFill>
                </a:endParaRPr>
              </a:p>
            </p:txBody>
          </p:sp>
          <p:sp>
            <p:nvSpPr>
              <p:cNvPr id="12" name="任意多边形 11"/>
              <p:cNvSpPr>
                <a:spLocks/>
              </p:cNvSpPr>
              <p:nvPr userDrawn="1"/>
            </p:nvSpPr>
            <p:spPr bwMode="auto">
              <a:xfrm>
                <a:off x="469866" y="4684441"/>
                <a:ext cx="3690451" cy="48708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457200"/>
                <a:endParaRPr lang="en-US" sz="2400">
                  <a:solidFill>
                    <a:prstClr val="black"/>
                  </a:solidFill>
                </a:endParaRPr>
              </a:p>
            </p:txBody>
          </p:sp>
          <p:sp>
            <p:nvSpPr>
              <p:cNvPr id="16" name="直角三角形 15"/>
              <p:cNvSpPr>
                <a:spLocks/>
              </p:cNvSpPr>
              <p:nvPr userDrawn="1"/>
            </p:nvSpPr>
            <p:spPr bwMode="auto">
              <a:xfrm>
                <a:off x="3117" y="4609546"/>
                <a:ext cx="3402314" cy="564014"/>
              </a:xfrm>
              <a:prstGeom prst="rtTriangle">
                <a:avLst/>
              </a:prstGeom>
              <a:blipFill>
                <a:blip r:embed="rId11">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457200"/>
                <a:endParaRPr lang="en-US" sz="2400">
                  <a:solidFill>
                    <a:prstClr val="white"/>
                  </a:solidFill>
                </a:endParaRPr>
              </a:p>
            </p:txBody>
          </p:sp>
        </p:grpSp>
        <p:cxnSp>
          <p:nvCxnSpPr>
            <p:cNvPr id="17" name="直接连接符 16"/>
            <p:cNvCxnSpPr>
              <a:endCxn id="16" idx="4"/>
            </p:cNvCxnSpPr>
            <p:nvPr userDrawn="1"/>
          </p:nvCxnSpPr>
          <p:spPr>
            <a:xfrm>
              <a:off x="1143000" y="3409950"/>
              <a:ext cx="3004195" cy="48781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图片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3202" y="6357009"/>
            <a:ext cx="2182337" cy="465303"/>
          </a:xfrm>
          <a:prstGeom prst="rect">
            <a:avLst/>
          </a:prstGeom>
        </p:spPr>
      </p:pic>
    </p:spTree>
    <p:extLst>
      <p:ext uri="{BB962C8B-B14F-4D97-AF65-F5344CB8AC3E}">
        <p14:creationId xmlns:p14="http://schemas.microsoft.com/office/powerpoint/2010/main" val="17895626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0"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0" fontAlgn="base" hangingPunct="0">
        <a:spcBef>
          <a:spcPct val="0"/>
        </a:spcBef>
        <a:spcAft>
          <a:spcPct val="0"/>
        </a:spcAft>
        <a:defRPr sz="5467"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2pPr>
      <a:lvl3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3pPr>
      <a:lvl4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4pPr>
      <a:lvl5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5pPr>
      <a:lvl6pPr marL="609585" algn="l" rtl="0" fontAlgn="base">
        <a:spcBef>
          <a:spcPct val="0"/>
        </a:spcBef>
        <a:spcAft>
          <a:spcPct val="0"/>
        </a:spcAft>
        <a:defRPr sz="5467" b="1">
          <a:solidFill>
            <a:schemeClr val="tx2"/>
          </a:solidFill>
          <a:latin typeface="Lucida Sans Unicode" pitchFamily="34" charset="0"/>
          <a:ea typeface="黑体" pitchFamily="49" charset="-122"/>
        </a:defRPr>
      </a:lvl6pPr>
      <a:lvl7pPr marL="1219170" algn="l" rtl="0" fontAlgn="base">
        <a:spcBef>
          <a:spcPct val="0"/>
        </a:spcBef>
        <a:spcAft>
          <a:spcPct val="0"/>
        </a:spcAft>
        <a:defRPr sz="5467" b="1">
          <a:solidFill>
            <a:schemeClr val="tx2"/>
          </a:solidFill>
          <a:latin typeface="Lucida Sans Unicode" pitchFamily="34" charset="0"/>
          <a:ea typeface="黑体" pitchFamily="49" charset="-122"/>
        </a:defRPr>
      </a:lvl7pPr>
      <a:lvl8pPr marL="1828754" algn="l" rtl="0" fontAlgn="base">
        <a:spcBef>
          <a:spcPct val="0"/>
        </a:spcBef>
        <a:spcAft>
          <a:spcPct val="0"/>
        </a:spcAft>
        <a:defRPr sz="5467" b="1">
          <a:solidFill>
            <a:schemeClr val="tx2"/>
          </a:solidFill>
          <a:latin typeface="Lucida Sans Unicode" pitchFamily="34" charset="0"/>
          <a:ea typeface="黑体" pitchFamily="49" charset="-122"/>
        </a:defRPr>
      </a:lvl8pPr>
      <a:lvl9pPr marL="2438339" algn="l" rtl="0" fontAlgn="base">
        <a:spcBef>
          <a:spcPct val="0"/>
        </a:spcBef>
        <a:spcAft>
          <a:spcPct val="0"/>
        </a:spcAft>
        <a:defRPr sz="5467" b="1">
          <a:solidFill>
            <a:schemeClr val="tx2"/>
          </a:solidFill>
          <a:latin typeface="Lucida Sans Unicode" pitchFamily="34" charset="0"/>
          <a:ea typeface="黑体" pitchFamily="49" charset="-122"/>
        </a:defRPr>
      </a:lvl9pPr>
      <a:extLst/>
    </p:titleStyle>
    <p:bodyStyle>
      <a:lvl1pPr marL="486821" indent="-340775" algn="l" rtl="0" eaLnBrk="0" fontAlgn="base" hangingPunct="0">
        <a:spcBef>
          <a:spcPts val="533"/>
        </a:spcBef>
        <a:spcAft>
          <a:spcPct val="0"/>
        </a:spcAft>
        <a:buClr>
          <a:schemeClr val="accent1"/>
        </a:buClr>
        <a:buSzPct val="68000"/>
        <a:buFont typeface="Wingdings 3" pitchFamily="18" charset="2"/>
        <a:buChar char=""/>
        <a:defRPr sz="3600" kern="1200">
          <a:solidFill>
            <a:schemeClr val="tx1"/>
          </a:solidFill>
          <a:latin typeface="+mn-lt"/>
          <a:ea typeface="+mn-ea"/>
          <a:cs typeface="+mn-cs"/>
        </a:defRPr>
      </a:lvl1pPr>
      <a:lvl2pPr marL="827597" indent="-304792" algn="l" rtl="0" eaLnBrk="0" fontAlgn="base" hangingPunct="0">
        <a:spcBef>
          <a:spcPts val="433"/>
        </a:spcBef>
        <a:spcAft>
          <a:spcPct val="0"/>
        </a:spcAft>
        <a:buClr>
          <a:schemeClr val="accent1"/>
        </a:buClr>
        <a:buFont typeface="Verdana" pitchFamily="34" charset="0"/>
        <a:buChar char="◦"/>
        <a:defRPr sz="3067" kern="1200">
          <a:solidFill>
            <a:schemeClr val="tx1"/>
          </a:solidFill>
          <a:latin typeface="+mn-lt"/>
          <a:ea typeface="+mn-ea"/>
          <a:cs typeface="+mn-cs"/>
        </a:defRPr>
      </a:lvl2pPr>
      <a:lvl3pPr marL="1145089" indent="-304792" algn="l" rtl="0" eaLnBrk="0" fontAlgn="base" hangingPunct="0">
        <a:spcBef>
          <a:spcPts val="467"/>
        </a:spcBef>
        <a:spcAft>
          <a:spcPct val="0"/>
        </a:spcAft>
        <a:buClr>
          <a:schemeClr val="accent2"/>
        </a:buClr>
        <a:buSzPct val="100000"/>
        <a:buFont typeface="Wingdings 2" pitchFamily="18" charset="2"/>
        <a:buChar char=""/>
        <a:defRPr sz="2800" kern="1200">
          <a:solidFill>
            <a:schemeClr val="tx1"/>
          </a:solidFill>
          <a:latin typeface="+mn-lt"/>
          <a:ea typeface="+mn-ea"/>
          <a:cs typeface="+mn-cs"/>
        </a:defRPr>
      </a:lvl3pPr>
      <a:lvl4pPr marL="1523962" indent="-304792" algn="l" rtl="0" eaLnBrk="0" fontAlgn="base" hangingPunct="0">
        <a:spcBef>
          <a:spcPts val="467"/>
        </a:spcBef>
        <a:spcAft>
          <a:spcPct val="0"/>
        </a:spcAft>
        <a:buClr>
          <a:schemeClr val="accent2"/>
        </a:buClr>
        <a:buFont typeface="Wingdings 2" pitchFamily="18" charset="2"/>
        <a:buChar char=""/>
        <a:defRPr sz="2533" kern="1200">
          <a:solidFill>
            <a:schemeClr val="tx1"/>
          </a:solidFill>
          <a:latin typeface="+mn-lt"/>
          <a:ea typeface="+mn-ea"/>
          <a:cs typeface="+mn-cs"/>
        </a:defRPr>
      </a:lvl4pPr>
      <a:lvl5pPr marL="1828754" indent="-304792" algn="l" rtl="0" eaLnBrk="0" fontAlgn="base" hangingPunct="0">
        <a:spcBef>
          <a:spcPts val="467"/>
        </a:spcBef>
        <a:spcAft>
          <a:spcPct val="0"/>
        </a:spcAft>
        <a:buClr>
          <a:schemeClr val="accent2"/>
        </a:buClr>
        <a:buFont typeface="Wingdings 2" pitchFamily="18" charset="2"/>
        <a:buChar char=""/>
        <a:defRPr kern="1200">
          <a:solidFill>
            <a:schemeClr val="tx1"/>
          </a:solidFill>
          <a:latin typeface="+mn-lt"/>
          <a:ea typeface="+mn-ea"/>
          <a:cs typeface="+mn-cs"/>
        </a:defRPr>
      </a:lvl5pPr>
      <a:lvl6pPr marL="2133547" indent="-304792" algn="l" rtl="0" eaLnBrk="1" latinLnBrk="0" hangingPunct="1">
        <a:spcBef>
          <a:spcPts val="467"/>
        </a:spcBef>
        <a:buClr>
          <a:schemeClr val="accent3"/>
        </a:buClr>
        <a:buFont typeface="Wingdings 2"/>
        <a:buChar char=""/>
        <a:defRPr kumimoji="0" sz="2400" kern="1200">
          <a:solidFill>
            <a:schemeClr val="tx1"/>
          </a:solidFill>
          <a:latin typeface="+mn-lt"/>
          <a:ea typeface="+mn-ea"/>
          <a:cs typeface="+mn-cs"/>
        </a:defRPr>
      </a:lvl6pPr>
      <a:lvl7pPr marL="2438339"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7pPr>
      <a:lvl8pPr marL="2743131" indent="-304792" algn="l" rtl="0" eaLnBrk="1" latinLnBrk="0" hangingPunct="1">
        <a:spcBef>
          <a:spcPts val="467"/>
        </a:spcBef>
        <a:buClr>
          <a:schemeClr val="accent3"/>
        </a:buClr>
        <a:buFont typeface="Wingdings 2"/>
        <a:buChar char=""/>
        <a:defRPr kumimoji="0" sz="2133" kern="1200">
          <a:solidFill>
            <a:schemeClr val="tx1"/>
          </a:solidFill>
          <a:latin typeface="+mn-lt"/>
          <a:ea typeface="+mn-ea"/>
          <a:cs typeface="+mn-cs"/>
        </a:defRPr>
      </a:lvl8pPr>
      <a:lvl9pPr marL="3047924" indent="-304792" algn="l" rtl="0" eaLnBrk="1" latinLnBrk="0" hangingPunct="1">
        <a:spcBef>
          <a:spcPts val="467"/>
        </a:spcBef>
        <a:buClr>
          <a:schemeClr val="accent3"/>
        </a:buClr>
        <a:buFont typeface="Wingdings 2"/>
        <a:buChar char=""/>
        <a:defRPr kumimoji="0" sz="213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7.tif"/></Relationships>
</file>

<file path=ppt/slides/_rels/slide12.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9.tif"/></Relationships>
</file>

<file path=ppt/slides/_rels/slide13.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tif"/></Relationships>
</file>

<file path=ppt/slides/_rels/slide14.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3.tif"/></Relationships>
</file>

<file path=ppt/slides/_rels/slide15.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5.t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36.tif"/><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3.tif"/><Relationship Id="rId3" Type="http://schemas.openxmlformats.org/officeDocument/2006/relationships/image" Target="../media/image38.tiff"/><Relationship Id="rId7" Type="http://schemas.openxmlformats.org/officeDocument/2006/relationships/image" Target="../media/image42.tiff"/><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41.tiff"/><Relationship Id="rId5" Type="http://schemas.openxmlformats.org/officeDocument/2006/relationships/image" Target="../media/image40.tiff"/><Relationship Id="rId4" Type="http://schemas.openxmlformats.org/officeDocument/2006/relationships/image" Target="../media/image39.tiff"/><Relationship Id="rId9" Type="http://schemas.openxmlformats.org/officeDocument/2006/relationships/image" Target="../media/image44.tiff"/></Relationships>
</file>

<file path=ppt/slides/_rels/slide19.xml.rels><?xml version="1.0" encoding="UTF-8" standalone="yes"?>
<Relationships xmlns="http://schemas.openxmlformats.org/package/2006/relationships"><Relationship Id="rId8" Type="http://schemas.openxmlformats.org/officeDocument/2006/relationships/image" Target="../media/image50.tiff"/><Relationship Id="rId3" Type="http://schemas.openxmlformats.org/officeDocument/2006/relationships/image" Target="../media/image45.tif"/><Relationship Id="rId7" Type="http://schemas.openxmlformats.org/officeDocument/2006/relationships/image" Target="../media/image49.tif"/><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8.tiff"/><Relationship Id="rId5" Type="http://schemas.openxmlformats.org/officeDocument/2006/relationships/image" Target="../media/image47.tif"/><Relationship Id="rId4" Type="http://schemas.openxmlformats.org/officeDocument/2006/relationships/image" Target="../media/image46.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tif"/><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17.emf"/><Relationship Id="rId12"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9.emf"/><Relationship Id="rId5" Type="http://schemas.openxmlformats.org/officeDocument/2006/relationships/image" Target="../media/image21.tiff"/><Relationship Id="rId10" Type="http://schemas.openxmlformats.org/officeDocument/2006/relationships/oleObject" Target="../embeddings/oleObject3.bin"/><Relationship Id="rId4" Type="http://schemas.openxmlformats.org/officeDocument/2006/relationships/image" Target="../media/image20.tif"/><Relationship Id="rId9"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tif"/></Relationships>
</file>

<file path=ppt/slides/_rels/slide9.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1324947" y="2351311"/>
            <a:ext cx="9535886" cy="2267339"/>
          </a:xfrm>
        </p:spPr>
        <p:txBody>
          <a:bodyPr>
            <a:noAutofit/>
          </a:bodyPr>
          <a:lstStyle/>
          <a:p>
            <a:pPr marL="0">
              <a:lnSpc>
                <a:spcPct val="150000"/>
              </a:lnSpc>
              <a:spcBef>
                <a:spcPts val="0"/>
              </a:spcBef>
            </a:pPr>
            <a:r>
              <a:rPr lang="en-US" altLang="zh-CN" sz="3200" dirty="0">
                <a:latin typeface="Arial" panose="020B0604020202020204" pitchFamily="34" charset="0"/>
                <a:cs typeface="Arial" panose="020B0604020202020204" pitchFamily="34" charset="0"/>
              </a:rPr>
              <a:t>A Mathematical Model of Spontaneous Imbibition with Dynamic Contact Angle in the Fractal Porous Media</a:t>
            </a:r>
            <a:endParaRPr lang="zh-CN" altLang="en-US" sz="3200" dirty="0">
              <a:latin typeface="Arial" panose="020B0604020202020204" pitchFamily="34" charset="0"/>
              <a:cs typeface="Arial" panose="020B0604020202020204" pitchFamily="34" charset="0"/>
            </a:endParaRPr>
          </a:p>
        </p:txBody>
      </p:sp>
      <p:sp>
        <p:nvSpPr>
          <p:cNvPr id="9" name="文本占位符 8"/>
          <p:cNvSpPr>
            <a:spLocks noGrp="1"/>
          </p:cNvSpPr>
          <p:nvPr>
            <p:ph type="body" sz="quarter" idx="11"/>
          </p:nvPr>
        </p:nvSpPr>
        <p:spPr>
          <a:xfrm>
            <a:off x="711200" y="5754783"/>
            <a:ext cx="10566400" cy="646017"/>
          </a:xfrm>
        </p:spPr>
        <p:txBody>
          <a:bodyPr>
            <a:noAutofit/>
          </a:bodyPr>
          <a:lstStyle/>
          <a:p>
            <a:pPr>
              <a:lnSpc>
                <a:spcPct val="150000"/>
              </a:lnSpc>
            </a:pPr>
            <a:r>
              <a:rPr lang="en-US" altLang="zh-CN" sz="2800" dirty="0" err="1">
                <a:solidFill>
                  <a:srgbClr val="C00000"/>
                </a:solidFill>
                <a:effectLst/>
                <a:latin typeface="Arial" panose="020B0604020202020204" pitchFamily="34" charset="0"/>
                <a:ea typeface="微软雅黑" panose="020B0503020204020204" pitchFamily="34" charset="-122"/>
                <a:cs typeface="Arial" panose="020B0604020202020204" pitchFamily="34" charset="0"/>
              </a:rPr>
              <a:t>Lixin</a:t>
            </a:r>
            <a:r>
              <a:rPr lang="en-US" altLang="zh-CN" sz="2800" dirty="0">
                <a:solidFill>
                  <a:srgbClr val="C00000"/>
                </a:solidFill>
                <a:effectLst/>
                <a:latin typeface="Arial" panose="020B0604020202020204" pitchFamily="34" charset="0"/>
                <a:ea typeface="微软雅黑" panose="020B0503020204020204" pitchFamily="34" charset="-122"/>
                <a:cs typeface="Arial" panose="020B0604020202020204" pitchFamily="34" charset="0"/>
              </a:rPr>
              <a:t> Kang</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a:t>
            </a:r>
            <a:r>
              <a:rPr lang="zh-CN" altLang="en-US"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bg1"/>
                </a:solidFill>
                <a:effectLst/>
                <a:latin typeface="Arial" panose="020B0604020202020204" pitchFamily="34" charset="0"/>
                <a:ea typeface="微软雅黑" panose="020B0503020204020204" pitchFamily="34" charset="-122"/>
                <a:cs typeface="Arial" panose="020B0604020202020204" pitchFamily="34" charset="0"/>
              </a:rPr>
              <a:t>Yongfei</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Yang, Lei</a:t>
            </a:r>
            <a:r>
              <a:rPr lang="zh-CN" altLang="en-US"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Zhang,</a:t>
            </a:r>
            <a:r>
              <a:rPr lang="zh-CN" altLang="en-US"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Jun Yao</a:t>
            </a:r>
          </a:p>
        </p:txBody>
      </p:sp>
    </p:spTree>
    <p:custDataLst>
      <p:tags r:id="rId1"/>
    </p:custDataLst>
    <p:extLst>
      <p:ext uri="{BB962C8B-B14F-4D97-AF65-F5344CB8AC3E}">
        <p14:creationId xmlns:p14="http://schemas.microsoft.com/office/powerpoint/2010/main" val="272439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prstGeom prst="rect">
            <a:avLst/>
          </a:prstGeom>
        </p:spPr>
        <p:txBody>
          <a:bodyPr/>
          <a:lstStyle/>
          <a:p>
            <a:r>
              <a:rPr lang="en-US" altLang="zh-CN" sz="2000" b="1" dirty="0">
                <a:effectLst/>
                <a:latin typeface="Arial" panose="020B0604020202020204" pitchFamily="34" charset="0"/>
                <a:cs typeface="Arial" panose="020B0604020202020204" pitchFamily="34" charset="0"/>
              </a:rPr>
              <a:t>A Mathematical Model of Spontaneous Imbibition with Dynamic Contact Angle</a:t>
            </a:r>
            <a:endParaRPr lang="zh-CN" altLang="en-US" sz="2000" b="1" dirty="0">
              <a:latin typeface="Arial" panose="020B0604020202020204" pitchFamily="34" charset="0"/>
              <a:cs typeface="Arial" panose="020B0604020202020204" pitchFamily="34" charset="0"/>
            </a:endParaRPr>
          </a:p>
        </p:txBody>
      </p:sp>
      <p:sp>
        <p:nvSpPr>
          <p:cNvPr id="3" name="灯片编号占位符 2">
            <a:extLst>
              <a:ext uri="{FF2B5EF4-FFF2-40B4-BE49-F238E27FC236}">
                <a16:creationId xmlns:a16="http://schemas.microsoft.com/office/drawing/2014/main" id="{F0F09409-2CDD-4125-8C40-3CCC74FA4AF4}"/>
              </a:ext>
            </a:extLst>
          </p:cNvPr>
          <p:cNvSpPr>
            <a:spLocks noGrp="1"/>
          </p:cNvSpPr>
          <p:nvPr>
            <p:ph type="sldNum" sz="quarter" idx="11"/>
          </p:nvPr>
        </p:nvSpPr>
        <p:spPr/>
        <p:txBody>
          <a:bodyPr/>
          <a:lstStyle/>
          <a:p>
            <a:pPr>
              <a:defRPr/>
            </a:pPr>
            <a:fld id="{14CC46A3-A92C-44BC-B33E-17FF436B25C6}" type="slidenum">
              <a:rPr smtClean="0">
                <a:ea typeface="黑体" panose="02010609060101010101" pitchFamily="49" charset="-122"/>
              </a:rPr>
              <a:pPr>
                <a:defRPr/>
              </a:pPr>
              <a:t>10</a:t>
            </a:fld>
            <a:endParaRPr lang="zh-CN" altLang="en-US" dirty="0"/>
          </a:p>
        </p:txBody>
      </p:sp>
      <p:grpSp>
        <p:nvGrpSpPr>
          <p:cNvPr id="4" name="组合 3"/>
          <p:cNvGrpSpPr/>
          <p:nvPr/>
        </p:nvGrpSpPr>
        <p:grpSpPr>
          <a:xfrm>
            <a:off x="4302446" y="1722346"/>
            <a:ext cx="6908801" cy="791405"/>
            <a:chOff x="3548928" y="1511147"/>
            <a:chExt cx="4985471" cy="593554"/>
          </a:xfrm>
          <a:solidFill>
            <a:schemeClr val="accent2">
              <a:lumMod val="60000"/>
              <a:lumOff val="40000"/>
            </a:schemeClr>
          </a:solidFill>
        </p:grpSpPr>
        <p:sp>
          <p:nvSpPr>
            <p:cNvPr id="5"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 name="椭圆 10"/>
            <p:cNvSpPr>
              <a:spLocks noChangeArrowheads="1"/>
            </p:cNvSpPr>
            <p:nvPr/>
          </p:nvSpPr>
          <p:spPr bwMode="auto">
            <a:xfrm>
              <a:off x="3654424" y="1602717"/>
              <a:ext cx="396000" cy="396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 name="TextBox 12"/>
            <p:cNvSpPr>
              <a:spLocks noChangeArrowheads="1"/>
            </p:cNvSpPr>
            <p:nvPr/>
          </p:nvSpPr>
          <p:spPr bwMode="auto">
            <a:xfrm>
              <a:off x="4064042" y="1635973"/>
              <a:ext cx="4379921" cy="3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chemeClr val="bg1"/>
                  </a:solidFill>
                  <a:cs typeface="Arial" panose="020B0604020202020204" pitchFamily="34" charset="0"/>
                  <a:sym typeface="Calibri" panose="020F0502020204030204" pitchFamily="34" charset="0"/>
                </a:rPr>
                <a:t>Mathematical Model </a:t>
              </a:r>
            </a:p>
          </p:txBody>
        </p:sp>
      </p:grpSp>
      <p:grpSp>
        <p:nvGrpSpPr>
          <p:cNvPr id="9" name="组合 8"/>
          <p:cNvGrpSpPr/>
          <p:nvPr/>
        </p:nvGrpSpPr>
        <p:grpSpPr>
          <a:xfrm>
            <a:off x="4302446" y="2557587"/>
            <a:ext cx="6908800" cy="856264"/>
            <a:chOff x="3548928" y="1462503"/>
            <a:chExt cx="4985471" cy="642198"/>
          </a:xfrm>
        </p:grpSpPr>
        <p:sp>
          <p:nvSpPr>
            <p:cNvPr id="1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2</a:t>
              </a:r>
            </a:p>
          </p:txBody>
        </p:sp>
      </p:grpSp>
      <p:grpSp>
        <p:nvGrpSpPr>
          <p:cNvPr id="14" name="组合 13"/>
          <p:cNvGrpSpPr/>
          <p:nvPr/>
        </p:nvGrpSpPr>
        <p:grpSpPr>
          <a:xfrm>
            <a:off x="4302446" y="2763914"/>
            <a:ext cx="7425506" cy="1544522"/>
            <a:chOff x="3427730" y="946309"/>
            <a:chExt cx="5358334" cy="1158392"/>
          </a:xfrm>
        </p:grpSpPr>
        <p:sp>
          <p:nvSpPr>
            <p:cNvPr id="15" name="矩形 9"/>
            <p:cNvSpPr>
              <a:spLocks noChangeArrowheads="1"/>
            </p:cNvSpPr>
            <p:nvPr/>
          </p:nvSpPr>
          <p:spPr bwMode="auto">
            <a:xfrm>
              <a:off x="3427730" y="1511147"/>
              <a:ext cx="4990682" cy="59355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6" name="椭圆 10"/>
            <p:cNvSpPr>
              <a:spLocks noChangeArrowheads="1"/>
            </p:cNvSpPr>
            <p:nvPr/>
          </p:nvSpPr>
          <p:spPr bwMode="auto">
            <a:xfrm>
              <a:off x="3529093" y="1615975"/>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7" name="矩形 11"/>
            <p:cNvSpPr>
              <a:spLocks noChangeArrowheads="1"/>
            </p:cNvSpPr>
            <p:nvPr/>
          </p:nvSpPr>
          <p:spPr bwMode="auto">
            <a:xfrm>
              <a:off x="3437421" y="1475761"/>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18" name="TextBox 12"/>
            <p:cNvSpPr>
              <a:spLocks noChangeArrowheads="1"/>
            </p:cNvSpPr>
            <p:nvPr/>
          </p:nvSpPr>
          <p:spPr bwMode="auto">
            <a:xfrm>
              <a:off x="3942844" y="946309"/>
              <a:ext cx="484322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Influence of Dynamic Contact Angle</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grpSp>
        <p:nvGrpSpPr>
          <p:cNvPr id="19" name="组合 18"/>
          <p:cNvGrpSpPr/>
          <p:nvPr/>
        </p:nvGrpSpPr>
        <p:grpSpPr>
          <a:xfrm>
            <a:off x="4302446" y="3669828"/>
            <a:ext cx="7043058" cy="1533192"/>
            <a:chOff x="3548928" y="954805"/>
            <a:chExt cx="5082353" cy="1149896"/>
          </a:xfrm>
        </p:grpSpPr>
        <p:sp>
          <p:nvSpPr>
            <p:cNvPr id="2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4</a:t>
              </a:r>
            </a:p>
          </p:txBody>
        </p:sp>
        <p:sp>
          <p:nvSpPr>
            <p:cNvPr id="23" name="TextBox 12"/>
            <p:cNvSpPr>
              <a:spLocks noChangeArrowheads="1"/>
            </p:cNvSpPr>
            <p:nvPr/>
          </p:nvSpPr>
          <p:spPr bwMode="auto">
            <a:xfrm>
              <a:off x="4046291" y="954805"/>
              <a:ext cx="4584990" cy="3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b="1" dirty="0">
                  <a:solidFill>
                    <a:srgbClr val="FFFFFF"/>
                  </a:solidFill>
                  <a:ea typeface="微软雅黑" panose="020B0503020204020204" pitchFamily="34" charset="-122"/>
                  <a:cs typeface="Arial" panose="020B0604020202020204" pitchFamily="34" charset="0"/>
                </a:rPr>
                <a:t>Quantitative Analysis</a:t>
              </a:r>
            </a:p>
          </p:txBody>
        </p:sp>
      </p:grpSp>
      <p:grpSp>
        <p:nvGrpSpPr>
          <p:cNvPr id="26" name="组合 25"/>
          <p:cNvGrpSpPr/>
          <p:nvPr/>
        </p:nvGrpSpPr>
        <p:grpSpPr>
          <a:xfrm>
            <a:off x="4302446" y="5241352"/>
            <a:ext cx="6908800" cy="856264"/>
            <a:chOff x="3548928" y="1462503"/>
            <a:chExt cx="4985471" cy="642198"/>
          </a:xfrm>
        </p:grpSpPr>
        <p:sp>
          <p:nvSpPr>
            <p:cNvPr id="27"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5</a:t>
              </a:r>
            </a:p>
          </p:txBody>
        </p:sp>
        <p:sp>
          <p:nvSpPr>
            <p:cNvPr id="30" name="TextBox 12"/>
            <p:cNvSpPr>
              <a:spLocks noChangeArrowheads="1"/>
            </p:cNvSpPr>
            <p:nvPr/>
          </p:nvSpPr>
          <p:spPr bwMode="auto">
            <a:xfrm>
              <a:off x="4100782" y="1599508"/>
              <a:ext cx="439415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3200" dirty="0">
                  <a:solidFill>
                    <a:srgbClr val="FFFFFF"/>
                  </a:solidFill>
                  <a:ea typeface="微软雅黑" panose="020B0503020204020204" pitchFamily="34" charset="-122"/>
                  <a:cs typeface="Arial" panose="020B0604020202020204" pitchFamily="34" charset="0"/>
                  <a:sym typeface="Calibri" panose="020F0502020204030204" pitchFamily="34" charset="0"/>
                </a:rPr>
                <a:t>Conclusion</a:t>
              </a:r>
              <a:endParaRPr lang="zh-CN" altLang="en-US" sz="32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sp>
        <p:nvSpPr>
          <p:cNvPr id="35" name="TextBox 5"/>
          <p:cNvSpPr>
            <a:spLocks noChangeArrowheads="1"/>
          </p:cNvSpPr>
          <p:nvPr/>
        </p:nvSpPr>
        <p:spPr bwMode="auto">
          <a:xfrm>
            <a:off x="893435" y="3501252"/>
            <a:ext cx="2816797" cy="6667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457200">
              <a:buFont typeface="Arial" panose="020B0604020202020204" pitchFamily="34" charset="0"/>
              <a:buNone/>
            </a:pPr>
            <a:r>
              <a:rPr lang="en-US" altLang="zh-CN" sz="3733" b="1" dirty="0">
                <a:solidFill>
                  <a:srgbClr val="003366"/>
                </a:solidFill>
                <a:sym typeface="Arial" panose="020B0604020202020204" pitchFamily="34" charset="0"/>
              </a:rPr>
              <a:t>CONTENTS</a:t>
            </a:r>
            <a:endParaRPr lang="zh-CN" altLang="en-US" sz="3733" b="1" dirty="0">
              <a:solidFill>
                <a:srgbClr val="003366"/>
              </a:solidFill>
              <a:sym typeface="Arial" panose="020B0604020202020204" pitchFamily="34" charset="0"/>
            </a:endParaRPr>
          </a:p>
        </p:txBody>
      </p:sp>
      <p:cxnSp>
        <p:nvCxnSpPr>
          <p:cNvPr id="37" name="直接连接符 36"/>
          <p:cNvCxnSpPr/>
          <p:nvPr/>
        </p:nvCxnSpPr>
        <p:spPr>
          <a:xfrm>
            <a:off x="4099246" y="1905000"/>
            <a:ext cx="0" cy="4165600"/>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26D2C566-ED1C-4FCC-AD96-EC6A45BCBC1B}"/>
              </a:ext>
            </a:extLst>
          </p:cNvPr>
          <p:cNvSpPr/>
          <p:nvPr/>
        </p:nvSpPr>
        <p:spPr bwMode="auto">
          <a:xfrm>
            <a:off x="4406157" y="1849208"/>
            <a:ext cx="610127" cy="577766"/>
          </a:xfrm>
          <a:prstGeom prst="ellipse">
            <a:avLst/>
          </a:prstGeom>
          <a:solidFill>
            <a:schemeClr val="bg1"/>
          </a:solidFill>
          <a:ln w="12700">
            <a:noFill/>
            <a:prstDash val="sysDash"/>
            <a:round/>
            <a:headEnd/>
            <a:tailEnd/>
          </a:ln>
        </p:spPr>
        <p:txBody>
          <a:bodyPr wrap="none" rtlCol="0" anchor="ctr"/>
          <a:lstStyle/>
          <a:p>
            <a:pPr algn="ctr" defTabSz="457200"/>
            <a:r>
              <a:rPr lang="en-US" altLang="zh-CN" sz="3200" b="1" dirty="0">
                <a:solidFill>
                  <a:srgbClr val="971E15"/>
                </a:solidFill>
                <a:latin typeface="微软雅黑" panose="020B0503020204020204" pitchFamily="34" charset="-122"/>
                <a:ea typeface="微软雅黑" panose="020B0503020204020204" pitchFamily="34" charset="-122"/>
              </a:rPr>
              <a:t>1</a:t>
            </a:r>
            <a:endParaRPr lang="zh-CN" altLang="en-US" sz="3200" b="1" dirty="0">
              <a:solidFill>
                <a:srgbClr val="971E15"/>
              </a:solidFill>
              <a:latin typeface="微软雅黑" panose="020B0503020204020204" pitchFamily="34" charset="-122"/>
              <a:ea typeface="微软雅黑" panose="020B0503020204020204" pitchFamily="34" charset="-122"/>
            </a:endParaRPr>
          </a:p>
        </p:txBody>
      </p:sp>
      <p:sp>
        <p:nvSpPr>
          <p:cNvPr id="304" name="TextBox 12"/>
          <p:cNvSpPr>
            <a:spLocks noChangeArrowheads="1"/>
          </p:cNvSpPr>
          <p:nvPr/>
        </p:nvSpPr>
        <p:spPr bwMode="auto">
          <a:xfrm>
            <a:off x="4991683" y="4542302"/>
            <a:ext cx="5598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Model Validation</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spTree>
    <p:custDataLst>
      <p:tags r:id="rId1"/>
    </p:custDataLst>
    <p:extLst>
      <p:ext uri="{BB962C8B-B14F-4D97-AF65-F5344CB8AC3E}">
        <p14:creationId xmlns:p14="http://schemas.microsoft.com/office/powerpoint/2010/main" val="233387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6051F59-D136-410C-8D3B-9BBFD5F98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63851" y="3527398"/>
            <a:ext cx="5319105" cy="3057932"/>
          </a:xfrm>
          <a:prstGeom prst="rect">
            <a:avLst/>
          </a:prstGeom>
          <a:noFill/>
          <a:ln>
            <a:noFill/>
          </a:ln>
        </p:spPr>
      </p:pic>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Quantitative analysis</a:t>
            </a:r>
            <a:endParaRPr lang="zh-CN" altLang="en-US" b="1" dirty="0">
              <a:effectLst/>
              <a:latin typeface="Arial" panose="020B0604020202020204" pitchFamily="34" charset="0"/>
              <a:cs typeface="Arial" panose="020B0604020202020204" pitchFamily="34" charset="0"/>
            </a:endParaRP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11</a:t>
            </a:fld>
            <a:endParaRPr lang="zh-CN" altLang="en-US" dirty="0"/>
          </a:p>
        </p:txBody>
      </p:sp>
      <p:sp>
        <p:nvSpPr>
          <p:cNvPr id="7" name="矩形 6">
            <a:extLst>
              <a:ext uri="{FF2B5EF4-FFF2-40B4-BE49-F238E27FC236}">
                <a16:creationId xmlns:a16="http://schemas.microsoft.com/office/drawing/2014/main" id="{D7361758-6FF9-45C1-9E87-08EB69A80842}"/>
              </a:ext>
            </a:extLst>
          </p:cNvPr>
          <p:cNvSpPr/>
          <p:nvPr/>
        </p:nvSpPr>
        <p:spPr>
          <a:xfrm>
            <a:off x="415732" y="1281609"/>
            <a:ext cx="6480368"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Quantitative analysis – radius (Capillary tube)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a:extLst>
              <a:ext uri="{FF2B5EF4-FFF2-40B4-BE49-F238E27FC236}">
                <a16:creationId xmlns:a16="http://schemas.microsoft.com/office/drawing/2014/main" id="{55863E86-B1F2-4187-AD67-0D34DD353EF0}"/>
              </a:ext>
            </a:extLst>
          </p:cNvPr>
          <p:cNvSpPr/>
          <p:nvPr/>
        </p:nvSpPr>
        <p:spPr>
          <a:xfrm>
            <a:off x="1032879" y="1824764"/>
            <a:ext cx="10100411" cy="1653786"/>
          </a:xfrm>
          <a:prstGeom prst="rect">
            <a:avLst/>
          </a:prstGeom>
          <a:ln w="19050">
            <a:solidFill>
              <a:srgbClr val="1553A5"/>
            </a:solidFill>
            <a:prstDash val="dash"/>
          </a:ln>
        </p:spPr>
        <p:txBody>
          <a:bodyPr wrap="square">
            <a:spAutoFit/>
          </a:bodyPr>
          <a:lstStyle/>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All contact angle curves show an upward trend.</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The dynamic contact Angle increases with the radius increasing.</a:t>
            </a:r>
          </a:p>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In the second figure, as the radius increases, the water breakthrough time decreases.</a:t>
            </a:r>
          </a:p>
        </p:txBody>
      </p:sp>
      <p:pic>
        <p:nvPicPr>
          <p:cNvPr id="10" name="图片 9">
            <a:extLst>
              <a:ext uri="{FF2B5EF4-FFF2-40B4-BE49-F238E27FC236}">
                <a16:creationId xmlns:a16="http://schemas.microsoft.com/office/drawing/2014/main" id="{FFF2F170-9A9C-4ADB-9FD3-A48258A94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4387" y="3555660"/>
            <a:ext cx="5123055" cy="3057604"/>
          </a:xfrm>
          <a:prstGeom prst="rect">
            <a:avLst/>
          </a:prstGeom>
          <a:noFill/>
          <a:ln>
            <a:noFill/>
          </a:ln>
        </p:spPr>
      </p:pic>
    </p:spTree>
    <p:extLst>
      <p:ext uri="{BB962C8B-B14F-4D97-AF65-F5344CB8AC3E}">
        <p14:creationId xmlns:p14="http://schemas.microsoft.com/office/powerpoint/2010/main" val="268488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3883134-913E-4FFC-BA97-D8BE71AA8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72660" y="3710723"/>
            <a:ext cx="4903318" cy="2862827"/>
          </a:xfrm>
          <a:prstGeom prst="rect">
            <a:avLst/>
          </a:prstGeom>
          <a:noFill/>
          <a:ln>
            <a:noFill/>
          </a:ln>
        </p:spPr>
      </p:pic>
      <p:pic>
        <p:nvPicPr>
          <p:cNvPr id="16" name="图片 15">
            <a:extLst>
              <a:ext uri="{FF2B5EF4-FFF2-40B4-BE49-F238E27FC236}">
                <a16:creationId xmlns:a16="http://schemas.microsoft.com/office/drawing/2014/main" id="{D0013357-042D-4647-B41C-96B1BA275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083084" y="3687173"/>
            <a:ext cx="5165381" cy="2987467"/>
          </a:xfrm>
          <a:prstGeom prst="rect">
            <a:avLst/>
          </a:prstGeom>
          <a:noFill/>
          <a:ln>
            <a:noFill/>
          </a:ln>
        </p:spPr>
      </p:pic>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Quantitative analysis</a:t>
            </a:r>
            <a:endParaRPr lang="zh-CN" altLang="en-US" b="1" dirty="0">
              <a:effectLst/>
              <a:latin typeface="Arial" panose="020B0604020202020204" pitchFamily="34" charset="0"/>
              <a:cs typeface="Arial" panose="020B0604020202020204" pitchFamily="34" charset="0"/>
            </a:endParaRP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12</a:t>
            </a:fld>
            <a:endParaRPr lang="zh-CN" altLang="en-US" dirty="0"/>
          </a:p>
        </p:txBody>
      </p:sp>
      <p:sp>
        <p:nvSpPr>
          <p:cNvPr id="10" name="Rectangle 2"/>
          <p:cNvSpPr>
            <a:spLocks noChangeArrowheads="1"/>
          </p:cNvSpPr>
          <p:nvPr/>
        </p:nvSpPr>
        <p:spPr bwMode="auto">
          <a:xfrm>
            <a:off x="4575888" y="63222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矩形 11">
            <a:extLst>
              <a:ext uri="{FF2B5EF4-FFF2-40B4-BE49-F238E27FC236}">
                <a16:creationId xmlns:a16="http://schemas.microsoft.com/office/drawing/2014/main" id="{2729A8B5-51E1-4B06-91E8-B1073A645ADA}"/>
              </a:ext>
            </a:extLst>
          </p:cNvPr>
          <p:cNvSpPr/>
          <p:nvPr/>
        </p:nvSpPr>
        <p:spPr>
          <a:xfrm>
            <a:off x="415732" y="1281609"/>
            <a:ext cx="7315104"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Quantitative analysis – hydrophilic (Capillary tube)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a:extLst>
              <a:ext uri="{FF2B5EF4-FFF2-40B4-BE49-F238E27FC236}">
                <a16:creationId xmlns:a16="http://schemas.microsoft.com/office/drawing/2014/main" id="{C3773322-0500-4399-A224-F74B97F6F29D}"/>
              </a:ext>
            </a:extLst>
          </p:cNvPr>
          <p:cNvSpPr/>
          <p:nvPr/>
        </p:nvSpPr>
        <p:spPr>
          <a:xfrm>
            <a:off x="1032879" y="1827596"/>
            <a:ext cx="10100411" cy="1653786"/>
          </a:xfrm>
          <a:prstGeom prst="rect">
            <a:avLst/>
          </a:prstGeom>
          <a:ln w="19050">
            <a:solidFill>
              <a:srgbClr val="1553A5"/>
            </a:solidFill>
            <a:prstDash val="dash"/>
          </a:ln>
        </p:spPr>
        <p:txBody>
          <a:bodyPr wrap="square">
            <a:spAutoFit/>
          </a:bodyPr>
          <a:lstStyle/>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All contact angle curves show an upward trend.</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As the hydrophilicity becomes worse, the contact angle increases and the upward trend becomes smaller.</a:t>
            </a:r>
          </a:p>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In the second figure, as the contact angle increases, the water breakthrough time increases.</a:t>
            </a:r>
          </a:p>
        </p:txBody>
      </p:sp>
    </p:spTree>
    <p:extLst>
      <p:ext uri="{BB962C8B-B14F-4D97-AF65-F5344CB8AC3E}">
        <p14:creationId xmlns:p14="http://schemas.microsoft.com/office/powerpoint/2010/main" val="259518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Quantitative analysis</a:t>
            </a:r>
            <a:endParaRPr lang="zh-CN" altLang="en-US" b="1" dirty="0">
              <a:effectLst/>
              <a:latin typeface="Arial" panose="020B0604020202020204" pitchFamily="34" charset="0"/>
              <a:cs typeface="Arial" panose="020B0604020202020204" pitchFamily="34" charset="0"/>
            </a:endParaRP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13</a:t>
            </a:fld>
            <a:endParaRPr lang="zh-CN" altLang="en-US" dirty="0"/>
          </a:p>
        </p:txBody>
      </p:sp>
      <p:sp>
        <p:nvSpPr>
          <p:cNvPr id="10" name="Rectangle 2"/>
          <p:cNvSpPr>
            <a:spLocks noChangeArrowheads="1"/>
          </p:cNvSpPr>
          <p:nvPr/>
        </p:nvSpPr>
        <p:spPr bwMode="auto">
          <a:xfrm>
            <a:off x="4575888" y="63222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矩形 20">
            <a:extLst>
              <a:ext uri="{FF2B5EF4-FFF2-40B4-BE49-F238E27FC236}">
                <a16:creationId xmlns:a16="http://schemas.microsoft.com/office/drawing/2014/main" id="{1D88675A-19C0-4F48-A710-CDE701ED8D21}"/>
              </a:ext>
            </a:extLst>
          </p:cNvPr>
          <p:cNvSpPr/>
          <p:nvPr/>
        </p:nvSpPr>
        <p:spPr>
          <a:xfrm>
            <a:off x="415732" y="1281609"/>
            <a:ext cx="7514610"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Quantitative analysis - viscosity ratio (Capillary tube)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2" name="图片 21">
            <a:extLst>
              <a:ext uri="{FF2B5EF4-FFF2-40B4-BE49-F238E27FC236}">
                <a16:creationId xmlns:a16="http://schemas.microsoft.com/office/drawing/2014/main" id="{6425FFC6-0E2A-4FA9-A464-C0A5AA9743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4940" y="3476873"/>
            <a:ext cx="4969515" cy="3058989"/>
          </a:xfrm>
          <a:prstGeom prst="rect">
            <a:avLst/>
          </a:prstGeom>
          <a:noFill/>
          <a:ln>
            <a:noFill/>
          </a:ln>
        </p:spPr>
      </p:pic>
      <p:pic>
        <p:nvPicPr>
          <p:cNvPr id="23" name="图片 22">
            <a:extLst>
              <a:ext uri="{FF2B5EF4-FFF2-40B4-BE49-F238E27FC236}">
                <a16:creationId xmlns:a16="http://schemas.microsoft.com/office/drawing/2014/main" id="{458C0050-6BD6-4E3C-9D8B-18C983CDF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862564" y="3537855"/>
            <a:ext cx="5291024" cy="3060000"/>
          </a:xfrm>
          <a:prstGeom prst="rect">
            <a:avLst/>
          </a:prstGeom>
          <a:noFill/>
          <a:ln>
            <a:noFill/>
          </a:ln>
        </p:spPr>
      </p:pic>
      <p:sp>
        <p:nvSpPr>
          <p:cNvPr id="24" name="矩形 23">
            <a:extLst>
              <a:ext uri="{FF2B5EF4-FFF2-40B4-BE49-F238E27FC236}">
                <a16:creationId xmlns:a16="http://schemas.microsoft.com/office/drawing/2014/main" id="{67EE4B00-ADB2-4FBA-8566-4ABBEA407B4B}"/>
              </a:ext>
            </a:extLst>
          </p:cNvPr>
          <p:cNvSpPr/>
          <p:nvPr/>
        </p:nvSpPr>
        <p:spPr>
          <a:xfrm>
            <a:off x="1032879" y="1827596"/>
            <a:ext cx="10100411" cy="1653786"/>
          </a:xfrm>
          <a:prstGeom prst="rect">
            <a:avLst/>
          </a:prstGeom>
          <a:ln w="19050">
            <a:solidFill>
              <a:srgbClr val="1553A5"/>
            </a:solidFill>
            <a:prstDash val="dash"/>
          </a:ln>
        </p:spPr>
        <p:txBody>
          <a:bodyPr wrap="square">
            <a:spAutoFit/>
          </a:bodyPr>
          <a:lstStyle/>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In the early stage, the four curves rise in parallel; </a:t>
            </a: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In the later stage, the higher the viscosity ratio is, the higher the upward trend is.</a:t>
            </a:r>
          </a:p>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In the second figure, as the viscosity ratio increases, the water breakthrough time decreases.</a:t>
            </a:r>
          </a:p>
        </p:txBody>
      </p:sp>
    </p:spTree>
    <p:extLst>
      <p:ext uri="{BB962C8B-B14F-4D97-AF65-F5344CB8AC3E}">
        <p14:creationId xmlns:p14="http://schemas.microsoft.com/office/powerpoint/2010/main" val="44823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Quantitative analysis</a:t>
            </a:r>
            <a:endParaRPr lang="zh-CN" altLang="en-US" b="1" dirty="0">
              <a:effectLst/>
              <a:latin typeface="Arial" panose="020B0604020202020204" pitchFamily="34" charset="0"/>
              <a:cs typeface="Arial" panose="020B0604020202020204" pitchFamily="34" charset="0"/>
            </a:endParaRP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14</a:t>
            </a:fld>
            <a:endParaRPr lang="zh-CN" altLang="en-US" dirty="0"/>
          </a:p>
        </p:txBody>
      </p:sp>
      <p:sp>
        <p:nvSpPr>
          <p:cNvPr id="10" name="Rectangle 2"/>
          <p:cNvSpPr>
            <a:spLocks noChangeArrowheads="1"/>
          </p:cNvSpPr>
          <p:nvPr/>
        </p:nvSpPr>
        <p:spPr bwMode="auto">
          <a:xfrm>
            <a:off x="4575888" y="63222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矩形 4">
            <a:extLst>
              <a:ext uri="{FF2B5EF4-FFF2-40B4-BE49-F238E27FC236}">
                <a16:creationId xmlns:a16="http://schemas.microsoft.com/office/drawing/2014/main" id="{F4AD9D23-C571-4016-B7C2-B0F643529DC5}"/>
              </a:ext>
            </a:extLst>
          </p:cNvPr>
          <p:cNvSpPr/>
          <p:nvPr/>
        </p:nvSpPr>
        <p:spPr>
          <a:xfrm>
            <a:off x="415732" y="1230809"/>
            <a:ext cx="6480368"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Quantitative analysis – porosity (Porous Media)</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图片 5">
            <a:extLst>
              <a:ext uri="{FF2B5EF4-FFF2-40B4-BE49-F238E27FC236}">
                <a16:creationId xmlns:a16="http://schemas.microsoft.com/office/drawing/2014/main" id="{E51A9191-3CA7-4CFB-AC7F-90F161FF7F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552881" y="1689740"/>
            <a:ext cx="4680000" cy="2880777"/>
          </a:xfrm>
          <a:prstGeom prst="rect">
            <a:avLst/>
          </a:prstGeom>
          <a:noFill/>
          <a:ln>
            <a:noFill/>
          </a:ln>
        </p:spPr>
      </p:pic>
      <p:pic>
        <p:nvPicPr>
          <p:cNvPr id="7" name="图片 6">
            <a:extLst>
              <a:ext uri="{FF2B5EF4-FFF2-40B4-BE49-F238E27FC236}">
                <a16:creationId xmlns:a16="http://schemas.microsoft.com/office/drawing/2014/main" id="{E023E5AB-41B2-4B3A-B93D-577F0DE96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65965" y="1714715"/>
            <a:ext cx="4680000" cy="2771228"/>
          </a:xfrm>
          <a:prstGeom prst="rect">
            <a:avLst/>
          </a:prstGeom>
          <a:noFill/>
          <a:ln>
            <a:noFill/>
          </a:ln>
        </p:spPr>
      </p:pic>
      <p:sp>
        <p:nvSpPr>
          <p:cNvPr id="8" name="矩形 7">
            <a:extLst>
              <a:ext uri="{FF2B5EF4-FFF2-40B4-BE49-F238E27FC236}">
                <a16:creationId xmlns:a16="http://schemas.microsoft.com/office/drawing/2014/main" id="{774E3D41-AE47-4E67-A79A-0E8A9D565C6B}"/>
              </a:ext>
            </a:extLst>
          </p:cNvPr>
          <p:cNvSpPr/>
          <p:nvPr/>
        </p:nvSpPr>
        <p:spPr>
          <a:xfrm>
            <a:off x="938587" y="4770053"/>
            <a:ext cx="10314826" cy="1705403"/>
          </a:xfrm>
          <a:prstGeom prst="rect">
            <a:avLst/>
          </a:prstGeom>
          <a:ln w="19050">
            <a:solidFill>
              <a:srgbClr val="1553A5"/>
            </a:solidFill>
            <a:prstDash val="dash"/>
          </a:ln>
        </p:spPr>
        <p:txBody>
          <a:bodyPr wrap="square">
            <a:spAutoFit/>
          </a:bodyPr>
          <a:lstStyle/>
          <a:p>
            <a:pPr marL="342900" indent="-342900" algn="just">
              <a:lnSpc>
                <a:spcPct val="150000"/>
              </a:lnSpc>
              <a:buFont typeface="Wingdings" panose="05000000000000000000" pitchFamily="2" charset="2"/>
              <a:buChar char="l"/>
            </a:pP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As the porosity increases</a:t>
            </a:r>
            <a:r>
              <a:rPr lang="en-US" altLang="zh-CN" dirty="0">
                <a:latin typeface="微软雅黑" panose="020B0503020204020204" pitchFamily="34" charset="-122"/>
                <a:ea typeface="微软雅黑" panose="020B0503020204020204" pitchFamily="34" charset="-122"/>
                <a:cs typeface="Arial" panose="020B0604020202020204" pitchFamily="34" charset="0"/>
              </a:rPr>
              <a:t>, the number of pores with the same pore radius increases, so </a:t>
            </a:r>
            <a:r>
              <a:rPr lang="en-US" altLang="zh-CN"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the imbibition flow rate increases.</a:t>
            </a:r>
          </a:p>
          <a:p>
            <a:pPr marL="342900" indent="-342900" algn="just">
              <a:lnSpc>
                <a:spcPct val="15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With the increase of porosity, pore tortuosity becomes smaller, pore corner becomes less, and </a:t>
            </a: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water saturation increases.</a:t>
            </a:r>
          </a:p>
        </p:txBody>
      </p:sp>
    </p:spTree>
    <p:extLst>
      <p:ext uri="{BB962C8B-B14F-4D97-AF65-F5344CB8AC3E}">
        <p14:creationId xmlns:p14="http://schemas.microsoft.com/office/powerpoint/2010/main" val="396841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Quantitative analysis</a:t>
            </a:r>
            <a:endParaRPr lang="zh-CN" altLang="en-US" b="1" dirty="0">
              <a:effectLst/>
              <a:latin typeface="Arial" panose="020B0604020202020204" pitchFamily="34" charset="0"/>
              <a:cs typeface="Arial" panose="020B0604020202020204" pitchFamily="34" charset="0"/>
            </a:endParaRP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15</a:t>
            </a:fld>
            <a:endParaRPr lang="zh-CN" altLang="en-US" dirty="0"/>
          </a:p>
        </p:txBody>
      </p:sp>
      <p:sp>
        <p:nvSpPr>
          <p:cNvPr id="10" name="Rectangle 2"/>
          <p:cNvSpPr>
            <a:spLocks noChangeArrowheads="1"/>
          </p:cNvSpPr>
          <p:nvPr/>
        </p:nvSpPr>
        <p:spPr bwMode="auto">
          <a:xfrm>
            <a:off x="4575888" y="63222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矩形 12">
            <a:extLst>
              <a:ext uri="{FF2B5EF4-FFF2-40B4-BE49-F238E27FC236}">
                <a16:creationId xmlns:a16="http://schemas.microsoft.com/office/drawing/2014/main" id="{BA0498AE-167A-411E-8B56-282EB7335824}"/>
              </a:ext>
            </a:extLst>
          </p:cNvPr>
          <p:cNvSpPr/>
          <p:nvPr/>
        </p:nvSpPr>
        <p:spPr>
          <a:xfrm>
            <a:off x="415732" y="1281609"/>
            <a:ext cx="8595264"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Quantitative analysis – pore fractal dimension (Porous Media)</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4" name="图片 13">
            <a:extLst>
              <a:ext uri="{FF2B5EF4-FFF2-40B4-BE49-F238E27FC236}">
                <a16:creationId xmlns:a16="http://schemas.microsoft.com/office/drawing/2014/main" id="{369AFD96-9041-4FB4-A589-BF106EED98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28313" y="1680914"/>
            <a:ext cx="4680000" cy="2858142"/>
          </a:xfrm>
          <a:prstGeom prst="rect">
            <a:avLst/>
          </a:prstGeom>
          <a:noFill/>
          <a:ln>
            <a:noFill/>
          </a:ln>
        </p:spPr>
      </p:pic>
      <p:pic>
        <p:nvPicPr>
          <p:cNvPr id="15" name="图片 14">
            <a:extLst>
              <a:ext uri="{FF2B5EF4-FFF2-40B4-BE49-F238E27FC236}">
                <a16:creationId xmlns:a16="http://schemas.microsoft.com/office/drawing/2014/main" id="{CA82D98C-7BA2-4E20-BE0F-8707EFE62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393533" y="1682290"/>
            <a:ext cx="4680000" cy="2880777"/>
          </a:xfrm>
          <a:prstGeom prst="rect">
            <a:avLst/>
          </a:prstGeom>
          <a:noFill/>
          <a:ln>
            <a:noFill/>
          </a:ln>
        </p:spPr>
      </p:pic>
      <p:sp>
        <p:nvSpPr>
          <p:cNvPr id="16" name="矩形 15">
            <a:extLst>
              <a:ext uri="{FF2B5EF4-FFF2-40B4-BE49-F238E27FC236}">
                <a16:creationId xmlns:a16="http://schemas.microsoft.com/office/drawing/2014/main" id="{96FE89F6-0843-4B30-B172-E3F5B1CE738E}"/>
              </a:ext>
            </a:extLst>
          </p:cNvPr>
          <p:cNvSpPr/>
          <p:nvPr/>
        </p:nvSpPr>
        <p:spPr>
          <a:xfrm>
            <a:off x="758707" y="4691790"/>
            <a:ext cx="10314826" cy="1769202"/>
          </a:xfrm>
          <a:prstGeom prst="rect">
            <a:avLst/>
          </a:prstGeom>
          <a:ln w="19050">
            <a:solidFill>
              <a:srgbClr val="1553A5"/>
            </a:solidFill>
            <a:prstDash val="dash"/>
          </a:ln>
        </p:spPr>
        <p:txBody>
          <a:bodyPr wrap="square">
            <a:spAutoFit/>
          </a:bodyPr>
          <a:lstStyle/>
          <a:p>
            <a:pPr marL="342900" indent="-342900" algn="just">
              <a:lnSpc>
                <a:spcPct val="140000"/>
              </a:lnSpc>
              <a:buFont typeface="Wingdings" panose="05000000000000000000" pitchFamily="2" charset="2"/>
              <a:buChar char="l"/>
            </a:pP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As the pore fractal dimension decreases</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the maximum radius increases, the viscosity resistance decreases, so </a:t>
            </a: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the imbibition flow increases</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a:t>
            </a:r>
          </a:p>
          <a:p>
            <a:pPr marL="342900" indent="-342900" algn="just">
              <a:lnSpc>
                <a:spcPct val="140000"/>
              </a:lnSpc>
              <a:buFont typeface="Wingdings" panose="05000000000000000000" pitchFamily="2" charset="2"/>
              <a:buChar char="l"/>
            </a:pP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The final water saturation is not affected by the pore fractal dimension</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However, the pore fractal dimension can change the trend of water saturation curve.</a:t>
            </a:r>
          </a:p>
        </p:txBody>
      </p:sp>
    </p:spTree>
    <p:extLst>
      <p:ext uri="{BB962C8B-B14F-4D97-AF65-F5344CB8AC3E}">
        <p14:creationId xmlns:p14="http://schemas.microsoft.com/office/powerpoint/2010/main" val="3338173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prstGeom prst="rect">
            <a:avLst/>
          </a:prstGeom>
        </p:spPr>
        <p:txBody>
          <a:bodyPr/>
          <a:lstStyle/>
          <a:p>
            <a:r>
              <a:rPr lang="en-US" altLang="zh-CN" sz="2000" b="1" dirty="0">
                <a:effectLst/>
                <a:latin typeface="Arial" panose="020B0604020202020204" pitchFamily="34" charset="0"/>
                <a:cs typeface="Arial" panose="020B0604020202020204" pitchFamily="34" charset="0"/>
              </a:rPr>
              <a:t>A Mathematical Model of Spontaneous Imbibition with Dynamic Contact Angle</a:t>
            </a:r>
            <a:endParaRPr lang="zh-CN" altLang="en-US" sz="2000" b="1" dirty="0">
              <a:latin typeface="Arial" panose="020B0604020202020204" pitchFamily="34" charset="0"/>
              <a:cs typeface="Arial" panose="020B0604020202020204" pitchFamily="34" charset="0"/>
            </a:endParaRPr>
          </a:p>
        </p:txBody>
      </p:sp>
      <p:sp>
        <p:nvSpPr>
          <p:cNvPr id="3" name="灯片编号占位符 2">
            <a:extLst>
              <a:ext uri="{FF2B5EF4-FFF2-40B4-BE49-F238E27FC236}">
                <a16:creationId xmlns:a16="http://schemas.microsoft.com/office/drawing/2014/main" id="{F0F09409-2CDD-4125-8C40-3CCC74FA4AF4}"/>
              </a:ext>
            </a:extLst>
          </p:cNvPr>
          <p:cNvSpPr>
            <a:spLocks noGrp="1"/>
          </p:cNvSpPr>
          <p:nvPr>
            <p:ph type="sldNum" sz="quarter" idx="11"/>
          </p:nvPr>
        </p:nvSpPr>
        <p:spPr/>
        <p:txBody>
          <a:bodyPr/>
          <a:lstStyle/>
          <a:p>
            <a:pPr>
              <a:defRPr/>
            </a:pPr>
            <a:fld id="{14CC46A3-A92C-44BC-B33E-17FF436B25C6}" type="slidenum">
              <a:rPr smtClean="0">
                <a:ea typeface="黑体" panose="02010609060101010101" pitchFamily="49" charset="-122"/>
              </a:rPr>
              <a:pPr>
                <a:defRPr/>
              </a:pPr>
              <a:t>16</a:t>
            </a:fld>
            <a:endParaRPr lang="zh-CN" altLang="en-US" dirty="0"/>
          </a:p>
        </p:txBody>
      </p:sp>
      <p:grpSp>
        <p:nvGrpSpPr>
          <p:cNvPr id="4" name="组合 3"/>
          <p:cNvGrpSpPr/>
          <p:nvPr/>
        </p:nvGrpSpPr>
        <p:grpSpPr>
          <a:xfrm>
            <a:off x="4302446" y="1722346"/>
            <a:ext cx="6908801" cy="791405"/>
            <a:chOff x="3548928" y="1511147"/>
            <a:chExt cx="4985471" cy="593554"/>
          </a:xfrm>
          <a:solidFill>
            <a:schemeClr val="accent2">
              <a:lumMod val="60000"/>
              <a:lumOff val="40000"/>
            </a:schemeClr>
          </a:solidFill>
        </p:grpSpPr>
        <p:sp>
          <p:nvSpPr>
            <p:cNvPr id="5"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 name="椭圆 10"/>
            <p:cNvSpPr>
              <a:spLocks noChangeArrowheads="1"/>
            </p:cNvSpPr>
            <p:nvPr/>
          </p:nvSpPr>
          <p:spPr bwMode="auto">
            <a:xfrm>
              <a:off x="3654424" y="1602717"/>
              <a:ext cx="396000" cy="396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 name="TextBox 12"/>
            <p:cNvSpPr>
              <a:spLocks noChangeArrowheads="1"/>
            </p:cNvSpPr>
            <p:nvPr/>
          </p:nvSpPr>
          <p:spPr bwMode="auto">
            <a:xfrm>
              <a:off x="4064042" y="1635973"/>
              <a:ext cx="4379921" cy="3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chemeClr val="bg1"/>
                  </a:solidFill>
                  <a:cs typeface="Arial" panose="020B0604020202020204" pitchFamily="34" charset="0"/>
                  <a:sym typeface="Calibri" panose="020F0502020204030204" pitchFamily="34" charset="0"/>
                </a:rPr>
                <a:t>Mathematical Model </a:t>
              </a:r>
            </a:p>
          </p:txBody>
        </p:sp>
      </p:grpSp>
      <p:grpSp>
        <p:nvGrpSpPr>
          <p:cNvPr id="9" name="组合 8"/>
          <p:cNvGrpSpPr/>
          <p:nvPr/>
        </p:nvGrpSpPr>
        <p:grpSpPr>
          <a:xfrm>
            <a:off x="4302446" y="2557587"/>
            <a:ext cx="6908800" cy="856264"/>
            <a:chOff x="3548928" y="1462503"/>
            <a:chExt cx="4985471" cy="642198"/>
          </a:xfrm>
        </p:grpSpPr>
        <p:sp>
          <p:nvSpPr>
            <p:cNvPr id="1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2</a:t>
              </a:r>
            </a:p>
          </p:txBody>
        </p:sp>
      </p:grpSp>
      <p:grpSp>
        <p:nvGrpSpPr>
          <p:cNvPr id="14" name="组合 13"/>
          <p:cNvGrpSpPr/>
          <p:nvPr/>
        </p:nvGrpSpPr>
        <p:grpSpPr>
          <a:xfrm>
            <a:off x="4302446" y="2763914"/>
            <a:ext cx="7425506" cy="1544522"/>
            <a:chOff x="3427730" y="946309"/>
            <a:chExt cx="5358334" cy="1158392"/>
          </a:xfrm>
        </p:grpSpPr>
        <p:sp>
          <p:nvSpPr>
            <p:cNvPr id="15" name="矩形 9"/>
            <p:cNvSpPr>
              <a:spLocks noChangeArrowheads="1"/>
            </p:cNvSpPr>
            <p:nvPr/>
          </p:nvSpPr>
          <p:spPr bwMode="auto">
            <a:xfrm>
              <a:off x="3427730" y="1511147"/>
              <a:ext cx="4990682"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6" name="椭圆 10"/>
            <p:cNvSpPr>
              <a:spLocks noChangeArrowheads="1"/>
            </p:cNvSpPr>
            <p:nvPr/>
          </p:nvSpPr>
          <p:spPr bwMode="auto">
            <a:xfrm>
              <a:off x="3529093" y="1615975"/>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7" name="矩形 11"/>
            <p:cNvSpPr>
              <a:spLocks noChangeArrowheads="1"/>
            </p:cNvSpPr>
            <p:nvPr/>
          </p:nvSpPr>
          <p:spPr bwMode="auto">
            <a:xfrm>
              <a:off x="3437421" y="1475761"/>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18" name="TextBox 12"/>
            <p:cNvSpPr>
              <a:spLocks noChangeArrowheads="1"/>
            </p:cNvSpPr>
            <p:nvPr/>
          </p:nvSpPr>
          <p:spPr bwMode="auto">
            <a:xfrm>
              <a:off x="3942844" y="946309"/>
              <a:ext cx="484322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Influence of Dynamic Contact Angle</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grpSp>
        <p:nvGrpSpPr>
          <p:cNvPr id="19" name="组合 18"/>
          <p:cNvGrpSpPr/>
          <p:nvPr/>
        </p:nvGrpSpPr>
        <p:grpSpPr>
          <a:xfrm>
            <a:off x="4302446" y="3669828"/>
            <a:ext cx="7043058" cy="1533192"/>
            <a:chOff x="3548928" y="954805"/>
            <a:chExt cx="5082353" cy="1149896"/>
          </a:xfrm>
        </p:grpSpPr>
        <p:sp>
          <p:nvSpPr>
            <p:cNvPr id="20" name="矩形 9"/>
            <p:cNvSpPr>
              <a:spLocks noChangeArrowheads="1"/>
            </p:cNvSpPr>
            <p:nvPr/>
          </p:nvSpPr>
          <p:spPr bwMode="auto">
            <a:xfrm>
              <a:off x="3548928" y="1511147"/>
              <a:ext cx="4985471" cy="59355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4</a:t>
              </a:r>
            </a:p>
          </p:txBody>
        </p:sp>
        <p:sp>
          <p:nvSpPr>
            <p:cNvPr id="23" name="TextBox 12"/>
            <p:cNvSpPr>
              <a:spLocks noChangeArrowheads="1"/>
            </p:cNvSpPr>
            <p:nvPr/>
          </p:nvSpPr>
          <p:spPr bwMode="auto">
            <a:xfrm>
              <a:off x="4046291" y="954805"/>
              <a:ext cx="4584990" cy="3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Quantitative Analysis</a:t>
              </a:r>
            </a:p>
          </p:txBody>
        </p:sp>
      </p:grpSp>
      <p:grpSp>
        <p:nvGrpSpPr>
          <p:cNvPr id="26" name="组合 25"/>
          <p:cNvGrpSpPr/>
          <p:nvPr/>
        </p:nvGrpSpPr>
        <p:grpSpPr>
          <a:xfrm>
            <a:off x="4302446" y="5241352"/>
            <a:ext cx="6908800" cy="856264"/>
            <a:chOff x="3548928" y="1462503"/>
            <a:chExt cx="4985471" cy="642198"/>
          </a:xfrm>
        </p:grpSpPr>
        <p:sp>
          <p:nvSpPr>
            <p:cNvPr id="27"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5</a:t>
              </a:r>
            </a:p>
          </p:txBody>
        </p:sp>
        <p:sp>
          <p:nvSpPr>
            <p:cNvPr id="30" name="TextBox 12"/>
            <p:cNvSpPr>
              <a:spLocks noChangeArrowheads="1"/>
            </p:cNvSpPr>
            <p:nvPr/>
          </p:nvSpPr>
          <p:spPr bwMode="auto">
            <a:xfrm>
              <a:off x="4100782" y="1599508"/>
              <a:ext cx="439415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3200" dirty="0">
                  <a:solidFill>
                    <a:srgbClr val="FFFFFF"/>
                  </a:solidFill>
                  <a:ea typeface="微软雅黑" panose="020B0503020204020204" pitchFamily="34" charset="-122"/>
                  <a:cs typeface="Arial" panose="020B0604020202020204" pitchFamily="34" charset="0"/>
                  <a:sym typeface="Calibri" panose="020F0502020204030204" pitchFamily="34" charset="0"/>
                </a:rPr>
                <a:t>Conclusion</a:t>
              </a:r>
              <a:endParaRPr lang="zh-CN" altLang="en-US" sz="32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sp>
        <p:nvSpPr>
          <p:cNvPr id="35" name="TextBox 5"/>
          <p:cNvSpPr>
            <a:spLocks noChangeArrowheads="1"/>
          </p:cNvSpPr>
          <p:nvPr/>
        </p:nvSpPr>
        <p:spPr bwMode="auto">
          <a:xfrm>
            <a:off x="893435" y="3501252"/>
            <a:ext cx="2816797" cy="6667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457200">
              <a:buFont typeface="Arial" panose="020B0604020202020204" pitchFamily="34" charset="0"/>
              <a:buNone/>
            </a:pPr>
            <a:r>
              <a:rPr lang="en-US" altLang="zh-CN" sz="3733" b="1" dirty="0">
                <a:solidFill>
                  <a:srgbClr val="003366"/>
                </a:solidFill>
                <a:sym typeface="Arial" panose="020B0604020202020204" pitchFamily="34" charset="0"/>
              </a:rPr>
              <a:t>CONTENTS</a:t>
            </a:r>
            <a:endParaRPr lang="zh-CN" altLang="en-US" sz="3733" b="1" dirty="0">
              <a:solidFill>
                <a:srgbClr val="003366"/>
              </a:solidFill>
              <a:sym typeface="Arial" panose="020B0604020202020204" pitchFamily="34" charset="0"/>
            </a:endParaRPr>
          </a:p>
        </p:txBody>
      </p:sp>
      <p:cxnSp>
        <p:nvCxnSpPr>
          <p:cNvPr id="37" name="直接连接符 36"/>
          <p:cNvCxnSpPr/>
          <p:nvPr/>
        </p:nvCxnSpPr>
        <p:spPr>
          <a:xfrm>
            <a:off x="4099246" y="1905000"/>
            <a:ext cx="0" cy="4165600"/>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26D2C566-ED1C-4FCC-AD96-EC6A45BCBC1B}"/>
              </a:ext>
            </a:extLst>
          </p:cNvPr>
          <p:cNvSpPr/>
          <p:nvPr/>
        </p:nvSpPr>
        <p:spPr bwMode="auto">
          <a:xfrm>
            <a:off x="4406157" y="1849208"/>
            <a:ext cx="610127" cy="577766"/>
          </a:xfrm>
          <a:prstGeom prst="ellipse">
            <a:avLst/>
          </a:prstGeom>
          <a:solidFill>
            <a:schemeClr val="bg1"/>
          </a:solidFill>
          <a:ln w="12700">
            <a:noFill/>
            <a:prstDash val="sysDash"/>
            <a:round/>
            <a:headEnd/>
            <a:tailEnd/>
          </a:ln>
        </p:spPr>
        <p:txBody>
          <a:bodyPr wrap="none" rtlCol="0" anchor="ctr"/>
          <a:lstStyle/>
          <a:p>
            <a:pPr algn="ctr" defTabSz="457200"/>
            <a:r>
              <a:rPr lang="en-US" altLang="zh-CN" sz="3200" b="1" dirty="0">
                <a:solidFill>
                  <a:srgbClr val="971E15"/>
                </a:solidFill>
                <a:latin typeface="微软雅黑" panose="020B0503020204020204" pitchFamily="34" charset="-122"/>
                <a:ea typeface="微软雅黑" panose="020B0503020204020204" pitchFamily="34" charset="-122"/>
              </a:rPr>
              <a:t>1</a:t>
            </a:r>
            <a:endParaRPr lang="zh-CN" altLang="en-US" sz="3200" b="1" dirty="0">
              <a:solidFill>
                <a:srgbClr val="971E15"/>
              </a:solidFill>
              <a:latin typeface="微软雅黑" panose="020B0503020204020204" pitchFamily="34" charset="-122"/>
              <a:ea typeface="微软雅黑" panose="020B0503020204020204" pitchFamily="34" charset="-122"/>
            </a:endParaRPr>
          </a:p>
        </p:txBody>
      </p:sp>
      <p:sp>
        <p:nvSpPr>
          <p:cNvPr id="304" name="TextBox 12"/>
          <p:cNvSpPr>
            <a:spLocks noChangeArrowheads="1"/>
          </p:cNvSpPr>
          <p:nvPr/>
        </p:nvSpPr>
        <p:spPr bwMode="auto">
          <a:xfrm>
            <a:off x="4991683" y="4542302"/>
            <a:ext cx="5598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b="1" dirty="0">
                <a:solidFill>
                  <a:srgbClr val="FFFFFF"/>
                </a:solidFill>
                <a:ea typeface="微软雅黑" panose="020B0503020204020204" pitchFamily="34" charset="-122"/>
                <a:cs typeface="Arial" panose="020B0604020202020204" pitchFamily="34" charset="0"/>
              </a:rPr>
              <a:t>Model Validation</a:t>
            </a:r>
            <a:endParaRPr lang="zh-CN" altLang="en-US" sz="2800" b="1"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spTree>
    <p:custDataLst>
      <p:tags r:id="rId1"/>
    </p:custDataLst>
    <p:extLst>
      <p:ext uri="{BB962C8B-B14F-4D97-AF65-F5344CB8AC3E}">
        <p14:creationId xmlns:p14="http://schemas.microsoft.com/office/powerpoint/2010/main" val="153778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92F15FDC-51FE-4E86-877B-AF0A5C86F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8299" y="3489615"/>
            <a:ext cx="5363959" cy="3240000"/>
          </a:xfrm>
          <a:prstGeom prst="rect">
            <a:avLst/>
          </a:prstGeom>
          <a:noFill/>
          <a:ln>
            <a:noFill/>
          </a:ln>
        </p:spPr>
      </p:pic>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Model validation</a:t>
            </a: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17</a:t>
            </a:fld>
            <a:endParaRPr lang="zh-CN" altLang="en-US" dirty="0"/>
          </a:p>
        </p:txBody>
      </p:sp>
      <p:sp>
        <p:nvSpPr>
          <p:cNvPr id="27" name="矩形 26">
            <a:extLst>
              <a:ext uri="{FF2B5EF4-FFF2-40B4-BE49-F238E27FC236}">
                <a16:creationId xmlns:a16="http://schemas.microsoft.com/office/drawing/2014/main" id="{C641103F-A5DE-4FCE-A04A-334CC2A9D037}"/>
              </a:ext>
            </a:extLst>
          </p:cNvPr>
          <p:cNvSpPr/>
          <p:nvPr/>
        </p:nvSpPr>
        <p:spPr>
          <a:xfrm>
            <a:off x="6200361" y="3567621"/>
            <a:ext cx="5266423" cy="2938048"/>
          </a:xfrm>
          <a:prstGeom prst="rect">
            <a:avLst/>
          </a:prstGeom>
          <a:ln w="19050">
            <a:solidFill>
              <a:srgbClr val="1553A5"/>
            </a:solidFill>
            <a:prstDash val="dash"/>
          </a:ln>
        </p:spPr>
        <p:txBody>
          <a:bodyPr wrap="square">
            <a:spAutoFit/>
          </a:bodyPr>
          <a:lstStyle/>
          <a:p>
            <a:pPr marL="342900" indent="-342900" algn="just">
              <a:lnSpc>
                <a:spcPct val="13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The calculation data of imbibition distance and time were obtained by referring to Vella's experimental setting.</a:t>
            </a:r>
          </a:p>
          <a:p>
            <a:pPr marL="342900" indent="-342900" algn="just">
              <a:lnSpc>
                <a:spcPct val="13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Compared with the L-W equation, the calculated curve considering dynamic contact Angle fits the experimental data better, and </a:t>
            </a: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the accuracy increases by 17.5%.</a:t>
            </a:r>
          </a:p>
        </p:txBody>
      </p:sp>
      <p:sp>
        <p:nvSpPr>
          <p:cNvPr id="28" name="矩形 27">
            <a:extLst>
              <a:ext uri="{FF2B5EF4-FFF2-40B4-BE49-F238E27FC236}">
                <a16:creationId xmlns:a16="http://schemas.microsoft.com/office/drawing/2014/main" id="{1509AC59-D4B3-43EA-AD36-50DEA819F365}"/>
              </a:ext>
            </a:extLst>
          </p:cNvPr>
          <p:cNvSpPr/>
          <p:nvPr/>
        </p:nvSpPr>
        <p:spPr>
          <a:xfrm>
            <a:off x="688068" y="1824898"/>
            <a:ext cx="3895725" cy="1497654"/>
          </a:xfrm>
          <a:prstGeom prst="rect">
            <a:avLst/>
          </a:prstGeom>
          <a:ln w="19050">
            <a:solidFill>
              <a:srgbClr val="1553A5"/>
            </a:solidFill>
            <a:prstDash val="dash"/>
          </a:ln>
        </p:spPr>
        <p:txBody>
          <a:bodyPr wrap="square">
            <a:spAutoFit/>
          </a:bodyPr>
          <a:lstStyle/>
          <a:p>
            <a:pPr marL="342900" indent="-342900" algn="just">
              <a:lnSpc>
                <a:spcPct val="13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Vella et al. performed gas-water spontaneous imbibition experiments in horizontal capillaries</a:t>
            </a:r>
            <a:r>
              <a:rPr lang="en-US" altLang="zh-CN" baseline="30000" dirty="0">
                <a:latin typeface="微软雅黑" panose="020B0503020204020204" pitchFamily="34" charset="-122"/>
                <a:ea typeface="微软雅黑" panose="020B0503020204020204" pitchFamily="34" charset="-122"/>
                <a:cs typeface="Arial" panose="020B0604020202020204" pitchFamily="34" charset="0"/>
              </a:rPr>
              <a:t>[2]</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p>
        </p:txBody>
      </p:sp>
      <p:grpSp>
        <p:nvGrpSpPr>
          <p:cNvPr id="29" name="组合 28">
            <a:extLst>
              <a:ext uri="{FF2B5EF4-FFF2-40B4-BE49-F238E27FC236}">
                <a16:creationId xmlns:a16="http://schemas.microsoft.com/office/drawing/2014/main" id="{BE7D45B5-AC65-475B-8E07-26859ABED391}"/>
              </a:ext>
            </a:extLst>
          </p:cNvPr>
          <p:cNvGrpSpPr>
            <a:grpSpLocks noChangeAspect="1"/>
          </p:cNvGrpSpPr>
          <p:nvPr/>
        </p:nvGrpSpPr>
        <p:grpSpPr>
          <a:xfrm>
            <a:off x="4788648" y="1585628"/>
            <a:ext cx="6697187" cy="1440000"/>
            <a:chOff x="3741024" y="1668222"/>
            <a:chExt cx="8371483" cy="1800000"/>
          </a:xfrm>
        </p:grpSpPr>
        <p:pic>
          <p:nvPicPr>
            <p:cNvPr id="30" name="图片 29">
              <a:extLst>
                <a:ext uri="{FF2B5EF4-FFF2-40B4-BE49-F238E27FC236}">
                  <a16:creationId xmlns:a16="http://schemas.microsoft.com/office/drawing/2014/main" id="{0C3EA4FE-CEAD-4B99-ADA3-7686B9B38F37}"/>
                </a:ext>
              </a:extLst>
            </p:cNvPr>
            <p:cNvPicPr>
              <a:picLocks noChangeAspect="1"/>
            </p:cNvPicPr>
            <p:nvPr/>
          </p:nvPicPr>
          <p:blipFill rotWithShape="1">
            <a:blip r:embed="rId4"/>
            <a:srcRect r="67732"/>
            <a:stretch/>
          </p:blipFill>
          <p:spPr>
            <a:xfrm>
              <a:off x="3741024" y="1668222"/>
              <a:ext cx="2816661" cy="1800000"/>
            </a:xfrm>
            <a:prstGeom prst="rect">
              <a:avLst/>
            </a:prstGeom>
          </p:spPr>
        </p:pic>
        <p:pic>
          <p:nvPicPr>
            <p:cNvPr id="31" name="图片 30">
              <a:extLst>
                <a:ext uri="{FF2B5EF4-FFF2-40B4-BE49-F238E27FC236}">
                  <a16:creationId xmlns:a16="http://schemas.microsoft.com/office/drawing/2014/main" id="{A6A16931-EFD6-4E2B-A867-746E82D525D7}"/>
                </a:ext>
              </a:extLst>
            </p:cNvPr>
            <p:cNvPicPr>
              <a:picLocks noChangeAspect="1"/>
            </p:cNvPicPr>
            <p:nvPr/>
          </p:nvPicPr>
          <p:blipFill rotWithShape="1">
            <a:blip r:embed="rId4"/>
            <a:srcRect l="34296" r="33841"/>
            <a:stretch/>
          </p:blipFill>
          <p:spPr>
            <a:xfrm>
              <a:off x="6549561" y="1668222"/>
              <a:ext cx="2781300" cy="1800000"/>
            </a:xfrm>
            <a:prstGeom prst="rect">
              <a:avLst/>
            </a:prstGeom>
          </p:spPr>
        </p:pic>
        <p:pic>
          <p:nvPicPr>
            <p:cNvPr id="32" name="图片 31">
              <a:extLst>
                <a:ext uri="{FF2B5EF4-FFF2-40B4-BE49-F238E27FC236}">
                  <a16:creationId xmlns:a16="http://schemas.microsoft.com/office/drawing/2014/main" id="{3B111C99-E526-419C-8F29-D710D514F1F8}"/>
                </a:ext>
              </a:extLst>
            </p:cNvPr>
            <p:cNvPicPr>
              <a:picLocks noChangeAspect="1"/>
            </p:cNvPicPr>
            <p:nvPr/>
          </p:nvPicPr>
          <p:blipFill rotWithShape="1">
            <a:blip r:embed="rId4"/>
            <a:srcRect l="67732"/>
            <a:stretch/>
          </p:blipFill>
          <p:spPr>
            <a:xfrm>
              <a:off x="9295846" y="1668222"/>
              <a:ext cx="2816661" cy="1800000"/>
            </a:xfrm>
            <a:prstGeom prst="rect">
              <a:avLst/>
            </a:prstGeom>
          </p:spPr>
        </p:pic>
      </p:grpSp>
      <p:sp>
        <p:nvSpPr>
          <p:cNvPr id="33" name="文本框 32">
            <a:extLst>
              <a:ext uri="{FF2B5EF4-FFF2-40B4-BE49-F238E27FC236}">
                <a16:creationId xmlns:a16="http://schemas.microsoft.com/office/drawing/2014/main" id="{B713C9BC-EFA8-4C5A-B7B8-30E34A532B7B}"/>
              </a:ext>
            </a:extLst>
          </p:cNvPr>
          <p:cNvSpPr txBox="1"/>
          <p:nvPr/>
        </p:nvSpPr>
        <p:spPr>
          <a:xfrm>
            <a:off x="4813623" y="3020609"/>
            <a:ext cx="6759252" cy="338554"/>
          </a:xfrm>
          <a:prstGeom prst="rect">
            <a:avLst/>
          </a:prstGeom>
          <a:solidFill>
            <a:srgbClr val="103E7C"/>
          </a:solidFill>
        </p:spPr>
        <p:txBody>
          <a:bodyPr wrap="square" rtlCol="0">
            <a:spAutoFit/>
          </a:bodyPr>
          <a:lstStyle>
            <a:defPPr>
              <a:defRPr lang="zh-CN"/>
            </a:defPPr>
            <a:lvl1pPr algn="ctr">
              <a:defRPr sz="1600" b="0">
                <a:solidFill>
                  <a:schemeClr val="bg1"/>
                </a:solidFill>
                <a:latin typeface="Arial" panose="020B0604020202020204" pitchFamily="34" charset="0"/>
                <a:ea typeface="微软雅黑" panose="020B0503020204020204" pitchFamily="34" charset="-122"/>
              </a:defRPr>
            </a:lvl1pPr>
          </a:lstStyle>
          <a:p>
            <a:r>
              <a:rPr lang="en-US" altLang="zh-CN" dirty="0"/>
              <a:t>Gas-water spontaneous  imbibition experiment</a:t>
            </a:r>
            <a:r>
              <a:rPr lang="en-US" altLang="zh-CN" dirty="0">
                <a:latin typeface="Times New Roman" panose="02020603050405020304" pitchFamily="18" charset="0"/>
                <a:cs typeface="Times New Roman" panose="02020603050405020304" pitchFamily="18" charset="0"/>
              </a:rPr>
              <a:t>(Vella et al. Langmuir, 2016)</a:t>
            </a:r>
            <a:endParaRPr lang="zh-CN" altLang="en-US"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B29C0647-1FEB-4849-A77D-EC94865B2D76}"/>
              </a:ext>
            </a:extLst>
          </p:cNvPr>
          <p:cNvSpPr txBox="1"/>
          <p:nvPr/>
        </p:nvSpPr>
        <p:spPr>
          <a:xfrm>
            <a:off x="3494497" y="5883998"/>
            <a:ext cx="2362252" cy="307777"/>
          </a:xfrm>
          <a:prstGeom prst="rect">
            <a:avLst/>
          </a:prstGeom>
          <a:solidFill>
            <a:srgbClr val="103E7C"/>
          </a:solidFill>
        </p:spPr>
        <p:txBody>
          <a:bodyPr wrap="square" rtlCol="0">
            <a:spAutoFit/>
          </a:bodyPr>
          <a:lstStyle/>
          <a:p>
            <a:pPr algn="ctr"/>
            <a:r>
              <a:rPr lang="zh-CN" altLang="en-US" sz="1400" b="1" dirty="0">
                <a:solidFill>
                  <a:schemeClr val="bg1"/>
                </a:solidFill>
                <a:latin typeface="Arial" panose="020B0604020202020204" pitchFamily="34" charset="0"/>
                <a:ea typeface="微软雅黑" panose="020B0503020204020204" pitchFamily="34" charset="-122"/>
              </a:rPr>
              <a:t>实验数据与计算结果对比</a:t>
            </a:r>
          </a:p>
        </p:txBody>
      </p:sp>
      <p:sp>
        <p:nvSpPr>
          <p:cNvPr id="39" name="矩形 38">
            <a:extLst>
              <a:ext uri="{FF2B5EF4-FFF2-40B4-BE49-F238E27FC236}">
                <a16:creationId xmlns:a16="http://schemas.microsoft.com/office/drawing/2014/main" id="{258029A4-B234-4DEE-83DD-60483F162FAA}"/>
              </a:ext>
            </a:extLst>
          </p:cNvPr>
          <p:cNvSpPr/>
          <p:nvPr/>
        </p:nvSpPr>
        <p:spPr>
          <a:xfrm>
            <a:off x="491931" y="1157784"/>
            <a:ext cx="7471661"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Model validation - imbibition  formula (single tube)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25531375"/>
      </p:ext>
    </p:extLst>
  </p:cSld>
  <p:clrMapOvr>
    <a:masterClrMapping/>
  </p:clrMapOvr>
  <p:extLst mod="1">
    <p:ext uri="{E180D4A7-C9FB-4DFB-919C-405C955672EB}">
      <p14:showEvtLst xmlns:p14="http://schemas.microsoft.com/office/powerpoint/2010/main">
        <p14:playEvt time="40" objId="10"/>
        <p14:playEvt time="40" objId="43"/>
        <p14:stopEvt time="25923" objId="43"/>
        <p14:stopEvt time="30087" objId="10"/>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Model validation</a:t>
            </a: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18</a:t>
            </a:fld>
            <a:endParaRPr lang="zh-CN" altLang="en-US" dirty="0"/>
          </a:p>
        </p:txBody>
      </p:sp>
      <p:pic>
        <p:nvPicPr>
          <p:cNvPr id="16" name="图片 15">
            <a:extLst>
              <a:ext uri="{FF2B5EF4-FFF2-40B4-BE49-F238E27FC236}">
                <a16:creationId xmlns:a16="http://schemas.microsoft.com/office/drawing/2014/main" id="{89EE5115-1C83-4875-99A8-E574B19920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28" t="6373" b="7332"/>
          <a:stretch/>
        </p:blipFill>
        <p:spPr bwMode="auto">
          <a:xfrm>
            <a:off x="3055586" y="2678601"/>
            <a:ext cx="2368723" cy="1620000"/>
          </a:xfrm>
          <a:prstGeom prst="rect">
            <a:avLst/>
          </a:prstGeom>
          <a:noFill/>
          <a:ln>
            <a:noFill/>
          </a:ln>
        </p:spPr>
      </p:pic>
      <p:pic>
        <p:nvPicPr>
          <p:cNvPr id="18" name="图片 17">
            <a:extLst>
              <a:ext uri="{FF2B5EF4-FFF2-40B4-BE49-F238E27FC236}">
                <a16:creationId xmlns:a16="http://schemas.microsoft.com/office/drawing/2014/main" id="{B43D031D-AFE9-4924-957D-AFF45526D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65" t="8689" r="15306" b="10000"/>
          <a:stretch/>
        </p:blipFill>
        <p:spPr bwMode="auto">
          <a:xfrm>
            <a:off x="5306712" y="2732601"/>
            <a:ext cx="1935666" cy="1512000"/>
          </a:xfrm>
          <a:prstGeom prst="rect">
            <a:avLst/>
          </a:prstGeom>
          <a:noFill/>
          <a:ln>
            <a:noFill/>
          </a:ln>
        </p:spPr>
      </p:pic>
      <p:sp>
        <p:nvSpPr>
          <p:cNvPr id="25" name="矩形 24">
            <a:extLst>
              <a:ext uri="{FF2B5EF4-FFF2-40B4-BE49-F238E27FC236}">
                <a16:creationId xmlns:a16="http://schemas.microsoft.com/office/drawing/2014/main" id="{ABBB337C-B0FB-4A40-A99D-9DB2DB67BB22}"/>
              </a:ext>
            </a:extLst>
          </p:cNvPr>
          <p:cNvSpPr/>
          <p:nvPr/>
        </p:nvSpPr>
        <p:spPr>
          <a:xfrm>
            <a:off x="1449454" y="2369086"/>
            <a:ext cx="698281" cy="369332"/>
          </a:xfrm>
          <a:prstGeom prst="rect">
            <a:avLst/>
          </a:prstGeom>
        </p:spPr>
        <p:txBody>
          <a:bodyPr wrap="square">
            <a:spAutoFit/>
          </a:bodyPr>
          <a:lstStyle/>
          <a:p>
            <a:pPr algn="just">
              <a:spcAft>
                <a:spcPts val="0"/>
              </a:spcAft>
            </a:pPr>
            <a:r>
              <a:rPr lang="en-US" altLang="zh-CN" kern="100" dirty="0">
                <a:latin typeface="黑体" panose="02010609060101010101" pitchFamily="49" charset="-122"/>
              </a:rPr>
              <a:t>#4-1</a:t>
            </a:r>
            <a:endParaRPr lang="zh-CN" altLang="zh-CN" kern="100" dirty="0">
              <a:latin typeface="黑体" panose="02010609060101010101" pitchFamily="49" charset="-122"/>
              <a:ea typeface="黑体" panose="02010609060101010101" pitchFamily="49" charset="-122"/>
            </a:endParaRPr>
          </a:p>
        </p:txBody>
      </p:sp>
      <p:sp>
        <p:nvSpPr>
          <p:cNvPr id="26" name="矩形 25">
            <a:extLst>
              <a:ext uri="{FF2B5EF4-FFF2-40B4-BE49-F238E27FC236}">
                <a16:creationId xmlns:a16="http://schemas.microsoft.com/office/drawing/2014/main" id="{DDAD418F-6EE7-4476-9AEE-6B299E05EAE0}"/>
              </a:ext>
            </a:extLst>
          </p:cNvPr>
          <p:cNvSpPr/>
          <p:nvPr/>
        </p:nvSpPr>
        <p:spPr>
          <a:xfrm>
            <a:off x="3890807" y="2397967"/>
            <a:ext cx="698280" cy="369332"/>
          </a:xfrm>
          <a:prstGeom prst="rect">
            <a:avLst/>
          </a:prstGeom>
        </p:spPr>
        <p:txBody>
          <a:bodyPr wrap="square">
            <a:spAutoFit/>
          </a:bodyPr>
          <a:lstStyle/>
          <a:p>
            <a:pPr algn="just">
              <a:spcAft>
                <a:spcPts val="0"/>
              </a:spcAft>
            </a:pPr>
            <a:r>
              <a:rPr lang="en-US" altLang="zh-CN" kern="100" dirty="0">
                <a:latin typeface="黑体" panose="02010609060101010101" pitchFamily="49" charset="-122"/>
              </a:rPr>
              <a:t>#4-2</a:t>
            </a:r>
            <a:endParaRPr lang="zh-CN" altLang="zh-CN" kern="100" dirty="0">
              <a:latin typeface="黑体" panose="02010609060101010101" pitchFamily="49" charset="-122"/>
              <a:ea typeface="黑体" panose="02010609060101010101" pitchFamily="49" charset="-122"/>
            </a:endParaRPr>
          </a:p>
        </p:txBody>
      </p:sp>
      <p:sp>
        <p:nvSpPr>
          <p:cNvPr id="27" name="矩形 26">
            <a:extLst>
              <a:ext uri="{FF2B5EF4-FFF2-40B4-BE49-F238E27FC236}">
                <a16:creationId xmlns:a16="http://schemas.microsoft.com/office/drawing/2014/main" id="{7E625700-CBBC-4BDA-9B3F-3C6D38CAFEFE}"/>
              </a:ext>
            </a:extLst>
          </p:cNvPr>
          <p:cNvSpPr/>
          <p:nvPr/>
        </p:nvSpPr>
        <p:spPr>
          <a:xfrm>
            <a:off x="5925405" y="2407591"/>
            <a:ext cx="698280" cy="369332"/>
          </a:xfrm>
          <a:prstGeom prst="rect">
            <a:avLst/>
          </a:prstGeom>
        </p:spPr>
        <p:txBody>
          <a:bodyPr wrap="square">
            <a:spAutoFit/>
          </a:bodyPr>
          <a:lstStyle/>
          <a:p>
            <a:pPr>
              <a:spcAft>
                <a:spcPts val="0"/>
              </a:spcAft>
            </a:pPr>
            <a:r>
              <a:rPr lang="en-US" altLang="zh-CN" kern="100" dirty="0">
                <a:latin typeface="黑体" panose="02010609060101010101" pitchFamily="49" charset="-122"/>
                <a:ea typeface="黑体" panose="02010609060101010101" pitchFamily="49" charset="-122"/>
              </a:rPr>
              <a:t>#4-3</a:t>
            </a:r>
          </a:p>
        </p:txBody>
      </p:sp>
      <p:pic>
        <p:nvPicPr>
          <p:cNvPr id="32" name="图片 31">
            <a:extLst>
              <a:ext uri="{FF2B5EF4-FFF2-40B4-BE49-F238E27FC236}">
                <a16:creationId xmlns:a16="http://schemas.microsoft.com/office/drawing/2014/main" id="{1CCC2D48-225B-4DFA-993A-A640691785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621" t="12065" r="14080" b="5851"/>
          <a:stretch/>
        </p:blipFill>
        <p:spPr bwMode="auto">
          <a:xfrm>
            <a:off x="480805" y="4870809"/>
            <a:ext cx="2635578" cy="1620000"/>
          </a:xfrm>
          <a:prstGeom prst="rect">
            <a:avLst/>
          </a:prstGeom>
          <a:noFill/>
          <a:ln>
            <a:noFill/>
          </a:ln>
          <a:extLst>
            <a:ext uri="{53640926-AAD7-44D8-BBD7-CCE9431645EC}">
              <a14:shadowObscured xmlns:a14="http://schemas.microsoft.com/office/drawing/2010/main"/>
            </a:ext>
          </a:extLst>
        </p:spPr>
      </p:pic>
      <p:pic>
        <p:nvPicPr>
          <p:cNvPr id="34" name="图片 33">
            <a:extLst>
              <a:ext uri="{FF2B5EF4-FFF2-40B4-BE49-F238E27FC236}">
                <a16:creationId xmlns:a16="http://schemas.microsoft.com/office/drawing/2014/main" id="{99A5B8B1-2AFD-48AD-809E-4349E6E23F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018" t="14854" r="8983" b="952"/>
          <a:stretch/>
        </p:blipFill>
        <p:spPr bwMode="auto">
          <a:xfrm>
            <a:off x="3086963" y="4870809"/>
            <a:ext cx="2305968" cy="1620000"/>
          </a:xfrm>
          <a:prstGeom prst="rect">
            <a:avLst/>
          </a:prstGeom>
          <a:noFill/>
          <a:ln>
            <a:noFill/>
          </a:ln>
          <a:extLst>
            <a:ext uri="{53640926-AAD7-44D8-BBD7-CCE9431645EC}">
              <a14:shadowObscured xmlns:a14="http://schemas.microsoft.com/office/drawing/2010/main"/>
            </a:ext>
          </a:extLst>
        </p:spPr>
      </p:pic>
      <p:pic>
        <p:nvPicPr>
          <p:cNvPr id="36" name="图片 35">
            <a:extLst>
              <a:ext uri="{FF2B5EF4-FFF2-40B4-BE49-F238E27FC236}">
                <a16:creationId xmlns:a16="http://schemas.microsoft.com/office/drawing/2014/main" id="{C41C79D0-FEEF-4B7D-BB27-DD4088EDCA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452" t="2367" r="20150" b="5018"/>
          <a:stretch/>
        </p:blipFill>
        <p:spPr bwMode="auto">
          <a:xfrm>
            <a:off x="5387011" y="4870809"/>
            <a:ext cx="1775068" cy="1620000"/>
          </a:xfrm>
          <a:prstGeom prst="rect">
            <a:avLst/>
          </a:prstGeom>
          <a:noFill/>
          <a:ln>
            <a:noFill/>
          </a:ln>
          <a:extLst>
            <a:ext uri="{53640926-AAD7-44D8-BBD7-CCE9431645EC}">
              <a14:shadowObscured xmlns:a14="http://schemas.microsoft.com/office/drawing/2010/main"/>
            </a:ext>
          </a:extLst>
        </p:spPr>
      </p:pic>
      <p:sp>
        <p:nvSpPr>
          <p:cNvPr id="43" name="矩形 42">
            <a:extLst>
              <a:ext uri="{FF2B5EF4-FFF2-40B4-BE49-F238E27FC236}">
                <a16:creationId xmlns:a16="http://schemas.microsoft.com/office/drawing/2014/main" id="{80A2535E-9ED7-469C-A6A4-6FA376F43ED2}"/>
              </a:ext>
            </a:extLst>
          </p:cNvPr>
          <p:cNvSpPr/>
          <p:nvPr/>
        </p:nvSpPr>
        <p:spPr>
          <a:xfrm>
            <a:off x="415731" y="1253034"/>
            <a:ext cx="7830489"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Model validation - mathematical model (porous media)  </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a:extLst>
              <a:ext uri="{FF2B5EF4-FFF2-40B4-BE49-F238E27FC236}">
                <a16:creationId xmlns:a16="http://schemas.microsoft.com/office/drawing/2014/main" id="{17AE96BF-6C90-4432-AAC7-EE65AE19822C}"/>
              </a:ext>
            </a:extLst>
          </p:cNvPr>
          <p:cNvSpPr/>
          <p:nvPr/>
        </p:nvSpPr>
        <p:spPr>
          <a:xfrm>
            <a:off x="91677" y="4303248"/>
            <a:ext cx="3135150" cy="438133"/>
          </a:xfrm>
          <a:prstGeom prst="rect">
            <a:avLst/>
          </a:prstGeom>
          <a:ln w="19050">
            <a:noFill/>
            <a:prstDash val="dash"/>
          </a:ln>
        </p:spPr>
        <p:txBody>
          <a:bodyPr wrap="square">
            <a:spAutoFit/>
          </a:bodyPr>
          <a:lstStyle/>
          <a:p>
            <a:pPr marL="342900" indent="-342900" algn="just">
              <a:lnSpc>
                <a:spcPct val="14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The simulation results:</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44" name="图片 43">
            <a:extLst>
              <a:ext uri="{FF2B5EF4-FFF2-40B4-BE49-F238E27FC236}">
                <a16:creationId xmlns:a16="http://schemas.microsoft.com/office/drawing/2014/main" id="{7D30EEE1-5F5A-417B-89DA-6027718887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376"/>
          <a:stretch/>
        </p:blipFill>
        <p:spPr bwMode="auto">
          <a:xfrm>
            <a:off x="7315759" y="2574004"/>
            <a:ext cx="4754286" cy="2880000"/>
          </a:xfrm>
          <a:prstGeom prst="rect">
            <a:avLst/>
          </a:prstGeom>
          <a:noFill/>
          <a:ln>
            <a:noFill/>
          </a:ln>
        </p:spPr>
      </p:pic>
      <p:pic>
        <p:nvPicPr>
          <p:cNvPr id="45" name="图片 44">
            <a:extLst>
              <a:ext uri="{FF2B5EF4-FFF2-40B4-BE49-F238E27FC236}">
                <a16:creationId xmlns:a16="http://schemas.microsoft.com/office/drawing/2014/main" id="{96E21D84-0557-4516-9365-D568A1773F5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715" y="2678601"/>
            <a:ext cx="2229758" cy="1620000"/>
          </a:xfrm>
          <a:prstGeom prst="rect">
            <a:avLst/>
          </a:prstGeom>
          <a:ln w="19050">
            <a:noFill/>
            <a:prstDash val="dash"/>
          </a:ln>
        </p:spPr>
      </p:pic>
      <p:sp>
        <p:nvSpPr>
          <p:cNvPr id="49" name="矩形 48">
            <a:extLst>
              <a:ext uri="{FF2B5EF4-FFF2-40B4-BE49-F238E27FC236}">
                <a16:creationId xmlns:a16="http://schemas.microsoft.com/office/drawing/2014/main" id="{431F265A-335F-4ACE-B99F-A46CB51D5895}"/>
              </a:ext>
            </a:extLst>
          </p:cNvPr>
          <p:cNvSpPr/>
          <p:nvPr/>
        </p:nvSpPr>
        <p:spPr>
          <a:xfrm>
            <a:off x="8481114" y="5499651"/>
            <a:ext cx="2422458" cy="307777"/>
          </a:xfrm>
          <a:prstGeom prst="rect">
            <a:avLst/>
          </a:prstGeom>
          <a:solidFill>
            <a:srgbClr val="103E7C"/>
          </a:solidFill>
        </p:spPr>
        <p:txBody>
          <a:bodyPr wrap="square" rtlCol="0">
            <a:spAutoFit/>
          </a:bodyPr>
          <a:lstStyle/>
          <a:p>
            <a:pPr algn="ctr"/>
            <a:r>
              <a:rPr lang="en-US" altLang="zh-CN" sz="1400" b="1" dirty="0">
                <a:solidFill>
                  <a:schemeClr val="bg1"/>
                </a:solidFill>
                <a:latin typeface="Arial" panose="020B0604020202020204" pitchFamily="34" charset="0"/>
                <a:ea typeface="微软雅黑" panose="020B0503020204020204" pitchFamily="34" charset="-122"/>
              </a:rPr>
              <a:t>Saturation curve with time</a:t>
            </a:r>
            <a:endParaRPr lang="zh-CN" altLang="en-US" sz="1400" b="1" dirty="0">
              <a:solidFill>
                <a:schemeClr val="bg1"/>
              </a:solidFill>
              <a:latin typeface="Arial" panose="020B0604020202020204" pitchFamily="34" charset="0"/>
              <a:ea typeface="微软雅黑" panose="020B0503020204020204" pitchFamily="34" charset="-122"/>
            </a:endParaRPr>
          </a:p>
        </p:txBody>
      </p:sp>
      <p:cxnSp>
        <p:nvCxnSpPr>
          <p:cNvPr id="51" name="直接连接符 50">
            <a:extLst>
              <a:ext uri="{FF2B5EF4-FFF2-40B4-BE49-F238E27FC236}">
                <a16:creationId xmlns:a16="http://schemas.microsoft.com/office/drawing/2014/main" id="{1FF7555C-8244-448B-B774-2F9124D8A492}"/>
              </a:ext>
            </a:extLst>
          </p:cNvPr>
          <p:cNvCxnSpPr/>
          <p:nvPr/>
        </p:nvCxnSpPr>
        <p:spPr>
          <a:xfrm>
            <a:off x="7251403" y="1700709"/>
            <a:ext cx="0" cy="50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矩形 51">
            <a:extLst>
              <a:ext uri="{FF2B5EF4-FFF2-40B4-BE49-F238E27FC236}">
                <a16:creationId xmlns:a16="http://schemas.microsoft.com/office/drawing/2014/main" id="{438E55B1-710C-4F5A-A799-397B5DA3C0AC}"/>
              </a:ext>
            </a:extLst>
          </p:cNvPr>
          <p:cNvSpPr/>
          <p:nvPr/>
        </p:nvSpPr>
        <p:spPr>
          <a:xfrm>
            <a:off x="7356679" y="1935344"/>
            <a:ext cx="2909111" cy="435119"/>
          </a:xfrm>
          <a:prstGeom prst="rect">
            <a:avLst/>
          </a:prstGeom>
          <a:ln w="19050">
            <a:noFill/>
            <a:prstDash val="dash"/>
          </a:ln>
        </p:spPr>
        <p:txBody>
          <a:bodyPr wrap="square">
            <a:spAutoFit/>
          </a:bodyPr>
          <a:lstStyle/>
          <a:p>
            <a:pPr marL="342900" indent="-342900" algn="just">
              <a:lnSpc>
                <a:spcPct val="14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The simulation data:</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矩形 52">
            <a:extLst>
              <a:ext uri="{FF2B5EF4-FFF2-40B4-BE49-F238E27FC236}">
                <a16:creationId xmlns:a16="http://schemas.microsoft.com/office/drawing/2014/main" id="{011182FB-DC57-4785-94B4-9311E00B6485}"/>
              </a:ext>
            </a:extLst>
          </p:cNvPr>
          <p:cNvSpPr/>
          <p:nvPr/>
        </p:nvSpPr>
        <p:spPr>
          <a:xfrm>
            <a:off x="91677" y="1932330"/>
            <a:ext cx="2909111" cy="438133"/>
          </a:xfrm>
          <a:prstGeom prst="rect">
            <a:avLst/>
          </a:prstGeom>
          <a:ln w="19050">
            <a:noFill/>
            <a:prstDash val="dash"/>
          </a:ln>
        </p:spPr>
        <p:txBody>
          <a:bodyPr wrap="square">
            <a:spAutoFit/>
          </a:bodyPr>
          <a:lstStyle/>
          <a:p>
            <a:pPr marL="342900" indent="-342900" algn="just">
              <a:lnSpc>
                <a:spcPct val="14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The core pore model:</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36743597"/>
      </p:ext>
    </p:extLst>
  </p:cSld>
  <p:clrMapOvr>
    <a:masterClrMapping/>
  </p:clrMapOvr>
  <p:extLst mod="1">
    <p:ext uri="{E180D4A7-C9FB-4DFB-919C-405C955672EB}">
      <p14:showEvtLst xmlns:p14="http://schemas.microsoft.com/office/powerpoint/2010/main">
        <p14:playEvt time="12" objId="12"/>
        <p14:playEvt time="80" objId="11"/>
        <p14:stopEvt time="33195" objId="12"/>
        <p14:stopEvt time="57322" objId="11"/>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Model validation</a:t>
            </a: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19</a:t>
            </a:fld>
            <a:endParaRPr lang="zh-CN" altLang="en-US" dirty="0"/>
          </a:p>
        </p:txBody>
      </p:sp>
      <p:sp>
        <p:nvSpPr>
          <p:cNvPr id="12" name="矩形 11">
            <a:extLst>
              <a:ext uri="{FF2B5EF4-FFF2-40B4-BE49-F238E27FC236}">
                <a16:creationId xmlns:a16="http://schemas.microsoft.com/office/drawing/2014/main" id="{BD1D0C86-1243-4191-A58A-90F8BA0A3D1E}"/>
              </a:ext>
            </a:extLst>
          </p:cNvPr>
          <p:cNvSpPr/>
          <p:nvPr/>
        </p:nvSpPr>
        <p:spPr>
          <a:xfrm>
            <a:off x="415732" y="1281609"/>
            <a:ext cx="8312632"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Model validation - mathematical model (porous media) </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7" name="组合 16">
            <a:extLst>
              <a:ext uri="{FF2B5EF4-FFF2-40B4-BE49-F238E27FC236}">
                <a16:creationId xmlns:a16="http://schemas.microsoft.com/office/drawing/2014/main" id="{FA1E3FC0-8F95-4348-B755-76C812287351}"/>
              </a:ext>
            </a:extLst>
          </p:cNvPr>
          <p:cNvGrpSpPr/>
          <p:nvPr/>
        </p:nvGrpSpPr>
        <p:grpSpPr>
          <a:xfrm>
            <a:off x="669426" y="1940644"/>
            <a:ext cx="3599998" cy="2771912"/>
            <a:chOff x="470252" y="1963504"/>
            <a:chExt cx="3599998" cy="2771912"/>
          </a:xfrm>
        </p:grpSpPr>
        <p:pic>
          <p:nvPicPr>
            <p:cNvPr id="18" name="图片 17">
              <a:extLst>
                <a:ext uri="{FF2B5EF4-FFF2-40B4-BE49-F238E27FC236}">
                  <a16:creationId xmlns:a16="http://schemas.microsoft.com/office/drawing/2014/main" id="{08A22D96-3EE0-42DB-9763-08ED9A528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0252" y="1963504"/>
              <a:ext cx="3599998" cy="2771912"/>
            </a:xfrm>
            <a:prstGeom prst="rect">
              <a:avLst/>
            </a:prstGeom>
            <a:noFill/>
            <a:ln>
              <a:noFill/>
            </a:ln>
          </p:spPr>
        </p:pic>
        <p:pic>
          <p:nvPicPr>
            <p:cNvPr id="19" name="图片 18">
              <a:extLst>
                <a:ext uri="{FF2B5EF4-FFF2-40B4-BE49-F238E27FC236}">
                  <a16:creationId xmlns:a16="http://schemas.microsoft.com/office/drawing/2014/main" id="{F15E588A-1CA1-42C9-A2FB-3D79DFD584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98" t="2537" r="9639" b="2947"/>
            <a:stretch/>
          </p:blipFill>
          <p:spPr bwMode="auto">
            <a:xfrm>
              <a:off x="2481861" y="2706158"/>
              <a:ext cx="1216530" cy="972922"/>
            </a:xfrm>
            <a:prstGeom prst="rect">
              <a:avLst/>
            </a:prstGeom>
            <a:noFill/>
            <a:ln>
              <a:solidFill>
                <a:schemeClr val="tx1"/>
              </a:solidFill>
            </a:ln>
          </p:spPr>
        </p:pic>
        <p:sp>
          <p:nvSpPr>
            <p:cNvPr id="20" name="矩形 19">
              <a:extLst>
                <a:ext uri="{FF2B5EF4-FFF2-40B4-BE49-F238E27FC236}">
                  <a16:creationId xmlns:a16="http://schemas.microsoft.com/office/drawing/2014/main" id="{58C5DF54-E475-4E74-9040-ABE47299A3C0}"/>
                </a:ext>
              </a:extLst>
            </p:cNvPr>
            <p:cNvSpPr/>
            <p:nvPr/>
          </p:nvSpPr>
          <p:spPr>
            <a:xfrm>
              <a:off x="2630291" y="2421925"/>
              <a:ext cx="937344" cy="338554"/>
            </a:xfrm>
            <a:prstGeom prst="rect">
              <a:avLst/>
            </a:prstGeom>
          </p:spPr>
          <p:txBody>
            <a:bodyPr wrap="square">
              <a:spAutoFit/>
            </a:bodyPr>
            <a:lstStyle/>
            <a:p>
              <a:pPr algn="ctr">
                <a:spcAft>
                  <a:spcPts val="0"/>
                </a:spcAft>
              </a:pPr>
              <a:r>
                <a:rPr lang="en-US" altLang="zh-CN" sz="1600" kern="100" dirty="0">
                  <a:latin typeface="黑体" panose="02010609060101010101" pitchFamily="49" charset="-122"/>
                  <a:ea typeface="黑体" panose="02010609060101010101" pitchFamily="49" charset="-122"/>
                </a:rPr>
                <a:t>#4-1</a:t>
              </a:r>
              <a:endParaRPr lang="zh-CN" altLang="zh-CN" sz="1600" kern="100" dirty="0">
                <a:latin typeface="黑体" panose="02010609060101010101" pitchFamily="49" charset="-122"/>
                <a:ea typeface="黑体" panose="02010609060101010101" pitchFamily="49" charset="-122"/>
              </a:endParaRPr>
            </a:p>
          </p:txBody>
        </p:sp>
      </p:grpSp>
      <p:grpSp>
        <p:nvGrpSpPr>
          <p:cNvPr id="21" name="组合 20">
            <a:extLst>
              <a:ext uri="{FF2B5EF4-FFF2-40B4-BE49-F238E27FC236}">
                <a16:creationId xmlns:a16="http://schemas.microsoft.com/office/drawing/2014/main" id="{28159601-E98A-4236-AF27-AB0D7F534129}"/>
              </a:ext>
            </a:extLst>
          </p:cNvPr>
          <p:cNvGrpSpPr/>
          <p:nvPr/>
        </p:nvGrpSpPr>
        <p:grpSpPr>
          <a:xfrm>
            <a:off x="4365855" y="1933024"/>
            <a:ext cx="3508473" cy="2771912"/>
            <a:chOff x="4365855" y="1963504"/>
            <a:chExt cx="3508473" cy="2771912"/>
          </a:xfrm>
        </p:grpSpPr>
        <p:pic>
          <p:nvPicPr>
            <p:cNvPr id="22" name="图片 21">
              <a:extLst>
                <a:ext uri="{FF2B5EF4-FFF2-40B4-BE49-F238E27FC236}">
                  <a16:creationId xmlns:a16="http://schemas.microsoft.com/office/drawing/2014/main" id="{FD4DE5FF-3D9C-416F-A150-103ED4B3AE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365855" y="1963504"/>
              <a:ext cx="3508473" cy="2771912"/>
            </a:xfrm>
            <a:prstGeom prst="rect">
              <a:avLst/>
            </a:prstGeom>
            <a:noFill/>
            <a:ln>
              <a:noFill/>
            </a:ln>
          </p:spPr>
        </p:pic>
        <p:pic>
          <p:nvPicPr>
            <p:cNvPr id="23" name="图片 22">
              <a:extLst>
                <a:ext uri="{FF2B5EF4-FFF2-40B4-BE49-F238E27FC236}">
                  <a16:creationId xmlns:a16="http://schemas.microsoft.com/office/drawing/2014/main" id="{61965194-8BED-4045-AF55-F5174AA412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878" t="8561" r="2282" b="12921"/>
            <a:stretch/>
          </p:blipFill>
          <p:spPr bwMode="auto">
            <a:xfrm>
              <a:off x="6257852" y="2803136"/>
              <a:ext cx="1513743" cy="972000"/>
            </a:xfrm>
            <a:prstGeom prst="rect">
              <a:avLst/>
            </a:prstGeom>
            <a:noFill/>
            <a:ln>
              <a:solidFill>
                <a:schemeClr val="tx1"/>
              </a:solidFill>
            </a:ln>
          </p:spPr>
        </p:pic>
        <p:sp>
          <p:nvSpPr>
            <p:cNvPr id="24" name="矩形 23">
              <a:extLst>
                <a:ext uri="{FF2B5EF4-FFF2-40B4-BE49-F238E27FC236}">
                  <a16:creationId xmlns:a16="http://schemas.microsoft.com/office/drawing/2014/main" id="{04CEEA4B-0609-4929-868E-A41B5CB4C718}"/>
                </a:ext>
              </a:extLst>
            </p:cNvPr>
            <p:cNvSpPr/>
            <p:nvPr/>
          </p:nvSpPr>
          <p:spPr>
            <a:xfrm>
              <a:off x="6533910" y="2505051"/>
              <a:ext cx="937344" cy="338554"/>
            </a:xfrm>
            <a:prstGeom prst="rect">
              <a:avLst/>
            </a:prstGeom>
          </p:spPr>
          <p:txBody>
            <a:bodyPr wrap="square">
              <a:spAutoFit/>
            </a:bodyPr>
            <a:lstStyle/>
            <a:p>
              <a:pPr algn="ctr">
                <a:spcAft>
                  <a:spcPts val="0"/>
                </a:spcAft>
              </a:pPr>
              <a:r>
                <a:rPr lang="en-US" altLang="zh-CN" sz="1600" kern="100" dirty="0">
                  <a:latin typeface="黑体" panose="02010609060101010101" pitchFamily="49" charset="-122"/>
                  <a:ea typeface="黑体" panose="02010609060101010101" pitchFamily="49" charset="-122"/>
                </a:rPr>
                <a:t>#4-2</a:t>
              </a:r>
              <a:endParaRPr lang="zh-CN" altLang="zh-CN" sz="1600" kern="100" dirty="0">
                <a:latin typeface="黑体" panose="02010609060101010101" pitchFamily="49" charset="-122"/>
                <a:ea typeface="黑体" panose="02010609060101010101" pitchFamily="49" charset="-122"/>
              </a:endParaRPr>
            </a:p>
          </p:txBody>
        </p:sp>
      </p:grpSp>
      <p:grpSp>
        <p:nvGrpSpPr>
          <p:cNvPr id="25" name="组合 24">
            <a:extLst>
              <a:ext uri="{FF2B5EF4-FFF2-40B4-BE49-F238E27FC236}">
                <a16:creationId xmlns:a16="http://schemas.microsoft.com/office/drawing/2014/main" id="{9A7BB3FB-A0C1-48D4-AEEF-350264385F49}"/>
              </a:ext>
            </a:extLst>
          </p:cNvPr>
          <p:cNvGrpSpPr/>
          <p:nvPr/>
        </p:nvGrpSpPr>
        <p:grpSpPr>
          <a:xfrm>
            <a:off x="7960995" y="1902269"/>
            <a:ext cx="3599998" cy="2771912"/>
            <a:chOff x="8308719" y="1932749"/>
            <a:chExt cx="3599998" cy="2771912"/>
          </a:xfrm>
        </p:grpSpPr>
        <p:pic>
          <p:nvPicPr>
            <p:cNvPr id="26" name="图片 25">
              <a:extLst>
                <a:ext uri="{FF2B5EF4-FFF2-40B4-BE49-F238E27FC236}">
                  <a16:creationId xmlns:a16="http://schemas.microsoft.com/office/drawing/2014/main" id="{76541979-5032-4F19-87D5-D12067F55F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8308719" y="1932749"/>
              <a:ext cx="3599998" cy="2771912"/>
            </a:xfrm>
            <a:prstGeom prst="rect">
              <a:avLst/>
            </a:prstGeom>
            <a:noFill/>
            <a:ln>
              <a:noFill/>
            </a:ln>
          </p:spPr>
        </p:pic>
        <p:pic>
          <p:nvPicPr>
            <p:cNvPr id="28" name="图片 27">
              <a:extLst>
                <a:ext uri="{FF2B5EF4-FFF2-40B4-BE49-F238E27FC236}">
                  <a16:creationId xmlns:a16="http://schemas.microsoft.com/office/drawing/2014/main" id="{F936349E-8C4E-4A47-8515-6D3B49D9400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871" r="17217"/>
            <a:stretch/>
          </p:blipFill>
          <p:spPr bwMode="auto">
            <a:xfrm>
              <a:off x="10717231" y="2775427"/>
              <a:ext cx="1002219" cy="972000"/>
            </a:xfrm>
            <a:prstGeom prst="rect">
              <a:avLst/>
            </a:prstGeom>
            <a:noFill/>
            <a:ln>
              <a:solidFill>
                <a:schemeClr val="tx1"/>
              </a:solidFill>
            </a:ln>
          </p:spPr>
        </p:pic>
        <p:sp>
          <p:nvSpPr>
            <p:cNvPr id="27" name="矩形 26">
              <a:extLst>
                <a:ext uri="{FF2B5EF4-FFF2-40B4-BE49-F238E27FC236}">
                  <a16:creationId xmlns:a16="http://schemas.microsoft.com/office/drawing/2014/main" id="{4C37E80D-D8A0-4392-A73F-D5E86A6AE477}"/>
                </a:ext>
              </a:extLst>
            </p:cNvPr>
            <p:cNvSpPr/>
            <p:nvPr/>
          </p:nvSpPr>
          <p:spPr>
            <a:xfrm>
              <a:off x="10777378" y="2477340"/>
              <a:ext cx="937344" cy="338554"/>
            </a:xfrm>
            <a:prstGeom prst="rect">
              <a:avLst/>
            </a:prstGeom>
          </p:spPr>
          <p:txBody>
            <a:bodyPr wrap="square">
              <a:spAutoFit/>
            </a:bodyPr>
            <a:lstStyle/>
            <a:p>
              <a:pPr algn="ctr">
                <a:spcAft>
                  <a:spcPts val="0"/>
                </a:spcAft>
              </a:pPr>
              <a:r>
                <a:rPr lang="en-US" altLang="zh-CN" sz="1600" kern="100" dirty="0">
                  <a:latin typeface="黑体" panose="02010609060101010101" pitchFamily="49" charset="-122"/>
                  <a:ea typeface="黑体" panose="02010609060101010101" pitchFamily="49" charset="-122"/>
                </a:rPr>
                <a:t>#4-3</a:t>
              </a:r>
              <a:endParaRPr lang="zh-CN" altLang="zh-CN" sz="1600" kern="100" dirty="0">
                <a:latin typeface="黑体" panose="02010609060101010101" pitchFamily="49" charset="-122"/>
                <a:ea typeface="黑体" panose="02010609060101010101" pitchFamily="49" charset="-122"/>
              </a:endParaRPr>
            </a:p>
          </p:txBody>
        </p:sp>
      </p:grpSp>
      <p:graphicFrame>
        <p:nvGraphicFramePr>
          <p:cNvPr id="29" name="表格 28">
            <a:extLst>
              <a:ext uri="{FF2B5EF4-FFF2-40B4-BE49-F238E27FC236}">
                <a16:creationId xmlns:a16="http://schemas.microsoft.com/office/drawing/2014/main" id="{39CF3857-F177-4155-A10D-62464ABF871F}"/>
              </a:ext>
            </a:extLst>
          </p:cNvPr>
          <p:cNvGraphicFramePr>
            <a:graphicFrameLocks noGrp="1"/>
          </p:cNvGraphicFramePr>
          <p:nvPr>
            <p:extLst>
              <p:ext uri="{D42A27DB-BD31-4B8C-83A1-F6EECF244321}">
                <p14:modId xmlns:p14="http://schemas.microsoft.com/office/powerpoint/2010/main" val="4159081280"/>
              </p:ext>
            </p:extLst>
          </p:nvPr>
        </p:nvGraphicFramePr>
        <p:xfrm>
          <a:off x="577665" y="5393556"/>
          <a:ext cx="5421223" cy="1162991"/>
        </p:xfrm>
        <a:graphic>
          <a:graphicData uri="http://schemas.openxmlformats.org/drawingml/2006/table">
            <a:tbl>
              <a:tblPr firstRow="1" firstCol="1" bandRow="1"/>
              <a:tblGrid>
                <a:gridCol w="904626">
                  <a:extLst>
                    <a:ext uri="{9D8B030D-6E8A-4147-A177-3AD203B41FA5}">
                      <a16:colId xmlns:a16="http://schemas.microsoft.com/office/drawing/2014/main" val="1924030683"/>
                    </a:ext>
                  </a:extLst>
                </a:gridCol>
                <a:gridCol w="856648">
                  <a:extLst>
                    <a:ext uri="{9D8B030D-6E8A-4147-A177-3AD203B41FA5}">
                      <a16:colId xmlns:a16="http://schemas.microsoft.com/office/drawing/2014/main" val="1769263119"/>
                    </a:ext>
                  </a:extLst>
                </a:gridCol>
                <a:gridCol w="1916334">
                  <a:extLst>
                    <a:ext uri="{9D8B030D-6E8A-4147-A177-3AD203B41FA5}">
                      <a16:colId xmlns:a16="http://schemas.microsoft.com/office/drawing/2014/main" val="1878995000"/>
                    </a:ext>
                  </a:extLst>
                </a:gridCol>
                <a:gridCol w="1743615">
                  <a:extLst>
                    <a:ext uri="{9D8B030D-6E8A-4147-A177-3AD203B41FA5}">
                      <a16:colId xmlns:a16="http://schemas.microsoft.com/office/drawing/2014/main" val="3553756720"/>
                    </a:ext>
                  </a:extLst>
                </a:gridCol>
              </a:tblGrid>
              <a:tr h="252000">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Model </a:t>
                      </a:r>
                      <a:endPar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Type</a:t>
                      </a:r>
                      <a:endPar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Feature</a:t>
                      </a:r>
                      <a:endPar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Accuracy rate</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921664"/>
                  </a:ext>
                </a:extLst>
              </a:tr>
              <a:tr h="252000">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4-1</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Pore</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Large pore radius</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alt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95.9%</a:t>
                      </a:r>
                      <a:endParaRPr 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26326408"/>
                  </a:ext>
                </a:extLst>
              </a:tr>
              <a:tr h="340031">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4-2</a:t>
                      </a:r>
                      <a:endPar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Pore</a:t>
                      </a:r>
                      <a:endParaRPr lang="zh-CN"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Small pore radius</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0000"/>
                        </a:lnSpc>
                        <a:spcAft>
                          <a:spcPts val="0"/>
                        </a:spcAft>
                      </a:pPr>
                      <a:r>
                        <a:rPr lang="en-US" alt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90.1%</a:t>
                      </a:r>
                      <a:endParaRPr 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08982895"/>
                  </a:ext>
                </a:extLst>
              </a:tr>
              <a:tr h="252000">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4-3</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fracture</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heterogeneity</a:t>
                      </a:r>
                      <a:endParaRPr lang="zh-CN" sz="1800" b="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67.8%</a:t>
                      </a:r>
                      <a:endParaRPr lang="zh-CN" sz="1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238179"/>
                  </a:ext>
                </a:extLst>
              </a:tr>
            </a:tbl>
          </a:graphicData>
        </a:graphic>
      </p:graphicFrame>
      <p:sp>
        <p:nvSpPr>
          <p:cNvPr id="30" name="矩形 29">
            <a:extLst>
              <a:ext uri="{FF2B5EF4-FFF2-40B4-BE49-F238E27FC236}">
                <a16:creationId xmlns:a16="http://schemas.microsoft.com/office/drawing/2014/main" id="{67DC89D0-29E9-48E7-B3CD-67AFCD2269BD}"/>
              </a:ext>
            </a:extLst>
          </p:cNvPr>
          <p:cNvSpPr/>
          <p:nvPr/>
        </p:nvSpPr>
        <p:spPr>
          <a:xfrm>
            <a:off x="6210368" y="5044224"/>
            <a:ext cx="5204303" cy="1495281"/>
          </a:xfrm>
          <a:prstGeom prst="rect">
            <a:avLst/>
          </a:prstGeom>
          <a:ln w="19050">
            <a:solidFill>
              <a:srgbClr val="1553A5"/>
            </a:solidFill>
            <a:prstDash val="dash"/>
          </a:ln>
        </p:spPr>
        <p:txBody>
          <a:bodyPr wrap="square">
            <a:spAutoFit/>
          </a:bodyPr>
          <a:lstStyle/>
          <a:p>
            <a:pPr marL="285750" indent="-285750" algn="just">
              <a:lnSpc>
                <a:spcPct val="130000"/>
              </a:lnSpc>
              <a:buFont typeface="Wingdings" panose="05000000000000000000" pitchFamily="2" charset="2"/>
              <a:buChar char="l"/>
            </a:pPr>
            <a:r>
              <a:rPr lang="en-US" altLang="zh-CN" kern="100" dirty="0">
                <a:solidFill>
                  <a:srgbClr val="C00000"/>
                </a:solidFill>
                <a:latin typeface="Arial" panose="020B0604020202020204" pitchFamily="34" charset="0"/>
                <a:ea typeface="微软雅黑" panose="020B0503020204020204" pitchFamily="34" charset="-122"/>
              </a:rPr>
              <a:t>The mathematical model is suitable for porous media with uniform pore space distribution </a:t>
            </a:r>
            <a:r>
              <a:rPr lang="en-US" altLang="zh-CN" kern="100" dirty="0">
                <a:latin typeface="Arial" panose="020B0604020202020204" pitchFamily="34" charset="0"/>
                <a:ea typeface="微软雅黑" panose="020B0503020204020204" pitchFamily="34" charset="-122"/>
              </a:rPr>
              <a:t>and It can accurately characterize the spontaneous imbibition process in porous media.</a:t>
            </a:r>
            <a:endParaRPr lang="en-US" altLang="zh-CN" kern="100" dirty="0">
              <a:solidFill>
                <a:srgbClr val="C00000"/>
              </a:solidFill>
              <a:latin typeface="Arial" panose="020B0604020202020204" pitchFamily="34" charset="0"/>
              <a:ea typeface="微软雅黑" panose="020B0503020204020204" pitchFamily="34" charset="-122"/>
            </a:endParaRPr>
          </a:p>
        </p:txBody>
      </p:sp>
      <p:sp>
        <p:nvSpPr>
          <p:cNvPr id="31" name="文本框 30">
            <a:extLst>
              <a:ext uri="{FF2B5EF4-FFF2-40B4-BE49-F238E27FC236}">
                <a16:creationId xmlns:a16="http://schemas.microsoft.com/office/drawing/2014/main" id="{E146173A-024F-4545-97E1-06EA3585BFE0}"/>
              </a:ext>
            </a:extLst>
          </p:cNvPr>
          <p:cNvSpPr txBox="1"/>
          <p:nvPr/>
        </p:nvSpPr>
        <p:spPr>
          <a:xfrm>
            <a:off x="1318511" y="4797625"/>
            <a:ext cx="3600000" cy="584775"/>
          </a:xfrm>
          <a:prstGeom prst="rect">
            <a:avLst/>
          </a:prstGeom>
          <a:noFill/>
        </p:spPr>
        <p:txBody>
          <a:bodyPr wrap="square" rtlCol="0">
            <a:spAutoFit/>
          </a:bodyPr>
          <a:lstStyle/>
          <a:p>
            <a:pPr algn="ctr"/>
            <a:r>
              <a:rPr lang="en-US" altLang="zh-CN" sz="1600" dirty="0">
                <a:latin typeface="Arial" panose="020B0604020202020204" pitchFamily="34" charset="0"/>
                <a:ea typeface="微软雅黑" panose="020B0503020204020204" pitchFamily="34" charset="-122"/>
              </a:rPr>
              <a:t>Comparison of mathematical model and simulation results</a:t>
            </a:r>
            <a:endParaRPr lang="zh-CN" altLang="en-US" sz="16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9912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Significance and Our Work </a:t>
            </a:r>
            <a:endParaRPr lang="zh-CN" altLang="en-US" b="1" dirty="0">
              <a:effectLst/>
              <a:latin typeface="Arial" panose="020B0604020202020204" pitchFamily="34" charset="0"/>
              <a:cs typeface="Arial" panose="020B0604020202020204" pitchFamily="34" charset="0"/>
            </a:endParaRPr>
          </a:p>
        </p:txBody>
      </p:sp>
      <p:sp>
        <p:nvSpPr>
          <p:cNvPr id="9" name="文本框 8"/>
          <p:cNvSpPr txBox="1"/>
          <p:nvPr/>
        </p:nvSpPr>
        <p:spPr>
          <a:xfrm>
            <a:off x="755780" y="1636456"/>
            <a:ext cx="10623420" cy="2247090"/>
          </a:xfrm>
          <a:prstGeom prst="rect">
            <a:avLst/>
          </a:prstGeom>
          <a:noFill/>
        </p:spPr>
        <p:txBody>
          <a:bodyPr wrap="square" rtlCol="0">
            <a:spAutoFit/>
          </a:bodyPr>
          <a:lstStyle/>
          <a:p>
            <a:pPr marL="342900" indent="-342900" algn="just">
              <a:lnSpc>
                <a:spcPct val="130000"/>
              </a:lnSpc>
              <a:buFont typeface="Wingdings" panose="05000000000000000000" pitchFamily="2" charset="2"/>
              <a:buChar char="Ø"/>
            </a:pPr>
            <a:r>
              <a:rPr lang="en-US" altLang="zh-CN" sz="2200" b="1" dirty="0">
                <a:solidFill>
                  <a:srgbClr val="C00000"/>
                </a:solidFill>
                <a:latin typeface="Arial" panose="020B0604020202020204" pitchFamily="34" charset="0"/>
                <a:ea typeface="微软雅黑" panose="020B0503020204020204" pitchFamily="34" charset="-122"/>
                <a:cs typeface="Arial" panose="020B0604020202020204" pitchFamily="34" charset="0"/>
              </a:rPr>
              <a:t>Spontaneous imbibition in porous media</a:t>
            </a:r>
            <a:r>
              <a:rPr lang="en-US" altLang="zh-CN" sz="2200" b="1" dirty="0">
                <a:solidFill>
                  <a:srgbClr val="003366"/>
                </a:solidFill>
                <a:latin typeface="Arial" panose="020B0604020202020204" pitchFamily="34" charset="0"/>
                <a:ea typeface="微软雅黑" panose="020B0503020204020204" pitchFamily="34" charset="-122"/>
                <a:cs typeface="Arial" panose="020B0604020202020204" pitchFamily="34" charset="0"/>
              </a:rPr>
              <a:t>, such as oil and water imbibition in tight sandstone, is of great importance in geoscience, petroleum engineering and environmental engineering.</a:t>
            </a:r>
          </a:p>
          <a:p>
            <a:pPr marL="342900" indent="-342900" algn="just">
              <a:lnSpc>
                <a:spcPct val="130000"/>
              </a:lnSpc>
              <a:buFont typeface="Wingdings" panose="05000000000000000000" pitchFamily="2" charset="2"/>
              <a:buChar char="Ø"/>
            </a:pPr>
            <a:r>
              <a:rPr lang="en-US" altLang="zh-CN" sz="2200" b="1" dirty="0">
                <a:solidFill>
                  <a:srgbClr val="003366"/>
                </a:solidFill>
                <a:latin typeface="Arial" panose="020B0604020202020204" pitchFamily="34" charset="0"/>
                <a:ea typeface="微软雅黑" panose="020B0503020204020204" pitchFamily="34" charset="-122"/>
                <a:cs typeface="Arial" panose="020B0604020202020204" pitchFamily="34" charset="0"/>
              </a:rPr>
              <a:t>The contact Angle will change as the liquid moves, and this change of contact Angle is called </a:t>
            </a:r>
            <a:r>
              <a:rPr lang="en-US" altLang="zh-CN" sz="2200" b="1" dirty="0">
                <a:solidFill>
                  <a:srgbClr val="C00000"/>
                </a:solidFill>
                <a:latin typeface="Arial" panose="020B0604020202020204" pitchFamily="34" charset="0"/>
                <a:ea typeface="微软雅黑" panose="020B0503020204020204" pitchFamily="34" charset="-122"/>
                <a:cs typeface="Arial" panose="020B0604020202020204" pitchFamily="34" charset="0"/>
              </a:rPr>
              <a:t>dynamic contact angle</a:t>
            </a:r>
            <a:r>
              <a:rPr lang="en-US" altLang="zh-CN" sz="2200" b="1" dirty="0">
                <a:solidFill>
                  <a:srgbClr val="003366"/>
                </a:solidFill>
                <a:latin typeface="Arial" panose="020B0604020202020204" pitchFamily="34" charset="0"/>
                <a:ea typeface="微软雅黑" panose="020B0503020204020204" pitchFamily="34" charset="-122"/>
                <a:cs typeface="Arial" panose="020B0604020202020204" pitchFamily="34" charset="0"/>
              </a:rPr>
              <a:t>.</a:t>
            </a:r>
          </a:p>
        </p:txBody>
      </p:sp>
      <p:sp>
        <p:nvSpPr>
          <p:cNvPr id="13" name="文本框 12"/>
          <p:cNvSpPr txBox="1"/>
          <p:nvPr/>
        </p:nvSpPr>
        <p:spPr>
          <a:xfrm>
            <a:off x="755780" y="4230385"/>
            <a:ext cx="10623420" cy="1537729"/>
          </a:xfrm>
          <a:prstGeom prst="rect">
            <a:avLst/>
          </a:prstGeom>
          <a:noFill/>
        </p:spPr>
        <p:txBody>
          <a:bodyPr wrap="square" rtlCol="0">
            <a:spAutoFit/>
          </a:bodyPr>
          <a:lstStyle/>
          <a:p>
            <a:pPr marL="342900" indent="-342900" algn="just">
              <a:lnSpc>
                <a:spcPts val="3867"/>
              </a:lnSpc>
              <a:buFont typeface="Wingdings" panose="05000000000000000000" pitchFamily="2" charset="2"/>
              <a:buChar char="ü"/>
            </a:pPr>
            <a:r>
              <a:rPr lang="en-US" altLang="zh-CN" sz="2400" b="1" dirty="0">
                <a:solidFill>
                  <a:srgbClr val="003366"/>
                </a:solidFill>
                <a:latin typeface="Arial" panose="020B0604020202020204" pitchFamily="34" charset="0"/>
                <a:ea typeface="微软雅黑" panose="020B0503020204020204" pitchFamily="34" charset="-122"/>
                <a:cs typeface="Arial" panose="020B0604020202020204" pitchFamily="34" charset="0"/>
              </a:rPr>
              <a:t>Derivation of </a:t>
            </a: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imbibition Mathematical Model considering dynamic contact Angle</a:t>
            </a:r>
            <a:r>
              <a:rPr lang="en-US" altLang="zh-CN" sz="2400" b="1" dirty="0">
                <a:solidFill>
                  <a:srgbClr val="003366"/>
                </a:solidFill>
                <a:latin typeface="Arial" panose="020B0604020202020204" pitchFamily="34" charset="0"/>
                <a:ea typeface="微软雅黑" panose="020B0503020204020204" pitchFamily="34" charset="-122"/>
                <a:cs typeface="Arial" panose="020B0604020202020204" pitchFamily="34" charset="0"/>
              </a:rPr>
              <a:t>.</a:t>
            </a:r>
          </a:p>
          <a:p>
            <a:pPr marL="342900" indent="-342900" algn="just">
              <a:lnSpc>
                <a:spcPts val="3867"/>
              </a:lnSpc>
              <a:buFont typeface="Wingdings" panose="05000000000000000000" pitchFamily="2" charset="2"/>
              <a:buChar char="ü"/>
            </a:pPr>
            <a:r>
              <a:rPr lang="en-US" altLang="zh-CN" sz="2400" b="1" dirty="0">
                <a:solidFill>
                  <a:srgbClr val="C00000"/>
                </a:solidFill>
                <a:latin typeface="Arial" panose="020B0604020202020204" pitchFamily="34" charset="0"/>
                <a:ea typeface="微软雅黑" panose="020B0503020204020204" pitchFamily="34" charset="-122"/>
                <a:cs typeface="Arial" panose="020B0604020202020204" pitchFamily="34" charset="0"/>
              </a:rPr>
              <a:t>Imbibition simulations </a:t>
            </a:r>
            <a:r>
              <a:rPr lang="en-US" altLang="zh-CN" sz="2400" b="1" dirty="0">
                <a:solidFill>
                  <a:srgbClr val="003366"/>
                </a:solidFill>
                <a:latin typeface="Arial" panose="020B0604020202020204" pitchFamily="34" charset="0"/>
                <a:ea typeface="微软雅黑" panose="020B0503020204020204" pitchFamily="34" charset="-122"/>
                <a:cs typeface="Arial" panose="020B0604020202020204" pitchFamily="34" charset="0"/>
              </a:rPr>
              <a:t>are used to validate mathematical models.</a:t>
            </a:r>
          </a:p>
        </p:txBody>
      </p:sp>
    </p:spTree>
    <p:extLst>
      <p:ext uri="{BB962C8B-B14F-4D97-AF65-F5344CB8AC3E}">
        <p14:creationId xmlns:p14="http://schemas.microsoft.com/office/powerpoint/2010/main" val="421330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prstGeom prst="rect">
            <a:avLst/>
          </a:prstGeom>
        </p:spPr>
        <p:txBody>
          <a:bodyPr/>
          <a:lstStyle/>
          <a:p>
            <a:r>
              <a:rPr lang="en-US" altLang="zh-CN" sz="2000" b="1" dirty="0">
                <a:effectLst/>
                <a:latin typeface="Arial" panose="020B0604020202020204" pitchFamily="34" charset="0"/>
                <a:cs typeface="Arial" panose="020B0604020202020204" pitchFamily="34" charset="0"/>
              </a:rPr>
              <a:t>A Mathematical Model of Spontaneous Imbibition with Dynamic Contact Angle</a:t>
            </a:r>
            <a:endParaRPr lang="zh-CN" altLang="en-US" sz="2000" b="1" dirty="0">
              <a:latin typeface="Arial" panose="020B0604020202020204" pitchFamily="34" charset="0"/>
              <a:cs typeface="Arial" panose="020B0604020202020204" pitchFamily="34" charset="0"/>
            </a:endParaRPr>
          </a:p>
        </p:txBody>
      </p:sp>
      <p:sp>
        <p:nvSpPr>
          <p:cNvPr id="3" name="灯片编号占位符 2">
            <a:extLst>
              <a:ext uri="{FF2B5EF4-FFF2-40B4-BE49-F238E27FC236}">
                <a16:creationId xmlns:a16="http://schemas.microsoft.com/office/drawing/2014/main" id="{F0F09409-2CDD-4125-8C40-3CCC74FA4AF4}"/>
              </a:ext>
            </a:extLst>
          </p:cNvPr>
          <p:cNvSpPr>
            <a:spLocks noGrp="1"/>
          </p:cNvSpPr>
          <p:nvPr>
            <p:ph type="sldNum" sz="quarter" idx="11"/>
          </p:nvPr>
        </p:nvSpPr>
        <p:spPr/>
        <p:txBody>
          <a:bodyPr/>
          <a:lstStyle/>
          <a:p>
            <a:pPr>
              <a:defRPr/>
            </a:pPr>
            <a:fld id="{14CC46A3-A92C-44BC-B33E-17FF436B25C6}" type="slidenum">
              <a:rPr smtClean="0">
                <a:ea typeface="黑体" panose="02010609060101010101" pitchFamily="49" charset="-122"/>
              </a:rPr>
              <a:pPr>
                <a:defRPr/>
              </a:pPr>
              <a:t>20</a:t>
            </a:fld>
            <a:endParaRPr lang="zh-CN" altLang="en-US" dirty="0"/>
          </a:p>
        </p:txBody>
      </p:sp>
      <p:grpSp>
        <p:nvGrpSpPr>
          <p:cNvPr id="4" name="组合 3"/>
          <p:cNvGrpSpPr/>
          <p:nvPr/>
        </p:nvGrpSpPr>
        <p:grpSpPr>
          <a:xfrm>
            <a:off x="4302446" y="1722346"/>
            <a:ext cx="6908801" cy="791405"/>
            <a:chOff x="3548928" y="1511147"/>
            <a:chExt cx="4985471" cy="593554"/>
          </a:xfrm>
          <a:solidFill>
            <a:schemeClr val="accent2">
              <a:lumMod val="60000"/>
              <a:lumOff val="40000"/>
            </a:schemeClr>
          </a:solidFill>
        </p:grpSpPr>
        <p:sp>
          <p:nvSpPr>
            <p:cNvPr id="5"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 name="椭圆 10"/>
            <p:cNvSpPr>
              <a:spLocks noChangeArrowheads="1"/>
            </p:cNvSpPr>
            <p:nvPr/>
          </p:nvSpPr>
          <p:spPr bwMode="auto">
            <a:xfrm>
              <a:off x="3654424" y="1602717"/>
              <a:ext cx="396000" cy="396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 name="TextBox 12"/>
            <p:cNvSpPr>
              <a:spLocks noChangeArrowheads="1"/>
            </p:cNvSpPr>
            <p:nvPr/>
          </p:nvSpPr>
          <p:spPr bwMode="auto">
            <a:xfrm>
              <a:off x="4064042" y="1635973"/>
              <a:ext cx="4379921" cy="3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chemeClr val="bg1"/>
                  </a:solidFill>
                  <a:cs typeface="Arial" panose="020B0604020202020204" pitchFamily="34" charset="0"/>
                  <a:sym typeface="Calibri" panose="020F0502020204030204" pitchFamily="34" charset="0"/>
                </a:rPr>
                <a:t>Mathematical Model </a:t>
              </a:r>
            </a:p>
          </p:txBody>
        </p:sp>
      </p:grpSp>
      <p:grpSp>
        <p:nvGrpSpPr>
          <p:cNvPr id="9" name="组合 8"/>
          <p:cNvGrpSpPr/>
          <p:nvPr/>
        </p:nvGrpSpPr>
        <p:grpSpPr>
          <a:xfrm>
            <a:off x="4302446" y="2557587"/>
            <a:ext cx="6908800" cy="856264"/>
            <a:chOff x="3548928" y="1462503"/>
            <a:chExt cx="4985471" cy="642198"/>
          </a:xfrm>
        </p:grpSpPr>
        <p:sp>
          <p:nvSpPr>
            <p:cNvPr id="1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2</a:t>
              </a:r>
            </a:p>
          </p:txBody>
        </p:sp>
      </p:grpSp>
      <p:grpSp>
        <p:nvGrpSpPr>
          <p:cNvPr id="14" name="组合 13"/>
          <p:cNvGrpSpPr/>
          <p:nvPr/>
        </p:nvGrpSpPr>
        <p:grpSpPr>
          <a:xfrm>
            <a:off x="4302446" y="2763914"/>
            <a:ext cx="7425506" cy="1544522"/>
            <a:chOff x="3427730" y="946309"/>
            <a:chExt cx="5358334" cy="1158392"/>
          </a:xfrm>
        </p:grpSpPr>
        <p:sp>
          <p:nvSpPr>
            <p:cNvPr id="15" name="矩形 9"/>
            <p:cNvSpPr>
              <a:spLocks noChangeArrowheads="1"/>
            </p:cNvSpPr>
            <p:nvPr/>
          </p:nvSpPr>
          <p:spPr bwMode="auto">
            <a:xfrm>
              <a:off x="3427730" y="1511147"/>
              <a:ext cx="4990682"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6" name="椭圆 10"/>
            <p:cNvSpPr>
              <a:spLocks noChangeArrowheads="1"/>
            </p:cNvSpPr>
            <p:nvPr/>
          </p:nvSpPr>
          <p:spPr bwMode="auto">
            <a:xfrm>
              <a:off x="3529093" y="1615975"/>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7" name="矩形 11"/>
            <p:cNvSpPr>
              <a:spLocks noChangeArrowheads="1"/>
            </p:cNvSpPr>
            <p:nvPr/>
          </p:nvSpPr>
          <p:spPr bwMode="auto">
            <a:xfrm>
              <a:off x="3437421" y="1475761"/>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18" name="TextBox 12"/>
            <p:cNvSpPr>
              <a:spLocks noChangeArrowheads="1"/>
            </p:cNvSpPr>
            <p:nvPr/>
          </p:nvSpPr>
          <p:spPr bwMode="auto">
            <a:xfrm>
              <a:off x="3942844" y="946309"/>
              <a:ext cx="484322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Influence of Dynamic Contact Angle</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grpSp>
        <p:nvGrpSpPr>
          <p:cNvPr id="19" name="组合 18"/>
          <p:cNvGrpSpPr/>
          <p:nvPr/>
        </p:nvGrpSpPr>
        <p:grpSpPr>
          <a:xfrm>
            <a:off x="4302446" y="3669828"/>
            <a:ext cx="7043058" cy="1533192"/>
            <a:chOff x="3548928" y="954805"/>
            <a:chExt cx="5082353" cy="1149896"/>
          </a:xfrm>
        </p:grpSpPr>
        <p:sp>
          <p:nvSpPr>
            <p:cNvPr id="2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4</a:t>
              </a:r>
            </a:p>
          </p:txBody>
        </p:sp>
        <p:sp>
          <p:nvSpPr>
            <p:cNvPr id="23" name="TextBox 12"/>
            <p:cNvSpPr>
              <a:spLocks noChangeArrowheads="1"/>
            </p:cNvSpPr>
            <p:nvPr/>
          </p:nvSpPr>
          <p:spPr bwMode="auto">
            <a:xfrm>
              <a:off x="4046291" y="954805"/>
              <a:ext cx="4584990" cy="3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Quantitative Analysis</a:t>
              </a:r>
            </a:p>
          </p:txBody>
        </p:sp>
      </p:grpSp>
      <p:grpSp>
        <p:nvGrpSpPr>
          <p:cNvPr id="26" name="组合 25"/>
          <p:cNvGrpSpPr/>
          <p:nvPr/>
        </p:nvGrpSpPr>
        <p:grpSpPr>
          <a:xfrm>
            <a:off x="4302446" y="5241352"/>
            <a:ext cx="6908800" cy="856264"/>
            <a:chOff x="3548928" y="1462503"/>
            <a:chExt cx="4985471" cy="642198"/>
          </a:xfrm>
        </p:grpSpPr>
        <p:sp>
          <p:nvSpPr>
            <p:cNvPr id="27" name="矩形 9"/>
            <p:cNvSpPr>
              <a:spLocks noChangeArrowheads="1"/>
            </p:cNvSpPr>
            <p:nvPr/>
          </p:nvSpPr>
          <p:spPr bwMode="auto">
            <a:xfrm>
              <a:off x="3548928" y="1511147"/>
              <a:ext cx="4985471" cy="59355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5</a:t>
              </a:r>
            </a:p>
          </p:txBody>
        </p:sp>
        <p:sp>
          <p:nvSpPr>
            <p:cNvPr id="30" name="TextBox 12"/>
            <p:cNvSpPr>
              <a:spLocks noChangeArrowheads="1"/>
            </p:cNvSpPr>
            <p:nvPr/>
          </p:nvSpPr>
          <p:spPr bwMode="auto">
            <a:xfrm>
              <a:off x="4100782" y="1599508"/>
              <a:ext cx="439415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3200" b="1" dirty="0">
                  <a:solidFill>
                    <a:srgbClr val="FFFFFF"/>
                  </a:solidFill>
                  <a:ea typeface="微软雅黑" panose="020B0503020204020204" pitchFamily="34" charset="-122"/>
                  <a:cs typeface="Arial" panose="020B0604020202020204" pitchFamily="34" charset="0"/>
                  <a:sym typeface="Calibri" panose="020F0502020204030204" pitchFamily="34" charset="0"/>
                </a:rPr>
                <a:t>Conclusion</a:t>
              </a:r>
              <a:endParaRPr lang="zh-CN" altLang="en-US" sz="3200" b="1"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sp>
        <p:nvSpPr>
          <p:cNvPr id="35" name="TextBox 5"/>
          <p:cNvSpPr>
            <a:spLocks noChangeArrowheads="1"/>
          </p:cNvSpPr>
          <p:nvPr/>
        </p:nvSpPr>
        <p:spPr bwMode="auto">
          <a:xfrm>
            <a:off x="893435" y="3501252"/>
            <a:ext cx="2816797" cy="6667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457200">
              <a:buFont typeface="Arial" panose="020B0604020202020204" pitchFamily="34" charset="0"/>
              <a:buNone/>
            </a:pPr>
            <a:r>
              <a:rPr lang="en-US" altLang="zh-CN" sz="3733" b="1" dirty="0">
                <a:solidFill>
                  <a:srgbClr val="003366"/>
                </a:solidFill>
                <a:sym typeface="Arial" panose="020B0604020202020204" pitchFamily="34" charset="0"/>
              </a:rPr>
              <a:t>CONTENTS</a:t>
            </a:r>
            <a:endParaRPr lang="zh-CN" altLang="en-US" sz="3733" b="1" dirty="0">
              <a:solidFill>
                <a:srgbClr val="003366"/>
              </a:solidFill>
              <a:sym typeface="Arial" panose="020B0604020202020204" pitchFamily="34" charset="0"/>
            </a:endParaRPr>
          </a:p>
        </p:txBody>
      </p:sp>
      <p:cxnSp>
        <p:nvCxnSpPr>
          <p:cNvPr id="37" name="直接连接符 36"/>
          <p:cNvCxnSpPr/>
          <p:nvPr/>
        </p:nvCxnSpPr>
        <p:spPr>
          <a:xfrm>
            <a:off x="4099246" y="1905000"/>
            <a:ext cx="0" cy="4165600"/>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26D2C566-ED1C-4FCC-AD96-EC6A45BCBC1B}"/>
              </a:ext>
            </a:extLst>
          </p:cNvPr>
          <p:cNvSpPr/>
          <p:nvPr/>
        </p:nvSpPr>
        <p:spPr bwMode="auto">
          <a:xfrm>
            <a:off x="4406157" y="1849208"/>
            <a:ext cx="610127" cy="577766"/>
          </a:xfrm>
          <a:prstGeom prst="ellipse">
            <a:avLst/>
          </a:prstGeom>
          <a:solidFill>
            <a:schemeClr val="bg1"/>
          </a:solidFill>
          <a:ln w="12700">
            <a:noFill/>
            <a:prstDash val="sysDash"/>
            <a:round/>
            <a:headEnd/>
            <a:tailEnd/>
          </a:ln>
        </p:spPr>
        <p:txBody>
          <a:bodyPr wrap="none" rtlCol="0" anchor="ctr"/>
          <a:lstStyle/>
          <a:p>
            <a:pPr algn="ctr" defTabSz="457200"/>
            <a:r>
              <a:rPr lang="en-US" altLang="zh-CN" sz="3200" b="1" dirty="0">
                <a:solidFill>
                  <a:srgbClr val="971E15"/>
                </a:solidFill>
                <a:latin typeface="微软雅黑" panose="020B0503020204020204" pitchFamily="34" charset="-122"/>
                <a:ea typeface="微软雅黑" panose="020B0503020204020204" pitchFamily="34" charset="-122"/>
              </a:rPr>
              <a:t>1</a:t>
            </a:r>
            <a:endParaRPr lang="zh-CN" altLang="en-US" sz="3200" b="1" dirty="0">
              <a:solidFill>
                <a:srgbClr val="971E15"/>
              </a:solidFill>
              <a:latin typeface="微软雅黑" panose="020B0503020204020204" pitchFamily="34" charset="-122"/>
              <a:ea typeface="微软雅黑" panose="020B0503020204020204" pitchFamily="34" charset="-122"/>
            </a:endParaRPr>
          </a:p>
        </p:txBody>
      </p:sp>
      <p:sp>
        <p:nvSpPr>
          <p:cNvPr id="304" name="TextBox 12"/>
          <p:cNvSpPr>
            <a:spLocks noChangeArrowheads="1"/>
          </p:cNvSpPr>
          <p:nvPr/>
        </p:nvSpPr>
        <p:spPr bwMode="auto">
          <a:xfrm>
            <a:off x="4991683" y="4542302"/>
            <a:ext cx="5598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Model Validation</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spTree>
    <p:custDataLst>
      <p:tags r:id="rId1"/>
    </p:custDataLst>
    <p:extLst>
      <p:ext uri="{BB962C8B-B14F-4D97-AF65-F5344CB8AC3E}">
        <p14:creationId xmlns:p14="http://schemas.microsoft.com/office/powerpoint/2010/main" val="181207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Conclusion</a:t>
            </a:r>
            <a:endParaRPr lang="zh-CN" altLang="en-US" b="1" dirty="0">
              <a:effectLst/>
              <a:latin typeface="Arial" panose="020B0604020202020204" pitchFamily="34" charset="0"/>
              <a:cs typeface="Arial" panose="020B0604020202020204" pitchFamily="34" charset="0"/>
            </a:endParaRP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21</a:t>
            </a:fld>
            <a:endParaRPr lang="zh-CN" altLang="en-US" dirty="0"/>
          </a:p>
        </p:txBody>
      </p:sp>
      <p:sp>
        <p:nvSpPr>
          <p:cNvPr id="12" name="矩形 11"/>
          <p:cNvSpPr/>
          <p:nvPr/>
        </p:nvSpPr>
        <p:spPr>
          <a:xfrm>
            <a:off x="1459096" y="1853022"/>
            <a:ext cx="8854708" cy="419031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altLang="zh-CN" sz="2000" b="1" dirty="0">
                <a:solidFill>
                  <a:srgbClr val="003366"/>
                </a:solidFill>
                <a:latin typeface="Arial" panose="020B0604020202020204" pitchFamily="34" charset="0"/>
                <a:ea typeface="宋体" panose="02010600030101010101" pitchFamily="2" charset="-122"/>
                <a:cs typeface="Arial" panose="020B0604020202020204" pitchFamily="34" charset="0"/>
              </a:rPr>
              <a:t>Considering dynamic contact angle, a mathematical model of spontaneous imbibition in single pipe is established. </a:t>
            </a:r>
          </a:p>
          <a:p>
            <a:pPr marL="285750" indent="-285750" algn="just">
              <a:lnSpc>
                <a:spcPct val="150000"/>
              </a:lnSpc>
              <a:buFont typeface="Wingdings" panose="05000000000000000000" pitchFamily="2" charset="2"/>
              <a:buChar char="Ø"/>
            </a:pPr>
            <a:r>
              <a:rPr lang="en-US" altLang="zh-CN" sz="2000" b="1" dirty="0">
                <a:solidFill>
                  <a:srgbClr val="003366"/>
                </a:solidFill>
                <a:latin typeface="Arial" panose="020B0604020202020204" pitchFamily="34" charset="0"/>
                <a:ea typeface="宋体" panose="02010600030101010101" pitchFamily="2" charset="-122"/>
                <a:cs typeface="Arial" panose="020B0604020202020204" pitchFamily="34" charset="0"/>
              </a:rPr>
              <a:t>The accuracy of single tube imbibition formula is verified by experimental data.</a:t>
            </a:r>
          </a:p>
          <a:p>
            <a:pPr marL="285750" indent="-285750" algn="just">
              <a:lnSpc>
                <a:spcPct val="150000"/>
              </a:lnSpc>
              <a:buFont typeface="Wingdings" panose="05000000000000000000" pitchFamily="2" charset="2"/>
              <a:buChar char="Ø"/>
            </a:pPr>
            <a:endParaRPr lang="zh-CN" altLang="en-US" sz="2000" b="1" dirty="0">
              <a:solidFill>
                <a:srgbClr val="003366"/>
              </a:solidFill>
              <a:latin typeface="Arial" panose="020B0604020202020204" pitchFamily="34" charset="0"/>
              <a:ea typeface="宋体" panose="02010600030101010101" pitchFamily="2" charset="-122"/>
              <a:cs typeface="Arial" panose="020B0604020202020204" pitchFamily="34" charset="0"/>
            </a:endParaRPr>
          </a:p>
          <a:p>
            <a:pPr marL="285750" indent="-285750" algn="just">
              <a:lnSpc>
                <a:spcPct val="150000"/>
              </a:lnSpc>
              <a:buFont typeface="Wingdings" panose="05000000000000000000" pitchFamily="2" charset="2"/>
              <a:buChar char="Ø"/>
            </a:pPr>
            <a:r>
              <a:rPr lang="en-US" altLang="zh-CN" sz="2000" b="1" dirty="0">
                <a:solidFill>
                  <a:srgbClr val="003366"/>
                </a:solidFill>
                <a:latin typeface="Arial" panose="020B0604020202020204" pitchFamily="34" charset="0"/>
                <a:ea typeface="宋体" panose="02010600030101010101" pitchFamily="2" charset="-122"/>
                <a:cs typeface="Arial" panose="020B0604020202020204" pitchFamily="34" charset="0"/>
              </a:rPr>
              <a:t>Based on fractal theory, a mathematical model of spontaneous imbibition of oil and water in fractal porous media was established.</a:t>
            </a:r>
          </a:p>
          <a:p>
            <a:pPr marL="285750" indent="-285750" algn="just">
              <a:lnSpc>
                <a:spcPct val="150000"/>
              </a:lnSpc>
              <a:buFont typeface="Wingdings" panose="05000000000000000000" pitchFamily="2" charset="2"/>
              <a:buChar char="Ø"/>
            </a:pPr>
            <a:r>
              <a:rPr lang="en-US" altLang="zh-CN" sz="2000" b="1" dirty="0">
                <a:solidFill>
                  <a:srgbClr val="003366"/>
                </a:solidFill>
                <a:latin typeface="Arial" panose="020B0604020202020204" pitchFamily="34" charset="0"/>
                <a:ea typeface="宋体" panose="02010600030101010101" pitchFamily="2" charset="-122"/>
                <a:cs typeface="Arial" panose="020B0604020202020204" pitchFamily="34" charset="0"/>
              </a:rPr>
              <a:t> The accuracy of the mathematical model is verified by simulation results and its application range is obtained.</a:t>
            </a:r>
          </a:p>
        </p:txBody>
      </p:sp>
    </p:spTree>
    <p:extLst>
      <p:ext uri="{BB962C8B-B14F-4D97-AF65-F5344CB8AC3E}">
        <p14:creationId xmlns:p14="http://schemas.microsoft.com/office/powerpoint/2010/main" val="309524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1324947" y="2856409"/>
            <a:ext cx="9535886" cy="2267339"/>
          </a:xfrm>
        </p:spPr>
        <p:txBody>
          <a:bodyPr>
            <a:noAutofit/>
          </a:bodyPr>
          <a:lstStyle/>
          <a:p>
            <a:pPr marL="0">
              <a:lnSpc>
                <a:spcPct val="150000"/>
              </a:lnSpc>
              <a:spcBef>
                <a:spcPts val="0"/>
              </a:spcBef>
            </a:pPr>
            <a:r>
              <a:rPr lang="en-US" altLang="zh-CN" sz="4000" dirty="0">
                <a:latin typeface="Arial" panose="020B0604020202020204" pitchFamily="34" charset="0"/>
                <a:cs typeface="Arial" panose="020B0604020202020204" pitchFamily="34" charset="0"/>
              </a:rPr>
              <a:t>Thanks</a:t>
            </a:r>
            <a:endParaRPr lang="zh-CN" altLang="en-US" sz="4000" dirty="0">
              <a:latin typeface="Arial" panose="020B0604020202020204" pitchFamily="34" charset="0"/>
              <a:cs typeface="Arial" panose="020B0604020202020204" pitchFamily="34" charset="0"/>
            </a:endParaRPr>
          </a:p>
        </p:txBody>
      </p:sp>
      <p:sp>
        <p:nvSpPr>
          <p:cNvPr id="4" name="文本占位符 8">
            <a:extLst>
              <a:ext uri="{FF2B5EF4-FFF2-40B4-BE49-F238E27FC236}">
                <a16:creationId xmlns:a16="http://schemas.microsoft.com/office/drawing/2014/main" id="{1F77684E-2AAA-4DF1-9FB0-829C561DFBB0}"/>
              </a:ext>
            </a:extLst>
          </p:cNvPr>
          <p:cNvSpPr txBox="1">
            <a:spLocks/>
          </p:cNvSpPr>
          <p:nvPr/>
        </p:nvSpPr>
        <p:spPr>
          <a:xfrm>
            <a:off x="863600" y="5907183"/>
            <a:ext cx="10566400" cy="646017"/>
          </a:xfrm>
          <a:prstGeom prst="rect">
            <a:avLst/>
          </a:prstGeom>
        </p:spPr>
        <p:txBody>
          <a:bodyPr vert="horz" lIns="91440" tIns="45720" rIns="91440" bIns="45720" rtlCol="0">
            <a:noAutofit/>
          </a:bodyPr>
          <a:lstStyle>
            <a:lvl1pPr marL="146046" indent="0" algn="ctr" defTabSz="914400" rtl="0" eaLnBrk="1" latinLnBrk="0" hangingPunct="1">
              <a:lnSpc>
                <a:spcPct val="90000"/>
              </a:lnSpc>
              <a:spcBef>
                <a:spcPts val="1000"/>
              </a:spcBef>
              <a:buFont typeface="Arial" panose="020B0604020202020204" pitchFamily="34" charset="0"/>
              <a:buNone/>
              <a:defRPr sz="2667" b="1" kern="1200">
                <a:solidFill>
                  <a:srgbClr val="003366"/>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2800" dirty="0" err="1">
                <a:solidFill>
                  <a:schemeClr val="bg1"/>
                </a:solidFill>
                <a:effectLst/>
                <a:latin typeface="Arial" panose="020B0604020202020204" pitchFamily="34" charset="0"/>
                <a:ea typeface="微软雅黑" panose="020B0503020204020204" pitchFamily="34" charset="-122"/>
                <a:cs typeface="Arial" panose="020B0604020202020204" pitchFamily="34" charset="0"/>
              </a:rPr>
              <a:t>Lixin</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Kang,</a:t>
            </a:r>
            <a:r>
              <a:rPr lang="zh-CN" altLang="en-US"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2800" dirty="0" err="1">
                <a:solidFill>
                  <a:schemeClr val="bg1"/>
                </a:solidFill>
                <a:effectLst/>
                <a:latin typeface="Arial" panose="020B0604020202020204" pitchFamily="34" charset="0"/>
                <a:ea typeface="微软雅黑" panose="020B0503020204020204" pitchFamily="34" charset="-122"/>
                <a:cs typeface="Arial" panose="020B0604020202020204" pitchFamily="34" charset="0"/>
              </a:rPr>
              <a:t>Yongfei</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Yang, Lei</a:t>
            </a:r>
            <a:r>
              <a:rPr lang="zh-CN" altLang="en-US"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Zhang,</a:t>
            </a:r>
            <a:r>
              <a:rPr lang="zh-CN" altLang="en-US"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2800"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Jun Yao</a:t>
            </a:r>
          </a:p>
        </p:txBody>
      </p:sp>
    </p:spTree>
    <p:custDataLst>
      <p:tags r:id="rId1"/>
    </p:custDataLst>
    <p:extLst>
      <p:ext uri="{BB962C8B-B14F-4D97-AF65-F5344CB8AC3E}">
        <p14:creationId xmlns:p14="http://schemas.microsoft.com/office/powerpoint/2010/main" val="244524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20801" y="657082"/>
            <a:ext cx="10058400" cy="420763"/>
          </a:xfrm>
          <a:prstGeom prst="rect">
            <a:avLst/>
          </a:prstGeom>
        </p:spPr>
        <p:txBody>
          <a:bodyPr/>
          <a:lstStyle/>
          <a:p>
            <a:r>
              <a:rPr lang="en-US" altLang="zh-CN" sz="2000" b="1" dirty="0">
                <a:effectLst/>
                <a:latin typeface="Arial" panose="020B0604020202020204" pitchFamily="34" charset="0"/>
                <a:cs typeface="Arial" panose="020B0604020202020204" pitchFamily="34" charset="0"/>
              </a:rPr>
              <a:t>A Mathematical Model of Spontaneous Imbibition with Dynamic Contact Angle</a:t>
            </a:r>
            <a:endParaRPr lang="zh-CN" altLang="en-US" sz="2000" b="1" dirty="0">
              <a:latin typeface="Arial" panose="020B0604020202020204" pitchFamily="34" charset="0"/>
              <a:cs typeface="Arial" panose="020B0604020202020204" pitchFamily="34" charset="0"/>
            </a:endParaRPr>
          </a:p>
        </p:txBody>
      </p:sp>
      <p:sp>
        <p:nvSpPr>
          <p:cNvPr id="3" name="灯片编号占位符 2">
            <a:extLst>
              <a:ext uri="{FF2B5EF4-FFF2-40B4-BE49-F238E27FC236}">
                <a16:creationId xmlns:a16="http://schemas.microsoft.com/office/drawing/2014/main" id="{F0F09409-2CDD-4125-8C40-3CCC74FA4AF4}"/>
              </a:ext>
            </a:extLst>
          </p:cNvPr>
          <p:cNvSpPr>
            <a:spLocks noGrp="1"/>
          </p:cNvSpPr>
          <p:nvPr>
            <p:ph type="sldNum" sz="quarter" idx="11"/>
          </p:nvPr>
        </p:nvSpPr>
        <p:spPr/>
        <p:txBody>
          <a:bodyPr/>
          <a:lstStyle/>
          <a:p>
            <a:pPr>
              <a:defRPr/>
            </a:pPr>
            <a:fld id="{14CC46A3-A92C-44BC-B33E-17FF436B25C6}" type="slidenum">
              <a:rPr smtClean="0">
                <a:ea typeface="黑体" panose="02010609060101010101" pitchFamily="49" charset="-122"/>
              </a:rPr>
              <a:pPr>
                <a:defRPr/>
              </a:pPr>
              <a:t>3</a:t>
            </a:fld>
            <a:endParaRPr lang="zh-CN" altLang="en-US" dirty="0"/>
          </a:p>
        </p:txBody>
      </p:sp>
      <p:grpSp>
        <p:nvGrpSpPr>
          <p:cNvPr id="4" name="组合 3"/>
          <p:cNvGrpSpPr/>
          <p:nvPr/>
        </p:nvGrpSpPr>
        <p:grpSpPr>
          <a:xfrm>
            <a:off x="4302446" y="1722346"/>
            <a:ext cx="6908801" cy="791405"/>
            <a:chOff x="3548928" y="1511147"/>
            <a:chExt cx="4985471" cy="593554"/>
          </a:xfrm>
          <a:solidFill>
            <a:schemeClr val="accent2">
              <a:lumMod val="60000"/>
              <a:lumOff val="40000"/>
            </a:schemeClr>
          </a:solidFill>
        </p:grpSpPr>
        <p:sp>
          <p:nvSpPr>
            <p:cNvPr id="5" name="矩形 9"/>
            <p:cNvSpPr>
              <a:spLocks noChangeArrowheads="1"/>
            </p:cNvSpPr>
            <p:nvPr/>
          </p:nvSpPr>
          <p:spPr bwMode="auto">
            <a:xfrm>
              <a:off x="3548928" y="1511147"/>
              <a:ext cx="4985471" cy="59355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 name="椭圆 10"/>
            <p:cNvSpPr>
              <a:spLocks noChangeArrowheads="1"/>
            </p:cNvSpPr>
            <p:nvPr/>
          </p:nvSpPr>
          <p:spPr bwMode="auto">
            <a:xfrm>
              <a:off x="3654424" y="1602717"/>
              <a:ext cx="396000" cy="396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 name="TextBox 12"/>
            <p:cNvSpPr>
              <a:spLocks noChangeArrowheads="1"/>
            </p:cNvSpPr>
            <p:nvPr/>
          </p:nvSpPr>
          <p:spPr bwMode="auto">
            <a:xfrm>
              <a:off x="4064042" y="1635973"/>
              <a:ext cx="4379921" cy="3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b="1" dirty="0">
                  <a:solidFill>
                    <a:schemeClr val="bg1"/>
                  </a:solidFill>
                  <a:cs typeface="Arial" panose="020B0604020202020204" pitchFamily="34" charset="0"/>
                  <a:sym typeface="Calibri" panose="020F0502020204030204" pitchFamily="34" charset="0"/>
                </a:rPr>
                <a:t>Mathematical Model </a:t>
              </a:r>
            </a:p>
          </p:txBody>
        </p:sp>
      </p:grpSp>
      <p:grpSp>
        <p:nvGrpSpPr>
          <p:cNvPr id="9" name="组合 8"/>
          <p:cNvGrpSpPr/>
          <p:nvPr/>
        </p:nvGrpSpPr>
        <p:grpSpPr>
          <a:xfrm>
            <a:off x="4302446" y="2557587"/>
            <a:ext cx="6908800" cy="856264"/>
            <a:chOff x="3548928" y="1462503"/>
            <a:chExt cx="4985471" cy="642198"/>
          </a:xfrm>
        </p:grpSpPr>
        <p:sp>
          <p:nvSpPr>
            <p:cNvPr id="1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2</a:t>
              </a:r>
            </a:p>
          </p:txBody>
        </p:sp>
      </p:grpSp>
      <p:grpSp>
        <p:nvGrpSpPr>
          <p:cNvPr id="14" name="组合 13"/>
          <p:cNvGrpSpPr/>
          <p:nvPr/>
        </p:nvGrpSpPr>
        <p:grpSpPr>
          <a:xfrm>
            <a:off x="4302446" y="2763914"/>
            <a:ext cx="7425506" cy="1544522"/>
            <a:chOff x="3427730" y="946309"/>
            <a:chExt cx="5358334" cy="1158392"/>
          </a:xfrm>
        </p:grpSpPr>
        <p:sp>
          <p:nvSpPr>
            <p:cNvPr id="15" name="矩形 9"/>
            <p:cNvSpPr>
              <a:spLocks noChangeArrowheads="1"/>
            </p:cNvSpPr>
            <p:nvPr/>
          </p:nvSpPr>
          <p:spPr bwMode="auto">
            <a:xfrm>
              <a:off x="3427730" y="1511147"/>
              <a:ext cx="4990682"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6" name="椭圆 10"/>
            <p:cNvSpPr>
              <a:spLocks noChangeArrowheads="1"/>
            </p:cNvSpPr>
            <p:nvPr/>
          </p:nvSpPr>
          <p:spPr bwMode="auto">
            <a:xfrm>
              <a:off x="3529093" y="1615975"/>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7" name="矩形 11"/>
            <p:cNvSpPr>
              <a:spLocks noChangeArrowheads="1"/>
            </p:cNvSpPr>
            <p:nvPr/>
          </p:nvSpPr>
          <p:spPr bwMode="auto">
            <a:xfrm>
              <a:off x="3437421" y="1475761"/>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18" name="TextBox 12"/>
            <p:cNvSpPr>
              <a:spLocks noChangeArrowheads="1"/>
            </p:cNvSpPr>
            <p:nvPr/>
          </p:nvSpPr>
          <p:spPr bwMode="auto">
            <a:xfrm>
              <a:off x="3942844" y="946309"/>
              <a:ext cx="484322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Influence of Dynamic Contact Angle</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grpSp>
        <p:nvGrpSpPr>
          <p:cNvPr id="19" name="组合 18"/>
          <p:cNvGrpSpPr/>
          <p:nvPr/>
        </p:nvGrpSpPr>
        <p:grpSpPr>
          <a:xfrm>
            <a:off x="4302446" y="3669828"/>
            <a:ext cx="7043058" cy="1533192"/>
            <a:chOff x="3548928" y="954805"/>
            <a:chExt cx="5082353" cy="1149896"/>
          </a:xfrm>
        </p:grpSpPr>
        <p:sp>
          <p:nvSpPr>
            <p:cNvPr id="2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4</a:t>
              </a:r>
            </a:p>
          </p:txBody>
        </p:sp>
        <p:sp>
          <p:nvSpPr>
            <p:cNvPr id="23" name="TextBox 12"/>
            <p:cNvSpPr>
              <a:spLocks noChangeArrowheads="1"/>
            </p:cNvSpPr>
            <p:nvPr/>
          </p:nvSpPr>
          <p:spPr bwMode="auto">
            <a:xfrm>
              <a:off x="4046291" y="954805"/>
              <a:ext cx="4584990" cy="3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Quantitative Analysis</a:t>
              </a:r>
            </a:p>
          </p:txBody>
        </p:sp>
      </p:grpSp>
      <p:grpSp>
        <p:nvGrpSpPr>
          <p:cNvPr id="26" name="组合 25"/>
          <p:cNvGrpSpPr/>
          <p:nvPr/>
        </p:nvGrpSpPr>
        <p:grpSpPr>
          <a:xfrm>
            <a:off x="4302446" y="5241352"/>
            <a:ext cx="6908800" cy="856264"/>
            <a:chOff x="3548928" y="1462503"/>
            <a:chExt cx="4985471" cy="642198"/>
          </a:xfrm>
        </p:grpSpPr>
        <p:sp>
          <p:nvSpPr>
            <p:cNvPr id="27"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5</a:t>
              </a:r>
            </a:p>
          </p:txBody>
        </p:sp>
        <p:sp>
          <p:nvSpPr>
            <p:cNvPr id="30" name="TextBox 12"/>
            <p:cNvSpPr>
              <a:spLocks noChangeArrowheads="1"/>
            </p:cNvSpPr>
            <p:nvPr/>
          </p:nvSpPr>
          <p:spPr bwMode="auto">
            <a:xfrm>
              <a:off x="4100782" y="1599508"/>
              <a:ext cx="439415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3200" dirty="0">
                  <a:solidFill>
                    <a:srgbClr val="FFFFFF"/>
                  </a:solidFill>
                  <a:ea typeface="微软雅黑" panose="020B0503020204020204" pitchFamily="34" charset="-122"/>
                  <a:cs typeface="Arial" panose="020B0604020202020204" pitchFamily="34" charset="0"/>
                  <a:sym typeface="Calibri" panose="020F0502020204030204" pitchFamily="34" charset="0"/>
                </a:rPr>
                <a:t>Conclusion</a:t>
              </a:r>
              <a:endParaRPr lang="zh-CN" altLang="en-US" sz="32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sp>
        <p:nvSpPr>
          <p:cNvPr id="35" name="TextBox 5"/>
          <p:cNvSpPr>
            <a:spLocks noChangeArrowheads="1"/>
          </p:cNvSpPr>
          <p:nvPr/>
        </p:nvSpPr>
        <p:spPr bwMode="auto">
          <a:xfrm>
            <a:off x="893435" y="3501252"/>
            <a:ext cx="2816797" cy="6667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457200">
              <a:buFont typeface="Arial" panose="020B0604020202020204" pitchFamily="34" charset="0"/>
              <a:buNone/>
            </a:pPr>
            <a:r>
              <a:rPr lang="en-US" altLang="zh-CN" sz="3733" b="1" dirty="0">
                <a:solidFill>
                  <a:srgbClr val="003366"/>
                </a:solidFill>
                <a:sym typeface="Arial" panose="020B0604020202020204" pitchFamily="34" charset="0"/>
              </a:rPr>
              <a:t>CONTENTS</a:t>
            </a:r>
            <a:endParaRPr lang="zh-CN" altLang="en-US" sz="3733" b="1" dirty="0">
              <a:solidFill>
                <a:srgbClr val="003366"/>
              </a:solidFill>
              <a:sym typeface="Arial" panose="020B0604020202020204" pitchFamily="34" charset="0"/>
            </a:endParaRPr>
          </a:p>
        </p:txBody>
      </p:sp>
      <p:cxnSp>
        <p:nvCxnSpPr>
          <p:cNvPr id="37" name="直接连接符 36"/>
          <p:cNvCxnSpPr/>
          <p:nvPr/>
        </p:nvCxnSpPr>
        <p:spPr>
          <a:xfrm>
            <a:off x="4099246" y="1905000"/>
            <a:ext cx="0" cy="4165600"/>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26D2C566-ED1C-4FCC-AD96-EC6A45BCBC1B}"/>
              </a:ext>
            </a:extLst>
          </p:cNvPr>
          <p:cNvSpPr/>
          <p:nvPr/>
        </p:nvSpPr>
        <p:spPr bwMode="auto">
          <a:xfrm>
            <a:off x="4406157" y="1849208"/>
            <a:ext cx="610127" cy="577766"/>
          </a:xfrm>
          <a:prstGeom prst="ellipse">
            <a:avLst/>
          </a:prstGeom>
          <a:solidFill>
            <a:schemeClr val="bg1"/>
          </a:solidFill>
          <a:ln w="12700">
            <a:noFill/>
            <a:prstDash val="sysDash"/>
            <a:round/>
            <a:headEnd/>
            <a:tailEnd/>
          </a:ln>
        </p:spPr>
        <p:txBody>
          <a:bodyPr wrap="none" rtlCol="0" anchor="ctr"/>
          <a:lstStyle/>
          <a:p>
            <a:pPr algn="ctr" defTabSz="457200"/>
            <a:r>
              <a:rPr lang="en-US" altLang="zh-CN" sz="3200" b="1" dirty="0">
                <a:solidFill>
                  <a:srgbClr val="971E15"/>
                </a:solidFill>
                <a:latin typeface="微软雅黑" panose="020B0503020204020204" pitchFamily="34" charset="-122"/>
                <a:ea typeface="微软雅黑" panose="020B0503020204020204" pitchFamily="34" charset="-122"/>
              </a:rPr>
              <a:t>1</a:t>
            </a:r>
            <a:endParaRPr lang="zh-CN" altLang="en-US" sz="3200" b="1" dirty="0">
              <a:solidFill>
                <a:srgbClr val="971E15"/>
              </a:solidFill>
              <a:latin typeface="微软雅黑" panose="020B0503020204020204" pitchFamily="34" charset="-122"/>
              <a:ea typeface="微软雅黑" panose="020B0503020204020204" pitchFamily="34" charset="-122"/>
            </a:endParaRPr>
          </a:p>
        </p:txBody>
      </p:sp>
      <p:sp>
        <p:nvSpPr>
          <p:cNvPr id="304" name="TextBox 12"/>
          <p:cNvSpPr>
            <a:spLocks noChangeArrowheads="1"/>
          </p:cNvSpPr>
          <p:nvPr/>
        </p:nvSpPr>
        <p:spPr bwMode="auto">
          <a:xfrm>
            <a:off x="4991683" y="4542302"/>
            <a:ext cx="5598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Model Validation</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spTree>
    <p:custDataLst>
      <p:tags r:id="rId1"/>
    </p:custDataLst>
    <p:extLst>
      <p:ext uri="{BB962C8B-B14F-4D97-AF65-F5344CB8AC3E}">
        <p14:creationId xmlns:p14="http://schemas.microsoft.com/office/powerpoint/2010/main" val="414091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p:txBody>
          <a:bodyPr/>
          <a:lstStyle/>
          <a:p>
            <a:pPr>
              <a:defRPr/>
            </a:pPr>
            <a:fld id="{14CC46A3-A92C-44BC-B33E-17FF436B25C6}" type="slidenum">
              <a:rPr lang="en-US" altLang="zh-CN" smtClean="0"/>
              <a:pPr>
                <a:defRPr/>
              </a:pPr>
              <a:t>4</a:t>
            </a:fld>
            <a:endParaRPr lang="zh-CN" altLang="en-US" dirty="0"/>
          </a:p>
        </p:txBody>
      </p:sp>
      <p:sp>
        <p:nvSpPr>
          <p:cNvPr id="22" name="标题 2">
            <a:extLst>
              <a:ext uri="{FF2B5EF4-FFF2-40B4-BE49-F238E27FC236}">
                <a16:creationId xmlns:a16="http://schemas.microsoft.com/office/drawing/2014/main" id="{B4994ACE-C54E-415F-B015-9D4EE6D38BCB}"/>
              </a:ext>
            </a:extLst>
          </p:cNvPr>
          <p:cNvSpPr>
            <a:spLocks noGrp="1"/>
          </p:cNvSpPr>
          <p:nvPr>
            <p:ph type="ctrTitle"/>
          </p:nvPr>
        </p:nvSpPr>
        <p:spPr>
          <a:xfrm>
            <a:off x="1460762" y="382544"/>
            <a:ext cx="9813686" cy="667020"/>
          </a:xfrm>
        </p:spPr>
        <p:txBody>
          <a:bodyPr/>
          <a:lstStyle/>
          <a:p>
            <a:r>
              <a:rPr lang="en-US" altLang="zh-CN" b="1" dirty="0">
                <a:effectLst/>
                <a:latin typeface="Arial" panose="020B0604020202020204" pitchFamily="34" charset="0"/>
                <a:cs typeface="Arial" panose="020B0604020202020204" pitchFamily="34" charset="0"/>
              </a:rPr>
              <a:t>Mathematical model </a:t>
            </a:r>
            <a:endParaRPr lang="zh-CN" altLang="en-US" b="1" dirty="0">
              <a:effectLst/>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B88096E4-4F57-4A89-AE7E-9CB0847CC10B}"/>
              </a:ext>
            </a:extLst>
          </p:cNvPr>
          <p:cNvSpPr/>
          <p:nvPr/>
        </p:nvSpPr>
        <p:spPr>
          <a:xfrm>
            <a:off x="415732" y="1209039"/>
            <a:ext cx="5835439"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Force analysis of Spontaneous imbibition</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2">
            <a:extLst>
              <a:ext uri="{FF2B5EF4-FFF2-40B4-BE49-F238E27FC236}">
                <a16:creationId xmlns:a16="http://schemas.microsoft.com/office/drawing/2014/main" id="{D00EC4AC-7615-496D-82FF-FD088891195A}"/>
              </a:ext>
            </a:extLst>
          </p:cNvPr>
          <p:cNvSpPr/>
          <p:nvPr/>
        </p:nvSpPr>
        <p:spPr>
          <a:xfrm>
            <a:off x="3675283" y="1953005"/>
            <a:ext cx="2003624" cy="3170099"/>
          </a:xfrm>
          <a:prstGeom prst="rect">
            <a:avLst/>
          </a:prstGeom>
        </p:spPr>
        <p:txBody>
          <a:bodyPr wrap="square">
            <a:spAutoFit/>
          </a:bodyPr>
          <a:lstStyle/>
          <a:p>
            <a:r>
              <a:rPr lang="en-US" altLang="zh-CN" sz="2000" dirty="0">
                <a:latin typeface="Arial" panose="020B0604020202020204" pitchFamily="34" charset="0"/>
                <a:ea typeface="微软雅黑" panose="020B0503020204020204" pitchFamily="34" charset="-122"/>
                <a:cs typeface="Arial" panose="020B0604020202020204" pitchFamily="34" charset="0"/>
              </a:rPr>
              <a:t>Capillary force:</a:t>
            </a:r>
          </a:p>
          <a:p>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Arial" panose="020B0604020202020204" pitchFamily="34" charset="0"/>
              </a:rPr>
              <a:t>Viscous force:</a:t>
            </a:r>
          </a:p>
          <a:p>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Arial" panose="020B0604020202020204" pitchFamily="34" charset="0"/>
              </a:rPr>
              <a:t>Gravity:</a:t>
            </a:r>
          </a:p>
          <a:p>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endParaRPr lang="en-US" altLang="zh-CN" sz="2000" dirty="0">
              <a:latin typeface="Arial" panose="020B0604020202020204" pitchFamily="34" charset="0"/>
              <a:ea typeface="微软雅黑" panose="020B0503020204020204" pitchFamily="34" charset="-122"/>
              <a:cs typeface="Arial" panose="020B0604020202020204" pitchFamily="34" charset="0"/>
            </a:endParaRPr>
          </a:p>
          <a:p>
            <a:r>
              <a:rPr lang="en-US" altLang="zh-CN" sz="2000" dirty="0">
                <a:latin typeface="Arial" panose="020B0604020202020204" pitchFamily="34" charset="0"/>
                <a:ea typeface="微软雅黑" panose="020B0503020204020204" pitchFamily="34" charset="-122"/>
                <a:cs typeface="Arial" panose="020B0604020202020204" pitchFamily="34" charset="0"/>
              </a:rPr>
              <a:t>Inertia force:</a:t>
            </a:r>
            <a:endParaRPr lang="zh-CN" altLang="en-US" sz="2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5F8FE153-AABA-4074-BCE3-82B77D1D69BD}"/>
                  </a:ext>
                </a:extLst>
              </p:cNvPr>
              <p:cNvSpPr/>
              <p:nvPr/>
            </p:nvSpPr>
            <p:spPr>
              <a:xfrm>
                <a:off x="3104184" y="5920877"/>
                <a:ext cx="8289584" cy="66390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zh-CN" altLang="en-US" i="1">
                              <a:latin typeface="Cambria Math" panose="02040503050406030204" pitchFamily="18" charset="0"/>
                            </a:rPr>
                          </m:ctrlPr>
                        </m:fPr>
                        <m:num>
                          <m:r>
                            <a:rPr lang="zh-CN" altLang="en-US" i="1">
                              <a:latin typeface="Cambria Math" panose="02040503050406030204" pitchFamily="18" charset="0"/>
                            </a:rPr>
                            <m:t>𝑑</m:t>
                          </m:r>
                          <m:d>
                            <m:dPr>
                              <m:begChr m:val="["/>
                              <m:endChr m:val="]"/>
                              <m:ctrlPr>
                                <a:rPr lang="zh-CN" altLang="en-US" i="1">
                                  <a:latin typeface="Cambria Math" panose="02040503050406030204" pitchFamily="18" charset="0"/>
                                </a:rPr>
                              </m:ctrlPr>
                            </m:d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𝑚</m:t>
                                      </m:r>
                                    </m:e>
                                    <m:sub>
                                      <m:r>
                                        <m:rPr>
                                          <m:nor/>
                                        </m:rPr>
                                        <a:rPr lang="en-US" altLang="zh-CN" b="0" smtClean="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𝑚</m:t>
                                      </m:r>
                                    </m:e>
                                    <m:sub>
                                      <m:r>
                                        <m:rPr>
                                          <m:nor/>
                                        </m:rPr>
                                        <a:rPr lang="en-US" altLang="zh-CN" b="0" smtClean="0">
                                          <a:latin typeface="Cambria Math" panose="02040503050406030204" pitchFamily="18" charset="0"/>
                                        </a:rPr>
                                        <m:t>2</m:t>
                                      </m:r>
                                    </m:sub>
                                  </m:sSub>
                                </m:e>
                              </m:d>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𝑣</m:t>
                                  </m:r>
                                </m:e>
                              </m:acc>
                            </m:e>
                          </m:d>
                        </m:num>
                        <m:den>
                          <m:r>
                            <a:rPr lang="zh-CN" altLang="en-US" i="1">
                              <a:latin typeface="Cambria Math" panose="02040503050406030204" pitchFamily="18" charset="0"/>
                            </a:rPr>
                            <m:t>𝑑𝑡</m:t>
                          </m:r>
                        </m:den>
                      </m:f>
                      <m:r>
                        <a:rPr lang="zh-CN" altLang="en-US" i="0">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𝑟</m:t>
                      </m:r>
                      <m:r>
                        <a:rPr lang="zh-CN" altLang="en-US" i="1">
                          <a:latin typeface="Cambria Math" panose="02040503050406030204" pitchFamily="18" charset="0"/>
                        </a:rPr>
                        <m:t>𝜎</m:t>
                      </m:r>
                      <m:r>
                        <a:rPr lang="zh-CN" altLang="en-US" i="1">
                          <a:latin typeface="Cambria Math" panose="02040503050406030204" pitchFamily="18" charset="0"/>
                        </a:rPr>
                        <m:t>𝑐𝑜𝑠</m:t>
                      </m:r>
                      <m:r>
                        <a:rPr lang="zh-CN" altLang="en-US" i="1">
                          <a:latin typeface="Cambria Math" panose="02040503050406030204" pitchFamily="18" charset="0"/>
                        </a:rPr>
                        <m:t>𝜃</m:t>
                      </m:r>
                      <m:r>
                        <a:rPr lang="zh-CN" altLang="en-US" i="0">
                          <a:latin typeface="Cambria Math" panose="02040503050406030204" pitchFamily="18" charset="0"/>
                        </a:rPr>
                        <m:t>−8</m:t>
                      </m:r>
                      <m:r>
                        <a:rPr lang="zh-CN" altLang="en-US" i="1">
                          <a:latin typeface="Cambria Math" panose="02040503050406030204" pitchFamily="18" charset="0"/>
                        </a:rPr>
                        <m:t>𝜋</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𝐿</m:t>
                              </m:r>
                            </m:e>
                            <m:sub>
                              <m:r>
                                <m:rPr>
                                  <m:nor/>
                                </m:rPr>
                                <a:rPr lang="en-US" altLang="zh-CN">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a:latin typeface="Cambria Math" panose="02040503050406030204" pitchFamily="18" charset="0"/>
                                </a:rPr>
                                <m:t>2</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𝐿</m:t>
                              </m:r>
                            </m:e>
                            <m:sub>
                              <m:r>
                                <m:rPr>
                                  <m:nor/>
                                </m:rPr>
                                <a:rPr lang="en-US" altLang="zh-CN">
                                  <a:latin typeface="Cambria Math" panose="02040503050406030204" pitchFamily="18" charset="0"/>
                                </a:rPr>
                                <m:t>2</m:t>
                              </m:r>
                            </m:sub>
                          </m:sSub>
                        </m:e>
                      </m:d>
                      <m:f>
                        <m:fPr>
                          <m:ctrlPr>
                            <a:rPr lang="zh-CN" altLang="en-US" i="1">
                              <a:latin typeface="Cambria Math" panose="02040503050406030204" pitchFamily="18" charset="0"/>
                            </a:rPr>
                          </m:ctrlPr>
                        </m:fPr>
                        <m:num>
                          <m:r>
                            <a:rPr lang="zh-CN" altLang="en-US" i="1">
                              <a:latin typeface="Cambria Math" panose="02040503050406030204" pitchFamily="18" charset="0"/>
                            </a:rPr>
                            <m:t>𝑑𝑥</m:t>
                          </m:r>
                        </m:num>
                        <m:den>
                          <m:r>
                            <a:rPr lang="zh-CN" altLang="en-US" i="1">
                              <a:latin typeface="Cambria Math" panose="02040503050406030204" pitchFamily="18" charset="0"/>
                            </a:rPr>
                            <m:t>𝑑𝑡</m:t>
                          </m:r>
                        </m:den>
                      </m:f>
                      <m:r>
                        <a:rPr lang="zh-CN" altLang="en-US" i="0">
                          <a:latin typeface="Cambria Math" panose="02040503050406030204" pitchFamily="18" charset="0"/>
                        </a:rPr>
                        <m:t>−</m:t>
                      </m:r>
                      <m:r>
                        <a:rPr lang="zh-CN" altLang="en-US" i="1">
                          <a:latin typeface="Cambria Math" panose="02040503050406030204" pitchFamily="18" charset="0"/>
                        </a:rPr>
                        <m:t>𝜋</m:t>
                      </m:r>
                      <m:sSup>
                        <m:sSupPr>
                          <m:ctrlPr>
                            <a:rPr lang="zh-CN" altLang="en-US" i="1">
                              <a:latin typeface="Cambria Math" panose="02040503050406030204" pitchFamily="18" charset="0"/>
                            </a:rPr>
                          </m:ctrlPr>
                        </m:sSupPr>
                        <m:e>
                          <m:r>
                            <a:rPr lang="zh-CN" altLang="en-US" i="1">
                              <a:latin typeface="Cambria Math" panose="02040503050406030204" pitchFamily="18" charset="0"/>
                            </a:rPr>
                            <m:t>𝑟</m:t>
                          </m:r>
                        </m:e>
                        <m:sup>
                          <m:r>
                            <a:rPr lang="zh-CN" altLang="en-US" i="0">
                              <a:latin typeface="Cambria Math" panose="02040503050406030204" pitchFamily="18" charset="0"/>
                            </a:rPr>
                            <m:t>2</m:t>
                          </m:r>
                        </m:sup>
                      </m:sSup>
                      <m:r>
                        <a:rPr lang="zh-CN" altLang="en-US" i="1">
                          <a:latin typeface="Cambria Math" panose="02040503050406030204" pitchFamily="18" charset="0"/>
                        </a:rPr>
                        <m:t>𝑔</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𝜌</m:t>
                              </m:r>
                            </m:e>
                            <m:sub>
                              <m:r>
                                <m:rPr>
                                  <m:nor/>
                                </m:rPr>
                                <a:rPr lang="en-US" altLang="zh-CN">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𝐿</m:t>
                              </m:r>
                            </m:e>
                            <m:sub>
                              <m:r>
                                <m:rPr>
                                  <m:nor/>
                                </m:rPr>
                                <a:rPr lang="en-US" altLang="zh-CN">
                                  <a:latin typeface="Cambria Math" panose="02040503050406030204" pitchFamily="18" charset="0"/>
                                </a:rPr>
                                <m:t>1</m:t>
                              </m:r>
                            </m:sub>
                          </m:sSub>
                          <m:r>
                            <a:rPr lang="zh-CN" altLang="en-US">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𝜌</m:t>
                              </m:r>
                            </m:e>
                            <m:sub>
                              <m:r>
                                <m:rPr>
                                  <m:nor/>
                                </m:rPr>
                                <a:rPr lang="en-US" altLang="zh-CN">
                                  <a:latin typeface="Cambria Math" panose="02040503050406030204" pitchFamily="18" charset="0"/>
                                </a:rPr>
                                <m:t>2</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𝐿</m:t>
                              </m:r>
                            </m:e>
                            <m:sub>
                              <m:r>
                                <m:rPr>
                                  <m:nor/>
                                </m:rPr>
                                <a:rPr lang="en-US" altLang="zh-CN">
                                  <a:latin typeface="Cambria Math" panose="02040503050406030204" pitchFamily="18" charset="0"/>
                                </a:rPr>
                                <m:t>2</m:t>
                              </m:r>
                            </m:sub>
                          </m:sSub>
                        </m:e>
                      </m:d>
                    </m:oMath>
                  </m:oMathPara>
                </a14:m>
                <a:endParaRPr lang="zh-CN" altLang="en-US" dirty="0"/>
              </a:p>
            </p:txBody>
          </p:sp>
        </mc:Choice>
        <mc:Fallback xmlns="">
          <p:sp>
            <p:nvSpPr>
              <p:cNvPr id="24" name="矩形 23">
                <a:extLst>
                  <a:ext uri="{FF2B5EF4-FFF2-40B4-BE49-F238E27FC236}">
                    <a16:creationId xmlns:a16="http://schemas.microsoft.com/office/drawing/2014/main" id="{5F8FE153-AABA-4074-BCE3-82B77D1D69BD}"/>
                  </a:ext>
                </a:extLst>
              </p:cNvPr>
              <p:cNvSpPr>
                <a:spLocks noRot="1" noChangeAspect="1" noMove="1" noResize="1" noEditPoints="1" noAdjustHandles="1" noChangeArrowheads="1" noChangeShapeType="1" noTextEdit="1"/>
              </p:cNvSpPr>
              <p:nvPr/>
            </p:nvSpPr>
            <p:spPr>
              <a:xfrm>
                <a:off x="3104184" y="5920877"/>
                <a:ext cx="8289584" cy="663900"/>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1A3CE49D-6428-4D24-92D9-6098BFDC52E2}"/>
                  </a:ext>
                </a:extLst>
              </p:cNvPr>
              <p:cNvSpPr/>
              <p:nvPr/>
            </p:nvSpPr>
            <p:spPr>
              <a:xfrm>
                <a:off x="5631543" y="3795352"/>
                <a:ext cx="6217558" cy="44717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zh-CN" altLang="en-US" sz="2000" i="1" smtClean="0">
                              <a:latin typeface="Cambria Math" panose="02040503050406030204" pitchFamily="18" charset="0"/>
                            </a:rPr>
                          </m:ctrlPr>
                        </m:sSubPr>
                        <m:e>
                          <m:r>
                            <a:rPr lang="zh-CN" altLang="en-US" sz="2000" i="1">
                              <a:latin typeface="Cambria Math" panose="02040503050406030204" pitchFamily="18" charset="0"/>
                            </a:rPr>
                            <m:t>𝐹</m:t>
                          </m:r>
                        </m:e>
                        <m:sub>
                          <m:r>
                            <a:rPr lang="zh-CN" altLang="en-US" sz="2000" i="1">
                              <a:latin typeface="Cambria Math" panose="02040503050406030204" pitchFamily="18" charset="0"/>
                            </a:rPr>
                            <m:t>𝑔</m:t>
                          </m:r>
                        </m:sub>
                      </m:sSub>
                      <m:r>
                        <a:rPr lang="zh-CN" altLang="en-US" sz="2000">
                          <a:latin typeface="Cambria Math" panose="02040503050406030204" pitchFamily="18" charset="0"/>
                        </a:rPr>
                        <m:t>=</m:t>
                      </m:r>
                      <m:r>
                        <a:rPr lang="en-US" altLang="zh-CN" sz="2000" b="0" i="1" smtClean="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𝜌</m:t>
                          </m:r>
                        </m:e>
                        <m:sub>
                          <m:r>
                            <m:rPr>
                              <m:nor/>
                            </m:rPr>
                            <a:rPr lang="en-US" altLang="zh-CN" sz="2000" b="0" smtClean="0">
                              <a:latin typeface="Cambria Math" panose="02040503050406030204" pitchFamily="18" charset="0"/>
                            </a:rPr>
                            <m:t>1</m:t>
                          </m:r>
                        </m:sub>
                      </m:sSub>
                      <m:sSub>
                        <m:sSubPr>
                          <m:ctrlPr>
                            <a:rPr lang="zh-CN" altLang="en-US" sz="2000" i="1" smtClean="0">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b="0" smtClean="0">
                              <a:latin typeface="Cambria Math" panose="02040503050406030204" pitchFamily="18" charset="0"/>
                            </a:rPr>
                            <m:t>1</m:t>
                          </m:r>
                        </m:sub>
                      </m:sSub>
                      <m:r>
                        <a:rPr lang="zh-CN" altLang="en-US" sz="200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𝜌</m:t>
                          </m:r>
                        </m:e>
                        <m:sub>
                          <m:r>
                            <m:rPr>
                              <m:nor/>
                            </m:rPr>
                            <a:rPr lang="en-US" altLang="zh-CN" sz="2000" b="0" smtClean="0">
                              <a:latin typeface="Cambria Math" panose="02040503050406030204" pitchFamily="18" charset="0"/>
                            </a:rPr>
                            <m:t>2</m:t>
                          </m:r>
                        </m:sub>
                      </m:s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b="0" smtClean="0">
                              <a:latin typeface="Cambria Math" panose="02040503050406030204" pitchFamily="18" charset="0"/>
                            </a:rPr>
                            <m:t>2</m:t>
                          </m:r>
                        </m:sub>
                      </m:sSub>
                      <m:r>
                        <a:rPr lang="en-US" altLang="zh-CN" sz="2000" b="0" i="1" smtClean="0">
                          <a:latin typeface="Cambria Math" panose="02040503050406030204" pitchFamily="18" charset="0"/>
                        </a:rPr>
                        <m:t>)</m:t>
                      </m:r>
                      <m:r>
                        <a:rPr lang="zh-CN" altLang="en-US" sz="2000" smtClean="0">
                          <a:latin typeface="Cambria Math" panose="02040503050406030204" pitchFamily="18" charset="0"/>
                        </a:rPr>
                        <m:t>⋅</m:t>
                      </m:r>
                      <m:r>
                        <a:rPr lang="zh-CN" altLang="en-US" sz="2000" i="1">
                          <a:latin typeface="Cambria Math" panose="02040503050406030204" pitchFamily="18" charset="0"/>
                        </a:rPr>
                        <m:t>𝜋</m:t>
                      </m:r>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𝑟</m:t>
                          </m:r>
                        </m:e>
                        <m:sup>
                          <m:r>
                            <a:rPr lang="zh-CN" altLang="en-US" sz="2000">
                              <a:latin typeface="Cambria Math" panose="02040503050406030204" pitchFamily="18" charset="0"/>
                            </a:rPr>
                            <m:t>2</m:t>
                          </m:r>
                        </m:sup>
                      </m:sSup>
                      <m:r>
                        <a:rPr lang="zh-CN" altLang="en-US" sz="2000">
                          <a:latin typeface="Cambria Math" panose="02040503050406030204" pitchFamily="18" charset="0"/>
                        </a:rPr>
                        <m:t>⋅</m:t>
                      </m:r>
                      <m:r>
                        <m:rPr>
                          <m:sty m:val="p"/>
                        </m:rPr>
                        <a:rPr lang="en-US" altLang="zh-CN" sz="2000" b="0" i="0" smtClean="0">
                          <a:latin typeface="Cambria Math" panose="02040503050406030204" pitchFamily="18" charset="0"/>
                        </a:rPr>
                        <m:t>g</m:t>
                      </m:r>
                      <m:r>
                        <a:rPr lang="zh-CN" altLang="en-US" sz="2000">
                          <a:latin typeface="Cambria Math" panose="02040503050406030204" pitchFamily="18" charset="0"/>
                        </a:rPr>
                        <m:t>=</m:t>
                      </m:r>
                      <m:r>
                        <a:rPr lang="zh-CN" altLang="en-US" sz="2000" i="1">
                          <a:latin typeface="Cambria Math" panose="02040503050406030204" pitchFamily="18" charset="0"/>
                        </a:rPr>
                        <m:t>𝜋</m:t>
                      </m:r>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𝑟</m:t>
                          </m:r>
                        </m:e>
                        <m:sup>
                          <m:r>
                            <a:rPr lang="zh-CN" altLang="en-US" sz="2000">
                              <a:latin typeface="Cambria Math" panose="02040503050406030204" pitchFamily="18" charset="0"/>
                            </a:rPr>
                            <m:t>2</m:t>
                          </m:r>
                        </m:sup>
                      </m:sSup>
                      <m:r>
                        <a:rPr lang="zh-CN" altLang="en-US" sz="2000" i="1">
                          <a:latin typeface="Cambria Math" panose="02040503050406030204" pitchFamily="18" charset="0"/>
                        </a:rPr>
                        <m:t>𝑔</m:t>
                      </m:r>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𝜌</m:t>
                              </m:r>
                            </m:e>
                            <m:sub>
                              <m:r>
                                <m:rPr>
                                  <m:nor/>
                                </m:rPr>
                                <a:rPr lang="en-US" altLang="zh-CN" sz="2000">
                                  <a:latin typeface="Cambria Math" panose="02040503050406030204" pitchFamily="18" charset="0"/>
                                </a:rPr>
                                <m:t>1</m:t>
                              </m:r>
                            </m:sub>
                          </m:s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a:latin typeface="Cambria Math" panose="02040503050406030204" pitchFamily="18" charset="0"/>
                                </a:rPr>
                                <m:t>1</m:t>
                              </m:r>
                            </m:sub>
                          </m:sSub>
                          <m:r>
                            <a:rPr lang="zh-CN" altLang="en-US" sz="200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𝜌</m:t>
                              </m:r>
                            </m:e>
                            <m:sub>
                              <m:r>
                                <m:rPr>
                                  <m:nor/>
                                </m:rPr>
                                <a:rPr lang="en-US" altLang="zh-CN" sz="2000">
                                  <a:latin typeface="Cambria Math" panose="02040503050406030204" pitchFamily="18" charset="0"/>
                                </a:rPr>
                                <m:t>2</m:t>
                              </m:r>
                            </m:sub>
                          </m:s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a:latin typeface="Cambria Math" panose="02040503050406030204" pitchFamily="18" charset="0"/>
                                </a:rPr>
                                <m:t>2</m:t>
                              </m:r>
                            </m:sub>
                          </m:sSub>
                        </m:e>
                      </m:d>
                    </m:oMath>
                  </m:oMathPara>
                </a14:m>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p:txBody>
          </p:sp>
        </mc:Choice>
        <mc:Fallback xmlns="">
          <p:sp>
            <p:nvSpPr>
              <p:cNvPr id="25" name="矩形 24">
                <a:extLst>
                  <a:ext uri="{FF2B5EF4-FFF2-40B4-BE49-F238E27FC236}">
                    <a16:creationId xmlns:a16="http://schemas.microsoft.com/office/drawing/2014/main" id="{1A3CE49D-6428-4D24-92D9-6098BFDC52E2}"/>
                  </a:ext>
                </a:extLst>
              </p:cNvPr>
              <p:cNvSpPr>
                <a:spLocks noRot="1" noChangeAspect="1" noMove="1" noResize="1" noEditPoints="1" noAdjustHandles="1" noChangeArrowheads="1" noChangeShapeType="1" noTextEdit="1"/>
              </p:cNvSpPr>
              <p:nvPr/>
            </p:nvSpPr>
            <p:spPr>
              <a:xfrm>
                <a:off x="5631543" y="3795352"/>
                <a:ext cx="6217558" cy="447174"/>
              </a:xfrm>
              <a:prstGeom prst="rect">
                <a:avLst/>
              </a:prstGeom>
              <a:blipFill>
                <a:blip r:embed="rId4"/>
                <a:stretch>
                  <a:fillRect b="-82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F85BC1CC-E4C8-420C-ACC2-6E02A3F02D21}"/>
                  </a:ext>
                </a:extLst>
              </p:cNvPr>
              <p:cNvSpPr/>
              <p:nvPr/>
            </p:nvSpPr>
            <p:spPr>
              <a:xfrm>
                <a:off x="5631542" y="2778868"/>
                <a:ext cx="6217559" cy="527580"/>
              </a:xfrm>
              <a:prstGeom prst="rect">
                <a:avLst/>
              </a:prstGeom>
            </p:spPr>
            <p:txBody>
              <a:bodyPr wrap="square">
                <a:spAutoFit/>
              </a:bodyPr>
              <a:lstStyle/>
              <a:p>
                <a14:m>
                  <m:oMath xmlns:m="http://schemas.openxmlformats.org/officeDocument/2006/math">
                    <m:sSub>
                      <m:sSubPr>
                        <m:ctrlPr>
                          <a:rPr lang="zh-CN" altLang="en-US" sz="2000" i="1" smtClean="0">
                            <a:latin typeface="Cambria Math" panose="02040503050406030204" pitchFamily="18" charset="0"/>
                          </a:rPr>
                        </m:ctrlPr>
                      </m:sSubPr>
                      <m:e>
                        <m:r>
                          <a:rPr lang="zh-CN" altLang="en-US" sz="2000" i="1">
                            <a:latin typeface="Cambria Math" panose="02040503050406030204" pitchFamily="18" charset="0"/>
                          </a:rPr>
                          <m:t>𝐹</m:t>
                        </m:r>
                      </m:e>
                      <m:sub>
                        <m:r>
                          <m:rPr>
                            <m:nor/>
                          </m:rPr>
                          <a:rPr lang="zh-CN" altLang="en-US" sz="2000" i="1">
                            <a:latin typeface="Cambria Math" panose="02040503050406030204" pitchFamily="18" charset="0"/>
                          </a:rPr>
                          <m:t>v</m:t>
                        </m:r>
                      </m:sub>
                    </m:sSub>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i="1">
                            <a:latin typeface="Cambria Math" panose="02040503050406030204" pitchFamily="18" charset="0"/>
                          </a:rPr>
                          <m:t>8</m:t>
                        </m:r>
                        <m:r>
                          <a:rPr lang="en-US" altLang="zh-CN" sz="2000" i="1">
                            <a:latin typeface="Cambria Math" panose="02040503050406030204" pitchFamily="18" charset="0"/>
                          </a:rPr>
                          <m:t>𝑣</m:t>
                        </m:r>
                      </m:num>
                      <m:den>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𝑟</m:t>
                            </m:r>
                          </m:e>
                          <m:sup>
                            <m:r>
                              <a:rPr lang="zh-CN" altLang="en-US" sz="2000">
                                <a:latin typeface="Cambria Math" panose="02040503050406030204" pitchFamily="18" charset="0"/>
                              </a:rPr>
                              <m:t>2</m:t>
                            </m:r>
                          </m:sup>
                        </m:sSup>
                      </m:den>
                    </m:f>
                  </m:oMath>
                </a14:m>
                <a:r>
                  <a:rPr lang="zh-CN" altLang="en-US" sz="2000" dirty="0"/>
                  <a:t> </a:t>
                </a:r>
                <a14:m>
                  <m:oMath xmlns:m="http://schemas.openxmlformats.org/officeDocument/2006/math">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𝜇</m:t>
                            </m:r>
                          </m:e>
                          <m:sub>
                            <m:r>
                              <m:rPr>
                                <m:nor/>
                              </m:rPr>
                              <a:rPr lang="en-US" altLang="zh-CN" sz="2000" b="0" smtClean="0">
                                <a:latin typeface="Cambria Math" panose="02040503050406030204" pitchFamily="18" charset="0"/>
                              </a:rPr>
                              <m:t>1</m:t>
                            </m:r>
                          </m:sub>
                        </m:s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b="0" i="0" smtClean="0">
                                <a:latin typeface="Cambria Math" panose="02040503050406030204" pitchFamily="18" charset="0"/>
                              </a:rPr>
                              <m:t>1</m:t>
                            </m:r>
                          </m:sub>
                        </m:sSub>
                        <m:r>
                          <a:rPr lang="zh-CN" altLang="en-US" sz="200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𝜇</m:t>
                            </m:r>
                          </m:e>
                          <m:sub>
                            <m:r>
                              <m:rPr>
                                <m:nor/>
                              </m:rPr>
                              <a:rPr lang="en-US" altLang="zh-CN" sz="2000" b="0" smtClean="0">
                                <a:latin typeface="Cambria Math" panose="02040503050406030204" pitchFamily="18" charset="0"/>
                              </a:rPr>
                              <m:t>2</m:t>
                            </m:r>
                          </m:sub>
                        </m:s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b="0" smtClean="0">
                                <a:latin typeface="Cambria Math" panose="02040503050406030204" pitchFamily="18" charset="0"/>
                              </a:rPr>
                              <m:t>2</m:t>
                            </m:r>
                          </m:sub>
                        </m:sSub>
                      </m:e>
                    </m:d>
                  </m:oMath>
                </a14:m>
                <a:r>
                  <a:rPr lang="zh-CN" altLang="en-US" sz="2000" dirty="0"/>
                  <a:t> </a:t>
                </a:r>
                <a14:m>
                  <m:oMath xmlns:m="http://schemas.openxmlformats.org/officeDocument/2006/math">
                    <m:r>
                      <a:rPr lang="zh-CN" altLang="en-US" sz="2000">
                        <a:latin typeface="Cambria Math" panose="02040503050406030204" pitchFamily="18" charset="0"/>
                      </a:rPr>
                      <m:t>⋅</m:t>
                    </m:r>
                    <m:r>
                      <a:rPr lang="zh-CN" altLang="en-US" sz="2000" i="1">
                        <a:latin typeface="Cambria Math" panose="02040503050406030204" pitchFamily="18" charset="0"/>
                      </a:rPr>
                      <m:t>𝜋</m:t>
                    </m:r>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𝑟</m:t>
                        </m:r>
                      </m:e>
                      <m:sup>
                        <m:r>
                          <a:rPr lang="zh-CN" altLang="en-US" sz="2000">
                            <a:latin typeface="Cambria Math" panose="02040503050406030204" pitchFamily="18" charset="0"/>
                          </a:rPr>
                          <m:t>2</m:t>
                        </m:r>
                      </m:sup>
                    </m:sSup>
                    <m:r>
                      <a:rPr lang="zh-CN" altLang="en-US" sz="2000">
                        <a:latin typeface="Cambria Math" panose="02040503050406030204" pitchFamily="18" charset="0"/>
                      </a:rPr>
                      <m:t>=8</m:t>
                    </m:r>
                    <m:r>
                      <a:rPr lang="zh-CN" altLang="en-US" sz="2000" i="1">
                        <a:latin typeface="Cambria Math" panose="02040503050406030204" pitchFamily="18" charset="0"/>
                      </a:rPr>
                      <m:t>𝜋</m:t>
                    </m:r>
                    <m:r>
                      <a:rPr lang="en-US" altLang="zh-CN" sz="2000" i="1">
                        <a:latin typeface="Cambria Math" panose="02040503050406030204" pitchFamily="18" charset="0"/>
                      </a:rPr>
                      <m:t>𝑣</m:t>
                    </m:r>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𝜇</m:t>
                            </m:r>
                          </m:e>
                          <m:sub>
                            <m:r>
                              <m:rPr>
                                <m:nor/>
                              </m:rPr>
                              <a:rPr lang="en-US" altLang="zh-CN" sz="2000">
                                <a:latin typeface="Cambria Math" panose="02040503050406030204" pitchFamily="18" charset="0"/>
                              </a:rPr>
                              <m:t>1</m:t>
                            </m:r>
                          </m:sub>
                        </m:s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a:latin typeface="Cambria Math" panose="02040503050406030204" pitchFamily="18" charset="0"/>
                              </a:rPr>
                              <m:t>1</m:t>
                            </m:r>
                          </m:sub>
                        </m:sSub>
                        <m:r>
                          <a:rPr lang="zh-CN" altLang="en-US" sz="200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𝜇</m:t>
                            </m:r>
                          </m:e>
                          <m:sub>
                            <m:r>
                              <m:rPr>
                                <m:nor/>
                              </m:rPr>
                              <a:rPr lang="en-US" altLang="zh-CN" sz="2000">
                                <a:latin typeface="Cambria Math" panose="02040503050406030204" pitchFamily="18" charset="0"/>
                              </a:rPr>
                              <m:t>2</m:t>
                            </m:r>
                          </m:sub>
                        </m:s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𝐿</m:t>
                            </m:r>
                          </m:e>
                          <m:sub>
                            <m:r>
                              <m:rPr>
                                <m:nor/>
                              </m:rPr>
                              <a:rPr lang="en-US" altLang="zh-CN" sz="2000">
                                <a:latin typeface="Cambria Math" panose="02040503050406030204" pitchFamily="18" charset="0"/>
                              </a:rPr>
                              <m:t>2</m:t>
                            </m:r>
                          </m:sub>
                        </m:sSub>
                      </m:e>
                    </m:d>
                  </m:oMath>
                </a14:m>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p:txBody>
          </p:sp>
        </mc:Choice>
        <mc:Fallback xmlns="">
          <p:sp>
            <p:nvSpPr>
              <p:cNvPr id="26" name="矩形 25">
                <a:extLst>
                  <a:ext uri="{FF2B5EF4-FFF2-40B4-BE49-F238E27FC236}">
                    <a16:creationId xmlns:a16="http://schemas.microsoft.com/office/drawing/2014/main" id="{F85BC1CC-E4C8-420C-ACC2-6E02A3F02D21}"/>
                  </a:ext>
                </a:extLst>
              </p:cNvPr>
              <p:cNvSpPr>
                <a:spLocks noRot="1" noChangeAspect="1" noMove="1" noResize="1" noEditPoints="1" noAdjustHandles="1" noChangeArrowheads="1" noChangeShapeType="1" noTextEdit="1"/>
              </p:cNvSpPr>
              <p:nvPr/>
            </p:nvSpPr>
            <p:spPr>
              <a:xfrm>
                <a:off x="5631542" y="2778868"/>
                <a:ext cx="6217559" cy="52758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E96C8557-5DA0-4464-AAFE-4EA4033FF25D}"/>
                  </a:ext>
                </a:extLst>
              </p:cNvPr>
              <p:cNvSpPr/>
              <p:nvPr/>
            </p:nvSpPr>
            <p:spPr>
              <a:xfrm>
                <a:off x="5631542" y="1782764"/>
                <a:ext cx="5294132" cy="67114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𝐹</m:t>
                          </m:r>
                        </m:e>
                        <m:sub>
                          <m:r>
                            <m:rPr>
                              <m:nor/>
                            </m:rPr>
                            <a:rPr lang="zh-CN" altLang="en-US" sz="2000" i="1">
                              <a:latin typeface="Cambria Math" panose="02040503050406030204" pitchFamily="18" charset="0"/>
                            </a:rPr>
                            <m:t>cap</m:t>
                          </m:r>
                        </m:sub>
                      </m:sSub>
                      <m:r>
                        <a:rPr lang="zh-CN" altLang="en-US" sz="200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a:latin typeface="Cambria Math" panose="02040503050406030204" pitchFamily="18" charset="0"/>
                            </a:rPr>
                            <m:t>2</m:t>
                          </m:r>
                          <m:r>
                            <a:rPr lang="zh-CN" altLang="en-US" sz="2000" i="1">
                              <a:latin typeface="Cambria Math" panose="02040503050406030204" pitchFamily="18" charset="0"/>
                            </a:rPr>
                            <m:t>𝜎</m:t>
                          </m:r>
                          <m:r>
                            <m:rPr>
                              <m:sty m:val="p"/>
                            </m:rPr>
                            <a:rPr lang="zh-CN" altLang="en-US" sz="2000">
                              <a:latin typeface="Cambria Math" panose="02040503050406030204" pitchFamily="18" charset="0"/>
                            </a:rPr>
                            <m:t>cos</m:t>
                          </m:r>
                          <m:r>
                            <a:rPr lang="zh-CN" altLang="en-US" sz="2000" i="1">
                              <a:latin typeface="Cambria Math" panose="02040503050406030204" pitchFamily="18" charset="0"/>
                            </a:rPr>
                            <m:t>𝜃</m:t>
                          </m:r>
                        </m:num>
                        <m:den>
                          <m:r>
                            <a:rPr lang="zh-CN" altLang="en-US" sz="2000" i="1">
                              <a:latin typeface="Cambria Math" panose="02040503050406030204" pitchFamily="18" charset="0"/>
                            </a:rPr>
                            <m:t>𝑟</m:t>
                          </m:r>
                        </m:den>
                      </m:f>
                      <m:r>
                        <a:rPr lang="zh-CN" altLang="en-US" sz="2000">
                          <a:latin typeface="Cambria Math" panose="02040503050406030204" pitchFamily="18" charset="0"/>
                        </a:rPr>
                        <m:t>⋅</m:t>
                      </m:r>
                      <m:r>
                        <a:rPr lang="zh-CN" altLang="en-US" sz="2000" i="1">
                          <a:latin typeface="Cambria Math" panose="02040503050406030204" pitchFamily="18" charset="0"/>
                        </a:rPr>
                        <m:t>𝜋</m:t>
                      </m:r>
                      <m:sSup>
                        <m:sSupPr>
                          <m:ctrlPr>
                            <a:rPr lang="zh-CN" altLang="en-US" sz="2000" i="1">
                              <a:latin typeface="Cambria Math" panose="02040503050406030204" pitchFamily="18" charset="0"/>
                            </a:rPr>
                          </m:ctrlPr>
                        </m:sSupPr>
                        <m:e>
                          <m:r>
                            <a:rPr lang="zh-CN" altLang="en-US" sz="2000" i="1">
                              <a:latin typeface="Cambria Math" panose="02040503050406030204" pitchFamily="18" charset="0"/>
                            </a:rPr>
                            <m:t>𝑟</m:t>
                          </m:r>
                        </m:e>
                        <m:sup>
                          <m:r>
                            <a:rPr lang="zh-CN" altLang="en-US" sz="2000">
                              <a:latin typeface="Cambria Math" panose="02040503050406030204" pitchFamily="18" charset="0"/>
                            </a:rPr>
                            <m:t>2</m:t>
                          </m:r>
                        </m:sup>
                      </m:sSup>
                      <m:r>
                        <a:rPr lang="zh-CN" altLang="en-US" sz="2000">
                          <a:latin typeface="Cambria Math" panose="02040503050406030204" pitchFamily="18" charset="0"/>
                        </a:rPr>
                        <m:t>=2</m:t>
                      </m:r>
                      <m:r>
                        <a:rPr lang="zh-CN" altLang="en-US" sz="2000" i="1">
                          <a:latin typeface="Cambria Math" panose="02040503050406030204" pitchFamily="18" charset="0"/>
                        </a:rPr>
                        <m:t>𝜋</m:t>
                      </m:r>
                      <m:r>
                        <a:rPr lang="zh-CN" altLang="en-US" sz="2000" i="1">
                          <a:latin typeface="Cambria Math" panose="02040503050406030204" pitchFamily="18" charset="0"/>
                        </a:rPr>
                        <m:t>𝑟</m:t>
                      </m:r>
                      <m:r>
                        <a:rPr lang="zh-CN" altLang="en-US" sz="2000" i="1">
                          <a:latin typeface="Cambria Math" panose="02040503050406030204" pitchFamily="18" charset="0"/>
                        </a:rPr>
                        <m:t>𝛾</m:t>
                      </m:r>
                      <m:r>
                        <a:rPr lang="zh-CN" altLang="en-US" sz="2000" i="1">
                          <a:latin typeface="Cambria Math" panose="02040503050406030204" pitchFamily="18" charset="0"/>
                        </a:rPr>
                        <m:t>𝑐𝑜𝑠</m:t>
                      </m:r>
                      <m:r>
                        <a:rPr lang="zh-CN" altLang="en-US" sz="2000" i="1">
                          <a:latin typeface="Cambria Math" panose="02040503050406030204" pitchFamily="18" charset="0"/>
                        </a:rPr>
                        <m:t>𝜃</m:t>
                      </m:r>
                    </m:oMath>
                  </m:oMathPara>
                </a14:m>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p:txBody>
          </p:sp>
        </mc:Choice>
        <mc:Fallback xmlns="">
          <p:sp>
            <p:nvSpPr>
              <p:cNvPr id="27" name="矩形 26">
                <a:extLst>
                  <a:ext uri="{FF2B5EF4-FFF2-40B4-BE49-F238E27FC236}">
                    <a16:creationId xmlns:a16="http://schemas.microsoft.com/office/drawing/2014/main" id="{E96C8557-5DA0-4464-AAFE-4EA4033FF25D}"/>
                  </a:ext>
                </a:extLst>
              </p:cNvPr>
              <p:cNvSpPr>
                <a:spLocks noRot="1" noChangeAspect="1" noMove="1" noResize="1" noEditPoints="1" noAdjustHandles="1" noChangeArrowheads="1" noChangeShapeType="1" noTextEdit="1"/>
              </p:cNvSpPr>
              <p:nvPr/>
            </p:nvSpPr>
            <p:spPr>
              <a:xfrm>
                <a:off x="5631542" y="1782764"/>
                <a:ext cx="5294132" cy="67114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C411C97F-4422-4E1B-B2C5-2973BCADC14D}"/>
                  </a:ext>
                </a:extLst>
              </p:cNvPr>
              <p:cNvSpPr/>
              <p:nvPr/>
            </p:nvSpPr>
            <p:spPr>
              <a:xfrm>
                <a:off x="5631542" y="4521838"/>
                <a:ext cx="5762226" cy="72750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zh-CN" altLang="en-US" sz="2000" i="1">
                          <a:latin typeface="Cambria Math" panose="02040503050406030204" pitchFamily="18" charset="0"/>
                        </a:rPr>
                        <m:t>𝐹</m:t>
                      </m:r>
                      <m:r>
                        <a:rPr lang="zh-CN" altLang="en-US" sz="200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i="1">
                              <a:latin typeface="Cambria Math" panose="02040503050406030204" pitchFamily="18" charset="0"/>
                            </a:rPr>
                            <m:t>𝑑</m:t>
                          </m:r>
                          <m:d>
                            <m:dPr>
                              <m:begChr m:val="["/>
                              <m:endChr m:val="]"/>
                              <m:ctrlPr>
                                <a:rPr lang="zh-CN" altLang="en-US" sz="2000" i="1">
                                  <a:latin typeface="Cambria Math" panose="02040503050406030204" pitchFamily="18" charset="0"/>
                                </a:rPr>
                              </m:ctrlPr>
                            </m:dPr>
                            <m:e>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𝑚</m:t>
                                      </m:r>
                                    </m:e>
                                    <m:sub>
                                      <m:r>
                                        <m:rPr>
                                          <m:nor/>
                                        </m:rPr>
                                        <a:rPr lang="en-US" altLang="zh-CN" sz="2000" b="0" smtClean="0">
                                          <a:latin typeface="Cambria Math" panose="02040503050406030204" pitchFamily="18" charset="0"/>
                                        </a:rPr>
                                        <m:t>1</m:t>
                                      </m:r>
                                    </m:sub>
                                  </m:sSub>
                                  <m:r>
                                    <a:rPr lang="zh-CN" altLang="en-US" sz="200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𝑚</m:t>
                                      </m:r>
                                    </m:e>
                                    <m:sub>
                                      <m:r>
                                        <m:rPr>
                                          <m:nor/>
                                        </m:rPr>
                                        <a:rPr lang="en-US" altLang="zh-CN" sz="2000" b="0" smtClean="0">
                                          <a:latin typeface="Cambria Math" panose="02040503050406030204" pitchFamily="18" charset="0"/>
                                        </a:rPr>
                                        <m:t>2</m:t>
                                      </m:r>
                                    </m:sub>
                                  </m:sSub>
                                </m:e>
                              </m:d>
                              <m:r>
                                <a:rPr lang="zh-CN" altLang="en-US" sz="2000" i="1">
                                  <a:latin typeface="Cambria Math" panose="02040503050406030204" pitchFamily="18" charset="0"/>
                                </a:rPr>
                                <m:t>𝑣</m:t>
                              </m:r>
                            </m:e>
                          </m:d>
                        </m:num>
                        <m:den>
                          <m:r>
                            <a:rPr lang="zh-CN" altLang="en-US" sz="2000" i="1">
                              <a:latin typeface="Cambria Math" panose="02040503050406030204" pitchFamily="18" charset="0"/>
                            </a:rPr>
                            <m:t>𝑑𝑡</m:t>
                          </m:r>
                        </m:den>
                      </m:f>
                    </m:oMath>
                  </m:oMathPara>
                </a14:m>
                <a:endParaRPr lang="zh-CN" altLang="en-US" sz="2000" dirty="0"/>
              </a:p>
            </p:txBody>
          </p:sp>
        </mc:Choice>
        <mc:Fallback xmlns="">
          <p:sp>
            <p:nvSpPr>
              <p:cNvPr id="28" name="矩形 27">
                <a:extLst>
                  <a:ext uri="{FF2B5EF4-FFF2-40B4-BE49-F238E27FC236}">
                    <a16:creationId xmlns:a16="http://schemas.microsoft.com/office/drawing/2014/main" id="{C411C97F-4422-4E1B-B2C5-2973BCADC14D}"/>
                  </a:ext>
                </a:extLst>
              </p:cNvPr>
              <p:cNvSpPr>
                <a:spLocks noRot="1" noChangeAspect="1" noMove="1" noResize="1" noEditPoints="1" noAdjustHandles="1" noChangeArrowheads="1" noChangeShapeType="1" noTextEdit="1"/>
              </p:cNvSpPr>
              <p:nvPr/>
            </p:nvSpPr>
            <p:spPr>
              <a:xfrm>
                <a:off x="5631542" y="4521838"/>
                <a:ext cx="5762226" cy="727507"/>
              </a:xfrm>
              <a:prstGeom prst="rect">
                <a:avLst/>
              </a:prstGeom>
              <a:blipFill>
                <a:blip r:embed="rId7"/>
                <a:stretch>
                  <a:fillRect/>
                </a:stretch>
              </a:blipFill>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8167F183-7E95-422D-BACC-1AD358DCBA14}"/>
              </a:ext>
            </a:extLst>
          </p:cNvPr>
          <p:cNvSpPr/>
          <p:nvPr/>
        </p:nvSpPr>
        <p:spPr>
          <a:xfrm>
            <a:off x="901918" y="5545410"/>
            <a:ext cx="4368265" cy="400110"/>
          </a:xfrm>
          <a:prstGeom prst="rect">
            <a:avLst/>
          </a:prstGeom>
        </p:spPr>
        <p:txBody>
          <a:bodyPr wrap="square">
            <a:spAutoFit/>
          </a:bodyPr>
          <a:lstStyle/>
          <a:p>
            <a:pPr algn="just"/>
            <a:r>
              <a:rPr lang="en-US" altLang="zh-CN" sz="2000" dirty="0">
                <a:latin typeface="微软雅黑" panose="020B0503020204020204" pitchFamily="34" charset="-122"/>
                <a:ea typeface="微软雅黑" panose="020B0503020204020204" pitchFamily="34" charset="-122"/>
                <a:cs typeface="Arial" panose="020B0604020202020204" pitchFamily="34" charset="0"/>
              </a:rPr>
              <a:t>Spontaneous imbibition formula:</a:t>
            </a:r>
            <a:endParaRPr lang="zh-CN" altLang="en-US" sz="2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文本框 29">
            <a:extLst>
              <a:ext uri="{FF2B5EF4-FFF2-40B4-BE49-F238E27FC236}">
                <a16:creationId xmlns:a16="http://schemas.microsoft.com/office/drawing/2014/main" id="{34652E8F-4A45-4805-BBF3-6697DA46E497}"/>
              </a:ext>
            </a:extLst>
          </p:cNvPr>
          <p:cNvSpPr txBox="1"/>
          <p:nvPr/>
        </p:nvSpPr>
        <p:spPr>
          <a:xfrm>
            <a:off x="998168" y="5003787"/>
            <a:ext cx="1899034" cy="338554"/>
          </a:xfrm>
          <a:prstGeom prst="rect">
            <a:avLst/>
          </a:prstGeom>
          <a:solidFill>
            <a:srgbClr val="103E7C"/>
          </a:solidFill>
        </p:spPr>
        <p:txBody>
          <a:bodyPr wrap="square" rtlCol="0">
            <a:spAutoFit/>
          </a:bodyPr>
          <a:lstStyle/>
          <a:p>
            <a:r>
              <a:rPr lang="en-US" altLang="zh-CN" sz="1600" dirty="0">
                <a:solidFill>
                  <a:schemeClr val="bg1"/>
                </a:solidFill>
                <a:latin typeface="Arial" panose="020B0604020202020204" pitchFamily="34" charset="0"/>
                <a:ea typeface="微软雅黑" panose="020B0503020204020204" pitchFamily="34" charset="-122"/>
              </a:rPr>
              <a:t>the force analysis</a:t>
            </a:r>
          </a:p>
        </p:txBody>
      </p:sp>
      <p:sp>
        <p:nvSpPr>
          <p:cNvPr id="31" name="矩形 30">
            <a:extLst>
              <a:ext uri="{FF2B5EF4-FFF2-40B4-BE49-F238E27FC236}">
                <a16:creationId xmlns:a16="http://schemas.microsoft.com/office/drawing/2014/main" id="{BEB71F19-E12E-4A4B-82D7-9F2F9887F444}"/>
              </a:ext>
            </a:extLst>
          </p:cNvPr>
          <p:cNvSpPr/>
          <p:nvPr/>
        </p:nvSpPr>
        <p:spPr>
          <a:xfrm>
            <a:off x="829376" y="5524153"/>
            <a:ext cx="10533247" cy="109190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A7C1174-9B79-4391-BFF8-2F7324743396}"/>
              </a:ext>
            </a:extLst>
          </p:cNvPr>
          <p:cNvPicPr>
            <a:picLocks noChangeAspect="1"/>
          </p:cNvPicPr>
          <p:nvPr/>
        </p:nvPicPr>
        <p:blipFill>
          <a:blip r:embed="rId8"/>
          <a:stretch>
            <a:fillRect/>
          </a:stretch>
        </p:blipFill>
        <p:spPr>
          <a:xfrm>
            <a:off x="894429" y="1767586"/>
            <a:ext cx="2726807" cy="3204000"/>
          </a:xfrm>
          <a:prstGeom prst="rect">
            <a:avLst/>
          </a:prstGeom>
        </p:spPr>
      </p:pic>
    </p:spTree>
    <p:extLst>
      <p:ext uri="{BB962C8B-B14F-4D97-AF65-F5344CB8AC3E}">
        <p14:creationId xmlns:p14="http://schemas.microsoft.com/office/powerpoint/2010/main" val="80208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p:txBody>
          <a:bodyPr/>
          <a:lstStyle/>
          <a:p>
            <a:pPr>
              <a:defRPr/>
            </a:pPr>
            <a:fld id="{14CC46A3-A92C-44BC-B33E-17FF436B25C6}" type="slidenum">
              <a:rPr lang="en-US" altLang="zh-CN" smtClean="0"/>
              <a:pPr>
                <a:defRPr/>
              </a:pPr>
              <a:t>5</a:t>
            </a:fld>
            <a:endParaRPr lang="zh-CN" altLang="en-US" dirty="0"/>
          </a:p>
        </p:txBody>
      </p:sp>
      <p:sp>
        <p:nvSpPr>
          <p:cNvPr id="9" name="矩形 8">
            <a:extLst>
              <a:ext uri="{FF2B5EF4-FFF2-40B4-BE49-F238E27FC236}">
                <a16:creationId xmlns:a16="http://schemas.microsoft.com/office/drawing/2014/main" id="{1481612F-B58E-4E1E-B851-4DA1EC8E0C5C}"/>
              </a:ext>
            </a:extLst>
          </p:cNvPr>
          <p:cNvSpPr/>
          <p:nvPr/>
        </p:nvSpPr>
        <p:spPr>
          <a:xfrm>
            <a:off x="415732" y="1343263"/>
            <a:ext cx="7115368"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Formula considering the dynamic contact Angle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a:extLst>
              <a:ext uri="{FF2B5EF4-FFF2-40B4-BE49-F238E27FC236}">
                <a16:creationId xmlns:a16="http://schemas.microsoft.com/office/drawing/2014/main" id="{0D9ECD6E-CF85-4231-8EE1-C79452EFB7D5}"/>
              </a:ext>
            </a:extLst>
          </p:cNvPr>
          <p:cNvSpPr/>
          <p:nvPr/>
        </p:nvSpPr>
        <p:spPr>
          <a:xfrm>
            <a:off x="530089" y="2246634"/>
            <a:ext cx="5502411" cy="2058577"/>
          </a:xfrm>
          <a:prstGeom prst="rect">
            <a:avLst/>
          </a:prstGeom>
        </p:spPr>
        <p:txBody>
          <a:bodyPr wrap="square">
            <a:spAutoFit/>
          </a:bodyPr>
          <a:lstStyle/>
          <a:p>
            <a:pPr>
              <a:lnSpc>
                <a:spcPct val="120000"/>
              </a:lnSpc>
            </a:pPr>
            <a:r>
              <a:rPr lang="en-US" altLang="zh-CN" dirty="0">
                <a:latin typeface="微软雅黑" panose="020B0503020204020204" pitchFamily="34" charset="-122"/>
                <a:ea typeface="微软雅黑" panose="020B0503020204020204" pitchFamily="34" charset="-122"/>
                <a:cs typeface="Arial" panose="020B0604020202020204" pitchFamily="34" charset="0"/>
              </a:rPr>
              <a:t>Spontaneous imbibition formula:</a:t>
            </a:r>
          </a:p>
          <a:p>
            <a:pPr>
              <a:lnSpc>
                <a:spcPct val="120000"/>
              </a:lnSpc>
            </a:pP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r>
              <a:rPr lang="en-US" altLang="zh-CN" dirty="0">
                <a:latin typeface="微软雅黑" panose="020B0503020204020204" pitchFamily="34" charset="-122"/>
                <a:ea typeface="微软雅黑" panose="020B0503020204020204" pitchFamily="34" charset="-122"/>
                <a:cs typeface="Arial" panose="020B0604020202020204" pitchFamily="34" charset="0"/>
              </a:rPr>
              <a:t>Dynamic contact Angle</a:t>
            </a:r>
            <a:r>
              <a:rPr lang="en-US" altLang="zh-CN" baseline="30000" dirty="0">
                <a:latin typeface="微软雅黑" panose="020B0503020204020204" pitchFamily="34" charset="-122"/>
                <a:ea typeface="微软雅黑" panose="020B0503020204020204" pitchFamily="34" charset="-122"/>
                <a:cs typeface="Arial" panose="020B0604020202020204" pitchFamily="34" charset="0"/>
              </a:rPr>
              <a:t>[1]</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C6378CE1-F1ED-45FA-82DF-801F63EB303C}"/>
                  </a:ext>
                </a:extLst>
              </p:cNvPr>
              <p:cNvSpPr/>
              <p:nvPr/>
            </p:nvSpPr>
            <p:spPr>
              <a:xfrm>
                <a:off x="3513799" y="2649178"/>
                <a:ext cx="4372607" cy="61824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zh-CN" altLang="en-US">
                          <a:latin typeface="Cambria Math" panose="02040503050406030204" pitchFamily="18" charset="0"/>
                        </a:rPr>
                        <m:t>0</m:t>
                      </m:r>
                      <m:r>
                        <a:rPr lang="zh-CN" altLang="en-US" i="0">
                          <a:latin typeface="Cambria Math" panose="02040503050406030204" pitchFamily="18" charset="0"/>
                        </a:rPr>
                        <m:t>=2</m:t>
                      </m:r>
                      <m:r>
                        <a:rPr lang="zh-CN" altLang="en-US" i="1">
                          <a:latin typeface="Cambria Math" panose="02040503050406030204" pitchFamily="18" charset="0"/>
                        </a:rPr>
                        <m:t>𝜋</m:t>
                      </m:r>
                      <m:r>
                        <a:rPr lang="zh-CN" altLang="en-US" i="1">
                          <a:latin typeface="Cambria Math" panose="02040503050406030204" pitchFamily="18" charset="0"/>
                        </a:rPr>
                        <m:t>𝑟</m:t>
                      </m:r>
                      <m:r>
                        <a:rPr lang="zh-CN" altLang="en-US" i="1">
                          <a:latin typeface="Cambria Math" panose="02040503050406030204" pitchFamily="18" charset="0"/>
                        </a:rPr>
                        <m:t>𝜎</m:t>
                      </m:r>
                      <m:r>
                        <a:rPr lang="zh-CN" altLang="en-US" b="1" i="1" smtClean="0">
                          <a:solidFill>
                            <a:srgbClr val="C00000"/>
                          </a:solidFill>
                          <a:latin typeface="Cambria Math" panose="02040503050406030204" pitchFamily="18" charset="0"/>
                        </a:rPr>
                        <m:t>𝒄𝒐𝒔</m:t>
                      </m:r>
                      <m:r>
                        <a:rPr lang="zh-CN" altLang="en-US" b="1" i="1" smtClean="0">
                          <a:solidFill>
                            <a:srgbClr val="C00000"/>
                          </a:solidFill>
                          <a:latin typeface="Cambria Math" panose="02040503050406030204" pitchFamily="18" charset="0"/>
                        </a:rPr>
                        <m:t>𝜽</m:t>
                      </m:r>
                      <m:r>
                        <a:rPr lang="zh-CN" altLang="en-US" i="0">
                          <a:latin typeface="Cambria Math" panose="02040503050406030204" pitchFamily="18" charset="0"/>
                        </a:rPr>
                        <m:t>−8</m:t>
                      </m:r>
                      <m:r>
                        <a:rPr lang="zh-CN" altLang="en-US" i="1">
                          <a:latin typeface="Cambria Math" panose="02040503050406030204" pitchFamily="18" charset="0"/>
                        </a:rPr>
                        <m:t>𝜋</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1</m:t>
                              </m:r>
                            </m:sub>
                          </m:sSub>
                          <m:r>
                            <a:rPr lang="zh-CN" altLang="en-US" i="1">
                              <a:latin typeface="Cambria Math" panose="02040503050406030204" pitchFamily="18" charset="0"/>
                            </a:rPr>
                            <m:t>𝑥</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2</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𝐿</m:t>
                              </m:r>
                              <m:r>
                                <a:rPr lang="zh-CN" altLang="en-US" i="0">
                                  <a:latin typeface="Cambria Math" panose="02040503050406030204" pitchFamily="18" charset="0"/>
                                </a:rPr>
                                <m:t>−</m:t>
                              </m:r>
                              <m:r>
                                <a:rPr lang="zh-CN" altLang="en-US" i="1">
                                  <a:latin typeface="Cambria Math" panose="02040503050406030204" pitchFamily="18" charset="0"/>
                                </a:rPr>
                                <m:t>𝑥</m:t>
                              </m:r>
                            </m:e>
                          </m:d>
                        </m:e>
                      </m:d>
                      <m:f>
                        <m:fPr>
                          <m:ctrlPr>
                            <a:rPr lang="zh-CN" altLang="en-US" i="1">
                              <a:latin typeface="Cambria Math" panose="02040503050406030204" pitchFamily="18" charset="0"/>
                            </a:rPr>
                          </m:ctrlPr>
                        </m:fPr>
                        <m:num>
                          <m:r>
                            <a:rPr lang="zh-CN" altLang="en-US" i="1">
                              <a:latin typeface="Cambria Math" panose="02040503050406030204" pitchFamily="18" charset="0"/>
                            </a:rPr>
                            <m:t>𝑑𝑥</m:t>
                          </m:r>
                        </m:num>
                        <m:den>
                          <m:r>
                            <a:rPr lang="zh-CN" altLang="en-US" i="1">
                              <a:latin typeface="Cambria Math" panose="02040503050406030204" pitchFamily="18" charset="0"/>
                            </a:rPr>
                            <m:t>𝑑𝑡</m:t>
                          </m:r>
                        </m:den>
                      </m:f>
                    </m:oMath>
                  </m:oMathPara>
                </a14:m>
                <a:endParaRPr lang="zh-CN" altLang="en-US" dirty="0"/>
              </a:p>
            </p:txBody>
          </p:sp>
        </mc:Choice>
        <mc:Fallback xmlns="">
          <p:sp>
            <p:nvSpPr>
              <p:cNvPr id="12" name="矩形 11">
                <a:extLst>
                  <a:ext uri="{FF2B5EF4-FFF2-40B4-BE49-F238E27FC236}">
                    <a16:creationId xmlns:a16="http://schemas.microsoft.com/office/drawing/2014/main" id="{C6378CE1-F1ED-45FA-82DF-801F63EB303C}"/>
                  </a:ext>
                </a:extLst>
              </p:cNvPr>
              <p:cNvSpPr>
                <a:spLocks noRot="1" noChangeAspect="1" noMove="1" noResize="1" noEditPoints="1" noAdjustHandles="1" noChangeArrowheads="1" noChangeShapeType="1" noTextEdit="1"/>
              </p:cNvSpPr>
              <p:nvPr/>
            </p:nvSpPr>
            <p:spPr>
              <a:xfrm>
                <a:off x="3513799" y="2649178"/>
                <a:ext cx="4372607" cy="61824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矩形 12">
                <a:extLst>
                  <a:ext uri="{FF2B5EF4-FFF2-40B4-BE49-F238E27FC236}">
                    <a16:creationId xmlns:a16="http://schemas.microsoft.com/office/drawing/2014/main" id="{4D5BD4BE-9C81-41BB-821A-F42CAA077B70}"/>
                  </a:ext>
                </a:extLst>
              </p:cNvPr>
              <p:cNvSpPr/>
              <p:nvPr/>
            </p:nvSpPr>
            <p:spPr>
              <a:xfrm>
                <a:off x="3341896" y="3845836"/>
                <a:ext cx="5010515" cy="56720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zh-CN" altLang="en-US" b="1" i="1" smtClean="0">
                          <a:solidFill>
                            <a:srgbClr val="C00000"/>
                          </a:solidFill>
                          <a:latin typeface="Cambria Math" panose="02040503050406030204" pitchFamily="18" charset="0"/>
                        </a:rPr>
                        <m:t>𝒄𝒐𝒔</m:t>
                      </m:r>
                      <m:sSub>
                        <m:sSubPr>
                          <m:ctrlPr>
                            <a:rPr lang="zh-CN" altLang="en-US" b="1" i="1">
                              <a:solidFill>
                                <a:srgbClr val="C00000"/>
                              </a:solidFill>
                              <a:latin typeface="Cambria Math" panose="02040503050406030204" pitchFamily="18" charset="0"/>
                            </a:rPr>
                          </m:ctrlPr>
                        </m:sSubPr>
                        <m:e>
                          <m:r>
                            <a:rPr lang="zh-CN" altLang="en-US" b="1" i="1">
                              <a:solidFill>
                                <a:srgbClr val="C00000"/>
                              </a:solidFill>
                              <a:latin typeface="Cambria Math" panose="02040503050406030204" pitchFamily="18" charset="0"/>
                            </a:rPr>
                            <m:t>𝜽</m:t>
                          </m:r>
                        </m:e>
                        <m:sub>
                          <m:r>
                            <m:rPr>
                              <m:nor/>
                            </m:rPr>
                            <a:rPr lang="zh-CN" altLang="en-US" b="1" i="1">
                              <a:solidFill>
                                <a:srgbClr val="C00000"/>
                              </a:solidFill>
                              <a:latin typeface="Cambria Math" panose="02040503050406030204" pitchFamily="18" charset="0"/>
                            </a:rPr>
                            <m:t>d</m:t>
                          </m:r>
                        </m:sub>
                      </m:sSub>
                      <m:r>
                        <a:rPr lang="zh-CN" altLang="en-US" i="0">
                          <a:latin typeface="Cambria Math" panose="02040503050406030204" pitchFamily="18" charset="0"/>
                        </a:rPr>
                        <m:t>=</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m:rPr>
                              <m:nor/>
                            </m:rPr>
                            <a:rPr lang="zh-CN" altLang="en-US" i="1">
                              <a:latin typeface="Cambria Math" panose="02040503050406030204" pitchFamily="18" charset="0"/>
                            </a:rPr>
                            <m:t>s</m:t>
                          </m:r>
                        </m:sub>
                      </m:sSub>
                      <m:r>
                        <a:rPr lang="zh-CN" altLang="en-US" i="0">
                          <a:latin typeface="Cambria Math" panose="02040503050406030204" pitchFamily="18" charset="0"/>
                        </a:rPr>
                        <m:t>−2</m:t>
                      </m:r>
                      <m:d>
                        <m:dPr>
                          <m:ctrlPr>
                            <a:rPr lang="zh-CN" altLang="en-US" i="1">
                              <a:latin typeface="Cambria Math" panose="02040503050406030204" pitchFamily="18" charset="0"/>
                            </a:rPr>
                          </m:ctrlPr>
                        </m:dPr>
                        <m:e>
                          <m:r>
                            <a:rPr lang="zh-CN" altLang="en-US" i="0">
                              <a:latin typeface="Cambria Math" panose="02040503050406030204" pitchFamily="18" charset="0"/>
                            </a:rPr>
                            <m:t>1+</m:t>
                          </m:r>
                          <m:r>
                            <a:rPr lang="zh-CN" altLang="en-US" i="1">
                              <a:latin typeface="Cambria Math" panose="02040503050406030204" pitchFamily="18" charset="0"/>
                            </a:rPr>
                            <m:t>𝑐𝑜𝑠</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m:rPr>
                                  <m:nor/>
                                </m:rPr>
                                <a:rPr lang="zh-CN" altLang="en-US" i="1">
                                  <a:latin typeface="Cambria Math" panose="02040503050406030204" pitchFamily="18" charset="0"/>
                                </a:rPr>
                                <m:t>s</m:t>
                              </m:r>
                            </m:sub>
                          </m:sSub>
                        </m:e>
                      </m:d>
                      <m:r>
                        <a:rPr lang="zh-CN" altLang="en-US" i="1">
                          <a:latin typeface="Cambria Math" panose="02040503050406030204" pitchFamily="18" charset="0"/>
                        </a:rPr>
                        <m:t>𝐶</m:t>
                      </m:r>
                      <m:sSup>
                        <m:sSupPr>
                          <m:ctrlPr>
                            <a:rPr lang="zh-CN" altLang="en-US" i="1">
                              <a:latin typeface="Cambria Math" panose="02040503050406030204" pitchFamily="18" charset="0"/>
                            </a:rPr>
                          </m:ctrlPr>
                        </m:sSupPr>
                        <m:e>
                          <m:r>
                            <a:rPr lang="zh-CN" altLang="en-US" i="1">
                              <a:latin typeface="Cambria Math" panose="02040503050406030204" pitchFamily="18" charset="0"/>
                            </a:rPr>
                            <m:t>𝑎</m:t>
                          </m:r>
                        </m:e>
                        <m:sup>
                          <m:r>
                            <a:rPr lang="en-US" altLang="zh-CN" b="0" i="1" smtClean="0">
                              <a:latin typeface="Cambria Math" panose="02040503050406030204" pitchFamily="18" charset="0"/>
                            </a:rPr>
                            <m:t>0.5</m:t>
                          </m:r>
                        </m:sup>
                      </m:sSup>
                      <m:r>
                        <a:rPr lang="en-US" altLang="zh-CN" b="0" i="0" smtClean="0">
                          <a:latin typeface="Cambria Math" panose="02040503050406030204" pitchFamily="18" charset="0"/>
                        </a:rPr>
                        <m:t>,</m:t>
                      </m:r>
                      <m:r>
                        <a:rPr lang="zh-CN" altLang="en-US" i="1">
                          <a:latin typeface="Cambria Math" panose="02040503050406030204" pitchFamily="18" charset="0"/>
                        </a:rPr>
                        <m:t>𝐶𝑎</m:t>
                      </m:r>
                      <m:r>
                        <a:rPr lang="zh-CN" altLang="en-US">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1</m:t>
                              </m:r>
                            </m:sub>
                          </m:sSub>
                          <m:r>
                            <a:rPr lang="zh-CN" altLang="en-US" i="1">
                              <a:latin typeface="Cambria Math" panose="02040503050406030204" pitchFamily="18" charset="0"/>
                            </a:rPr>
                            <m:t>𝑣</m:t>
                          </m:r>
                        </m:num>
                        <m:den>
                          <m:r>
                            <a:rPr lang="zh-CN" altLang="en-US" i="1">
                              <a:latin typeface="Cambria Math" panose="02040503050406030204" pitchFamily="18" charset="0"/>
                            </a:rPr>
                            <m:t>𝜎</m:t>
                          </m:r>
                        </m:den>
                      </m:f>
                    </m:oMath>
                  </m:oMathPara>
                </a14:m>
                <a:endParaRPr lang="zh-CN" altLang="en-US" dirty="0"/>
              </a:p>
            </p:txBody>
          </p:sp>
        </mc:Choice>
        <mc:Fallback>
          <p:sp>
            <p:nvSpPr>
              <p:cNvPr id="13" name="矩形 12">
                <a:extLst>
                  <a:ext uri="{FF2B5EF4-FFF2-40B4-BE49-F238E27FC236}">
                    <a16:creationId xmlns:a16="http://schemas.microsoft.com/office/drawing/2014/main" id="{4D5BD4BE-9C81-41BB-821A-F42CAA077B70}"/>
                  </a:ext>
                </a:extLst>
              </p:cNvPr>
              <p:cNvSpPr>
                <a:spLocks noRot="1" noChangeAspect="1" noMove="1" noResize="1" noEditPoints="1" noAdjustHandles="1" noChangeArrowheads="1" noChangeShapeType="1" noTextEdit="1"/>
              </p:cNvSpPr>
              <p:nvPr/>
            </p:nvSpPr>
            <p:spPr>
              <a:xfrm>
                <a:off x="3341896" y="3845836"/>
                <a:ext cx="5010515" cy="56720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620E0D4F-430D-47AC-999F-CDB8D1264C27}"/>
                  </a:ext>
                </a:extLst>
              </p:cNvPr>
              <p:cNvSpPr/>
              <p:nvPr/>
            </p:nvSpPr>
            <p:spPr>
              <a:xfrm>
                <a:off x="2452915" y="5084087"/>
                <a:ext cx="7286171" cy="11269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𝑟</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r>
                                        <a:rPr lang="zh-CN" altLang="en-US" i="1">
                                          <a:latin typeface="Cambria Math" panose="02040503050406030204" pitchFamily="18" charset="0"/>
                                        </a:rPr>
                                        <m:t>𝑎</m:t>
                                      </m:r>
                                      <m:r>
                                        <a:rPr lang="zh-CN" altLang="en-US" i="0">
                                          <a:latin typeface="Cambria Math" panose="02040503050406030204" pitchFamily="18" charset="0"/>
                                        </a:rPr>
                                        <m:t>+</m:t>
                                      </m:r>
                                      <m:rad>
                                        <m:radPr>
                                          <m:degHide m:val="on"/>
                                          <m:ctrlPr>
                                            <a:rPr lang="zh-CN" altLang="en-US" i="1">
                                              <a:latin typeface="Cambria Math" panose="02040503050406030204" pitchFamily="18" charset="0"/>
                                            </a:rPr>
                                          </m:ctrlPr>
                                        </m:radPr>
                                        <m:deg/>
                                        <m:e>
                                          <m:sSup>
                                            <m:sSupPr>
                                              <m:ctrlPr>
                                                <a:rPr lang="zh-CN" altLang="en-US" i="1">
                                                  <a:latin typeface="Cambria Math" panose="02040503050406030204" pitchFamily="18" charset="0"/>
                                                </a:rPr>
                                              </m:ctrlPr>
                                            </m:sSupPr>
                                            <m:e>
                                              <m:r>
                                                <a:rPr lang="zh-CN" altLang="en-US" i="1">
                                                  <a:latin typeface="Cambria Math" panose="02040503050406030204" pitchFamily="18" charset="0"/>
                                                </a:rPr>
                                                <m:t>𝑎</m:t>
                                              </m:r>
                                            </m:e>
                                            <m:sup>
                                              <m:r>
                                                <a:rPr lang="zh-CN" altLang="en-US" i="0">
                                                  <a:latin typeface="Cambria Math" panose="02040503050406030204" pitchFamily="18" charset="0"/>
                                                </a:rPr>
                                                <m:t>2</m:t>
                                              </m:r>
                                            </m:sup>
                                          </m:sSup>
                                          <m:r>
                                            <a:rPr lang="zh-CN" altLang="en-US" i="0">
                                              <a:latin typeface="Cambria Math" panose="02040503050406030204" pitchFamily="18" charset="0"/>
                                            </a:rPr>
                                            <m:t>+</m:t>
                                          </m:r>
                                          <m:r>
                                            <a:rPr lang="zh-CN" altLang="en-US" i="1">
                                              <a:latin typeface="Cambria Math" panose="02040503050406030204" pitchFamily="18" charset="0"/>
                                            </a:rPr>
                                            <m:t>𝑏</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2</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𝐿</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e>
                                              </m:d>
                                            </m:e>
                                          </m:d>
                                        </m:e>
                                      </m:rad>
                                    </m:num>
                                    <m:den>
                                      <m:r>
                                        <a:rPr lang="zh-CN" altLang="en-US" i="0">
                                          <a:latin typeface="Cambria Math" panose="02040503050406030204" pitchFamily="18" charset="0"/>
                                        </a:rPr>
                                        <m:t>4</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2</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𝐿</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e>
                                          </m:d>
                                        </m:e>
                                      </m:d>
                                    </m:den>
                                  </m:f>
                                </m:e>
                              </m:d>
                            </m:e>
                            <m:sup>
                              <m:r>
                                <a:rPr lang="zh-CN" altLang="en-US" i="0">
                                  <a:latin typeface="Cambria Math" panose="02040503050406030204" pitchFamily="18" charset="0"/>
                                </a:rPr>
                                <m:t>2</m:t>
                              </m:r>
                            </m:sup>
                          </m:s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r>
                                <a:rPr lang="zh-CN" altLang="en-US" i="0">
                                  <a:latin typeface="Cambria Math" panose="02040503050406030204" pitchFamily="18" charset="0"/>
                                </a:rPr>
                                <m:t>−1</m:t>
                              </m:r>
                            </m:sub>
                          </m:sSub>
                        </m:e>
                      </m:d>
                    </m:oMath>
                  </m:oMathPara>
                </a14:m>
                <a:endParaRPr lang="zh-CN" altLang="en-US" dirty="0"/>
              </a:p>
            </p:txBody>
          </p:sp>
        </mc:Choice>
        <mc:Fallback xmlns="">
          <p:sp>
            <p:nvSpPr>
              <p:cNvPr id="14" name="矩形 13">
                <a:extLst>
                  <a:ext uri="{FF2B5EF4-FFF2-40B4-BE49-F238E27FC236}">
                    <a16:creationId xmlns:a16="http://schemas.microsoft.com/office/drawing/2014/main" id="{620E0D4F-430D-47AC-999F-CDB8D1264C27}"/>
                  </a:ext>
                </a:extLst>
              </p:cNvPr>
              <p:cNvSpPr>
                <a:spLocks noRot="1" noChangeAspect="1" noMove="1" noResize="1" noEditPoints="1" noAdjustHandles="1" noChangeArrowheads="1" noChangeShapeType="1" noTextEdit="1"/>
              </p:cNvSpPr>
              <p:nvPr/>
            </p:nvSpPr>
            <p:spPr>
              <a:xfrm>
                <a:off x="2452915" y="5084087"/>
                <a:ext cx="7286171" cy="1126975"/>
              </a:xfrm>
              <a:prstGeom prst="rect">
                <a:avLst/>
              </a:prstGeom>
              <a:blipFill>
                <a:blip r:embed="rId5"/>
                <a:stretch>
                  <a:fillRect/>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DD380D8D-97F8-45D9-BDE5-DE375F57786D}"/>
              </a:ext>
            </a:extLst>
          </p:cNvPr>
          <p:cNvSpPr/>
          <p:nvPr/>
        </p:nvSpPr>
        <p:spPr>
          <a:xfrm>
            <a:off x="462948" y="4761828"/>
            <a:ext cx="8757252" cy="430374"/>
          </a:xfrm>
          <a:prstGeom prst="rect">
            <a:avLst/>
          </a:prstGeom>
        </p:spPr>
        <p:txBody>
          <a:bodyPr wrap="square">
            <a:spAutoFit/>
          </a:bodyPr>
          <a:lstStyle/>
          <a:p>
            <a:pPr algn="just">
              <a:lnSpc>
                <a:spcPct val="120000"/>
              </a:lnSpc>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Single tube imbibition formula considering dynamic contact Angle:</a:t>
            </a:r>
          </a:p>
        </p:txBody>
      </p:sp>
      <p:sp>
        <p:nvSpPr>
          <p:cNvPr id="16" name="矩形 15">
            <a:extLst>
              <a:ext uri="{FF2B5EF4-FFF2-40B4-BE49-F238E27FC236}">
                <a16:creationId xmlns:a16="http://schemas.microsoft.com/office/drawing/2014/main" id="{E8EE94A6-25EC-486D-ADD7-A280AF82BD4C}"/>
              </a:ext>
            </a:extLst>
          </p:cNvPr>
          <p:cNvSpPr/>
          <p:nvPr/>
        </p:nvSpPr>
        <p:spPr>
          <a:xfrm>
            <a:off x="419405" y="4684746"/>
            <a:ext cx="11353190" cy="154530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a:extLst>
              <a:ext uri="{FF2B5EF4-FFF2-40B4-BE49-F238E27FC236}">
                <a16:creationId xmlns:a16="http://schemas.microsoft.com/office/drawing/2014/main" id="{FF6307FA-999D-4148-9908-96B6D236088F}"/>
              </a:ext>
            </a:extLst>
          </p:cNvPr>
          <p:cNvCxnSpPr>
            <a:cxnSpLocks/>
          </p:cNvCxnSpPr>
          <p:nvPr/>
        </p:nvCxnSpPr>
        <p:spPr>
          <a:xfrm flipV="1">
            <a:off x="3898900" y="3096453"/>
            <a:ext cx="990600" cy="820790"/>
          </a:xfrm>
          <a:prstGeom prst="straightConnector1">
            <a:avLst/>
          </a:prstGeom>
          <a:ln w="28575">
            <a:solidFill>
              <a:schemeClr val="accent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pic>
        <p:nvPicPr>
          <p:cNvPr id="18" name="图片 17">
            <a:extLst>
              <a:ext uri="{FF2B5EF4-FFF2-40B4-BE49-F238E27FC236}">
                <a16:creationId xmlns:a16="http://schemas.microsoft.com/office/drawing/2014/main" id="{2C7143D4-3B6B-4C59-B9A6-590C10570F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0997" y="1460831"/>
            <a:ext cx="3868788" cy="1800000"/>
          </a:xfrm>
          <a:prstGeom prst="rect">
            <a:avLst/>
          </a:prstGeom>
        </p:spPr>
      </p:pic>
      <p:sp>
        <p:nvSpPr>
          <p:cNvPr id="19" name="文本框 18">
            <a:extLst>
              <a:ext uri="{FF2B5EF4-FFF2-40B4-BE49-F238E27FC236}">
                <a16:creationId xmlns:a16="http://schemas.microsoft.com/office/drawing/2014/main" id="{ECFCAC73-3B77-460D-98D8-AE90645C7C6A}"/>
              </a:ext>
            </a:extLst>
          </p:cNvPr>
          <p:cNvSpPr txBox="1"/>
          <p:nvPr/>
        </p:nvSpPr>
        <p:spPr>
          <a:xfrm>
            <a:off x="8494490" y="3261189"/>
            <a:ext cx="3105730" cy="338554"/>
          </a:xfrm>
          <a:prstGeom prst="rect">
            <a:avLst/>
          </a:prstGeom>
          <a:solidFill>
            <a:srgbClr val="003366"/>
          </a:solidFill>
        </p:spPr>
        <p:txBody>
          <a:bodyPr wrap="square" rtlCol="0">
            <a:spAutoFit/>
          </a:bodyPr>
          <a:lstStyle>
            <a:defPPr>
              <a:defRPr lang="zh-CN"/>
            </a:defPPr>
            <a:lvl1pPr algn="ctr">
              <a:defRPr sz="1600" b="0">
                <a:solidFill>
                  <a:schemeClr val="bg1"/>
                </a:solidFill>
                <a:latin typeface="Arial" panose="020B0604020202020204" pitchFamily="34" charset="0"/>
                <a:ea typeface="微软雅黑" panose="020B0503020204020204" pitchFamily="34" charset="-122"/>
              </a:defRPr>
            </a:lvl1pPr>
          </a:lstStyle>
          <a:p>
            <a:r>
              <a:rPr lang="en-US" altLang="zh-CN" dirty="0"/>
              <a:t>Dynamic contact Angle diagram</a:t>
            </a:r>
            <a:endParaRPr lang="zh-CN" altLang="en-US" dirty="0"/>
          </a:p>
        </p:txBody>
      </p:sp>
      <p:sp>
        <p:nvSpPr>
          <p:cNvPr id="22" name="标题 2">
            <a:extLst>
              <a:ext uri="{FF2B5EF4-FFF2-40B4-BE49-F238E27FC236}">
                <a16:creationId xmlns:a16="http://schemas.microsoft.com/office/drawing/2014/main" id="{B4994ACE-C54E-415F-B015-9D4EE6D38BCB}"/>
              </a:ext>
            </a:extLst>
          </p:cNvPr>
          <p:cNvSpPr>
            <a:spLocks noGrp="1"/>
          </p:cNvSpPr>
          <p:nvPr>
            <p:ph type="ctrTitle"/>
          </p:nvPr>
        </p:nvSpPr>
        <p:spPr>
          <a:xfrm>
            <a:off x="1460762" y="382544"/>
            <a:ext cx="9813686" cy="667020"/>
          </a:xfrm>
        </p:spPr>
        <p:txBody>
          <a:bodyPr/>
          <a:lstStyle/>
          <a:p>
            <a:r>
              <a:rPr lang="en-US" altLang="zh-CN" b="1" dirty="0">
                <a:effectLst/>
                <a:latin typeface="Arial" panose="020B0604020202020204" pitchFamily="34" charset="0"/>
                <a:cs typeface="Arial" panose="020B0604020202020204" pitchFamily="34" charset="0"/>
              </a:rPr>
              <a:t>Mathematical model </a:t>
            </a:r>
            <a:endParaRPr lang="zh-CN" altLang="en-US" b="1" dirty="0">
              <a:effectLst/>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1B02ADAF-2C71-4938-8A26-7084000C4395}"/>
              </a:ext>
            </a:extLst>
          </p:cNvPr>
          <p:cNvSpPr/>
          <p:nvPr/>
        </p:nvSpPr>
        <p:spPr>
          <a:xfrm>
            <a:off x="8050659" y="3952516"/>
            <a:ext cx="3585028" cy="360612"/>
          </a:xfrm>
          <a:prstGeom prst="rect">
            <a:avLst/>
          </a:prstGeom>
        </p:spPr>
        <p:txBody>
          <a:bodyPr wrap="square">
            <a:spAutoFit/>
          </a:bodyPr>
          <a:lstStyle/>
          <a:p>
            <a:pPr marL="252000" indent="-432000">
              <a:lnSpc>
                <a:spcPct val="120000"/>
              </a:lnSpc>
            </a:pPr>
            <a:r>
              <a:rPr lang="en-US" altLang="zh-CN" sz="1600" dirty="0">
                <a:latin typeface="Arial" panose="020B0604020202020204" pitchFamily="34" charset="0"/>
                <a:ea typeface="微软雅黑" panose="020B0503020204020204" pitchFamily="34" charset="-122"/>
                <a:cs typeface="Arial" panose="020B0604020202020204" pitchFamily="34" charset="0"/>
              </a:rPr>
              <a:t>(Joos et al. J colloid </a:t>
            </a:r>
            <a:r>
              <a:rPr lang="en-US" altLang="zh-CN" sz="1600" dirty="0" err="1">
                <a:latin typeface="Arial" panose="020B0604020202020204" pitchFamily="34" charset="0"/>
                <a:ea typeface="微软雅黑" panose="020B0503020204020204" pitchFamily="34" charset="-122"/>
                <a:cs typeface="Arial" panose="020B0604020202020204" pitchFamily="34" charset="0"/>
              </a:rPr>
              <a:t>interf</a:t>
            </a:r>
            <a:r>
              <a:rPr lang="en-US" altLang="zh-CN" sz="1600" dirty="0">
                <a:latin typeface="Arial" panose="020B0604020202020204" pitchFamily="34" charset="0"/>
                <a:ea typeface="微软雅黑" panose="020B0503020204020204" pitchFamily="34" charset="-122"/>
                <a:cs typeface="Arial" panose="020B0604020202020204" pitchFamily="34" charset="0"/>
              </a:rPr>
              <a:t> sci, 1990)</a:t>
            </a:r>
          </a:p>
        </p:txBody>
      </p:sp>
    </p:spTree>
    <p:extLst>
      <p:ext uri="{BB962C8B-B14F-4D97-AF65-F5344CB8AC3E}">
        <p14:creationId xmlns:p14="http://schemas.microsoft.com/office/powerpoint/2010/main" val="401106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p:txBody>
          <a:bodyPr/>
          <a:lstStyle/>
          <a:p>
            <a:pPr>
              <a:defRPr/>
            </a:pPr>
            <a:fld id="{14CC46A3-A92C-44BC-B33E-17FF436B25C6}" type="slidenum">
              <a:rPr lang="en-US" altLang="zh-CN" smtClean="0"/>
              <a:pPr>
                <a:defRPr/>
              </a:pPr>
              <a:t>6</a:t>
            </a:fld>
            <a:endParaRPr lang="zh-CN" altLang="en-US" dirty="0"/>
          </a:p>
        </p:txBody>
      </p:sp>
      <p:sp>
        <p:nvSpPr>
          <p:cNvPr id="10" name="标题 2"/>
          <p:cNvSpPr>
            <a:spLocks noGrp="1"/>
          </p:cNvSpPr>
          <p:nvPr>
            <p:ph type="ctrTitle"/>
          </p:nvPr>
        </p:nvSpPr>
        <p:spPr>
          <a:xfrm>
            <a:off x="1460762" y="382544"/>
            <a:ext cx="9813686" cy="667020"/>
          </a:xfrm>
        </p:spPr>
        <p:txBody>
          <a:bodyPr/>
          <a:lstStyle/>
          <a:p>
            <a:r>
              <a:rPr lang="en-US" altLang="zh-CN" b="1" dirty="0">
                <a:effectLst/>
                <a:latin typeface="Arial" panose="020B0604020202020204" pitchFamily="34" charset="0"/>
                <a:cs typeface="Arial" panose="020B0604020202020204" pitchFamily="34" charset="0"/>
              </a:rPr>
              <a:t>Mathematical model </a:t>
            </a:r>
            <a:endParaRPr lang="zh-CN" altLang="en-US" b="1" dirty="0">
              <a:effectLst/>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 name="图片 13">
            <a:extLst>
              <a:ext uri="{FF2B5EF4-FFF2-40B4-BE49-F238E27FC236}">
                <a16:creationId xmlns:a16="http://schemas.microsoft.com/office/drawing/2014/main" id="{4CFECCD8-982E-4CF9-BE18-F0779D1DE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256" y="4027598"/>
            <a:ext cx="2484000" cy="720000"/>
          </a:xfrm>
          <a:prstGeom prst="rect">
            <a:avLst/>
          </a:prstGeom>
        </p:spPr>
      </p:pic>
      <p:sp>
        <p:nvSpPr>
          <p:cNvPr id="22" name="矩形 21">
            <a:extLst>
              <a:ext uri="{FF2B5EF4-FFF2-40B4-BE49-F238E27FC236}">
                <a16:creationId xmlns:a16="http://schemas.microsoft.com/office/drawing/2014/main" id="{E0BC0A94-DB2A-4F30-BEA7-A1318BDCE9CF}"/>
              </a:ext>
            </a:extLst>
          </p:cNvPr>
          <p:cNvSpPr/>
          <p:nvPr/>
        </p:nvSpPr>
        <p:spPr>
          <a:xfrm>
            <a:off x="415732" y="1206193"/>
            <a:ext cx="5680268"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Pore simplification of tight sandstone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2">
            <a:extLst>
              <a:ext uri="{FF2B5EF4-FFF2-40B4-BE49-F238E27FC236}">
                <a16:creationId xmlns:a16="http://schemas.microsoft.com/office/drawing/2014/main" id="{295E43DF-55B6-49E0-BDA2-011A0578EB1F}"/>
              </a:ext>
            </a:extLst>
          </p:cNvPr>
          <p:cNvSpPr/>
          <p:nvPr/>
        </p:nvSpPr>
        <p:spPr>
          <a:xfrm>
            <a:off x="4430997" y="2666609"/>
            <a:ext cx="6883618" cy="1015663"/>
          </a:xfrm>
          <a:prstGeom prst="rect">
            <a:avLst/>
          </a:prstGeom>
        </p:spPr>
        <p:txBody>
          <a:bodyPr wrap="square">
            <a:spAutoFit/>
          </a:bodyPr>
          <a:lstStyle/>
          <a:p>
            <a:pPr algn="just"/>
            <a:r>
              <a:rPr lang="en-US" altLang="zh-CN" sz="2000" dirty="0">
                <a:latin typeface="微软雅黑" panose="020B0503020204020204" pitchFamily="34" charset="-122"/>
                <a:ea typeface="微软雅黑" panose="020B0503020204020204" pitchFamily="34" charset="-122"/>
                <a:cs typeface="Arial" panose="020B0604020202020204" pitchFamily="34" charset="0"/>
              </a:rPr>
              <a:t>Capillary length:</a:t>
            </a:r>
          </a:p>
          <a:p>
            <a:pPr algn="just"/>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a:p>
            <a:pPr algn="just"/>
            <a:r>
              <a:rPr lang="en-US" altLang="zh-CN" sz="2000" dirty="0">
                <a:latin typeface="微软雅黑" panose="020B0503020204020204" pitchFamily="34" charset="-122"/>
                <a:ea typeface="微软雅黑" panose="020B0503020204020204" pitchFamily="34" charset="-122"/>
                <a:cs typeface="Arial" panose="020B0604020202020204" pitchFamily="34" charset="0"/>
              </a:rPr>
              <a:t>Capillary number:</a:t>
            </a:r>
          </a:p>
        </p:txBody>
      </p:sp>
      <p:sp>
        <p:nvSpPr>
          <p:cNvPr id="24" name="文本框 23">
            <a:extLst>
              <a:ext uri="{FF2B5EF4-FFF2-40B4-BE49-F238E27FC236}">
                <a16:creationId xmlns:a16="http://schemas.microsoft.com/office/drawing/2014/main" id="{9A566203-50FB-4EC9-8DB7-E7CBF21CDA63}"/>
              </a:ext>
            </a:extLst>
          </p:cNvPr>
          <p:cNvSpPr txBox="1"/>
          <p:nvPr/>
        </p:nvSpPr>
        <p:spPr>
          <a:xfrm>
            <a:off x="898056" y="4802653"/>
            <a:ext cx="3020948" cy="338554"/>
          </a:xfrm>
          <a:prstGeom prst="rect">
            <a:avLst/>
          </a:prstGeom>
          <a:solidFill>
            <a:srgbClr val="103E7C"/>
          </a:solidFill>
        </p:spPr>
        <p:txBody>
          <a:bodyPr wrap="square" rtlCol="0">
            <a:spAutoFit/>
          </a:bodyPr>
          <a:lstStyle>
            <a:defPPr>
              <a:defRPr lang="zh-CN"/>
            </a:defPPr>
            <a:lvl1pPr algn="ctr">
              <a:defRPr sz="1600" b="0">
                <a:solidFill>
                  <a:schemeClr val="bg1"/>
                </a:solidFill>
                <a:latin typeface="Arial" panose="020B0604020202020204" pitchFamily="34" charset="0"/>
                <a:ea typeface="微软雅黑" panose="020B0503020204020204" pitchFamily="34" charset="-122"/>
              </a:defRPr>
            </a:lvl1pPr>
          </a:lstStyle>
          <a:p>
            <a:r>
              <a:rPr lang="en-US" altLang="zh-CN" dirty="0"/>
              <a:t>Curved capillary bundle model</a:t>
            </a:r>
            <a:endParaRPr lang="zh-CN" altLang="en-US" dirty="0"/>
          </a:p>
        </p:txBody>
      </p:sp>
      <p:pic>
        <p:nvPicPr>
          <p:cNvPr id="25" name="图片 24">
            <a:extLst>
              <a:ext uri="{FF2B5EF4-FFF2-40B4-BE49-F238E27FC236}">
                <a16:creationId xmlns:a16="http://schemas.microsoft.com/office/drawing/2014/main" id="{FA753333-7046-48EF-8244-A72437EBAC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838" t="7779" r="10472" b="15717"/>
          <a:stretch/>
        </p:blipFill>
        <p:spPr bwMode="auto">
          <a:xfrm>
            <a:off x="1389429" y="1682490"/>
            <a:ext cx="2038202" cy="1440000"/>
          </a:xfrm>
          <a:prstGeom prst="rect">
            <a:avLst/>
          </a:prstGeom>
          <a:noFill/>
          <a:ln>
            <a:noFill/>
          </a:ln>
          <a:extLst>
            <a:ext uri="{53640926-AAD7-44D8-BBD7-CCE9431645EC}">
              <a14:shadowObscured xmlns:a14="http://schemas.microsoft.com/office/drawing/2010/main"/>
            </a:ext>
          </a:extLst>
        </p:spPr>
      </p:pic>
      <p:sp>
        <p:nvSpPr>
          <p:cNvPr id="26" name="文本框 25">
            <a:extLst>
              <a:ext uri="{FF2B5EF4-FFF2-40B4-BE49-F238E27FC236}">
                <a16:creationId xmlns:a16="http://schemas.microsoft.com/office/drawing/2014/main" id="{0304EB59-8788-4DAC-B128-44CC16A607C7}"/>
              </a:ext>
            </a:extLst>
          </p:cNvPr>
          <p:cNvSpPr txBox="1"/>
          <p:nvPr/>
        </p:nvSpPr>
        <p:spPr>
          <a:xfrm>
            <a:off x="950017" y="3134123"/>
            <a:ext cx="2879725" cy="338554"/>
          </a:xfrm>
          <a:prstGeom prst="rect">
            <a:avLst/>
          </a:prstGeom>
          <a:solidFill>
            <a:srgbClr val="103E7C"/>
          </a:solidFill>
        </p:spPr>
        <p:txBody>
          <a:bodyPr wrap="square" rtlCol="0">
            <a:spAutoFit/>
          </a:bodyPr>
          <a:lstStyle>
            <a:defPPr>
              <a:defRPr lang="zh-CN"/>
            </a:defPPr>
            <a:lvl1pPr algn="r">
              <a:defRPr sz="1600" b="0">
                <a:solidFill>
                  <a:schemeClr val="bg1"/>
                </a:solidFill>
                <a:latin typeface="Arial" panose="020B0604020202020204" pitchFamily="34" charset="0"/>
                <a:ea typeface="微软雅黑" panose="020B0503020204020204" pitchFamily="34" charset="-122"/>
              </a:defRPr>
            </a:lvl1pPr>
          </a:lstStyle>
          <a:p>
            <a:pPr algn="ctr"/>
            <a:r>
              <a:rPr lang="en-US" altLang="zh-CN" dirty="0"/>
              <a:t>Tight sandstone core pores</a:t>
            </a:r>
            <a:endParaRPr lang="zh-CN" altLang="en-US" dirty="0"/>
          </a:p>
        </p:txBody>
      </p:sp>
      <p:sp>
        <p:nvSpPr>
          <p:cNvPr id="27" name="箭头: 下 26">
            <a:extLst>
              <a:ext uri="{FF2B5EF4-FFF2-40B4-BE49-F238E27FC236}">
                <a16:creationId xmlns:a16="http://schemas.microsoft.com/office/drawing/2014/main" id="{9CBD1796-B5D0-4727-B9AB-A72A495E7FE4}"/>
              </a:ext>
            </a:extLst>
          </p:cNvPr>
          <p:cNvSpPr/>
          <p:nvPr/>
        </p:nvSpPr>
        <p:spPr>
          <a:xfrm>
            <a:off x="1822293" y="3519076"/>
            <a:ext cx="1177349" cy="432000"/>
          </a:xfrm>
          <a:prstGeom prst="downArrow">
            <a:avLst/>
          </a:prstGeom>
          <a:solidFill>
            <a:srgbClr val="1553A5"/>
          </a:solidFill>
          <a:ln>
            <a:solidFill>
              <a:srgbClr val="1553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0" name="对象 29">
            <a:extLst>
              <a:ext uri="{FF2B5EF4-FFF2-40B4-BE49-F238E27FC236}">
                <a16:creationId xmlns:a16="http://schemas.microsoft.com/office/drawing/2014/main" id="{1BDC9671-5E44-4D39-B7F3-7A5C5B9254B9}"/>
              </a:ext>
            </a:extLst>
          </p:cNvPr>
          <p:cNvGraphicFramePr>
            <a:graphicFrameLocks noChangeAspect="1"/>
          </p:cNvGraphicFramePr>
          <p:nvPr>
            <p:extLst>
              <p:ext uri="{D42A27DB-BD31-4B8C-83A1-F6EECF244321}">
                <p14:modId xmlns:p14="http://schemas.microsoft.com/office/powerpoint/2010/main" val="2047082476"/>
              </p:ext>
            </p:extLst>
          </p:nvPr>
        </p:nvGraphicFramePr>
        <p:xfrm>
          <a:off x="6841676" y="2698818"/>
          <a:ext cx="1804200" cy="421542"/>
        </p:xfrm>
        <a:graphic>
          <a:graphicData uri="http://schemas.openxmlformats.org/presentationml/2006/ole">
            <mc:AlternateContent xmlns:mc="http://schemas.openxmlformats.org/markup-compatibility/2006">
              <mc:Choice xmlns:v="urn:schemas-microsoft-com:vml" Requires="v">
                <p:oleObj spid="_x0000_s1116" name="Equation" r:id="rId6" imgW="1019393" imgH="237959" progId="Equation.DSMT4">
                  <p:embed/>
                </p:oleObj>
              </mc:Choice>
              <mc:Fallback>
                <p:oleObj name="Equation" r:id="rId6" imgW="1019393" imgH="237959" progId="Equation.DSMT4">
                  <p:embed/>
                  <p:pic>
                    <p:nvPicPr>
                      <p:cNvPr id="9" name="对象 8">
                        <a:extLst>
                          <a:ext uri="{FF2B5EF4-FFF2-40B4-BE49-F238E27FC236}">
                            <a16:creationId xmlns:a16="http://schemas.microsoft.com/office/drawing/2014/main" id="{4B128576-16A0-4FBC-92A0-381811945BEC}"/>
                          </a:ext>
                        </a:extLst>
                      </p:cNvPr>
                      <p:cNvPicPr/>
                      <p:nvPr/>
                    </p:nvPicPr>
                    <p:blipFill>
                      <a:blip r:embed="rId7"/>
                      <a:stretch>
                        <a:fillRect/>
                      </a:stretch>
                    </p:blipFill>
                    <p:spPr>
                      <a:xfrm>
                        <a:off x="6841676" y="2698818"/>
                        <a:ext cx="1804200" cy="421542"/>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id="{C584F661-1649-4EC1-8A25-FE75F5808015}"/>
              </a:ext>
            </a:extLst>
          </p:cNvPr>
          <p:cNvGraphicFramePr>
            <a:graphicFrameLocks noChangeAspect="1"/>
          </p:cNvGraphicFramePr>
          <p:nvPr>
            <p:extLst>
              <p:ext uri="{D42A27DB-BD31-4B8C-83A1-F6EECF244321}">
                <p14:modId xmlns:p14="http://schemas.microsoft.com/office/powerpoint/2010/main" val="3922763051"/>
              </p:ext>
            </p:extLst>
          </p:nvPr>
        </p:nvGraphicFramePr>
        <p:xfrm>
          <a:off x="6841676" y="3129315"/>
          <a:ext cx="5113448" cy="836133"/>
        </p:xfrm>
        <a:graphic>
          <a:graphicData uri="http://schemas.openxmlformats.org/presentationml/2006/ole">
            <mc:AlternateContent xmlns:mc="http://schemas.openxmlformats.org/markup-compatibility/2006">
              <mc:Choice xmlns:v="urn:schemas-microsoft-com:vml" Requires="v">
                <p:oleObj spid="_x0000_s1117" name="Equation" r:id="rId8" imgW="3610906" imgH="590399" progId="Equation.DSMT4">
                  <p:embed/>
                </p:oleObj>
              </mc:Choice>
              <mc:Fallback>
                <p:oleObj name="Equation" r:id="rId8" imgW="3610906" imgH="590399" progId="Equation.DSMT4">
                  <p:embed/>
                  <p:pic>
                    <p:nvPicPr>
                      <p:cNvPr id="14" name="对象 13">
                        <a:extLst>
                          <a:ext uri="{FF2B5EF4-FFF2-40B4-BE49-F238E27FC236}">
                            <a16:creationId xmlns:a16="http://schemas.microsoft.com/office/drawing/2014/main" id="{4A7647F1-A7F6-4269-A947-F814D15C7DD4}"/>
                          </a:ext>
                        </a:extLst>
                      </p:cNvPr>
                      <p:cNvPicPr/>
                      <p:nvPr/>
                    </p:nvPicPr>
                    <p:blipFill>
                      <a:blip r:embed="rId9"/>
                      <a:stretch>
                        <a:fillRect/>
                      </a:stretch>
                    </p:blipFill>
                    <p:spPr>
                      <a:xfrm>
                        <a:off x="6841676" y="3129315"/>
                        <a:ext cx="5113448" cy="836133"/>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id="{1E0E9D3A-732A-420B-B6A4-352BCEBD46BA}"/>
              </a:ext>
            </a:extLst>
          </p:cNvPr>
          <p:cNvGraphicFramePr>
            <a:graphicFrameLocks noChangeAspect="1"/>
          </p:cNvGraphicFramePr>
          <p:nvPr>
            <p:extLst>
              <p:ext uri="{D42A27DB-BD31-4B8C-83A1-F6EECF244321}">
                <p14:modId xmlns:p14="http://schemas.microsoft.com/office/powerpoint/2010/main" val="747796628"/>
              </p:ext>
            </p:extLst>
          </p:nvPr>
        </p:nvGraphicFramePr>
        <p:xfrm>
          <a:off x="2059679" y="5809790"/>
          <a:ext cx="8484496" cy="914695"/>
        </p:xfrm>
        <a:graphic>
          <a:graphicData uri="http://schemas.openxmlformats.org/presentationml/2006/ole">
            <mc:AlternateContent xmlns:mc="http://schemas.openxmlformats.org/markup-compatibility/2006">
              <mc:Choice xmlns:v="urn:schemas-microsoft-com:vml" Requires="v">
                <p:oleObj spid="_x0000_s1118" name="Equation" r:id="rId10" imgW="4858951" imgH="523799" progId="Equation.DSMT4">
                  <p:embed/>
                </p:oleObj>
              </mc:Choice>
              <mc:Fallback>
                <p:oleObj name="Equation" r:id="rId10" imgW="4858951" imgH="523799" progId="Equation.DSMT4">
                  <p:embed/>
                  <p:pic>
                    <p:nvPicPr>
                      <p:cNvPr id="15" name="对象 14">
                        <a:extLst>
                          <a:ext uri="{FF2B5EF4-FFF2-40B4-BE49-F238E27FC236}">
                            <a16:creationId xmlns:a16="http://schemas.microsoft.com/office/drawing/2014/main" id="{15035256-976C-44E6-AC8D-706441A442A2}"/>
                          </a:ext>
                        </a:extLst>
                      </p:cNvPr>
                      <p:cNvPicPr/>
                      <p:nvPr/>
                    </p:nvPicPr>
                    <p:blipFill>
                      <a:blip r:embed="rId11"/>
                      <a:stretch>
                        <a:fillRect/>
                      </a:stretch>
                    </p:blipFill>
                    <p:spPr>
                      <a:xfrm>
                        <a:off x="2059679" y="5809790"/>
                        <a:ext cx="8484496" cy="914695"/>
                      </a:xfrm>
                      <a:prstGeom prst="rect">
                        <a:avLst/>
                      </a:prstGeom>
                    </p:spPr>
                  </p:pic>
                </p:oleObj>
              </mc:Fallback>
            </mc:AlternateContent>
          </a:graphicData>
        </a:graphic>
      </p:graphicFrame>
      <p:sp>
        <p:nvSpPr>
          <p:cNvPr id="33" name="矩形 32">
            <a:extLst>
              <a:ext uri="{FF2B5EF4-FFF2-40B4-BE49-F238E27FC236}">
                <a16:creationId xmlns:a16="http://schemas.microsoft.com/office/drawing/2014/main" id="{86765B12-631E-4A30-B859-DD283AEA539E}"/>
              </a:ext>
            </a:extLst>
          </p:cNvPr>
          <p:cNvSpPr/>
          <p:nvPr/>
        </p:nvSpPr>
        <p:spPr>
          <a:xfrm>
            <a:off x="759517" y="5393251"/>
            <a:ext cx="9545544" cy="400110"/>
          </a:xfrm>
          <a:prstGeom prst="rect">
            <a:avLst/>
          </a:prstGeom>
        </p:spPr>
        <p:txBody>
          <a:bodyPr wrap="square">
            <a:spAutoFit/>
          </a:bodyPr>
          <a:lstStyle/>
          <a:p>
            <a:pPr algn="just"/>
            <a:r>
              <a:rPr lang="en-US" altLang="zh-CN" sz="2000" dirty="0">
                <a:latin typeface="微软雅黑" panose="020B0503020204020204" pitchFamily="34" charset="-122"/>
                <a:ea typeface="微软雅黑" panose="020B0503020204020204" pitchFamily="34" charset="-122"/>
                <a:cs typeface="Arial" panose="020B0604020202020204" pitchFamily="34" charset="0"/>
              </a:rPr>
              <a:t>Spontaneous imbibition mathematical model in the fractal porous media</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a:t>
            </a:r>
            <a:endParaRPr lang="en-US" altLang="zh-CN" sz="20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33">
            <a:extLst>
              <a:ext uri="{FF2B5EF4-FFF2-40B4-BE49-F238E27FC236}">
                <a16:creationId xmlns:a16="http://schemas.microsoft.com/office/drawing/2014/main" id="{D48C13BA-08E9-4A66-880E-D5854E91427E}"/>
              </a:ext>
            </a:extLst>
          </p:cNvPr>
          <p:cNvSpPr/>
          <p:nvPr/>
        </p:nvSpPr>
        <p:spPr>
          <a:xfrm>
            <a:off x="759517" y="5295425"/>
            <a:ext cx="11076987" cy="147776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62891152-2F11-42B4-AD45-2B99BEE98A10}"/>
              </a:ext>
            </a:extLst>
          </p:cNvPr>
          <p:cNvSpPr/>
          <p:nvPr/>
        </p:nvSpPr>
        <p:spPr>
          <a:xfrm>
            <a:off x="4430997" y="1656552"/>
            <a:ext cx="6883618" cy="1015663"/>
          </a:xfrm>
          <a:prstGeom prst="rect">
            <a:avLst/>
          </a:prstGeom>
        </p:spPr>
        <p:txBody>
          <a:bodyPr wrap="square">
            <a:spAutoFit/>
          </a:bodyPr>
          <a:lstStyle/>
          <a:p>
            <a:pPr algn="just"/>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Based on the fractal theory</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the tight sandstone core pores are simplified into a curved capillary bundle model.</a:t>
            </a:r>
          </a:p>
        </p:txBody>
      </p:sp>
      <p:sp>
        <p:nvSpPr>
          <p:cNvPr id="38" name="矩形 37">
            <a:extLst>
              <a:ext uri="{FF2B5EF4-FFF2-40B4-BE49-F238E27FC236}">
                <a16:creationId xmlns:a16="http://schemas.microsoft.com/office/drawing/2014/main" id="{8466E1D4-96A5-4E83-B2EA-487C75153B12}"/>
              </a:ext>
            </a:extLst>
          </p:cNvPr>
          <p:cNvSpPr/>
          <p:nvPr/>
        </p:nvSpPr>
        <p:spPr>
          <a:xfrm>
            <a:off x="4430997" y="3933927"/>
            <a:ext cx="8757252" cy="430374"/>
          </a:xfrm>
          <a:prstGeom prst="rect">
            <a:avLst/>
          </a:prstGeom>
        </p:spPr>
        <p:txBody>
          <a:bodyPr wrap="square">
            <a:spAutoFit/>
          </a:bodyPr>
          <a:lstStyle/>
          <a:p>
            <a:pPr algn="just">
              <a:lnSpc>
                <a:spcPct val="120000"/>
              </a:lnSpc>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Single tube imbibition formula:</a:t>
            </a:r>
          </a:p>
        </p:txBody>
      </p:sp>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B555D14C-61BB-48C5-B3D7-B8C6E75FD5D5}"/>
                  </a:ext>
                </a:extLst>
              </p:cNvPr>
              <p:cNvSpPr/>
              <p:nvPr/>
            </p:nvSpPr>
            <p:spPr>
              <a:xfrm>
                <a:off x="4668953" y="4154322"/>
                <a:ext cx="7286171" cy="11269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sub>
                          </m:sSub>
                          <m:r>
                            <a:rPr lang="zh-CN" altLang="en-US" i="0">
                              <a:latin typeface="Cambria Math" panose="02040503050406030204" pitchFamily="18" charset="0"/>
                            </a:rPr>
                            <m:t>(</m:t>
                          </m:r>
                          <m:r>
                            <a:rPr lang="zh-CN" altLang="en-US" i="1">
                              <a:latin typeface="Cambria Math" panose="02040503050406030204" pitchFamily="18" charset="0"/>
                            </a:rPr>
                            <m:t>𝑟</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r>
                            <a:rPr lang="zh-CN" altLang="en-US" i="0">
                              <a:latin typeface="Cambria Math" panose="02040503050406030204" pitchFamily="18" charset="0"/>
                            </a:rPr>
                            <m:t>+</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r>
                                        <a:rPr lang="zh-CN" altLang="en-US" i="1">
                                          <a:latin typeface="Cambria Math" panose="02040503050406030204" pitchFamily="18" charset="0"/>
                                        </a:rPr>
                                        <m:t>𝑎</m:t>
                                      </m:r>
                                      <m:r>
                                        <a:rPr lang="zh-CN" altLang="en-US" i="0">
                                          <a:latin typeface="Cambria Math" panose="02040503050406030204" pitchFamily="18" charset="0"/>
                                        </a:rPr>
                                        <m:t>+</m:t>
                                      </m:r>
                                      <m:rad>
                                        <m:radPr>
                                          <m:degHide m:val="on"/>
                                          <m:ctrlPr>
                                            <a:rPr lang="zh-CN" altLang="en-US" i="1">
                                              <a:latin typeface="Cambria Math" panose="02040503050406030204" pitchFamily="18" charset="0"/>
                                            </a:rPr>
                                          </m:ctrlPr>
                                        </m:radPr>
                                        <m:deg/>
                                        <m:e>
                                          <m:sSup>
                                            <m:sSupPr>
                                              <m:ctrlPr>
                                                <a:rPr lang="zh-CN" altLang="en-US" i="1">
                                                  <a:latin typeface="Cambria Math" panose="02040503050406030204" pitchFamily="18" charset="0"/>
                                                </a:rPr>
                                              </m:ctrlPr>
                                            </m:sSupPr>
                                            <m:e>
                                              <m:r>
                                                <a:rPr lang="zh-CN" altLang="en-US" i="1">
                                                  <a:latin typeface="Cambria Math" panose="02040503050406030204" pitchFamily="18" charset="0"/>
                                                </a:rPr>
                                                <m:t>𝑎</m:t>
                                              </m:r>
                                            </m:e>
                                            <m:sup>
                                              <m:r>
                                                <a:rPr lang="zh-CN" altLang="en-US" i="0">
                                                  <a:latin typeface="Cambria Math" panose="02040503050406030204" pitchFamily="18" charset="0"/>
                                                </a:rPr>
                                                <m:t>2</m:t>
                                              </m:r>
                                            </m:sup>
                                          </m:sSup>
                                          <m:r>
                                            <a:rPr lang="zh-CN" altLang="en-US" i="0">
                                              <a:latin typeface="Cambria Math" panose="02040503050406030204" pitchFamily="18" charset="0"/>
                                            </a:rPr>
                                            <m:t>+</m:t>
                                          </m:r>
                                          <m:r>
                                            <a:rPr lang="zh-CN" altLang="en-US" i="1">
                                              <a:latin typeface="Cambria Math" panose="02040503050406030204" pitchFamily="18" charset="0"/>
                                            </a:rPr>
                                            <m:t>𝑏</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2</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𝐿</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e>
                                              </m:d>
                                            </m:e>
                                          </m:d>
                                        </m:e>
                                      </m:rad>
                                    </m:num>
                                    <m:den>
                                      <m:r>
                                        <a:rPr lang="zh-CN" altLang="en-US" i="0">
                                          <a:latin typeface="Cambria Math" panose="02040503050406030204" pitchFamily="18" charset="0"/>
                                        </a:rPr>
                                        <m:t>4</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𝜇</m:t>
                                              </m:r>
                                            </m:e>
                                            <m:sub>
                                              <m:r>
                                                <m:rPr>
                                                  <m:nor/>
                                                </m:rPr>
                                                <a:rPr lang="en-US" altLang="zh-CN" b="0" smtClean="0">
                                                  <a:latin typeface="Cambria Math" panose="02040503050406030204" pitchFamily="18" charset="0"/>
                                                </a:rPr>
                                                <m:t>2</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𝐿</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−1</m:t>
                                                  </m:r>
                                                </m:sub>
                                              </m:sSub>
                                            </m:e>
                                          </m:d>
                                        </m:e>
                                      </m:d>
                                    </m:den>
                                  </m:f>
                                </m:e>
                              </m:d>
                            </m:e>
                            <m:sup>
                              <m:r>
                                <a:rPr lang="zh-CN" altLang="en-US" i="0">
                                  <a:latin typeface="Cambria Math" panose="02040503050406030204" pitchFamily="18" charset="0"/>
                                </a:rPr>
                                <m:t>2</m:t>
                              </m:r>
                            </m:sup>
                          </m:s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𝑡</m:t>
                              </m:r>
                            </m:e>
                            <m:sub>
                              <m:r>
                                <a:rPr lang="zh-CN" altLang="en-US" i="1">
                                  <a:latin typeface="Cambria Math" panose="02040503050406030204" pitchFamily="18" charset="0"/>
                                </a:rPr>
                                <m:t>𝑖</m:t>
                              </m:r>
                              <m:r>
                                <a:rPr lang="zh-CN" altLang="en-US" i="0">
                                  <a:latin typeface="Cambria Math" panose="02040503050406030204" pitchFamily="18" charset="0"/>
                                </a:rPr>
                                <m:t>−1</m:t>
                              </m:r>
                            </m:sub>
                          </m:sSub>
                        </m:e>
                      </m:d>
                    </m:oMath>
                  </m:oMathPara>
                </a14:m>
                <a:endParaRPr lang="zh-CN" altLang="en-US" dirty="0"/>
              </a:p>
            </p:txBody>
          </p:sp>
        </mc:Choice>
        <mc:Fallback xmlns="">
          <p:sp>
            <p:nvSpPr>
              <p:cNvPr id="39" name="矩形 38">
                <a:extLst>
                  <a:ext uri="{FF2B5EF4-FFF2-40B4-BE49-F238E27FC236}">
                    <a16:creationId xmlns:a16="http://schemas.microsoft.com/office/drawing/2014/main" id="{B555D14C-61BB-48C5-B3D7-B8C6E75FD5D5}"/>
                  </a:ext>
                </a:extLst>
              </p:cNvPr>
              <p:cNvSpPr>
                <a:spLocks noRot="1" noChangeAspect="1" noMove="1" noResize="1" noEditPoints="1" noAdjustHandles="1" noChangeArrowheads="1" noChangeShapeType="1" noTextEdit="1"/>
              </p:cNvSpPr>
              <p:nvPr/>
            </p:nvSpPr>
            <p:spPr>
              <a:xfrm>
                <a:off x="4668953" y="4154322"/>
                <a:ext cx="7286171" cy="1126975"/>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998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0F09409-2CDD-4125-8C40-3CCC74FA4AF4}"/>
              </a:ext>
            </a:extLst>
          </p:cNvPr>
          <p:cNvSpPr>
            <a:spLocks noGrp="1"/>
          </p:cNvSpPr>
          <p:nvPr>
            <p:ph type="sldNum" sz="quarter" idx="11"/>
          </p:nvPr>
        </p:nvSpPr>
        <p:spPr/>
        <p:txBody>
          <a:bodyPr/>
          <a:lstStyle/>
          <a:p>
            <a:pPr>
              <a:defRPr/>
            </a:pPr>
            <a:fld id="{14CC46A3-A92C-44BC-B33E-17FF436B25C6}" type="slidenum">
              <a:rPr smtClean="0">
                <a:ea typeface="黑体" panose="02010609060101010101" pitchFamily="49" charset="-122"/>
              </a:rPr>
              <a:pPr>
                <a:defRPr/>
              </a:pPr>
              <a:t>7</a:t>
            </a:fld>
            <a:endParaRPr lang="zh-CN" altLang="en-US" dirty="0"/>
          </a:p>
        </p:txBody>
      </p:sp>
      <p:grpSp>
        <p:nvGrpSpPr>
          <p:cNvPr id="4" name="组合 3"/>
          <p:cNvGrpSpPr/>
          <p:nvPr/>
        </p:nvGrpSpPr>
        <p:grpSpPr>
          <a:xfrm>
            <a:off x="4302446" y="1722346"/>
            <a:ext cx="6908801" cy="791405"/>
            <a:chOff x="3548928" y="1511147"/>
            <a:chExt cx="4985471" cy="593554"/>
          </a:xfrm>
          <a:solidFill>
            <a:schemeClr val="accent2">
              <a:lumMod val="60000"/>
              <a:lumOff val="40000"/>
            </a:schemeClr>
          </a:solidFill>
        </p:grpSpPr>
        <p:sp>
          <p:nvSpPr>
            <p:cNvPr id="5"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 name="椭圆 10"/>
            <p:cNvSpPr>
              <a:spLocks noChangeArrowheads="1"/>
            </p:cNvSpPr>
            <p:nvPr/>
          </p:nvSpPr>
          <p:spPr bwMode="auto">
            <a:xfrm>
              <a:off x="3654424" y="1602717"/>
              <a:ext cx="396000" cy="396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8" name="TextBox 12"/>
            <p:cNvSpPr>
              <a:spLocks noChangeArrowheads="1"/>
            </p:cNvSpPr>
            <p:nvPr/>
          </p:nvSpPr>
          <p:spPr bwMode="auto">
            <a:xfrm>
              <a:off x="4064042" y="1635973"/>
              <a:ext cx="4379921" cy="3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chemeClr val="bg1"/>
                  </a:solidFill>
                  <a:cs typeface="Arial" panose="020B0604020202020204" pitchFamily="34" charset="0"/>
                  <a:sym typeface="Calibri" panose="020F0502020204030204" pitchFamily="34" charset="0"/>
                </a:rPr>
                <a:t>Mathematical Model </a:t>
              </a:r>
            </a:p>
          </p:txBody>
        </p:sp>
      </p:grpSp>
      <p:grpSp>
        <p:nvGrpSpPr>
          <p:cNvPr id="9" name="组合 8"/>
          <p:cNvGrpSpPr/>
          <p:nvPr/>
        </p:nvGrpSpPr>
        <p:grpSpPr>
          <a:xfrm>
            <a:off x="4302446" y="2557587"/>
            <a:ext cx="6908800" cy="856264"/>
            <a:chOff x="3548928" y="1462503"/>
            <a:chExt cx="4985471" cy="642198"/>
          </a:xfrm>
        </p:grpSpPr>
        <p:sp>
          <p:nvSpPr>
            <p:cNvPr id="10" name="矩形 9"/>
            <p:cNvSpPr>
              <a:spLocks noChangeArrowheads="1"/>
            </p:cNvSpPr>
            <p:nvPr/>
          </p:nvSpPr>
          <p:spPr bwMode="auto">
            <a:xfrm>
              <a:off x="3548928" y="1511147"/>
              <a:ext cx="4985471" cy="59355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2</a:t>
              </a:r>
            </a:p>
          </p:txBody>
        </p:sp>
      </p:grpSp>
      <p:grpSp>
        <p:nvGrpSpPr>
          <p:cNvPr id="14" name="组合 13"/>
          <p:cNvGrpSpPr/>
          <p:nvPr/>
        </p:nvGrpSpPr>
        <p:grpSpPr>
          <a:xfrm>
            <a:off x="4302446" y="2763914"/>
            <a:ext cx="7425506" cy="1544522"/>
            <a:chOff x="3427730" y="946309"/>
            <a:chExt cx="5358334" cy="1158392"/>
          </a:xfrm>
        </p:grpSpPr>
        <p:sp>
          <p:nvSpPr>
            <p:cNvPr id="15" name="矩形 9"/>
            <p:cNvSpPr>
              <a:spLocks noChangeArrowheads="1"/>
            </p:cNvSpPr>
            <p:nvPr/>
          </p:nvSpPr>
          <p:spPr bwMode="auto">
            <a:xfrm>
              <a:off x="3427730" y="1511147"/>
              <a:ext cx="4990682"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dirty="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6" name="椭圆 10"/>
            <p:cNvSpPr>
              <a:spLocks noChangeArrowheads="1"/>
            </p:cNvSpPr>
            <p:nvPr/>
          </p:nvSpPr>
          <p:spPr bwMode="auto">
            <a:xfrm>
              <a:off x="3529093" y="1615975"/>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7" name="矩形 11"/>
            <p:cNvSpPr>
              <a:spLocks noChangeArrowheads="1"/>
            </p:cNvSpPr>
            <p:nvPr/>
          </p:nvSpPr>
          <p:spPr bwMode="auto">
            <a:xfrm>
              <a:off x="3437421" y="1475761"/>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3</a:t>
              </a:r>
            </a:p>
          </p:txBody>
        </p:sp>
        <p:sp>
          <p:nvSpPr>
            <p:cNvPr id="18" name="TextBox 12"/>
            <p:cNvSpPr>
              <a:spLocks noChangeArrowheads="1"/>
            </p:cNvSpPr>
            <p:nvPr/>
          </p:nvSpPr>
          <p:spPr bwMode="auto">
            <a:xfrm>
              <a:off x="3942844" y="946309"/>
              <a:ext cx="484322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b="1" dirty="0">
                  <a:solidFill>
                    <a:srgbClr val="FFFFFF"/>
                  </a:solidFill>
                  <a:ea typeface="微软雅黑" panose="020B0503020204020204" pitchFamily="34" charset="-122"/>
                  <a:cs typeface="Arial" panose="020B0604020202020204" pitchFamily="34" charset="0"/>
                </a:rPr>
                <a:t>Influence of Dynamic Contact Angle</a:t>
              </a:r>
              <a:endParaRPr lang="zh-CN" altLang="en-US" sz="2800" b="1"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grpSp>
        <p:nvGrpSpPr>
          <p:cNvPr id="19" name="组合 18"/>
          <p:cNvGrpSpPr/>
          <p:nvPr/>
        </p:nvGrpSpPr>
        <p:grpSpPr>
          <a:xfrm>
            <a:off x="4302446" y="3669828"/>
            <a:ext cx="7043058" cy="1533192"/>
            <a:chOff x="3548928" y="954805"/>
            <a:chExt cx="5082353" cy="1149896"/>
          </a:xfrm>
        </p:grpSpPr>
        <p:sp>
          <p:nvSpPr>
            <p:cNvPr id="20"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2"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4</a:t>
              </a:r>
            </a:p>
          </p:txBody>
        </p:sp>
        <p:sp>
          <p:nvSpPr>
            <p:cNvPr id="23" name="TextBox 12"/>
            <p:cNvSpPr>
              <a:spLocks noChangeArrowheads="1"/>
            </p:cNvSpPr>
            <p:nvPr/>
          </p:nvSpPr>
          <p:spPr bwMode="auto">
            <a:xfrm>
              <a:off x="4046291" y="954805"/>
              <a:ext cx="4584990" cy="39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Quantitative Analysis</a:t>
              </a:r>
            </a:p>
          </p:txBody>
        </p:sp>
      </p:grpSp>
      <p:grpSp>
        <p:nvGrpSpPr>
          <p:cNvPr id="26" name="组合 25"/>
          <p:cNvGrpSpPr/>
          <p:nvPr/>
        </p:nvGrpSpPr>
        <p:grpSpPr>
          <a:xfrm>
            <a:off x="4302446" y="5241352"/>
            <a:ext cx="6908800" cy="856264"/>
            <a:chOff x="3548928" y="1462503"/>
            <a:chExt cx="4985471" cy="642198"/>
          </a:xfrm>
        </p:grpSpPr>
        <p:sp>
          <p:nvSpPr>
            <p:cNvPr id="27" name="矩形 9"/>
            <p:cNvSpPr>
              <a:spLocks noChangeArrowheads="1"/>
            </p:cNvSpPr>
            <p:nvPr/>
          </p:nvSpPr>
          <p:spPr bwMode="auto">
            <a:xfrm>
              <a:off x="3548928" y="1511147"/>
              <a:ext cx="4985471" cy="59355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 name="椭圆 10"/>
            <p:cNvSpPr>
              <a:spLocks noChangeArrowheads="1"/>
            </p:cNvSpPr>
            <p:nvPr/>
          </p:nvSpPr>
          <p:spPr bwMode="auto">
            <a:xfrm>
              <a:off x="3654424" y="1602717"/>
              <a:ext cx="396000" cy="39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buFont typeface="Arial" panose="020B0604020202020204" pitchFamily="34" charset="0"/>
                <a:buNone/>
              </a:pPr>
              <a:endParaRPr lang="zh-CN" altLang="zh-CN" sz="3733"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 name="矩形 11"/>
            <p:cNvSpPr>
              <a:spLocks noChangeArrowheads="1"/>
            </p:cNvSpPr>
            <p:nvPr/>
          </p:nvSpPr>
          <p:spPr bwMode="auto">
            <a:xfrm>
              <a:off x="3569487" y="1462503"/>
              <a:ext cx="565873" cy="55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457200">
                <a:lnSpc>
                  <a:spcPct val="150000"/>
                </a:lnSpc>
                <a:buFont typeface="Arial" panose="020B0604020202020204" pitchFamily="34" charset="0"/>
                <a:buNone/>
              </a:pPr>
              <a:r>
                <a:rPr lang="en-US" altLang="zh-CN" sz="3200" b="1" dirty="0">
                  <a:solidFill>
                    <a:srgbClr val="971E15"/>
                  </a:solidFill>
                  <a:latin typeface="微软雅黑" panose="020B0503020204020204" pitchFamily="34" charset="-122"/>
                  <a:ea typeface="微软雅黑" panose="020B0503020204020204" pitchFamily="34" charset="-122"/>
                  <a:sym typeface="微软雅黑" panose="020B0503020204020204" pitchFamily="34" charset="-122"/>
                </a:rPr>
                <a:t>5</a:t>
              </a:r>
            </a:p>
          </p:txBody>
        </p:sp>
        <p:sp>
          <p:nvSpPr>
            <p:cNvPr id="30" name="TextBox 12"/>
            <p:cNvSpPr>
              <a:spLocks noChangeArrowheads="1"/>
            </p:cNvSpPr>
            <p:nvPr/>
          </p:nvSpPr>
          <p:spPr bwMode="auto">
            <a:xfrm>
              <a:off x="4100782" y="1599508"/>
              <a:ext cx="4394158"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3200" dirty="0">
                  <a:solidFill>
                    <a:srgbClr val="FFFFFF"/>
                  </a:solidFill>
                  <a:ea typeface="微软雅黑" panose="020B0503020204020204" pitchFamily="34" charset="-122"/>
                  <a:cs typeface="Arial" panose="020B0604020202020204" pitchFamily="34" charset="0"/>
                  <a:sym typeface="Calibri" panose="020F0502020204030204" pitchFamily="34" charset="0"/>
                </a:rPr>
                <a:t>Conclusion</a:t>
              </a:r>
              <a:endParaRPr lang="zh-CN" altLang="en-US" sz="32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grpSp>
      <p:sp>
        <p:nvSpPr>
          <p:cNvPr id="35" name="TextBox 5"/>
          <p:cNvSpPr>
            <a:spLocks noChangeArrowheads="1"/>
          </p:cNvSpPr>
          <p:nvPr/>
        </p:nvSpPr>
        <p:spPr bwMode="auto">
          <a:xfrm>
            <a:off x="893435" y="3501252"/>
            <a:ext cx="2816797" cy="6667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defTabSz="457200">
              <a:buFont typeface="Arial" panose="020B0604020202020204" pitchFamily="34" charset="0"/>
              <a:buNone/>
            </a:pPr>
            <a:r>
              <a:rPr lang="en-US" altLang="zh-CN" sz="3733" b="1" dirty="0">
                <a:solidFill>
                  <a:srgbClr val="003366"/>
                </a:solidFill>
                <a:sym typeface="Arial" panose="020B0604020202020204" pitchFamily="34" charset="0"/>
              </a:rPr>
              <a:t>CONTENTS</a:t>
            </a:r>
            <a:endParaRPr lang="zh-CN" altLang="en-US" sz="3733" b="1" dirty="0">
              <a:solidFill>
                <a:srgbClr val="003366"/>
              </a:solidFill>
              <a:sym typeface="Arial" panose="020B0604020202020204" pitchFamily="34" charset="0"/>
            </a:endParaRPr>
          </a:p>
        </p:txBody>
      </p:sp>
      <p:cxnSp>
        <p:nvCxnSpPr>
          <p:cNvPr id="37" name="直接连接符 36"/>
          <p:cNvCxnSpPr/>
          <p:nvPr/>
        </p:nvCxnSpPr>
        <p:spPr>
          <a:xfrm>
            <a:off x="4099246" y="1905000"/>
            <a:ext cx="0" cy="4165600"/>
          </a:xfrm>
          <a:prstGeom prst="line">
            <a:avLst/>
          </a:prstGeom>
          <a:ln w="28575">
            <a:solidFill>
              <a:srgbClr val="133F62"/>
            </a:solidFill>
          </a:ln>
        </p:spPr>
        <p:style>
          <a:lnRef idx="1">
            <a:schemeClr val="accent1"/>
          </a:lnRef>
          <a:fillRef idx="0">
            <a:schemeClr val="accent1"/>
          </a:fillRef>
          <a:effectRef idx="0">
            <a:schemeClr val="accent1"/>
          </a:effectRef>
          <a:fontRef idx="minor">
            <a:schemeClr val="tx1"/>
          </a:fontRef>
        </p:style>
      </p:cxnSp>
      <p:sp>
        <p:nvSpPr>
          <p:cNvPr id="38" name="椭圆 37">
            <a:extLst>
              <a:ext uri="{FF2B5EF4-FFF2-40B4-BE49-F238E27FC236}">
                <a16:creationId xmlns:a16="http://schemas.microsoft.com/office/drawing/2014/main" id="{26D2C566-ED1C-4FCC-AD96-EC6A45BCBC1B}"/>
              </a:ext>
            </a:extLst>
          </p:cNvPr>
          <p:cNvSpPr/>
          <p:nvPr/>
        </p:nvSpPr>
        <p:spPr bwMode="auto">
          <a:xfrm>
            <a:off x="4406157" y="1849208"/>
            <a:ext cx="610127" cy="577766"/>
          </a:xfrm>
          <a:prstGeom prst="ellipse">
            <a:avLst/>
          </a:prstGeom>
          <a:solidFill>
            <a:schemeClr val="bg1"/>
          </a:solidFill>
          <a:ln w="12700">
            <a:noFill/>
            <a:prstDash val="sysDash"/>
            <a:round/>
            <a:headEnd/>
            <a:tailEnd/>
          </a:ln>
        </p:spPr>
        <p:txBody>
          <a:bodyPr wrap="none" rtlCol="0" anchor="ctr"/>
          <a:lstStyle/>
          <a:p>
            <a:pPr algn="ctr" defTabSz="457200"/>
            <a:r>
              <a:rPr lang="en-US" altLang="zh-CN" sz="3200" b="1" dirty="0">
                <a:solidFill>
                  <a:srgbClr val="971E15"/>
                </a:solidFill>
                <a:latin typeface="微软雅黑" panose="020B0503020204020204" pitchFamily="34" charset="-122"/>
                <a:ea typeface="微软雅黑" panose="020B0503020204020204" pitchFamily="34" charset="-122"/>
              </a:rPr>
              <a:t>1</a:t>
            </a:r>
            <a:endParaRPr lang="zh-CN" altLang="en-US" sz="3200" b="1" dirty="0">
              <a:solidFill>
                <a:srgbClr val="971E15"/>
              </a:solidFill>
              <a:latin typeface="微软雅黑" panose="020B0503020204020204" pitchFamily="34" charset="-122"/>
              <a:ea typeface="微软雅黑" panose="020B0503020204020204" pitchFamily="34" charset="-122"/>
            </a:endParaRPr>
          </a:p>
        </p:txBody>
      </p:sp>
      <p:sp>
        <p:nvSpPr>
          <p:cNvPr id="304" name="TextBox 12"/>
          <p:cNvSpPr>
            <a:spLocks noChangeArrowheads="1"/>
          </p:cNvSpPr>
          <p:nvPr/>
        </p:nvSpPr>
        <p:spPr bwMode="auto">
          <a:xfrm>
            <a:off x="4991683" y="4542302"/>
            <a:ext cx="5598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457200"/>
            <a:r>
              <a:rPr lang="en-US" altLang="zh-CN" sz="2800" dirty="0">
                <a:solidFill>
                  <a:srgbClr val="FFFFFF"/>
                </a:solidFill>
                <a:ea typeface="微软雅黑" panose="020B0503020204020204" pitchFamily="34" charset="-122"/>
                <a:cs typeface="Arial" panose="020B0604020202020204" pitchFamily="34" charset="0"/>
              </a:rPr>
              <a:t>Model Validation</a:t>
            </a:r>
            <a:endParaRPr lang="zh-CN" altLang="en-US" sz="2800" dirty="0">
              <a:solidFill>
                <a:srgbClr val="FFFFFF"/>
              </a:solidFill>
              <a:ea typeface="微软雅黑" panose="020B0503020204020204" pitchFamily="34" charset="-122"/>
              <a:cs typeface="Arial" panose="020B0604020202020204" pitchFamily="34" charset="0"/>
              <a:sym typeface="Calibri" panose="020F0502020204030204" pitchFamily="34" charset="0"/>
            </a:endParaRPr>
          </a:p>
        </p:txBody>
      </p:sp>
      <p:sp>
        <p:nvSpPr>
          <p:cNvPr id="33" name="标题 1">
            <a:extLst>
              <a:ext uri="{FF2B5EF4-FFF2-40B4-BE49-F238E27FC236}">
                <a16:creationId xmlns:a16="http://schemas.microsoft.com/office/drawing/2014/main" id="{7CBECAB9-5021-4E72-8342-E693D28A2AA5}"/>
              </a:ext>
            </a:extLst>
          </p:cNvPr>
          <p:cNvSpPr txBox="1">
            <a:spLocks/>
          </p:cNvSpPr>
          <p:nvPr/>
        </p:nvSpPr>
        <p:spPr>
          <a:xfrm>
            <a:off x="1320801" y="657082"/>
            <a:ext cx="10058400" cy="420763"/>
          </a:xfrm>
          <a:prstGeom prst="rect">
            <a:avLst/>
          </a:prstGeom>
        </p:spPr>
        <p:txBody>
          <a:bodyPr anchor="b"/>
          <a:lstStyle>
            <a:lvl1pPr marL="146046" marR="0" indent="0" algn="l" defTabSz="1219170" rtl="0" eaLnBrk="0" fontAlgn="base" latinLnBrk="0" hangingPunct="0">
              <a:lnSpc>
                <a:spcPct val="100000"/>
              </a:lnSpc>
              <a:spcBef>
                <a:spcPts val="533"/>
              </a:spcBef>
              <a:spcAft>
                <a:spcPct val="0"/>
              </a:spcAft>
              <a:buClrTx/>
              <a:buSzTx/>
              <a:buFontTx/>
              <a:buNone/>
              <a:tabLst/>
              <a:defRPr sz="3733" b="0" u="none" kern="1200" baseline="0">
                <a:solidFill>
                  <a:srgbClr val="003366"/>
                </a:solidFill>
                <a:effectLst>
                  <a:outerShdw blurRad="31750" dist="25400" dir="5400000" algn="tl" rotWithShape="0">
                    <a:srgbClr val="000000">
                      <a:alpha val="25000"/>
                    </a:srgbClr>
                  </a:outerShdw>
                </a:effectLst>
                <a:latin typeface="Times New Roman" pitchFamily="18" charset="0"/>
                <a:ea typeface="+mj-ea"/>
                <a:cs typeface="+mj-cs"/>
              </a:defRPr>
            </a:lvl1pPr>
            <a:lvl2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2pPr>
            <a:lvl3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3pPr>
            <a:lvl4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4pPr>
            <a:lvl5pPr algn="l" rtl="0" eaLnBrk="0" fontAlgn="base" hangingPunct="0">
              <a:spcBef>
                <a:spcPct val="0"/>
              </a:spcBef>
              <a:spcAft>
                <a:spcPct val="0"/>
              </a:spcAft>
              <a:defRPr sz="5467" b="1">
                <a:solidFill>
                  <a:schemeClr val="tx2"/>
                </a:solidFill>
                <a:latin typeface="Lucida Sans Unicode" pitchFamily="34" charset="0"/>
                <a:ea typeface="黑体" pitchFamily="49" charset="-122"/>
              </a:defRPr>
            </a:lvl5pPr>
            <a:lvl6pPr marL="609585" algn="l" rtl="0" fontAlgn="base">
              <a:spcBef>
                <a:spcPct val="0"/>
              </a:spcBef>
              <a:spcAft>
                <a:spcPct val="0"/>
              </a:spcAft>
              <a:defRPr sz="5467" b="1">
                <a:solidFill>
                  <a:schemeClr val="tx2"/>
                </a:solidFill>
                <a:latin typeface="Lucida Sans Unicode" pitchFamily="34" charset="0"/>
                <a:ea typeface="黑体" pitchFamily="49" charset="-122"/>
              </a:defRPr>
            </a:lvl6pPr>
            <a:lvl7pPr marL="1219170" algn="l" rtl="0" fontAlgn="base">
              <a:spcBef>
                <a:spcPct val="0"/>
              </a:spcBef>
              <a:spcAft>
                <a:spcPct val="0"/>
              </a:spcAft>
              <a:defRPr sz="5467" b="1">
                <a:solidFill>
                  <a:schemeClr val="tx2"/>
                </a:solidFill>
                <a:latin typeface="Lucida Sans Unicode" pitchFamily="34" charset="0"/>
                <a:ea typeface="黑体" pitchFamily="49" charset="-122"/>
              </a:defRPr>
            </a:lvl7pPr>
            <a:lvl8pPr marL="1828754" algn="l" rtl="0" fontAlgn="base">
              <a:spcBef>
                <a:spcPct val="0"/>
              </a:spcBef>
              <a:spcAft>
                <a:spcPct val="0"/>
              </a:spcAft>
              <a:defRPr sz="5467" b="1">
                <a:solidFill>
                  <a:schemeClr val="tx2"/>
                </a:solidFill>
                <a:latin typeface="Lucida Sans Unicode" pitchFamily="34" charset="0"/>
                <a:ea typeface="黑体" pitchFamily="49" charset="-122"/>
              </a:defRPr>
            </a:lvl8pPr>
            <a:lvl9pPr marL="2438339" algn="l" rtl="0" fontAlgn="base">
              <a:spcBef>
                <a:spcPct val="0"/>
              </a:spcBef>
              <a:spcAft>
                <a:spcPct val="0"/>
              </a:spcAft>
              <a:defRPr sz="5467" b="1">
                <a:solidFill>
                  <a:schemeClr val="tx2"/>
                </a:solidFill>
                <a:latin typeface="Lucida Sans Unicode" pitchFamily="34" charset="0"/>
                <a:ea typeface="黑体" pitchFamily="49" charset="-122"/>
              </a:defRPr>
            </a:lvl9pPr>
            <a:extLst/>
          </a:lstStyle>
          <a:p>
            <a:r>
              <a:rPr lang="en-US" altLang="zh-CN" sz="2000" b="1">
                <a:effectLst/>
                <a:latin typeface="Arial" panose="020B0604020202020204" pitchFamily="34" charset="0"/>
                <a:cs typeface="Arial" panose="020B0604020202020204" pitchFamily="34" charset="0"/>
              </a:rPr>
              <a:t>A Mathematical Model of Spontaneous Imbibition with Dynamic Contact Angle</a:t>
            </a:r>
            <a:endParaRPr lang="zh-CN" altLang="en-US" sz="20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6150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Influence of dynamic contact angle</a:t>
            </a: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8</a:t>
            </a:fld>
            <a:endParaRPr lang="zh-CN" altLang="en-US" dirty="0"/>
          </a:p>
        </p:txBody>
      </p:sp>
      <p:sp>
        <p:nvSpPr>
          <p:cNvPr id="7" name="矩形 6">
            <a:extLst>
              <a:ext uri="{FF2B5EF4-FFF2-40B4-BE49-F238E27FC236}">
                <a16:creationId xmlns:a16="http://schemas.microsoft.com/office/drawing/2014/main" id="{6F7066D7-EC96-4197-A426-BF80CB171E5A}"/>
              </a:ext>
            </a:extLst>
          </p:cNvPr>
          <p:cNvSpPr/>
          <p:nvPr/>
        </p:nvSpPr>
        <p:spPr>
          <a:xfrm>
            <a:off x="415732" y="1295252"/>
            <a:ext cx="6480368"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Contact angle and capillary pressure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a:extLst>
              <a:ext uri="{FF2B5EF4-FFF2-40B4-BE49-F238E27FC236}">
                <a16:creationId xmlns:a16="http://schemas.microsoft.com/office/drawing/2014/main" id="{37AE3533-4894-46A7-ADD9-E80276208EA0}"/>
              </a:ext>
            </a:extLst>
          </p:cNvPr>
          <p:cNvSpPr/>
          <p:nvPr/>
        </p:nvSpPr>
        <p:spPr>
          <a:xfrm>
            <a:off x="1209413" y="1833325"/>
            <a:ext cx="8658487" cy="1497654"/>
          </a:xfrm>
          <a:prstGeom prst="rect">
            <a:avLst/>
          </a:prstGeom>
          <a:ln w="19050">
            <a:solidFill>
              <a:srgbClr val="1553A5"/>
            </a:solidFill>
            <a:prstDash val="dash"/>
          </a:ln>
        </p:spPr>
        <p:txBody>
          <a:bodyPr wrap="square">
            <a:spAutoFit/>
          </a:bodyPr>
          <a:lstStyle/>
          <a:p>
            <a:pPr marL="342900" indent="-342900" algn="just">
              <a:lnSpc>
                <a:spcPct val="13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When the dynamic contact angle is considered, </a:t>
            </a: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the contact angle increases with time.</a:t>
            </a:r>
          </a:p>
          <a:p>
            <a:pPr marL="342900" indent="-342900" algn="just">
              <a:lnSpc>
                <a:spcPct val="13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cs typeface="Arial" panose="020B0604020202020204" pitchFamily="34" charset="0"/>
              </a:rPr>
              <a:t>According to Young Laplace equation, </a:t>
            </a:r>
            <a:r>
              <a:rPr lang="en-US" altLang="zh-CN"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as the contact angle increases, the capillary pressure decreases.</a:t>
            </a:r>
          </a:p>
        </p:txBody>
      </p:sp>
      <p:pic>
        <p:nvPicPr>
          <p:cNvPr id="10" name="图片 9">
            <a:extLst>
              <a:ext uri="{FF2B5EF4-FFF2-40B4-BE49-F238E27FC236}">
                <a16:creationId xmlns:a16="http://schemas.microsoft.com/office/drawing/2014/main" id="{3E75019F-52DF-447A-9D1C-EFDD3E6A5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1981" y="3568899"/>
            <a:ext cx="4341801" cy="3240000"/>
          </a:xfrm>
          <a:prstGeom prst="rect">
            <a:avLst/>
          </a:prstGeom>
          <a:noFill/>
          <a:ln>
            <a:noFill/>
          </a:ln>
        </p:spPr>
      </p:pic>
      <p:pic>
        <p:nvPicPr>
          <p:cNvPr id="13" name="图片 12">
            <a:extLst>
              <a:ext uri="{FF2B5EF4-FFF2-40B4-BE49-F238E27FC236}">
                <a16:creationId xmlns:a16="http://schemas.microsoft.com/office/drawing/2014/main" id="{DF1DC3B5-46F8-494F-A438-D60D851D7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657850" y="3455109"/>
            <a:ext cx="4420973" cy="3237134"/>
          </a:xfrm>
          <a:prstGeom prst="rect">
            <a:avLst/>
          </a:prstGeom>
          <a:noFill/>
          <a:ln>
            <a:noFill/>
          </a:ln>
        </p:spPr>
      </p:pic>
    </p:spTree>
    <p:extLst>
      <p:ext uri="{BB962C8B-B14F-4D97-AF65-F5344CB8AC3E}">
        <p14:creationId xmlns:p14="http://schemas.microsoft.com/office/powerpoint/2010/main" val="147501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b="1" dirty="0">
                <a:effectLst/>
                <a:latin typeface="Arial" panose="020B0604020202020204" pitchFamily="34" charset="0"/>
                <a:cs typeface="Arial" panose="020B0604020202020204" pitchFamily="34" charset="0"/>
              </a:rPr>
              <a:t>Influence of dynamic contact angle</a:t>
            </a:r>
          </a:p>
        </p:txBody>
      </p:sp>
      <p:sp>
        <p:nvSpPr>
          <p:cNvPr id="2" name="灯片编号占位符 1">
            <a:extLst>
              <a:ext uri="{FF2B5EF4-FFF2-40B4-BE49-F238E27FC236}">
                <a16:creationId xmlns:a16="http://schemas.microsoft.com/office/drawing/2014/main" id="{7ACC850E-7902-48A2-89E5-4954DE76CB70}"/>
              </a:ext>
            </a:extLst>
          </p:cNvPr>
          <p:cNvSpPr>
            <a:spLocks noGrp="1"/>
          </p:cNvSpPr>
          <p:nvPr>
            <p:ph type="sldNum" sz="quarter" idx="11"/>
          </p:nvPr>
        </p:nvSpPr>
        <p:spPr>
          <a:xfrm>
            <a:off x="11224684" y="6344492"/>
            <a:ext cx="967316" cy="508000"/>
          </a:xfrm>
        </p:spPr>
        <p:txBody>
          <a:bodyPr/>
          <a:lstStyle/>
          <a:p>
            <a:pPr>
              <a:defRPr/>
            </a:pPr>
            <a:fld id="{14CC46A3-A92C-44BC-B33E-17FF436B25C6}" type="slidenum">
              <a:rPr lang="en-US" altLang="zh-CN" smtClean="0"/>
              <a:pPr>
                <a:defRPr/>
              </a:pPr>
              <a:t>9</a:t>
            </a:fld>
            <a:endParaRPr lang="zh-CN" altLang="en-US" dirty="0"/>
          </a:p>
        </p:txBody>
      </p:sp>
      <p:sp>
        <p:nvSpPr>
          <p:cNvPr id="7" name="矩形 6">
            <a:extLst>
              <a:ext uri="{FF2B5EF4-FFF2-40B4-BE49-F238E27FC236}">
                <a16:creationId xmlns:a16="http://schemas.microsoft.com/office/drawing/2014/main" id="{6F7066D7-EC96-4197-A426-BF80CB171E5A}"/>
              </a:ext>
            </a:extLst>
          </p:cNvPr>
          <p:cNvSpPr/>
          <p:nvPr/>
        </p:nvSpPr>
        <p:spPr>
          <a:xfrm>
            <a:off x="415732" y="1295252"/>
            <a:ext cx="3718118" cy="400110"/>
          </a:xfrm>
          <a:prstGeom prst="rect">
            <a:avLst/>
          </a:prstGeom>
        </p:spPr>
        <p:txBody>
          <a:bodyPr wrap="square">
            <a:spAutoFit/>
          </a:bodyPr>
          <a:lstStyle/>
          <a:p>
            <a:pPr marL="285750" indent="-285750" algn="just">
              <a:buFont typeface="Wingdings" panose="05000000000000000000" pitchFamily="2" charset="2"/>
              <a:buChar char="Ø"/>
            </a:pPr>
            <a:r>
              <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velocity and distance</a:t>
            </a:r>
            <a:endPar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8" name="图片 7">
            <a:extLst>
              <a:ext uri="{FF2B5EF4-FFF2-40B4-BE49-F238E27FC236}">
                <a16:creationId xmlns:a16="http://schemas.microsoft.com/office/drawing/2014/main" id="{EFF0265C-D0F7-4FCE-B1CC-C35DEABB8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1210" y="3522898"/>
            <a:ext cx="5649611" cy="3234480"/>
          </a:xfrm>
          <a:prstGeom prst="rect">
            <a:avLst/>
          </a:prstGeom>
        </p:spPr>
      </p:pic>
      <p:sp>
        <p:nvSpPr>
          <p:cNvPr id="9" name="矩形 8">
            <a:extLst>
              <a:ext uri="{FF2B5EF4-FFF2-40B4-BE49-F238E27FC236}">
                <a16:creationId xmlns:a16="http://schemas.microsoft.com/office/drawing/2014/main" id="{37AE3533-4894-46A7-ADD9-E80276208EA0}"/>
              </a:ext>
            </a:extLst>
          </p:cNvPr>
          <p:cNvSpPr/>
          <p:nvPr/>
        </p:nvSpPr>
        <p:spPr>
          <a:xfrm>
            <a:off x="1209413" y="1833325"/>
            <a:ext cx="9773174" cy="1653786"/>
          </a:xfrm>
          <a:prstGeom prst="rect">
            <a:avLst/>
          </a:prstGeom>
          <a:ln w="19050">
            <a:solidFill>
              <a:srgbClr val="1553A5"/>
            </a:solidFill>
            <a:prstDash val="dash"/>
          </a:ln>
        </p:spPr>
        <p:txBody>
          <a:bodyPr wrap="square">
            <a:spAutoFit/>
          </a:bodyPr>
          <a:lstStyle/>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The contact angle increases and the capillary pressure decreases, so </a:t>
            </a: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the imbibition velocity decreases.</a:t>
            </a:r>
          </a:p>
          <a:p>
            <a:pPr marL="342900" indent="-342900" algn="just">
              <a:lnSpc>
                <a:spcPct val="130000"/>
              </a:lnSpc>
              <a:buFont typeface="Wingdings" panose="05000000000000000000" pitchFamily="2" charset="2"/>
              <a:buChar char="l"/>
            </a:pPr>
            <a:r>
              <a:rPr lang="en-US" altLang="zh-CN" sz="2000" dirty="0">
                <a:latin typeface="微软雅黑" panose="020B0503020204020204" pitchFamily="34" charset="-122"/>
                <a:ea typeface="微软雅黑" panose="020B0503020204020204" pitchFamily="34" charset="-122"/>
                <a:cs typeface="Arial" panose="020B0604020202020204" pitchFamily="34" charset="0"/>
              </a:rPr>
              <a:t>Due to the decrease of imbibition velocity, </a:t>
            </a: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water breakthrough time becomes larger</a:t>
            </a:r>
            <a:r>
              <a:rPr lang="en-US" altLang="zh-CN" sz="2000" dirty="0">
                <a:latin typeface="微软雅黑" panose="020B0503020204020204" pitchFamily="34" charset="-122"/>
                <a:ea typeface="微软雅黑" panose="020B0503020204020204" pitchFamily="34" charset="-122"/>
                <a:cs typeface="Arial" panose="020B0604020202020204" pitchFamily="34" charset="0"/>
              </a:rPr>
              <a:t> at the same imbibition distance, which is about 0.0085 s.</a:t>
            </a:r>
          </a:p>
        </p:txBody>
      </p:sp>
      <p:pic>
        <p:nvPicPr>
          <p:cNvPr id="13" name="图片 12">
            <a:extLst>
              <a:ext uri="{FF2B5EF4-FFF2-40B4-BE49-F238E27FC236}">
                <a16:creationId xmlns:a16="http://schemas.microsoft.com/office/drawing/2014/main" id="{D1406505-C17C-4549-8D2C-C863DB11B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90942" y="3529876"/>
            <a:ext cx="4289577" cy="3240000"/>
          </a:xfrm>
          <a:prstGeom prst="rect">
            <a:avLst/>
          </a:prstGeom>
          <a:noFill/>
          <a:ln>
            <a:noFill/>
          </a:ln>
        </p:spPr>
      </p:pic>
    </p:spTree>
    <p:extLst>
      <p:ext uri="{BB962C8B-B14F-4D97-AF65-F5344CB8AC3E}">
        <p14:creationId xmlns:p14="http://schemas.microsoft.com/office/powerpoint/2010/main" val="2168193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210341;#248125;#210341;"/>
</p:tagLst>
</file>

<file path=ppt/tags/tag2.xml><?xml version="1.0" encoding="utf-8"?>
<p:tagLst xmlns:a="http://schemas.openxmlformats.org/drawingml/2006/main" xmlns:r="http://schemas.openxmlformats.org/officeDocument/2006/relationships" xmlns:p="http://schemas.openxmlformats.org/presentationml/2006/main">
  <p:tag name="TIMING" val="|4.8"/>
  <p:tag name="ISLIDE.VECTOR" val="#185641;"/>
</p:tagLst>
</file>

<file path=ppt/tags/tag3.xml><?xml version="1.0" encoding="utf-8"?>
<p:tagLst xmlns:a="http://schemas.openxmlformats.org/drawingml/2006/main" xmlns:r="http://schemas.openxmlformats.org/officeDocument/2006/relationships" xmlns:p="http://schemas.openxmlformats.org/presentationml/2006/main">
  <p:tag name="TIMING" val="|4.8"/>
  <p:tag name="ISLIDE.VECTOR" val="#185641;"/>
</p:tagLst>
</file>

<file path=ppt/tags/tag4.xml><?xml version="1.0" encoding="utf-8"?>
<p:tagLst xmlns:a="http://schemas.openxmlformats.org/drawingml/2006/main" xmlns:r="http://schemas.openxmlformats.org/officeDocument/2006/relationships" xmlns:p="http://schemas.openxmlformats.org/presentationml/2006/main">
  <p:tag name="TIMING" val="|4.8"/>
  <p:tag name="ISLIDE.VECTOR" val="#185641;"/>
</p:tagLst>
</file>

<file path=ppt/tags/tag5.xml><?xml version="1.0" encoding="utf-8"?>
<p:tagLst xmlns:a="http://schemas.openxmlformats.org/drawingml/2006/main" xmlns:r="http://schemas.openxmlformats.org/officeDocument/2006/relationships" xmlns:p="http://schemas.openxmlformats.org/presentationml/2006/main">
  <p:tag name="TIMING" val="|4.8"/>
  <p:tag name="ISLIDE.VECTOR" val="#185641;"/>
</p:tagLst>
</file>

<file path=ppt/tags/tag6.xml><?xml version="1.0" encoding="utf-8"?>
<p:tagLst xmlns:a="http://schemas.openxmlformats.org/drawingml/2006/main" xmlns:r="http://schemas.openxmlformats.org/officeDocument/2006/relationships" xmlns:p="http://schemas.openxmlformats.org/presentationml/2006/main">
  <p:tag name="TIMING" val="|4.8"/>
  <p:tag name="ISLIDE.VECTOR" val="#185641;"/>
</p:tagLst>
</file>

<file path=ppt/tags/tag7.xml><?xml version="1.0" encoding="utf-8"?>
<p:tagLst xmlns:a="http://schemas.openxmlformats.org/drawingml/2006/main" xmlns:r="http://schemas.openxmlformats.org/officeDocument/2006/relationships" xmlns:p="http://schemas.openxmlformats.org/presentationml/2006/main">
  <p:tag name="ISLIDE.VECTOR" val="#210341;#248125;#21034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bwMode="auto">
        <a:solidFill>
          <a:srgbClr val="FFFF00"/>
        </a:solidFill>
        <a:ln w="12700">
          <a:solidFill>
            <a:schemeClr val="tx1"/>
          </a:solidFill>
          <a:prstDash val="sysDash"/>
          <a:round/>
          <a:headEnd/>
          <a:tailEnd/>
        </a:ln>
      </a:spPr>
      <a:bodyPr wrap="none" anchor="ctr"/>
      <a:lstStyle>
        <a:defPPr>
          <a:defRPr/>
        </a:defPPr>
      </a:lstStyle>
    </a:spDef>
    <a:txDef>
      <a:spPr/>
      <a:bodyPr anchor="b"/>
      <a:lstStyle>
        <a:defPPr algn="ctr">
          <a:defRPr sz="1800" b="1" dirty="0" smtClean="0">
            <a:solidFill>
              <a:srgbClr val="0033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20270</TotalTime>
  <Words>2498</Words>
  <Application>Microsoft Office PowerPoint</Application>
  <PresentationFormat>宽屏</PresentationFormat>
  <Paragraphs>295</Paragraphs>
  <Slides>22</Slides>
  <Notes>22</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vt:i4>
      </vt:variant>
      <vt:variant>
        <vt:lpstr>幻灯片标题</vt:lpstr>
      </vt:variant>
      <vt:variant>
        <vt:i4>22</vt:i4>
      </vt:variant>
    </vt:vector>
  </HeadingPairs>
  <TitlesOfParts>
    <vt:vector size="40" baseType="lpstr">
      <vt:lpstr>仿宋_GB2312</vt:lpstr>
      <vt:lpstr>黑体</vt:lpstr>
      <vt:lpstr>华文楷体</vt:lpstr>
      <vt:lpstr>宋体</vt:lpstr>
      <vt:lpstr>微软雅黑</vt:lpstr>
      <vt:lpstr>Arial</vt:lpstr>
      <vt:lpstr>Calibri</vt:lpstr>
      <vt:lpstr>Calibri Light</vt:lpstr>
      <vt:lpstr>Cambria Math</vt:lpstr>
      <vt:lpstr>Lucida Sans Unicode</vt:lpstr>
      <vt:lpstr>Times New Roman</vt:lpstr>
      <vt:lpstr>Verdana</vt:lpstr>
      <vt:lpstr>Wingdings</vt:lpstr>
      <vt:lpstr>Wingdings 2</vt:lpstr>
      <vt:lpstr>Wingdings 3</vt:lpstr>
      <vt:lpstr>Office 主题</vt:lpstr>
      <vt:lpstr>1_聚合</vt:lpstr>
      <vt:lpstr>Equation</vt:lpstr>
      <vt:lpstr>PowerPoint 演示文稿</vt:lpstr>
      <vt:lpstr>Significance and Our Work </vt:lpstr>
      <vt:lpstr>A Mathematical Model of Spontaneous Imbibition with Dynamic Contact Angle</vt:lpstr>
      <vt:lpstr>Mathematical model </vt:lpstr>
      <vt:lpstr>Mathematical model </vt:lpstr>
      <vt:lpstr>Mathematical model </vt:lpstr>
      <vt:lpstr>PowerPoint 演示文稿</vt:lpstr>
      <vt:lpstr>Influence of dynamic contact angle</vt:lpstr>
      <vt:lpstr>Influence of dynamic contact angle</vt:lpstr>
      <vt:lpstr>A Mathematical Model of Spontaneous Imbibition with Dynamic Contact Angle</vt:lpstr>
      <vt:lpstr>Quantitative analysis</vt:lpstr>
      <vt:lpstr>Quantitative analysis</vt:lpstr>
      <vt:lpstr>Quantitative analysis</vt:lpstr>
      <vt:lpstr>Quantitative analysis</vt:lpstr>
      <vt:lpstr>Quantitative analysis</vt:lpstr>
      <vt:lpstr>A Mathematical Model of Spontaneous Imbibition with Dynamic Contact Angle</vt:lpstr>
      <vt:lpstr>Model validation</vt:lpstr>
      <vt:lpstr>Model validation</vt:lpstr>
      <vt:lpstr>Model validation</vt:lpstr>
      <vt:lpstr>A Mathematical Model of Spontaneous Imbibition with Dynamic Contact Angle</vt:lpstr>
      <vt:lpstr>Conclusion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dc:creator>
  <cp:lastModifiedBy>KANGKANG</cp:lastModifiedBy>
  <cp:revision>288</cp:revision>
  <dcterms:created xsi:type="dcterms:W3CDTF">2020-08-03T03:25:28Z</dcterms:created>
  <dcterms:modified xsi:type="dcterms:W3CDTF">2022-05-21T05:38:48Z</dcterms:modified>
</cp:coreProperties>
</file>