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0" r:id="rId3"/>
    <p:sldId id="361" r:id="rId4"/>
    <p:sldId id="383" r:id="rId5"/>
    <p:sldId id="391" r:id="rId6"/>
    <p:sldId id="400" r:id="rId7"/>
    <p:sldId id="392" r:id="rId8"/>
    <p:sldId id="394" r:id="rId9"/>
    <p:sldId id="395" r:id="rId10"/>
    <p:sldId id="396" r:id="rId11"/>
    <p:sldId id="397" r:id="rId12"/>
    <p:sldId id="398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C8D"/>
    <a:srgbClr val="AF0023"/>
    <a:srgbClr val="FFFFFF"/>
    <a:srgbClr val="D6F4FE"/>
    <a:srgbClr val="D2D7F6"/>
    <a:srgbClr val="FFD5DD"/>
    <a:srgbClr val="F1DFEF"/>
    <a:srgbClr val="C7EFFE"/>
    <a:srgbClr val="5DCAC7"/>
    <a:srgbClr val="1E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830" autoAdjust="0"/>
  </p:normalViewPr>
  <p:slideViewPr>
    <p:cSldViewPr snapToGrid="0" snapToObjects="1">
      <p:cViewPr varScale="1">
        <p:scale>
          <a:sx n="138" d="100"/>
          <a:sy n="138" d="100"/>
        </p:scale>
        <p:origin x="180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2CBA-97A8-4C13-AAE2-714083CACAFC}" type="datetime3">
              <a:rPr lang="en-GB" smtClean="0">
                <a:solidFill>
                  <a:srgbClr val="003E74"/>
                </a:solidFill>
              </a:rPr>
              <a:t>21 May, 2022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F1974D43-A0E1-444A-ADA2-A0CC89D91AA5}" type="datetime3">
              <a:rPr lang="en-GB" smtClean="0"/>
              <a:t>21 May,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974D43-A0E1-444A-ADA2-A0CC89D91AA5}" type="datetime3">
              <a:rPr lang="en-GB" smtClean="0"/>
              <a:t>21 May,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8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974D43-A0E1-444A-ADA2-A0CC89D91AA5}" type="datetime3">
              <a:rPr lang="en-GB" smtClean="0"/>
              <a:t>21 May,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974D43-A0E1-444A-ADA2-A0CC89D91AA5}" type="datetime3">
              <a:rPr lang="en-GB" smtClean="0"/>
              <a:t>21 May,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974D43-A0E1-444A-ADA2-A0CC89D91AA5}" type="datetime3">
              <a:rPr lang="en-GB" smtClean="0"/>
              <a:t>21 May,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413"/>
            <a:ext cx="8453336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425"/>
            <a:ext cx="8229600" cy="314280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6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14557E8-18AF-4BC0-8654-A7810F0BDA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8960" y="4902867"/>
            <a:ext cx="762000" cy="2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 eaLnBrk="0" hangingPunct="0">
              <a:defRPr/>
            </a:pPr>
            <a:fld id="{39930E68-23DC-FA42-BE2F-4C8CAF68BA7A}" type="slidenum">
              <a:rPr lang="en-US" sz="900">
                <a:solidFill>
                  <a:schemeClr val="tx1"/>
                </a:solidFill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" name="Picture 5" descr="College_Powerpoint_Background_16-9.png">
            <a:extLst>
              <a:ext uri="{FF2B5EF4-FFF2-40B4-BE49-F238E27FC236}">
                <a16:creationId xmlns:a16="http://schemas.microsoft.com/office/drawing/2014/main" id="{24122CB8-3026-4494-B9F2-2F5824D74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7078" r="77394" b="81399"/>
          <a:stretch/>
        </p:blipFill>
        <p:spPr>
          <a:xfrm>
            <a:off x="7323026" y="142670"/>
            <a:ext cx="1667934" cy="592668"/>
          </a:xfrm>
          <a:prstGeom prst="rect">
            <a:avLst/>
          </a:prstGeom>
        </p:spPr>
      </p:pic>
      <p:pic>
        <p:nvPicPr>
          <p:cNvPr id="7" name="Picture 6" descr="College_Powerpoint_Background_16-9.png">
            <a:extLst>
              <a:ext uri="{FF2B5EF4-FFF2-40B4-BE49-F238E27FC236}">
                <a16:creationId xmlns:a16="http://schemas.microsoft.com/office/drawing/2014/main" id="{F15A91FC-B02A-4140-BB69-B0DD2BDED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88648" r="-27" b="3950"/>
          <a:stretch/>
        </p:blipFill>
        <p:spPr>
          <a:xfrm>
            <a:off x="0" y="4558456"/>
            <a:ext cx="9144000" cy="3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8638"/>
            <a:ext cx="8229600" cy="2289123"/>
          </a:xfrm>
        </p:spPr>
        <p:txBody>
          <a:bodyPr/>
          <a:lstStyle/>
          <a:p>
            <a:r>
              <a:rPr lang="en-GB" sz="3600" dirty="0"/>
              <a:t>Supercritical Adsorption of CO</a:t>
            </a:r>
            <a:r>
              <a:rPr lang="en-GB" sz="3600" baseline="-25000" dirty="0"/>
              <a:t>2</a:t>
            </a:r>
            <a:r>
              <a:rPr lang="en-GB" sz="3600" dirty="0"/>
              <a:t> and CH</a:t>
            </a:r>
            <a:r>
              <a:rPr lang="en-GB" sz="3600" baseline="-25000" dirty="0"/>
              <a:t>4</a:t>
            </a:r>
            <a:r>
              <a:rPr lang="en-GB" sz="3600" dirty="0"/>
              <a:t> on Shales and Surrogate Porous Media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b="1" dirty="0"/>
              <a:t>Humera Ansari</a:t>
            </a:r>
            <a:r>
              <a:rPr lang="en-US" sz="1400" dirty="0"/>
              <a:t>, Martin Trusler, Geoffrey Maitland, Ronny Pini</a:t>
            </a:r>
          </a:p>
        </p:txBody>
      </p:sp>
      <p:pic>
        <p:nvPicPr>
          <p:cNvPr id="7" name="Picture 6" descr="Image result for CSIRO logo">
            <a:extLst>
              <a:ext uri="{FF2B5EF4-FFF2-40B4-BE49-F238E27FC236}">
                <a16:creationId xmlns:a16="http://schemas.microsoft.com/office/drawing/2014/main" id="{8633FBD4-A982-4453-A182-AFF5B44D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3" y="3506126"/>
            <a:ext cx="898119" cy="8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F4D74-B49E-1E4A-A9BE-5854A2382D34}"/>
              </a:ext>
            </a:extLst>
          </p:cNvPr>
          <p:cNvSpPr txBox="1"/>
          <p:nvPr/>
        </p:nvSpPr>
        <p:spPr>
          <a:xfrm>
            <a:off x="0" y="4817469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humera.ansari10@imperial.ac.uk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Adsorption on Shale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A546CFA-C58B-401C-9C96-054849CEBBE5}"/>
              </a:ext>
            </a:extLst>
          </p:cNvPr>
          <p:cNvSpPr txBox="1">
            <a:spLocks/>
          </p:cNvSpPr>
          <p:nvPr/>
        </p:nvSpPr>
        <p:spPr bwMode="auto">
          <a:xfrm>
            <a:off x="627206" y="896147"/>
            <a:ext cx="3869732" cy="237668"/>
          </a:xfrm>
          <a:prstGeom prst="rect">
            <a:avLst/>
          </a:prstGeom>
          <a:solidFill>
            <a:srgbClr val="D2D7F6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253496"/>
                </a:solidFill>
              </a:rPr>
              <a:t>Bowland (organic-rich) Shale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188A47-AE9F-4968-AF06-5DC05F86BE39}"/>
              </a:ext>
            </a:extLst>
          </p:cNvPr>
          <p:cNvSpPr txBox="1">
            <a:spLocks/>
          </p:cNvSpPr>
          <p:nvPr/>
        </p:nvSpPr>
        <p:spPr bwMode="auto">
          <a:xfrm>
            <a:off x="5070143" y="896147"/>
            <a:ext cx="3815698" cy="237668"/>
          </a:xfrm>
          <a:prstGeom prst="rect">
            <a:avLst/>
          </a:prstGeom>
          <a:solidFill>
            <a:srgbClr val="D6F4FE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1E96C7"/>
                </a:solidFill>
              </a:rPr>
              <a:t>Bowland (organic-lean) Shale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DF91B-AD92-48BF-ABA0-42C10E43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1230791"/>
            <a:ext cx="4339817" cy="2208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28C3B-F73C-4B04-9EC1-F0BEC6AF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16" y="1292206"/>
            <a:ext cx="4224239" cy="2082946"/>
          </a:xfrm>
          <a:prstGeom prst="rect">
            <a:avLst/>
          </a:prstGeom>
        </p:spPr>
      </p:pic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985DEF1-BD9A-4DA5-8AC3-E2E72AFDB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40132"/>
              </p:ext>
            </p:extLst>
          </p:nvPr>
        </p:nvGraphicFramePr>
        <p:xfrm>
          <a:off x="3343530" y="3533543"/>
          <a:ext cx="2456597" cy="7720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2734">
                  <a:extLst>
                    <a:ext uri="{9D8B030D-6E8A-4147-A177-3AD203B41FA5}">
                      <a16:colId xmlns:a16="http://schemas.microsoft.com/office/drawing/2014/main" val="3057462900"/>
                    </a:ext>
                  </a:extLst>
                </a:gridCol>
                <a:gridCol w="975815">
                  <a:extLst>
                    <a:ext uri="{9D8B030D-6E8A-4147-A177-3AD203B41FA5}">
                      <a16:colId xmlns:a16="http://schemas.microsoft.com/office/drawing/2014/main" val="3156552105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1157553277"/>
                    </a:ext>
                  </a:extLst>
                </a:gridCol>
              </a:tblGrid>
              <a:tr h="231483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TOC [</a:t>
                      </a:r>
                      <a:r>
                        <a:rPr lang="en-GB" sz="1050" dirty="0" err="1"/>
                        <a:t>wt</a:t>
                      </a:r>
                      <a:r>
                        <a:rPr lang="en-GB" sz="1050" dirty="0"/>
                        <a:t>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Clay [</a:t>
                      </a:r>
                      <a:r>
                        <a:rPr lang="en-GB" sz="1050" dirty="0" err="1"/>
                        <a:t>wt</a:t>
                      </a:r>
                      <a:r>
                        <a:rPr lang="en-GB" sz="1050" dirty="0"/>
                        <a:t>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17184"/>
                  </a:ext>
                </a:extLst>
              </a:tr>
              <a:tr h="26027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04003"/>
                  </a:ext>
                </a:extLst>
              </a:tr>
              <a:tr h="26027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4925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D933377-A115-40BE-885E-2E9EF48612F0}"/>
              </a:ext>
            </a:extLst>
          </p:cNvPr>
          <p:cNvGrpSpPr/>
          <p:nvPr/>
        </p:nvGrpSpPr>
        <p:grpSpPr>
          <a:xfrm>
            <a:off x="627206" y="3533543"/>
            <a:ext cx="2656321" cy="778013"/>
            <a:chOff x="627206" y="3533543"/>
            <a:chExt cx="2656321" cy="77801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6AE0293-8671-4F6B-ACA5-C9A823D09156}"/>
                </a:ext>
              </a:extLst>
            </p:cNvPr>
            <p:cNvSpPr/>
            <p:nvPr/>
          </p:nvSpPr>
          <p:spPr>
            <a:xfrm>
              <a:off x="627206" y="3533543"/>
              <a:ext cx="2632321" cy="754380"/>
            </a:xfrm>
            <a:prstGeom prst="roundRect">
              <a:avLst>
                <a:gd name="adj" fmla="val 4179"/>
              </a:avLst>
            </a:prstGeom>
            <a:ln>
              <a:solidFill>
                <a:srgbClr val="D2D7F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E1051ED-A7B4-42B1-98F5-F29AC7B0D6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206" y="3557176"/>
              <a:ext cx="2656321" cy="75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LG4 and ML adsorb more than the Bowland shales</a:t>
              </a:r>
            </a:p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CO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2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/CH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4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 ratio is &gt; 3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62C6F9-B54E-435A-B7A6-050C648B4BA4}"/>
              </a:ext>
            </a:extLst>
          </p:cNvPr>
          <p:cNvGrpSpPr/>
          <p:nvPr/>
        </p:nvGrpSpPr>
        <p:grpSpPr>
          <a:xfrm>
            <a:off x="5884130" y="3531188"/>
            <a:ext cx="3001710" cy="971538"/>
            <a:chOff x="5884130" y="3531188"/>
            <a:chExt cx="3001710" cy="97153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4ECB918-30D4-4D01-82E5-C0F94A6F99D8}"/>
                </a:ext>
              </a:extLst>
            </p:cNvPr>
            <p:cNvSpPr/>
            <p:nvPr/>
          </p:nvSpPr>
          <p:spPr>
            <a:xfrm>
              <a:off x="5884130" y="3531188"/>
              <a:ext cx="3001710" cy="754380"/>
            </a:xfrm>
            <a:prstGeom prst="roundRect">
              <a:avLst>
                <a:gd name="adj" fmla="val 4179"/>
              </a:avLst>
            </a:prstGeom>
            <a:ln>
              <a:solidFill>
                <a:srgbClr val="D6F4F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EBDB2A1-ACAD-47A2-9BDB-C650A79E57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68133" y="3557175"/>
              <a:ext cx="2863447" cy="94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Increased contribution of IL</a:t>
              </a:r>
            </a:p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B8 model includes a larger contribution of IL than MC </a:t>
              </a:r>
              <a:endParaRPr lang="en-GB" altLang="en-US" sz="1350" kern="0" baseline="-25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2D1BA1-5EB3-422B-B2CE-E83ED6A2962A}"/>
              </a:ext>
            </a:extLst>
          </p:cNvPr>
          <p:cNvSpPr txBox="1"/>
          <p:nvPr/>
        </p:nvSpPr>
        <p:spPr>
          <a:xfrm>
            <a:off x="575556" y="4861513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Ansari et al., Energy &amp; Fuels,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</p:spTree>
    <p:extLst>
      <p:ext uri="{BB962C8B-B14F-4D97-AF65-F5344CB8AC3E}">
        <p14:creationId xmlns:p14="http://schemas.microsoft.com/office/powerpoint/2010/main" val="20711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Representative PSD for Shale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244D92-DB3A-4C21-8639-DA90F6BBC48C}"/>
              </a:ext>
            </a:extLst>
          </p:cNvPr>
          <p:cNvGrpSpPr/>
          <p:nvPr/>
        </p:nvGrpSpPr>
        <p:grpSpPr>
          <a:xfrm>
            <a:off x="3404481" y="3504437"/>
            <a:ext cx="2095774" cy="1110788"/>
            <a:chOff x="3404481" y="3504437"/>
            <a:chExt cx="2095774" cy="11107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03F655-178F-4229-81DE-B1396FAFE2D1}"/>
                </a:ext>
              </a:extLst>
            </p:cNvPr>
            <p:cNvSpPr/>
            <p:nvPr/>
          </p:nvSpPr>
          <p:spPr>
            <a:xfrm>
              <a:off x="3404481" y="3509284"/>
              <a:ext cx="2095774" cy="1105941"/>
            </a:xfrm>
            <a:prstGeom prst="roundRect">
              <a:avLst>
                <a:gd name="adj" fmla="val 4179"/>
              </a:avLst>
            </a:prstGeom>
            <a:ln>
              <a:solidFill>
                <a:srgbClr val="EFBC8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72F12A6-4813-4048-B7D3-9E0A023DBF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58208" y="3504437"/>
              <a:ext cx="2042047" cy="101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just"/>
              <a:r>
                <a:rPr lang="en-GB" altLang="en-US" sz="1350" kern="0" dirty="0">
                  <a:latin typeface="Calibri Light" panose="020F0302020204030204" pitchFamily="34" charset="0"/>
                </a:rPr>
                <a:t>Three scaling factors: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altLang="en-US" sz="1350" kern="0" dirty="0">
                  <a:latin typeface="Calibri Light" panose="020F0302020204030204" pitchFamily="34" charset="0"/>
                </a:rPr>
                <a:t>w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o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 – TOC (</a:t>
              </a:r>
              <a:r>
                <a:rPr lang="en-GB" altLang="en-US" sz="1350" kern="0" dirty="0" err="1">
                  <a:latin typeface="Calibri Light" panose="020F0302020204030204" pitchFamily="34" charset="0"/>
                </a:rPr>
                <a:t>wt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%)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altLang="en-US" sz="1350" kern="0" dirty="0" err="1">
                  <a:latin typeface="Calibri Light" panose="020F0302020204030204" pitchFamily="34" charset="0"/>
                </a:rPr>
                <a:t>w</a:t>
              </a:r>
              <a:r>
                <a:rPr lang="en-GB" altLang="en-US" sz="1350" kern="0" baseline="-25000" dirty="0" err="1">
                  <a:latin typeface="Calibri Light" panose="020F0302020204030204" pitchFamily="34" charset="0"/>
                </a:rPr>
                <a:t>c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 – clay content (</a:t>
              </a:r>
              <a:r>
                <a:rPr lang="en-GB" altLang="en-US" sz="1350" kern="0" dirty="0" err="1">
                  <a:latin typeface="Calibri Light" panose="020F0302020204030204" pitchFamily="34" charset="0"/>
                </a:rPr>
                <a:t>wt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%)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altLang="en-US" sz="1350" kern="0" dirty="0">
                  <a:latin typeface="Calibri Light" panose="020F0302020204030204" pitchFamily="34" charset="0"/>
                </a:rPr>
                <a:t>t – fraction of AC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913EA8-8966-47AB-8FD9-E6115BBCD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70" b="768"/>
          <a:stretch/>
        </p:blipFill>
        <p:spPr>
          <a:xfrm>
            <a:off x="236175" y="927679"/>
            <a:ext cx="2704764" cy="2532278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FD0CC3-14CD-4237-823E-F2BCA18BB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63346"/>
              </p:ext>
            </p:extLst>
          </p:nvPr>
        </p:nvGraphicFramePr>
        <p:xfrm>
          <a:off x="5724306" y="1696286"/>
          <a:ext cx="3042910" cy="1417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4088">
                  <a:extLst>
                    <a:ext uri="{9D8B030D-6E8A-4147-A177-3AD203B41FA5}">
                      <a16:colId xmlns:a16="http://schemas.microsoft.com/office/drawing/2014/main" val="3057462900"/>
                    </a:ext>
                  </a:extLst>
                </a:gridCol>
                <a:gridCol w="1379705">
                  <a:extLst>
                    <a:ext uri="{9D8B030D-6E8A-4147-A177-3AD203B41FA5}">
                      <a16:colId xmlns:a16="http://schemas.microsoft.com/office/drawing/2014/main" val="3156552105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1157553277"/>
                    </a:ext>
                  </a:extLst>
                </a:gridCol>
              </a:tblGrid>
              <a:tr h="26813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Experimental </a:t>
                      </a:r>
                      <a:r>
                        <a:rPr lang="el-GR" sz="1050" i="1" dirty="0"/>
                        <a:t>ν</a:t>
                      </a:r>
                      <a:r>
                        <a:rPr lang="en-GB" sz="1050" i="0" baseline="-25000" dirty="0" err="1"/>
                        <a:t>p</a:t>
                      </a:r>
                      <a:r>
                        <a:rPr lang="en-GB" sz="1050" i="0" baseline="30000" dirty="0" err="1"/>
                        <a:t>tot</a:t>
                      </a:r>
                      <a:r>
                        <a:rPr lang="en-GB" sz="1050" i="0" baseline="30000" dirty="0"/>
                        <a:t> </a:t>
                      </a:r>
                      <a:r>
                        <a:rPr lang="en-GB" sz="1050" dirty="0"/>
                        <a:t>[cm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dirty="0"/>
                        <a:t>/g]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Predicted </a:t>
                      </a:r>
                      <a:r>
                        <a:rPr lang="el-GR" sz="1050" i="1" dirty="0"/>
                        <a:t>ν</a:t>
                      </a:r>
                      <a:r>
                        <a:rPr lang="en-GB" sz="1050" i="0" baseline="-25000" dirty="0" err="1"/>
                        <a:t>p</a:t>
                      </a:r>
                      <a:r>
                        <a:rPr lang="en-GB" sz="1050" i="0" baseline="30000" dirty="0" err="1"/>
                        <a:t>tot</a:t>
                      </a:r>
                      <a:r>
                        <a:rPr lang="en-GB" sz="1050" i="0" baseline="30000" dirty="0"/>
                        <a:t> </a:t>
                      </a:r>
                      <a:r>
                        <a:rPr lang="en-GB" sz="1050" dirty="0"/>
                        <a:t>[cm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dirty="0"/>
                        <a:t>/g]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17184"/>
                  </a:ext>
                </a:extLst>
              </a:tr>
              <a:tr h="13480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85471"/>
                  </a:ext>
                </a:extLst>
              </a:tr>
              <a:tr h="133568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22944"/>
                  </a:ext>
                </a:extLst>
              </a:tr>
              <a:tr h="1528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04003"/>
                  </a:ext>
                </a:extLst>
              </a:tr>
              <a:tr h="13792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0.016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4925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A262BC-217A-4F7D-AF45-60988C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063" y="1246670"/>
            <a:ext cx="2085395" cy="3173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CB69AF-CB53-4AE2-A408-D69FCC2D0B32}"/>
              </a:ext>
            </a:extLst>
          </p:cNvPr>
          <p:cNvGrpSpPr/>
          <p:nvPr/>
        </p:nvGrpSpPr>
        <p:grpSpPr>
          <a:xfrm>
            <a:off x="414912" y="3504437"/>
            <a:ext cx="2747387" cy="1120168"/>
            <a:chOff x="414912" y="3504437"/>
            <a:chExt cx="2747387" cy="11201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36E3F2-30D8-4856-84BF-0C04FB41EBAD}"/>
                </a:ext>
              </a:extLst>
            </p:cNvPr>
            <p:cNvSpPr/>
            <p:nvPr/>
          </p:nvSpPr>
          <p:spPr>
            <a:xfrm>
              <a:off x="414912" y="3504437"/>
              <a:ext cx="2747387" cy="1120168"/>
            </a:xfrm>
            <a:prstGeom prst="roundRect">
              <a:avLst>
                <a:gd name="adj" fmla="val 4179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DE45A97-242E-46F4-91A7-EA25137B99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199" y="3512057"/>
              <a:ext cx="2705099" cy="71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Pore volumes directly dependant on TOC</a:t>
              </a:r>
            </a:p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PSDs obtained based on kernels for either slit carbon pores or cylindrical silica pores (not both).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B882F8-4F39-4E34-BF78-8364E6E7E4A1}"/>
              </a:ext>
            </a:extLst>
          </p:cNvPr>
          <p:cNvSpPr txBox="1"/>
          <p:nvPr/>
        </p:nvSpPr>
        <p:spPr>
          <a:xfrm>
            <a:off x="575556" y="4861513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Ansari et al., Energy &amp; Fuels,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1F45C-EFCA-4346-9B80-E1B24676C493}"/>
              </a:ext>
            </a:extLst>
          </p:cNvPr>
          <p:cNvSpPr/>
          <p:nvPr/>
        </p:nvSpPr>
        <p:spPr>
          <a:xfrm>
            <a:off x="2570018" y="1087582"/>
            <a:ext cx="263237" cy="184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F49DA3-3054-4BDE-9599-F557F26AA47C}"/>
              </a:ext>
            </a:extLst>
          </p:cNvPr>
          <p:cNvGrpSpPr/>
          <p:nvPr/>
        </p:nvGrpSpPr>
        <p:grpSpPr>
          <a:xfrm>
            <a:off x="2940939" y="927679"/>
            <a:ext cx="2845712" cy="2532278"/>
            <a:chOff x="2940939" y="927679"/>
            <a:chExt cx="2845712" cy="25322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8949A-DFD0-4F12-9967-1F5816A88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731" b="768"/>
            <a:stretch/>
          </p:blipFill>
          <p:spPr>
            <a:xfrm>
              <a:off x="2940939" y="927679"/>
              <a:ext cx="2845712" cy="253227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8A9D61-8E50-49A5-8123-7B106CB5CC60}"/>
                </a:ext>
              </a:extLst>
            </p:cNvPr>
            <p:cNvSpPr/>
            <p:nvPr/>
          </p:nvSpPr>
          <p:spPr>
            <a:xfrm>
              <a:off x="5195196" y="1087582"/>
              <a:ext cx="263237" cy="184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90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Gas-in-Place and CO</a:t>
            </a:r>
            <a:r>
              <a:rPr lang="en-GB" baseline="-25000" dirty="0"/>
              <a:t>2</a:t>
            </a:r>
            <a:r>
              <a:rPr lang="en-GB" dirty="0"/>
              <a:t> Storage Potential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75FA5-4C34-4E87-86E4-D4109FDD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93" y="1362286"/>
            <a:ext cx="5374205" cy="27110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A456B4-689B-453D-861B-B4C6B4017FFE}"/>
              </a:ext>
            </a:extLst>
          </p:cNvPr>
          <p:cNvGrpSpPr/>
          <p:nvPr/>
        </p:nvGrpSpPr>
        <p:grpSpPr>
          <a:xfrm>
            <a:off x="537198" y="952488"/>
            <a:ext cx="3236961" cy="2056843"/>
            <a:chOff x="1317221" y="4240044"/>
            <a:chExt cx="3939796" cy="25040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5DF344-4390-4856-9DA2-E343454B3639}"/>
                </a:ext>
              </a:extLst>
            </p:cNvPr>
            <p:cNvGrpSpPr/>
            <p:nvPr/>
          </p:nvGrpSpPr>
          <p:grpSpPr>
            <a:xfrm>
              <a:off x="1317221" y="4240044"/>
              <a:ext cx="3939796" cy="1877117"/>
              <a:chOff x="1204254" y="2650876"/>
              <a:chExt cx="3939796" cy="187711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41C09F3-09E0-4C93-9DC5-AA83FF12C122}"/>
                  </a:ext>
                </a:extLst>
              </p:cNvPr>
              <p:cNvGrpSpPr/>
              <p:nvPr/>
            </p:nvGrpSpPr>
            <p:grpSpPr>
              <a:xfrm>
                <a:off x="1204254" y="2650876"/>
                <a:ext cx="3939796" cy="1877117"/>
                <a:chOff x="25255122" y="15154749"/>
                <a:chExt cx="3939796" cy="1877117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E44B7AB-F632-4FA1-9636-FD71AA4D4AD0}"/>
                    </a:ext>
                  </a:extLst>
                </p:cNvPr>
                <p:cNvGrpSpPr/>
                <p:nvPr/>
              </p:nvGrpSpPr>
              <p:grpSpPr>
                <a:xfrm>
                  <a:off x="25255122" y="15154749"/>
                  <a:ext cx="3939796" cy="1877117"/>
                  <a:chOff x="25803745" y="24395147"/>
                  <a:chExt cx="5909692" cy="281568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31">
                        <a:extLst>
                          <a:ext uri="{FF2B5EF4-FFF2-40B4-BE49-F238E27FC236}">
                            <a16:creationId xmlns:a16="http://schemas.microsoft.com/office/drawing/2014/main" id="{54F95F1A-63B9-419D-A72A-4235152E3B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803745" y="25261021"/>
                        <a:ext cx="5458792" cy="9209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>
                        <a:defPPr>
                          <a:defRPr lang="da-DK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5pPr>
                        <a:lvl6pPr marL="2286000" algn="l" defTabSz="914400" rtl="0" eaLnBrk="1" latinLnBrk="0" hangingPunct="1"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6pPr>
                        <a:lvl7pPr marL="2743200" algn="l" defTabSz="914400" rtl="0" eaLnBrk="1" latinLnBrk="0" hangingPunct="1"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7pPr>
                        <a:lvl8pPr marL="3200400" algn="l" defTabSz="914400" rtl="0" eaLnBrk="1" latinLnBrk="0" hangingPunct="1"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8pPr>
                        <a:lvl9pPr marL="3657600" algn="l" defTabSz="914400" rtl="0" eaLnBrk="1" latinLnBrk="0" hangingPunct="1">
                          <a:defRPr sz="1600" i="1" kern="1200">
                            <a:solidFill>
                              <a:srgbClr val="6E6E6F"/>
                            </a:solidFill>
                            <a:latin typeface="Verdana" panose="020B0604030504040204" pitchFamily="34" charset="0"/>
                            <a:ea typeface="+mn-ea"/>
                            <a:cs typeface="Times New Roman" panose="02020603050405020304" pitchFamily="18" charset="0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GB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sc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GB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sk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ex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en-GB" i="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31">
                        <a:extLst>
                          <a:ext uri="{FF2B5EF4-FFF2-40B4-BE49-F238E27FC236}">
                            <a16:creationId xmlns:a16="http://schemas.microsoft.com/office/drawing/2014/main" id="{54F95F1A-63B9-419D-A72A-4235152E3BE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803745" y="25261021"/>
                        <a:ext cx="5458792" cy="92092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" name="TextBox 34">
                    <a:extLst>
                      <a:ext uri="{FF2B5EF4-FFF2-40B4-BE49-F238E27FC236}">
                        <a16:creationId xmlns:a16="http://schemas.microsoft.com/office/drawing/2014/main" id="{602738AC-A236-40A8-8D09-8DDF5118A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9608105" y="24395147"/>
                    <a:ext cx="2105332" cy="7868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a-DK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5pPr>
                    <a:lvl6pPr marL="22860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6pPr>
                    <a:lvl7pPr marL="27432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7pPr>
                    <a:lvl8pPr marL="32004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8pPr>
                    <a:lvl9pPr marL="36576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en-GB" sz="1100" i="0" dirty="0">
                        <a:solidFill>
                          <a:srgbClr val="171717"/>
                        </a:solidFill>
                        <a:latin typeface="Calibri Light" panose="020F0302020204030204" pitchFamily="34" charset="0"/>
                      </a:rPr>
                      <a:t>Excess Adsorbed </a:t>
                    </a:r>
                  </a:p>
                  <a:p>
                    <a:pPr algn="ctr"/>
                    <a:r>
                      <a:rPr lang="en-GB" sz="1100" i="0" dirty="0">
                        <a:solidFill>
                          <a:srgbClr val="171717"/>
                        </a:solidFill>
                        <a:latin typeface="Calibri Light" panose="020F0302020204030204" pitchFamily="34" charset="0"/>
                      </a:rPr>
                      <a:t>Amount</a:t>
                    </a:r>
                  </a:p>
                </p:txBody>
              </p:sp>
              <p:sp>
                <p:nvSpPr>
                  <p:cNvPr id="19" name="TextBox 35">
                    <a:extLst>
                      <a:ext uri="{FF2B5EF4-FFF2-40B4-BE49-F238E27FC236}">
                        <a16:creationId xmlns:a16="http://schemas.microsoft.com/office/drawing/2014/main" id="{66865B33-44A6-4189-91B6-E16E17E0185C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5616" y="26423977"/>
                    <a:ext cx="2055329" cy="7868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da-DK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5pPr>
                    <a:lvl6pPr marL="22860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6pPr>
                    <a:lvl7pPr marL="27432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7pPr>
                    <a:lvl8pPr marL="32004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8pPr>
                    <a:lvl9pPr marL="3657600" algn="l" defTabSz="914400" rtl="0" eaLnBrk="1" latinLnBrk="0" hangingPunct="1">
                      <a:defRPr sz="1600" i="1" kern="1200">
                        <a:solidFill>
                          <a:srgbClr val="6E6E6F"/>
                        </a:solidFill>
                        <a:latin typeface="Verdana" panose="020B0604030504040204" pitchFamily="34" charset="0"/>
                        <a:ea typeface="+mn-ea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en-GB" sz="1100" i="0" dirty="0">
                        <a:solidFill>
                          <a:srgbClr val="171717"/>
                        </a:solidFill>
                        <a:latin typeface="Calibri Light" panose="020F0302020204030204" pitchFamily="34" charset="0"/>
                      </a:rPr>
                      <a:t>Volumetric Free Gas</a:t>
                    </a:r>
                  </a:p>
                </p:txBody>
              </p:sp>
            </p:grpSp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D937D072-F587-408B-A680-3CFE178D86FE}"/>
                    </a:ext>
                  </a:extLst>
                </p:cNvPr>
                <p:cNvSpPr/>
                <p:nvPr/>
              </p:nvSpPr>
              <p:spPr>
                <a:xfrm rot="16200000">
                  <a:off x="26511735" y="16190144"/>
                  <a:ext cx="219485" cy="367747"/>
                </a:xfrm>
                <a:prstGeom prst="leftBrace">
                  <a:avLst/>
                </a:prstGeom>
                <a:ln w="12700">
                  <a:solidFill>
                    <a:srgbClr val="00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1100" dirty="0"/>
                </a:p>
              </p:txBody>
            </p:sp>
          </p:grpSp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E8EC23BC-B7E1-4186-BB23-5C9B8BB96DC1}"/>
                  </a:ext>
                </a:extLst>
              </p:cNvPr>
              <p:cNvSpPr/>
              <p:nvPr/>
            </p:nvSpPr>
            <p:spPr>
              <a:xfrm rot="5400000">
                <a:off x="4328552" y="3020518"/>
                <a:ext cx="227440" cy="431932"/>
              </a:xfrm>
              <a:prstGeom prst="leftBrace">
                <a:avLst/>
              </a:prstGeom>
              <a:ln w="127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1100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D07BE-F18A-4BC6-9438-B3D53AE6677E}"/>
                </a:ext>
              </a:extLst>
            </p:cNvPr>
            <p:cNvSpPr/>
            <p:nvPr/>
          </p:nvSpPr>
          <p:spPr bwMode="auto">
            <a:xfrm>
              <a:off x="1317221" y="4240045"/>
              <a:ext cx="3854883" cy="2504026"/>
            </a:xfrm>
            <a:prstGeom prst="rect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anose="020B060403050404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1">
                <a:extLst>
                  <a:ext uri="{FF2B5EF4-FFF2-40B4-BE49-F238E27FC236}">
                    <a16:creationId xmlns:a16="http://schemas.microsoft.com/office/drawing/2014/main" id="{E0CFAA91-09BA-4E1F-83AB-398AFA8C9501}"/>
                  </a:ext>
                </a:extLst>
              </p:cNvPr>
              <p:cNvSpPr txBox="1"/>
              <p:nvPr/>
            </p:nvSpPr>
            <p:spPr>
              <a:xfrm>
                <a:off x="1727832" y="2583734"/>
                <a:ext cx="1360885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31">
                <a:extLst>
                  <a:ext uri="{FF2B5EF4-FFF2-40B4-BE49-F238E27FC236}">
                    <a16:creationId xmlns:a16="http://schemas.microsoft.com/office/drawing/2014/main" id="{E0CFAA91-09BA-4E1F-83AB-398AFA8C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32" y="2583734"/>
                <a:ext cx="1360885" cy="268150"/>
              </a:xfrm>
              <a:prstGeom prst="rect">
                <a:avLst/>
              </a:prstGeom>
              <a:blipFill>
                <a:blip r:embed="rId4"/>
                <a:stretch>
                  <a:fillRect l="-1786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35">
            <a:extLst>
              <a:ext uri="{FF2B5EF4-FFF2-40B4-BE49-F238E27FC236}">
                <a16:creationId xmlns:a16="http://schemas.microsoft.com/office/drawing/2014/main" id="{81FDAC55-0D93-4D4E-A241-0155DC7EFFE3}"/>
              </a:ext>
            </a:extLst>
          </p:cNvPr>
          <p:cNvSpPr txBox="1"/>
          <p:nvPr/>
        </p:nvSpPr>
        <p:spPr>
          <a:xfrm>
            <a:off x="474090" y="2616684"/>
            <a:ext cx="1336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sz="1100" i="0" dirty="0">
                <a:solidFill>
                  <a:srgbClr val="171717"/>
                </a:solidFill>
                <a:latin typeface="Calibri Light" panose="020F0302020204030204" pitchFamily="34" charset="0"/>
              </a:rPr>
              <a:t>Produced Volume:</a:t>
            </a:r>
          </a:p>
        </p:txBody>
      </p:sp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68F9D3AE-79EE-4E61-AE39-A5CB5005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26977"/>
              </p:ext>
            </p:extLst>
          </p:nvPr>
        </p:nvGraphicFramePr>
        <p:xfrm>
          <a:off x="655577" y="3141354"/>
          <a:ext cx="2930437" cy="1417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5451">
                  <a:extLst>
                    <a:ext uri="{9D8B030D-6E8A-4147-A177-3AD203B41FA5}">
                      <a16:colId xmlns:a16="http://schemas.microsoft.com/office/drawing/2014/main" val="3057462900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3156552105"/>
                    </a:ext>
                  </a:extLst>
                </a:gridCol>
                <a:gridCol w="1453116">
                  <a:extLst>
                    <a:ext uri="{9D8B030D-6E8A-4147-A177-3AD203B41FA5}">
                      <a16:colId xmlns:a16="http://schemas.microsoft.com/office/drawing/2014/main" val="1773537207"/>
                    </a:ext>
                  </a:extLst>
                </a:gridCol>
              </a:tblGrid>
              <a:tr h="26813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OGIP [m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baseline="-25000" dirty="0"/>
                        <a:t>STP</a:t>
                      </a:r>
                      <a:r>
                        <a:rPr lang="en-GB" sz="1050" dirty="0"/>
                        <a:t>/m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CO</a:t>
                      </a:r>
                      <a:r>
                        <a:rPr lang="en-GB" sz="1050" baseline="-25000" dirty="0"/>
                        <a:t>2</a:t>
                      </a:r>
                      <a:r>
                        <a:rPr lang="en-GB" sz="1050" dirty="0"/>
                        <a:t> Storage Potential [m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baseline="-25000" dirty="0"/>
                        <a:t>STP</a:t>
                      </a:r>
                      <a:r>
                        <a:rPr lang="en-GB" sz="1050" dirty="0"/>
                        <a:t>/m</a:t>
                      </a:r>
                      <a:r>
                        <a:rPr lang="en-GB" sz="1050" baseline="30000" dirty="0"/>
                        <a:t>3</a:t>
                      </a:r>
                      <a:r>
                        <a:rPr lang="en-GB" sz="105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17184"/>
                  </a:ext>
                </a:extLst>
              </a:tr>
              <a:tr h="13480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30.3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85471"/>
                  </a:ext>
                </a:extLst>
              </a:tr>
              <a:tr h="133568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22944"/>
                  </a:ext>
                </a:extLst>
              </a:tr>
              <a:tr h="1528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04003"/>
                  </a:ext>
                </a:extLst>
              </a:tr>
              <a:tr h="13792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492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A64F4BE-79D5-471F-906D-8A94FE69C354}"/>
              </a:ext>
            </a:extLst>
          </p:cNvPr>
          <p:cNvSpPr txBox="1"/>
          <p:nvPr/>
        </p:nvSpPr>
        <p:spPr>
          <a:xfrm>
            <a:off x="575556" y="4861513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Ansari et al., Energy &amp; Fuels,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</p:spTree>
    <p:extLst>
      <p:ext uri="{BB962C8B-B14F-4D97-AF65-F5344CB8AC3E}">
        <p14:creationId xmlns:p14="http://schemas.microsoft.com/office/powerpoint/2010/main" val="35442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06C7-D02B-4E1D-B4EC-43EFABFB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8A44-FCC3-489A-B766-9E5C64FC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44632"/>
            <a:ext cx="4015739" cy="329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Adsorption on shales is strongly dependent on TOC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Shale’s composition can be used to predict adsorption in shale, avoiding a heavy experimental burden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The validity of this approach extends from textural analysis to the quantification of the GIP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303E4E-891C-44D1-933C-37152B7A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"/>
          <a:stretch/>
        </p:blipFill>
        <p:spPr>
          <a:xfrm>
            <a:off x="4449699" y="1279394"/>
            <a:ext cx="4460837" cy="2416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3253E-71CC-DE62-9550-08099162CA11}"/>
              </a:ext>
            </a:extLst>
          </p:cNvPr>
          <p:cNvSpPr txBox="1"/>
          <p:nvPr/>
        </p:nvSpPr>
        <p:spPr>
          <a:xfrm>
            <a:off x="0" y="4817469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humera.ansari10@imperial.ac.uk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9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598E-3906-4556-B673-0E28FD27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Shale Gas Production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1ABC7F-2709-4F42-B77A-730C5CE8B069}"/>
              </a:ext>
            </a:extLst>
          </p:cNvPr>
          <p:cNvSpPr txBox="1">
            <a:spLocks/>
          </p:cNvSpPr>
          <p:nvPr/>
        </p:nvSpPr>
        <p:spPr bwMode="auto">
          <a:xfrm>
            <a:off x="2392484" y="857207"/>
            <a:ext cx="4183893" cy="744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>
              <a:spcBef>
                <a:spcPts val="225"/>
              </a:spcBef>
              <a:defRPr/>
            </a:pPr>
            <a:r>
              <a:rPr lang="en-GB" altLang="en-US" sz="1400" kern="0" dirty="0">
                <a:latin typeface="+mn-lt"/>
              </a:rPr>
              <a:t>Rising production rates of shale gas worldwide</a:t>
            </a:r>
          </a:p>
          <a:p>
            <a:pPr marL="0" indent="0" algn="ctr">
              <a:spcBef>
                <a:spcPts val="225"/>
              </a:spcBef>
              <a:defRPr/>
            </a:pPr>
            <a:r>
              <a:rPr lang="en-GB" altLang="en-US" sz="1400" kern="0" dirty="0">
                <a:latin typeface="+mn-lt"/>
              </a:rPr>
              <a:t>Global shale resources = 36,000 trillion cubic feet</a:t>
            </a:r>
          </a:p>
          <a:p>
            <a:pPr marL="0" indent="0" algn="ctr">
              <a:spcBef>
                <a:spcPts val="225"/>
              </a:spcBef>
              <a:defRPr/>
            </a:pPr>
            <a:r>
              <a:rPr lang="en-GB" altLang="en-US" sz="1400" b="1" kern="0" dirty="0">
                <a:solidFill>
                  <a:srgbClr val="C00000"/>
                </a:solidFill>
                <a:latin typeface="+mn-lt"/>
              </a:rPr>
              <a:t>Transition Fuel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522D-C179-4675-B8A8-9C21105AE424}"/>
              </a:ext>
            </a:extLst>
          </p:cNvPr>
          <p:cNvSpPr txBox="1"/>
          <p:nvPr/>
        </p:nvSpPr>
        <p:spPr>
          <a:xfrm>
            <a:off x="462031" y="4774168"/>
            <a:ext cx="56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Salehi et al., Oil and Gas Review,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2009</a:t>
            </a:r>
          </a:p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Edwards et al., Environmental Science &amp; Technology,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49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(15), 2015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23E09-9528-4E81-9803-F2A3D7ECF235}"/>
              </a:ext>
            </a:extLst>
          </p:cNvPr>
          <p:cNvSpPr/>
          <p:nvPr/>
        </p:nvSpPr>
        <p:spPr>
          <a:xfrm>
            <a:off x="629562" y="1778368"/>
            <a:ext cx="756084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kern="0" dirty="0">
                <a:solidFill>
                  <a:srgbClr val="000000"/>
                </a:solidFill>
              </a:rPr>
              <a:t>Shale Gas Extraction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614598-B184-4F8C-9940-FD622A3B60BB}"/>
              </a:ext>
            </a:extLst>
          </p:cNvPr>
          <p:cNvSpPr/>
          <p:nvPr/>
        </p:nvSpPr>
        <p:spPr>
          <a:xfrm>
            <a:off x="629562" y="2131196"/>
            <a:ext cx="3662672" cy="1640974"/>
          </a:xfrm>
          <a:prstGeom prst="roundRect">
            <a:avLst>
              <a:gd name="adj" fmla="val 4179"/>
            </a:avLst>
          </a:prstGeom>
          <a:ln>
            <a:solidFill>
              <a:srgbClr val="5DCAC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700" b="1" kern="0" dirty="0"/>
              <a:t>Fracking</a:t>
            </a:r>
          </a:p>
          <a:p>
            <a:pPr algn="ctr">
              <a:defRPr/>
            </a:pPr>
            <a:endParaRPr lang="en-GB" altLang="en-US" b="1" kern="0" dirty="0"/>
          </a:p>
          <a:p>
            <a:pPr algn="ctr">
              <a:defRPr/>
            </a:pPr>
            <a:endParaRPr lang="en-GB" altLang="en-US" b="1" kern="0" dirty="0"/>
          </a:p>
          <a:p>
            <a:pPr algn="ctr">
              <a:defRPr/>
            </a:pPr>
            <a:endParaRPr lang="en-GB" altLang="en-US" b="1" kern="0" dirty="0"/>
          </a:p>
          <a:p>
            <a:pPr algn="ctr">
              <a:spcBef>
                <a:spcPts val="1350"/>
              </a:spcBef>
              <a:defRPr/>
            </a:pPr>
            <a:endParaRPr lang="en-GB" sz="1200" kern="0" baseline="30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C4FCD9-5468-4E79-8F0E-6CE4C30F0645}"/>
              </a:ext>
            </a:extLst>
          </p:cNvPr>
          <p:cNvSpPr/>
          <p:nvPr/>
        </p:nvSpPr>
        <p:spPr>
          <a:xfrm>
            <a:off x="4518858" y="2131196"/>
            <a:ext cx="3667357" cy="1640974"/>
          </a:xfrm>
          <a:prstGeom prst="roundRect">
            <a:avLst>
              <a:gd name="adj" fmla="val 4179"/>
            </a:avLst>
          </a:prstGeom>
          <a:ln>
            <a:solidFill>
              <a:srgbClr val="5DCAC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700" b="1" kern="0" dirty="0"/>
              <a:t>Enhanced Shale Gas Recovery</a:t>
            </a:r>
            <a:endParaRPr lang="en-GB" altLang="en-US" sz="1700" b="1" kern="0" dirty="0">
              <a:solidFill>
                <a:srgbClr val="C00000"/>
              </a:solidFill>
            </a:endParaRPr>
          </a:p>
          <a:p>
            <a:pPr algn="ctr">
              <a:spcBef>
                <a:spcPts val="1350"/>
              </a:spcBef>
              <a:defRPr/>
            </a:pPr>
            <a:endParaRPr lang="en-GB" b="1" kern="0" baseline="30000" dirty="0"/>
          </a:p>
          <a:p>
            <a:pPr algn="ctr">
              <a:spcBef>
                <a:spcPts val="1350"/>
              </a:spcBef>
              <a:defRPr/>
            </a:pPr>
            <a:endParaRPr lang="en-GB" b="1" kern="0" baseline="30000" dirty="0"/>
          </a:p>
          <a:p>
            <a:pPr algn="ctr">
              <a:spcBef>
                <a:spcPts val="1350"/>
              </a:spcBef>
              <a:defRPr/>
            </a:pPr>
            <a:endParaRPr lang="en-GB" b="1" kern="0" baseline="30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7291A-4D88-4784-8D3E-3437869B848C}"/>
              </a:ext>
            </a:extLst>
          </p:cNvPr>
          <p:cNvGrpSpPr/>
          <p:nvPr/>
        </p:nvGrpSpPr>
        <p:grpSpPr>
          <a:xfrm>
            <a:off x="5101208" y="2568325"/>
            <a:ext cx="2538282" cy="1119487"/>
            <a:chOff x="1187624" y="4481067"/>
            <a:chExt cx="3384376" cy="14926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FEA7EA-686C-47D7-9034-71AC4193AF1E}"/>
                </a:ext>
              </a:extLst>
            </p:cNvPr>
            <p:cNvSpPr/>
            <p:nvPr/>
          </p:nvSpPr>
          <p:spPr bwMode="auto">
            <a:xfrm>
              <a:off x="1187624" y="5361333"/>
              <a:ext cx="3384376" cy="58794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1" hangingPunct="1"/>
              <a:endParaRPr lang="en-GB" sz="135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1DF4C5-403C-4489-A623-6DC06B99F933}"/>
                </a:ext>
              </a:extLst>
            </p:cNvPr>
            <p:cNvCxnSpPr/>
            <p:nvPr/>
          </p:nvCxnSpPr>
          <p:spPr bwMode="auto">
            <a:xfrm>
              <a:off x="1835696" y="485465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F3B17E-5C32-4EBC-9DE7-5CA94A1BA130}"/>
                </a:ext>
              </a:extLst>
            </p:cNvPr>
            <p:cNvCxnSpPr/>
            <p:nvPr/>
          </p:nvCxnSpPr>
          <p:spPr bwMode="auto">
            <a:xfrm flipV="1">
              <a:off x="3779912" y="4854656"/>
              <a:ext cx="0" cy="4914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A1DCA7-F061-4787-B991-CC29706C16E5}"/>
                </a:ext>
              </a:extLst>
            </p:cNvPr>
            <p:cNvSpPr txBox="1"/>
            <p:nvPr/>
          </p:nvSpPr>
          <p:spPr>
            <a:xfrm>
              <a:off x="1511659" y="4485325"/>
              <a:ext cx="7524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2654" indent="-272654"/>
              <a:r>
                <a:rPr lang="en-GB" sz="1350" dirty="0">
                  <a:solidFill>
                    <a:srgbClr val="040404"/>
                  </a:solidFill>
                </a:rPr>
                <a:t>CO</a:t>
              </a:r>
              <a:r>
                <a:rPr lang="en-GB" sz="1350" baseline="-25000" dirty="0">
                  <a:solidFill>
                    <a:srgbClr val="040404"/>
                  </a:solidFill>
                </a:rPr>
                <a:t>2</a:t>
              </a:r>
              <a:endParaRPr lang="en-GB" sz="1350" dirty="0">
                <a:solidFill>
                  <a:srgbClr val="04040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4B54BE-7F18-4C7C-88C4-09FF88BFDDCB}"/>
                </a:ext>
              </a:extLst>
            </p:cNvPr>
            <p:cNvSpPr txBox="1"/>
            <p:nvPr/>
          </p:nvSpPr>
          <p:spPr>
            <a:xfrm>
              <a:off x="3455875" y="4481067"/>
              <a:ext cx="7172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2654" indent="-272654"/>
              <a:r>
                <a:rPr lang="en-GB" sz="1350" dirty="0">
                  <a:solidFill>
                    <a:srgbClr val="040404"/>
                  </a:solidFill>
                </a:rPr>
                <a:t>CH</a:t>
              </a:r>
              <a:r>
                <a:rPr lang="en-GB" sz="1350" baseline="-25000" dirty="0">
                  <a:solidFill>
                    <a:srgbClr val="040404"/>
                  </a:solidFill>
                </a:rPr>
                <a:t>4</a:t>
              </a:r>
              <a:endParaRPr lang="en-GB" sz="1350" dirty="0">
                <a:solidFill>
                  <a:srgbClr val="04040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89606-557D-4DF9-9D2F-FEE4E60241E6}"/>
                </a:ext>
              </a:extLst>
            </p:cNvPr>
            <p:cNvSpPr txBox="1"/>
            <p:nvPr/>
          </p:nvSpPr>
          <p:spPr>
            <a:xfrm>
              <a:off x="1545859" y="5460178"/>
              <a:ext cx="792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2654" indent="-272654"/>
              <a:r>
                <a:rPr lang="en-GB" sz="1350" dirty="0">
                  <a:solidFill>
                    <a:srgbClr val="040404"/>
                  </a:solidFill>
                </a:rPr>
                <a:t>CH</a:t>
              </a:r>
              <a:r>
                <a:rPr lang="en-GB" sz="1350" baseline="-25000" dirty="0">
                  <a:solidFill>
                    <a:srgbClr val="040404"/>
                  </a:solidFill>
                </a:rPr>
                <a:t>4</a:t>
              </a:r>
              <a:endParaRPr lang="en-GB" sz="1350" dirty="0">
                <a:solidFill>
                  <a:srgbClr val="04040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A775C0-8264-4B26-97D9-9D0A1BA67D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9685" y="4574457"/>
              <a:ext cx="0" cy="9636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FA8090-3183-48E6-B54A-30ABE5603B28}"/>
                </a:ext>
              </a:extLst>
            </p:cNvPr>
            <p:cNvSpPr txBox="1"/>
            <p:nvPr/>
          </p:nvSpPr>
          <p:spPr>
            <a:xfrm>
              <a:off x="3475243" y="5463048"/>
              <a:ext cx="6978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2654" indent="-272654"/>
              <a:r>
                <a:rPr lang="en-GB" sz="1350" dirty="0">
                  <a:solidFill>
                    <a:srgbClr val="040404"/>
                  </a:solidFill>
                </a:rPr>
                <a:t>CO</a:t>
              </a:r>
              <a:r>
                <a:rPr lang="en-GB" sz="1350" baseline="-25000" dirty="0">
                  <a:solidFill>
                    <a:srgbClr val="040404"/>
                  </a:solidFill>
                </a:rPr>
                <a:t>2</a:t>
              </a:r>
              <a:endParaRPr lang="en-GB" sz="1350" dirty="0">
                <a:solidFill>
                  <a:srgbClr val="04040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F115B3-6E9E-47CE-80FE-79B11DE2E804}"/>
                </a:ext>
              </a:extLst>
            </p:cNvPr>
            <p:cNvSpPr txBox="1"/>
            <p:nvPr/>
          </p:nvSpPr>
          <p:spPr>
            <a:xfrm>
              <a:off x="2427919" y="5573607"/>
              <a:ext cx="90378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2654" indent="-272654"/>
              <a:r>
                <a:rPr lang="en-GB" sz="1350" dirty="0">
                  <a:solidFill>
                    <a:srgbClr val="002060"/>
                  </a:solidFill>
                </a:rPr>
                <a:t>Shale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FA2C4D-BE50-4BE6-B98E-0C5C195586C3}"/>
                </a:ext>
              </a:extLst>
            </p:cNvPr>
            <p:cNvCxnSpPr/>
            <p:nvPr/>
          </p:nvCxnSpPr>
          <p:spPr bwMode="auto">
            <a:xfrm>
              <a:off x="2545855" y="5538072"/>
              <a:ext cx="657993" cy="6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5FF29E5-94D3-41CB-AEBB-B1650F693034}"/>
              </a:ext>
            </a:extLst>
          </p:cNvPr>
          <p:cNvSpPr/>
          <p:nvPr/>
        </p:nvSpPr>
        <p:spPr>
          <a:xfrm>
            <a:off x="4550297" y="3783568"/>
            <a:ext cx="3640105" cy="476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kern="0" dirty="0">
                <a:solidFill>
                  <a:srgbClr val="000000"/>
                </a:solidFill>
              </a:rPr>
              <a:t>Improved CH</a:t>
            </a:r>
            <a:r>
              <a:rPr lang="en-GB" sz="1200" kern="0" baseline="-25000" dirty="0">
                <a:solidFill>
                  <a:srgbClr val="000000"/>
                </a:solidFill>
              </a:rPr>
              <a:t>4</a:t>
            </a:r>
            <a:r>
              <a:rPr lang="en-GB" sz="1200" kern="0" dirty="0">
                <a:solidFill>
                  <a:srgbClr val="000000"/>
                </a:solidFill>
              </a:rPr>
              <a:t> recovery</a:t>
            </a:r>
          </a:p>
          <a:p>
            <a:pPr algn="ctr">
              <a:defRPr/>
            </a:pPr>
            <a:r>
              <a:rPr lang="en-GB" sz="1200" kern="0" dirty="0">
                <a:solidFill>
                  <a:srgbClr val="000000"/>
                </a:solidFill>
              </a:rPr>
              <a:t>CO</a:t>
            </a:r>
            <a:r>
              <a:rPr lang="en-GB" sz="1200" kern="0" baseline="-25000" dirty="0">
                <a:solidFill>
                  <a:srgbClr val="000000"/>
                </a:solidFill>
              </a:rPr>
              <a:t>2</a:t>
            </a:r>
            <a:r>
              <a:rPr lang="en-GB" sz="1200" kern="0" dirty="0">
                <a:solidFill>
                  <a:srgbClr val="000000"/>
                </a:solidFill>
              </a:rPr>
              <a:t> sequestration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6FC04D-6ADD-47CC-ADB3-549676B310BF}"/>
              </a:ext>
            </a:extLst>
          </p:cNvPr>
          <p:cNvGrpSpPr/>
          <p:nvPr/>
        </p:nvGrpSpPr>
        <p:grpSpPr>
          <a:xfrm>
            <a:off x="2133397" y="2610764"/>
            <a:ext cx="1951789" cy="1036568"/>
            <a:chOff x="-1964263" y="2819400"/>
            <a:chExt cx="3302322" cy="16791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25D824-46CE-4589-B04C-593A4051C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64263" y="2820985"/>
              <a:ext cx="3302322" cy="16775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A05483-92A6-4A3F-87FA-80FEF1E6278D}"/>
                </a:ext>
              </a:extLst>
            </p:cNvPr>
            <p:cNvSpPr/>
            <p:nvPr/>
          </p:nvSpPr>
          <p:spPr>
            <a:xfrm>
              <a:off x="-1540081" y="2819400"/>
              <a:ext cx="892908" cy="23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FD393E-E7E5-40F7-A7C0-1C318C4A9ABC}"/>
              </a:ext>
            </a:extLst>
          </p:cNvPr>
          <p:cNvSpPr/>
          <p:nvPr/>
        </p:nvSpPr>
        <p:spPr>
          <a:xfrm>
            <a:off x="624877" y="2546123"/>
            <a:ext cx="148910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50"/>
              </a:spcBef>
              <a:defRPr/>
            </a:pPr>
            <a:r>
              <a:rPr lang="en-GB" sz="1600" kern="0" dirty="0"/>
              <a:t>Low recovery:  </a:t>
            </a:r>
          </a:p>
          <a:p>
            <a:pPr algn="ctr">
              <a:spcBef>
                <a:spcPts val="900"/>
              </a:spcBef>
              <a:defRPr/>
            </a:pPr>
            <a:r>
              <a:rPr lang="en-GB" sz="1600" kern="0" dirty="0"/>
              <a:t>10 – 20% </a:t>
            </a:r>
          </a:p>
          <a:p>
            <a:pPr algn="ctr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1100" kern="0" dirty="0"/>
              <a:t>Based on the New Albany Shale </a:t>
            </a:r>
            <a:r>
              <a:rPr lang="en-GB" sz="1400" kern="0" baseline="30000" dirty="0"/>
              <a:t>[1]</a:t>
            </a:r>
            <a:endParaRPr lang="en-GB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A3E64E-7674-419D-B681-30A40AEF2E18}"/>
              </a:ext>
            </a:extLst>
          </p:cNvPr>
          <p:cNvSpPr/>
          <p:nvPr/>
        </p:nvSpPr>
        <p:spPr>
          <a:xfrm>
            <a:off x="4031245" y="2531758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[2]</a:t>
            </a:r>
            <a:endParaRPr lang="en-GB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A8F116-A909-4D1A-8602-6DFA05CFB36C}"/>
              </a:ext>
            </a:extLst>
          </p:cNvPr>
          <p:cNvSpPr/>
          <p:nvPr/>
        </p:nvSpPr>
        <p:spPr>
          <a:xfrm>
            <a:off x="7110676" y="3771860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[3]</a:t>
            </a:r>
            <a:endParaRPr lang="en-GB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5F853B-A0C5-4A9A-BD6E-1A56D2F65ED1}"/>
              </a:ext>
            </a:extLst>
          </p:cNvPr>
          <p:cNvSpPr txBox="1"/>
          <p:nvPr/>
        </p:nvSpPr>
        <p:spPr>
          <a:xfrm>
            <a:off x="464024" y="4974223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[3] Ansari et al., Fuel,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301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6536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  <p:bldP spid="25" grpId="0" animBg="1"/>
      <p:bldP spid="7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643D-E2E8-481B-9318-63DE469A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Gas Storage in Shale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B0467-0C42-4688-8BF8-6942DF70F0CA}"/>
              </a:ext>
            </a:extLst>
          </p:cNvPr>
          <p:cNvSpPr txBox="1"/>
          <p:nvPr/>
        </p:nvSpPr>
        <p:spPr>
          <a:xfrm>
            <a:off x="3749634" y="3005728"/>
            <a:ext cx="265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654" indent="-272654" algn="ctr"/>
            <a:r>
              <a:rPr lang="en-GB" sz="2000" b="1" dirty="0">
                <a:solidFill>
                  <a:srgbClr val="002060"/>
                </a:solidFill>
                <a:cs typeface="Calibri" panose="020F0502020204030204" pitchFamily="34" charset="0"/>
              </a:rPr>
              <a:t>50% of GIP </a:t>
            </a:r>
            <a:r>
              <a:rPr lang="en-GB" sz="1400" b="1" baseline="60000" dirty="0">
                <a:solidFill>
                  <a:srgbClr val="002060"/>
                </a:solidFill>
                <a:cs typeface="Calibri" panose="020F0502020204030204" pitchFamily="34" charset="0"/>
              </a:rPr>
              <a:t>[3]</a:t>
            </a:r>
            <a:endParaRPr lang="en-GB" sz="2000" b="1" baseline="600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8F2C12-BECA-44DE-850B-636DDF016024}"/>
              </a:ext>
            </a:extLst>
          </p:cNvPr>
          <p:cNvGrpSpPr/>
          <p:nvPr/>
        </p:nvGrpSpPr>
        <p:grpSpPr>
          <a:xfrm>
            <a:off x="4245004" y="2023177"/>
            <a:ext cx="4367618" cy="974222"/>
            <a:chOff x="1259632" y="4363695"/>
            <a:chExt cx="5823490" cy="12989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746C25-FB8A-46C2-8FE6-EAF35A63CD73}"/>
                </a:ext>
              </a:extLst>
            </p:cNvPr>
            <p:cNvSpPr/>
            <p:nvPr/>
          </p:nvSpPr>
          <p:spPr bwMode="auto">
            <a:xfrm>
              <a:off x="1259632" y="4363695"/>
              <a:ext cx="1944216" cy="12975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r>
                <a:rPr lang="en-GB" sz="1400" b="1" dirty="0">
                  <a:solidFill>
                    <a:srgbClr val="000000"/>
                  </a:solidFill>
                </a:rPr>
                <a:t>Adsorbed Gas</a:t>
              </a:r>
            </a:p>
            <a:p>
              <a:pPr algn="ctr" eaLnBrk="1" hangingPunct="1"/>
              <a:endParaRPr lang="en-GB" sz="12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Organic Matter</a:t>
              </a: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Clay Minerals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11391B-2C6F-4F7F-8933-39AC5186D6D1}"/>
                </a:ext>
              </a:extLst>
            </p:cNvPr>
            <p:cNvSpPr/>
            <p:nvPr/>
          </p:nvSpPr>
          <p:spPr bwMode="auto">
            <a:xfrm>
              <a:off x="5138906" y="4365104"/>
              <a:ext cx="1944216" cy="1297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r>
                <a:rPr lang="en-GB" sz="1400" b="1" dirty="0">
                  <a:solidFill>
                    <a:srgbClr val="000000"/>
                  </a:solidFill>
                </a:rPr>
                <a:t>Dissolved Gas</a:t>
              </a:r>
            </a:p>
            <a:p>
              <a:pPr algn="ctr" eaLnBrk="1" hangingPunct="1"/>
              <a:endParaRPr lang="en-GB" sz="12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Oil</a:t>
              </a: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Water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BE4A49-CD42-4539-B7F1-86A0B7F432AF}"/>
                </a:ext>
              </a:extLst>
            </p:cNvPr>
            <p:cNvSpPr/>
            <p:nvPr/>
          </p:nvSpPr>
          <p:spPr bwMode="auto">
            <a:xfrm>
              <a:off x="3199269" y="4365104"/>
              <a:ext cx="1944216" cy="12975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r>
                <a:rPr lang="en-GB" sz="1400" b="1" dirty="0">
                  <a:solidFill>
                    <a:srgbClr val="000000"/>
                  </a:solidFill>
                </a:rPr>
                <a:t>Free Gas</a:t>
              </a:r>
            </a:p>
            <a:p>
              <a:pPr algn="ctr" eaLnBrk="1" hangingPunct="1"/>
              <a:endParaRPr lang="en-GB" sz="12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Large Pores</a:t>
              </a:r>
            </a:p>
            <a:p>
              <a:pPr algn="ctr" eaLnBrk="1" hangingPunct="1"/>
              <a:r>
                <a:rPr lang="en-GB" sz="1200" dirty="0">
                  <a:solidFill>
                    <a:srgbClr val="000000"/>
                  </a:solidFill>
                </a:rPr>
                <a:t>Natural Fractures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CA530-9539-482C-BDE6-72D91B5865FA}"/>
              </a:ext>
            </a:extLst>
          </p:cNvPr>
          <p:cNvSpPr/>
          <p:nvPr/>
        </p:nvSpPr>
        <p:spPr bwMode="auto">
          <a:xfrm>
            <a:off x="4253991" y="2022121"/>
            <a:ext cx="1458162" cy="973165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GB" sz="13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A005-B864-4D88-84C0-226616B9020F}"/>
              </a:ext>
            </a:extLst>
          </p:cNvPr>
          <p:cNvSpPr txBox="1"/>
          <p:nvPr/>
        </p:nvSpPr>
        <p:spPr>
          <a:xfrm>
            <a:off x="457200" y="4962439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[3] </a:t>
            </a:r>
            <a:r>
              <a:rPr lang="en-GB" sz="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Rexer</a:t>
            </a: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al., Energy &amp; Fuels, </a:t>
            </a:r>
            <a:r>
              <a:rPr lang="en-GB" sz="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</a:t>
            </a: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2D0229-C529-4F5F-AF8F-9E31CD6E7535}"/>
              </a:ext>
            </a:extLst>
          </p:cNvPr>
          <p:cNvGrpSpPr/>
          <p:nvPr/>
        </p:nvGrpSpPr>
        <p:grpSpPr>
          <a:xfrm>
            <a:off x="644007" y="904971"/>
            <a:ext cx="2816492" cy="3075674"/>
            <a:chOff x="644007" y="904971"/>
            <a:chExt cx="2816492" cy="30756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21921B-6444-4780-8569-CA7D1F5E0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390"/>
            <a:stretch/>
          </p:blipFill>
          <p:spPr>
            <a:xfrm>
              <a:off x="644007" y="1136073"/>
              <a:ext cx="2816492" cy="28445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BCE4A8-A0D1-4D95-8F2E-4ECDB314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503" t="-10" b="92486"/>
            <a:stretch/>
          </p:blipFill>
          <p:spPr>
            <a:xfrm>
              <a:off x="796637" y="904971"/>
              <a:ext cx="2379844" cy="23110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9D5AFD-0542-485F-9947-E670E70C55DC}"/>
              </a:ext>
            </a:extLst>
          </p:cNvPr>
          <p:cNvSpPr txBox="1"/>
          <p:nvPr/>
        </p:nvSpPr>
        <p:spPr>
          <a:xfrm>
            <a:off x="457200" y="4786947"/>
            <a:ext cx="565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Ma et al., Energy &amp; Environmental Science, </a:t>
            </a:r>
            <a:r>
              <a:rPr lang="en-GB" sz="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2021</a:t>
            </a:r>
          </a:p>
          <a:p>
            <a:pPr algn="just">
              <a:defRPr/>
            </a:pP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Loucks et al., Journal of Sedimentary Research, </a:t>
            </a:r>
            <a:r>
              <a:rPr lang="en-GB" sz="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79</a:t>
            </a:r>
            <a:r>
              <a:rPr lang="en-GB" sz="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2009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365C5F-2B68-4BF2-971F-D8E03F93CF4A}"/>
              </a:ext>
            </a:extLst>
          </p:cNvPr>
          <p:cNvSpPr/>
          <p:nvPr/>
        </p:nvSpPr>
        <p:spPr>
          <a:xfrm>
            <a:off x="3325236" y="875578"/>
            <a:ext cx="420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[1,2]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37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Adsorption Measurements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82" y="3524337"/>
            <a:ext cx="34881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rgbClr val="000000"/>
                </a:solidFill>
                <a:latin typeface="Calibri Light" panose="020F0302020204030204" pitchFamily="34" charset="0"/>
              </a:rPr>
              <a:t>Gravimetric Measurement:</a:t>
            </a:r>
          </a:p>
          <a:p>
            <a:pPr algn="ctr"/>
            <a:r>
              <a:rPr lang="en-GB" sz="13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Rubotherm</a:t>
            </a:r>
            <a:r>
              <a:rPr lang="en-GB" sz="1350" dirty="0">
                <a:solidFill>
                  <a:srgbClr val="000000"/>
                </a:solidFill>
                <a:latin typeface="Calibri Light" panose="020F0302020204030204" pitchFamily="34" charset="0"/>
              </a:rPr>
              <a:t> Magnetic Suspension Balance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360843"/>
            <a:ext cx="2816790" cy="2111129"/>
          </a:xfrm>
          <a:prstGeom prst="rect">
            <a:avLst/>
          </a:prstGeom>
          <a:ln w="19050">
            <a:solidFill>
              <a:srgbClr val="171717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35466" y="738783"/>
            <a:ext cx="3048623" cy="553998"/>
          </a:xfrm>
          <a:prstGeom prst="rect">
            <a:avLst/>
          </a:prstGeom>
          <a:solidFill>
            <a:srgbClr val="D8F3FC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171717"/>
                </a:solidFill>
                <a:latin typeface="Calibri Light" panose="020F0302020204030204" pitchFamily="34" charset="0"/>
              </a:rPr>
              <a:t>Supercritical Adsorption</a:t>
            </a:r>
            <a:endParaRPr lang="en-GB" sz="15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Adsorption at subsurface conditions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0761" y="738783"/>
            <a:ext cx="2754306" cy="553998"/>
          </a:xfrm>
          <a:prstGeom prst="rect">
            <a:avLst/>
          </a:prstGeom>
          <a:solidFill>
            <a:srgbClr val="D8F3FC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171717"/>
                </a:solidFill>
                <a:latin typeface="Calibri Light" panose="020F0302020204030204" pitchFamily="34" charset="0"/>
              </a:rPr>
              <a:t>Subcritical Adsorption</a:t>
            </a:r>
            <a:endParaRPr lang="en-GB" sz="15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Characterisation of the adsorbent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15" y="1354906"/>
            <a:ext cx="1604996" cy="2139995"/>
          </a:xfrm>
          <a:prstGeom prst="rect">
            <a:avLst/>
          </a:prstGeom>
          <a:ln w="19050">
            <a:solidFill>
              <a:srgbClr val="171717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13856" y="3546964"/>
            <a:ext cx="34881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rgbClr val="000000"/>
                </a:solidFill>
                <a:latin typeface="Calibri Light" panose="020F0302020204030204" pitchFamily="34" charset="0"/>
              </a:rPr>
              <a:t>Volumetric Measurement:</a:t>
            </a:r>
          </a:p>
          <a:p>
            <a:pPr algn="ctr"/>
            <a:r>
              <a:rPr lang="en-GB" sz="13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Quantachrome</a:t>
            </a:r>
            <a:r>
              <a:rPr lang="en-GB" sz="13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GB" sz="13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Autosorb</a:t>
            </a:r>
            <a:r>
              <a:rPr lang="en-GB" sz="13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GB" sz="13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iQ</a:t>
            </a:r>
            <a:endParaRPr lang="en-GB" sz="13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29346"/>
              </p:ext>
            </p:extLst>
          </p:nvPr>
        </p:nvGraphicFramePr>
        <p:xfrm>
          <a:off x="5538947" y="4095031"/>
          <a:ext cx="1706783" cy="5348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Pressure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– 300 bar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1" marR="45721" marT="22848" marB="228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40°C 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00964"/>
              </p:ext>
            </p:extLst>
          </p:nvPr>
        </p:nvGraphicFramePr>
        <p:xfrm>
          <a:off x="1080657" y="4096092"/>
          <a:ext cx="2954511" cy="5348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Pressure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Adsorbates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– 1 bar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1" marR="45721" marT="22848" marB="228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(87 K), N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(77 K) and CO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(273 K)</a:t>
                      </a:r>
                    </a:p>
                  </a:txBody>
                  <a:tcPr marL="45721" marR="45721" marT="22848" marB="22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1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Adsorption Modelling: Lattice DFT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2F12A6-4813-4048-B7D3-9E0A023DBFF1}"/>
              </a:ext>
            </a:extLst>
          </p:cNvPr>
          <p:cNvSpPr txBox="1">
            <a:spLocks/>
          </p:cNvSpPr>
          <p:nvPr/>
        </p:nvSpPr>
        <p:spPr bwMode="auto">
          <a:xfrm>
            <a:off x="1630908" y="4047564"/>
            <a:ext cx="2915619" cy="6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just"/>
            <a:r>
              <a:rPr lang="en-GB" altLang="en-US" sz="1350" kern="0" dirty="0">
                <a:latin typeface="Calibri Light" panose="020F0302020204030204" pitchFamily="34" charset="0"/>
              </a:rPr>
              <a:t>Same number of molecules in each layer</a:t>
            </a:r>
          </a:p>
          <a:p>
            <a:pPr marL="0" indent="0" algn="just"/>
            <a:r>
              <a:rPr lang="en-GB" altLang="en-US" sz="1350" kern="0" dirty="0">
                <a:latin typeface="Calibri Light" panose="020F0302020204030204" pitchFamily="34" charset="0"/>
              </a:rPr>
              <a:t>Adsorption occurs on a flat surface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5F5C76-126C-4DB7-91D9-744B37BEFD5D}"/>
              </a:ext>
            </a:extLst>
          </p:cNvPr>
          <p:cNvSpPr txBox="1">
            <a:spLocks/>
          </p:cNvSpPr>
          <p:nvPr/>
        </p:nvSpPr>
        <p:spPr bwMode="auto">
          <a:xfrm>
            <a:off x="4811811" y="4045427"/>
            <a:ext cx="3146924" cy="9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/>
            <a:r>
              <a:rPr lang="en-GB" altLang="en-US" sz="1350" kern="0" dirty="0">
                <a:latin typeface="Calibri Light" panose="020F0302020204030204" pitchFamily="34" charset="0"/>
              </a:rPr>
              <a:t>Number of molecules changes in each layer</a:t>
            </a:r>
          </a:p>
          <a:p>
            <a:pPr marL="0" indent="0"/>
            <a:r>
              <a:rPr lang="en-GB" altLang="en-US" sz="1350" kern="0" dirty="0">
                <a:latin typeface="Calibri Light" panose="020F0302020204030204" pitchFamily="34" charset="0"/>
              </a:rPr>
              <a:t>Adsorption occurs on a curved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F1E9E-0285-4956-A708-00504BDB05A9}"/>
              </a:ext>
            </a:extLst>
          </p:cNvPr>
          <p:cNvSpPr txBox="1"/>
          <p:nvPr/>
        </p:nvSpPr>
        <p:spPr>
          <a:xfrm>
            <a:off x="575556" y="4761486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Hwang et al., Microporous and Mesoporous Materials,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273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2019</a:t>
            </a:r>
          </a:p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Ansari et al., Microporous and Mesoporous Materials,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308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2020</a:t>
            </a:r>
            <a:endParaRPr lang="en-GB" sz="9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A1C61A-7EEC-492F-AEC6-FD157FFCF270}"/>
              </a:ext>
            </a:extLst>
          </p:cNvPr>
          <p:cNvGrpSpPr/>
          <p:nvPr/>
        </p:nvGrpSpPr>
        <p:grpSpPr>
          <a:xfrm>
            <a:off x="1630908" y="1042354"/>
            <a:ext cx="5513111" cy="2830921"/>
            <a:chOff x="1884187" y="1789388"/>
            <a:chExt cx="4911814" cy="249979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D04BFA9-FD62-4340-BDD8-C6B8C8C5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187" y="1789388"/>
              <a:ext cx="4911814" cy="2499792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CFA872-C23C-41C3-8D3C-F8FEFC7D0F00}"/>
                </a:ext>
              </a:extLst>
            </p:cNvPr>
            <p:cNvSpPr/>
            <p:nvPr/>
          </p:nvSpPr>
          <p:spPr>
            <a:xfrm>
              <a:off x="1965278" y="1805640"/>
              <a:ext cx="1683799" cy="171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EC7CD80-45B8-40DD-BBC0-DDBAA3B506F8}"/>
              </a:ext>
            </a:extLst>
          </p:cNvPr>
          <p:cNvSpPr txBox="1">
            <a:spLocks/>
          </p:cNvSpPr>
          <p:nvPr/>
        </p:nvSpPr>
        <p:spPr>
          <a:xfrm>
            <a:off x="456340" y="859142"/>
            <a:ext cx="6914963" cy="36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en-US" dirty="0">
                <a:latin typeface="Calibri Light" panose="020F0302020204030204" pitchFamily="34" charset="0"/>
              </a:rPr>
              <a:t>Pore space is discretised into lattice sites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A546CFA-C58B-401C-9C96-054849CEBBE5}"/>
              </a:ext>
            </a:extLst>
          </p:cNvPr>
          <p:cNvSpPr txBox="1">
            <a:spLocks/>
          </p:cNvSpPr>
          <p:nvPr/>
        </p:nvSpPr>
        <p:spPr bwMode="auto">
          <a:xfrm>
            <a:off x="1875976" y="3557520"/>
            <a:ext cx="2217019" cy="237668"/>
          </a:xfrm>
          <a:prstGeom prst="rect">
            <a:avLst/>
          </a:prstGeom>
          <a:solidFill>
            <a:srgbClr val="FDF1F3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C00000"/>
                </a:solidFill>
              </a:rPr>
              <a:t>Slit pore</a:t>
            </a:r>
            <a:r>
              <a:rPr lang="en-GB" altLang="en-US" sz="1350" kern="0" baseline="30000" dirty="0">
                <a:solidFill>
                  <a:srgbClr val="C00000"/>
                </a:solidFill>
              </a:rPr>
              <a:t>[1]</a:t>
            </a:r>
            <a:endParaRPr lang="en-GB" altLang="en-US" sz="1350" kern="0" dirty="0">
              <a:solidFill>
                <a:srgbClr val="C00000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170976C-D9A3-4F43-B8A7-7BF6993099DD}"/>
              </a:ext>
            </a:extLst>
          </p:cNvPr>
          <p:cNvSpPr txBox="1">
            <a:spLocks/>
          </p:cNvSpPr>
          <p:nvPr/>
        </p:nvSpPr>
        <p:spPr bwMode="auto">
          <a:xfrm>
            <a:off x="4987664" y="3557520"/>
            <a:ext cx="2217019" cy="237668"/>
          </a:xfrm>
          <a:prstGeom prst="rect">
            <a:avLst/>
          </a:prstGeom>
          <a:solidFill>
            <a:srgbClr val="FDF1F3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C00000"/>
                </a:solidFill>
              </a:rPr>
              <a:t>Cylindrical pore</a:t>
            </a:r>
            <a:r>
              <a:rPr lang="en-GB" altLang="en-US" sz="1350" kern="0" baseline="30000" dirty="0">
                <a:solidFill>
                  <a:srgbClr val="C00000"/>
                </a:solidFill>
              </a:rPr>
              <a:t>[2]</a:t>
            </a:r>
            <a:endParaRPr lang="en-GB" altLang="en-US" sz="1350" kern="0" dirty="0">
              <a:solidFill>
                <a:srgbClr val="C00000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B9A939-61A9-4489-A149-0AE7492656B0}"/>
              </a:ext>
            </a:extLst>
          </p:cNvPr>
          <p:cNvSpPr txBox="1">
            <a:spLocks/>
          </p:cNvSpPr>
          <p:nvPr/>
        </p:nvSpPr>
        <p:spPr bwMode="auto">
          <a:xfrm>
            <a:off x="561998" y="1925479"/>
            <a:ext cx="1008246" cy="684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800" b="1" kern="0" dirty="0">
                <a:solidFill>
                  <a:schemeClr val="accent3">
                    <a:lumMod val="75000"/>
                  </a:schemeClr>
                </a:solidFill>
              </a:rPr>
              <a:t>Clay</a:t>
            </a:r>
          </a:p>
          <a:p>
            <a:pPr marL="0" indent="0" algn="ctr"/>
            <a:r>
              <a:rPr lang="en-GB" altLang="en-US" sz="1800" b="1" kern="0" dirty="0">
                <a:solidFill>
                  <a:schemeClr val="accent3">
                    <a:lumMod val="75000"/>
                  </a:schemeClr>
                </a:solidFill>
              </a:rPr>
              <a:t>Minerals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6DACBCD-DC61-4A78-BC65-903AC66F06E5}"/>
              </a:ext>
            </a:extLst>
          </p:cNvPr>
          <p:cNvSpPr txBox="1">
            <a:spLocks/>
          </p:cNvSpPr>
          <p:nvPr/>
        </p:nvSpPr>
        <p:spPr bwMode="auto">
          <a:xfrm>
            <a:off x="7371303" y="1925479"/>
            <a:ext cx="1008246" cy="684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800" b="1" kern="0" dirty="0">
                <a:solidFill>
                  <a:schemeClr val="accent3">
                    <a:lumMod val="75000"/>
                  </a:schemeClr>
                </a:solidFill>
              </a:rPr>
              <a:t>Organic</a:t>
            </a:r>
          </a:p>
          <a:p>
            <a:pPr marL="0" indent="0" algn="ctr"/>
            <a:r>
              <a:rPr lang="en-GB" altLang="en-US" sz="1800" b="1" kern="0" dirty="0">
                <a:solidFill>
                  <a:schemeClr val="accent3">
                    <a:lumMod val="75000"/>
                  </a:schemeClr>
                </a:solidFill>
              </a:rPr>
              <a:t>Matter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DC3BBC7-59F5-4CA8-ABF3-019423C1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88" y="4010347"/>
            <a:ext cx="4201623" cy="5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396D-61CD-4B4A-8857-4B1508A6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Surrogate Materials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116014-7539-48A4-B9D5-5B2F24BB5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478"/>
          <a:stretch/>
        </p:blipFill>
        <p:spPr>
          <a:xfrm>
            <a:off x="1271009" y="899652"/>
            <a:ext cx="3013398" cy="3354848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55E9BB5-BCB8-4067-A8A4-F690B317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3"/>
          <a:stretch/>
        </p:blipFill>
        <p:spPr>
          <a:xfrm>
            <a:off x="4284407" y="899652"/>
            <a:ext cx="3196888" cy="3354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DA6F0-4589-32ED-0A68-0727AA67DB52}"/>
              </a:ext>
            </a:extLst>
          </p:cNvPr>
          <p:cNvSpPr txBox="1"/>
          <p:nvPr/>
        </p:nvSpPr>
        <p:spPr>
          <a:xfrm>
            <a:off x="575556" y="4861513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Ansari et al., Energy &amp; Fuels,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</p:spTree>
    <p:extLst>
      <p:ext uri="{BB962C8B-B14F-4D97-AF65-F5344CB8AC3E}">
        <p14:creationId xmlns:p14="http://schemas.microsoft.com/office/powerpoint/2010/main" val="10396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813"/>
            <a:ext cx="8453336" cy="380667"/>
          </a:xfrm>
        </p:spPr>
        <p:txBody>
          <a:bodyPr/>
          <a:lstStyle/>
          <a:p>
            <a:r>
              <a:rPr lang="en-GB" dirty="0"/>
              <a:t>Surrogate Materials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D0F119-EABB-4EFC-B07B-F92063D3962A}"/>
              </a:ext>
            </a:extLst>
          </p:cNvPr>
          <p:cNvSpPr txBox="1">
            <a:spLocks/>
          </p:cNvSpPr>
          <p:nvPr/>
        </p:nvSpPr>
        <p:spPr bwMode="auto">
          <a:xfrm>
            <a:off x="1987660" y="634080"/>
            <a:ext cx="1614100" cy="237668"/>
          </a:xfrm>
          <a:prstGeom prst="rect">
            <a:avLst/>
          </a:prstGeom>
          <a:solidFill>
            <a:srgbClr val="BFDCE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006AB5"/>
                </a:solidFill>
              </a:rPr>
              <a:t>Mesoporous Carbon</a:t>
            </a:r>
            <a:r>
              <a:rPr lang="en-GB" altLang="en-US" sz="1350" kern="0" baseline="30000" dirty="0">
                <a:solidFill>
                  <a:srgbClr val="006AB5"/>
                </a:solidFill>
              </a:rPr>
              <a:t>[1]</a:t>
            </a:r>
            <a:endParaRPr lang="en-GB" altLang="en-US" sz="1350" kern="0" dirty="0">
              <a:solidFill>
                <a:srgbClr val="006AB5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096863-C6CA-4896-BE2E-6C26EF813CB9}"/>
              </a:ext>
            </a:extLst>
          </p:cNvPr>
          <p:cNvSpPr txBox="1">
            <a:spLocks/>
          </p:cNvSpPr>
          <p:nvPr/>
        </p:nvSpPr>
        <p:spPr bwMode="auto">
          <a:xfrm>
            <a:off x="3834998" y="640941"/>
            <a:ext cx="1614100" cy="237668"/>
          </a:xfrm>
          <a:prstGeom prst="rect">
            <a:avLst/>
          </a:prstGeom>
          <a:solidFill>
            <a:srgbClr val="F5D1C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E3571B"/>
                </a:solidFill>
              </a:rPr>
              <a:t>Activated Carbon</a:t>
            </a:r>
            <a:r>
              <a:rPr lang="en-GB" altLang="en-US" sz="1350" kern="0" baseline="30000" dirty="0">
                <a:solidFill>
                  <a:srgbClr val="E3571B"/>
                </a:solidFill>
              </a:rPr>
              <a:t>[1]</a:t>
            </a:r>
            <a:endParaRPr lang="en-GB" altLang="en-US" sz="1350" kern="0" dirty="0">
              <a:solidFill>
                <a:srgbClr val="E3571B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96AFB19-5B1C-40BF-ABD1-837AA87A1D64}"/>
              </a:ext>
            </a:extLst>
          </p:cNvPr>
          <p:cNvSpPr txBox="1">
            <a:spLocks/>
          </p:cNvSpPr>
          <p:nvPr/>
        </p:nvSpPr>
        <p:spPr bwMode="auto">
          <a:xfrm>
            <a:off x="5696296" y="647802"/>
            <a:ext cx="1614100" cy="237668"/>
          </a:xfrm>
          <a:prstGeom prst="rect">
            <a:avLst/>
          </a:prstGeom>
          <a:solidFill>
            <a:srgbClr val="FBEDC9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 err="1">
                <a:solidFill>
                  <a:srgbClr val="AE7F0D"/>
                </a:solidFill>
              </a:rPr>
              <a:t>Illite</a:t>
            </a:r>
            <a:r>
              <a:rPr lang="en-GB" altLang="en-US" sz="1350" kern="0" baseline="30000" dirty="0">
                <a:solidFill>
                  <a:srgbClr val="AE7F0D"/>
                </a:solidFill>
              </a:rPr>
              <a:t>[2,3]</a:t>
            </a:r>
            <a:endParaRPr lang="en-GB" altLang="en-US" sz="1350" kern="0" dirty="0">
              <a:solidFill>
                <a:srgbClr val="AE7F0D"/>
              </a:solidFill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232886B-33E4-46BF-8809-A00C3EF78113}"/>
              </a:ext>
            </a:extLst>
          </p:cNvPr>
          <p:cNvSpPr/>
          <p:nvPr/>
        </p:nvSpPr>
        <p:spPr>
          <a:xfrm>
            <a:off x="1372136" y="1870245"/>
            <a:ext cx="342027" cy="1403010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8B24FF-E43E-4A2A-8587-AADA788990D6}"/>
              </a:ext>
            </a:extLst>
          </p:cNvPr>
          <p:cNvSpPr txBox="1">
            <a:spLocks/>
          </p:cNvSpPr>
          <p:nvPr/>
        </p:nvSpPr>
        <p:spPr bwMode="auto">
          <a:xfrm>
            <a:off x="187092" y="1870245"/>
            <a:ext cx="1246074" cy="140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500" kern="0" dirty="0">
                <a:latin typeface="Calibri Light" panose="020F0302020204030204" pitchFamily="34" charset="0"/>
              </a:rPr>
              <a:t>HP Measurements</a:t>
            </a:r>
          </a:p>
          <a:p>
            <a:pPr marL="0" indent="0" algn="ctr">
              <a:spcBef>
                <a:spcPts val="0"/>
              </a:spcBef>
            </a:pPr>
            <a:r>
              <a:rPr lang="en-GB" altLang="en-US" sz="1500" kern="0" dirty="0">
                <a:latin typeface="Calibri Light" panose="020F0302020204030204" pitchFamily="34" charset="0"/>
              </a:rPr>
              <a:t>+</a:t>
            </a:r>
          </a:p>
          <a:p>
            <a:pPr marL="0" indent="0" algn="ctr">
              <a:spcBef>
                <a:spcPts val="0"/>
              </a:spcBef>
            </a:pPr>
            <a:r>
              <a:rPr lang="en-GB" altLang="en-US" sz="1500" kern="0" dirty="0">
                <a:latin typeface="Calibri Light" panose="020F0302020204030204" pitchFamily="34" charset="0"/>
              </a:rPr>
              <a:t>PSD </a:t>
            </a:r>
          </a:p>
          <a:p>
            <a:pPr marL="0" indent="0" algn="ctr">
              <a:spcBef>
                <a:spcPts val="0"/>
              </a:spcBef>
            </a:pPr>
            <a:r>
              <a:rPr lang="en-GB" altLang="en-US" sz="1500" kern="0" dirty="0">
                <a:latin typeface="Calibri Light" panose="020F0302020204030204" pitchFamily="34" charset="0"/>
              </a:rPr>
              <a:t>+ </a:t>
            </a:r>
          </a:p>
          <a:p>
            <a:pPr marL="0" indent="0" algn="ctr">
              <a:spcBef>
                <a:spcPts val="0"/>
              </a:spcBef>
            </a:pPr>
            <a:r>
              <a:rPr lang="en-GB" altLang="en-US" sz="1500" kern="0" dirty="0">
                <a:latin typeface="Calibri Light" panose="020F0302020204030204" pitchFamily="34" charset="0"/>
              </a:rPr>
              <a:t>LDFT 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BE64A3-49EF-4213-9988-FAEDA383DBEC}"/>
              </a:ext>
            </a:extLst>
          </p:cNvPr>
          <p:cNvSpPr/>
          <p:nvPr/>
        </p:nvSpPr>
        <p:spPr>
          <a:xfrm>
            <a:off x="7475743" y="2450034"/>
            <a:ext cx="516532" cy="34714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BBF792-69CE-4D73-91F3-99C030571A62}"/>
              </a:ext>
            </a:extLst>
          </p:cNvPr>
          <p:cNvSpPr txBox="1">
            <a:spLocks/>
          </p:cNvSpPr>
          <p:nvPr/>
        </p:nvSpPr>
        <p:spPr bwMode="auto">
          <a:xfrm>
            <a:off x="7992275" y="2237587"/>
            <a:ext cx="964633" cy="7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500" kern="0" dirty="0">
                <a:latin typeface="Calibri Light" panose="020F0302020204030204" pitchFamily="34" charset="0"/>
              </a:rPr>
              <a:t>Hybrid LDFT Model Parameters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B8B81-1FED-4D4C-A848-305BDB39E3BD}"/>
              </a:ext>
            </a:extLst>
          </p:cNvPr>
          <p:cNvSpPr txBox="1"/>
          <p:nvPr/>
        </p:nvSpPr>
        <p:spPr>
          <a:xfrm>
            <a:off x="575556" y="4868807"/>
            <a:ext cx="56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Hwang et al., Microporous and Mesoporous Materials,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273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2019</a:t>
            </a:r>
          </a:p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[3] Ansari et al., Energy &amp; Fuels,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F2802-B67F-4663-834C-10FC70BB81E1}"/>
              </a:ext>
            </a:extLst>
          </p:cNvPr>
          <p:cNvSpPr/>
          <p:nvPr/>
        </p:nvSpPr>
        <p:spPr>
          <a:xfrm>
            <a:off x="2847109" y="955964"/>
            <a:ext cx="754651" cy="32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74C87C-C247-4A99-B089-D393D9BE3FAD}"/>
              </a:ext>
            </a:extLst>
          </p:cNvPr>
          <p:cNvSpPr/>
          <p:nvPr/>
        </p:nvSpPr>
        <p:spPr>
          <a:xfrm>
            <a:off x="3070383" y="2859652"/>
            <a:ext cx="455388" cy="149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ABC316-1A76-4920-BDA4-BD6EE4B3B66B}"/>
              </a:ext>
            </a:extLst>
          </p:cNvPr>
          <p:cNvGrpSpPr/>
          <p:nvPr/>
        </p:nvGrpSpPr>
        <p:grpSpPr>
          <a:xfrm>
            <a:off x="1668256" y="885470"/>
            <a:ext cx="2054727" cy="3776227"/>
            <a:chOff x="1668256" y="885470"/>
            <a:chExt cx="2054727" cy="37762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DFB7BF-8D32-4473-8700-766A41752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t="3942" r="66180" b="2353"/>
            <a:stretch/>
          </p:blipFill>
          <p:spPr>
            <a:xfrm>
              <a:off x="1760929" y="885470"/>
              <a:ext cx="1901434" cy="19173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9F02310-6370-42EA-9427-E3B7E20A6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83" r="67259" b="1301"/>
            <a:stretch/>
          </p:blipFill>
          <p:spPr>
            <a:xfrm>
              <a:off x="1668256" y="2797179"/>
              <a:ext cx="1901435" cy="186451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AD7D02-913A-40C2-9035-B5A74C1A73BA}"/>
                </a:ext>
              </a:extLst>
            </p:cNvPr>
            <p:cNvSpPr/>
            <p:nvPr/>
          </p:nvSpPr>
          <p:spPr>
            <a:xfrm>
              <a:off x="2847109" y="955964"/>
              <a:ext cx="754651" cy="320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307BBB-9672-4D41-AFE9-8FDD6D075943}"/>
                </a:ext>
              </a:extLst>
            </p:cNvPr>
            <p:cNvSpPr/>
            <p:nvPr/>
          </p:nvSpPr>
          <p:spPr>
            <a:xfrm>
              <a:off x="3070383" y="2859652"/>
              <a:ext cx="455388" cy="149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E9ED15-E1AB-4CC3-B15E-5BB5119B8C6A}"/>
                </a:ext>
              </a:extLst>
            </p:cNvPr>
            <p:cNvSpPr/>
            <p:nvPr/>
          </p:nvSpPr>
          <p:spPr>
            <a:xfrm>
              <a:off x="3626654" y="1149928"/>
              <a:ext cx="96329" cy="1380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8C35E2D-7346-46A8-8C83-7D1476B97F9C}"/>
              </a:ext>
            </a:extLst>
          </p:cNvPr>
          <p:cNvSpPr/>
          <p:nvPr/>
        </p:nvSpPr>
        <p:spPr>
          <a:xfrm>
            <a:off x="6608619" y="969685"/>
            <a:ext cx="699632" cy="30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41F5E7-5552-4217-BDFF-E088A4B67C56}"/>
              </a:ext>
            </a:extLst>
          </p:cNvPr>
          <p:cNvSpPr/>
          <p:nvPr/>
        </p:nvSpPr>
        <p:spPr>
          <a:xfrm>
            <a:off x="6906491" y="2856173"/>
            <a:ext cx="403905" cy="16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93EAC7-65AC-4555-BB9F-704807F2CC2E}"/>
              </a:ext>
            </a:extLst>
          </p:cNvPr>
          <p:cNvSpPr txBox="1"/>
          <p:nvPr/>
        </p:nvSpPr>
        <p:spPr>
          <a:xfrm>
            <a:off x="575556" y="4768779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Ansari et al., Microporous and Mesoporous Materials, </a:t>
            </a:r>
            <a:r>
              <a:rPr lang="en-GB" sz="7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308</a:t>
            </a: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71C3D-41A6-4414-904A-2CDCEB8C910E}"/>
              </a:ext>
            </a:extLst>
          </p:cNvPr>
          <p:cNvGrpSpPr/>
          <p:nvPr/>
        </p:nvGrpSpPr>
        <p:grpSpPr>
          <a:xfrm>
            <a:off x="3574473" y="885470"/>
            <a:ext cx="1973082" cy="3776227"/>
            <a:chOff x="3574473" y="885470"/>
            <a:chExt cx="1973082" cy="377622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3FEE93-B6AD-44FA-9246-F575FF70D1AE}"/>
                </a:ext>
              </a:extLst>
            </p:cNvPr>
            <p:cNvGrpSpPr/>
            <p:nvPr/>
          </p:nvGrpSpPr>
          <p:grpSpPr>
            <a:xfrm>
              <a:off x="3574473" y="885470"/>
              <a:ext cx="1907166" cy="3776227"/>
              <a:chOff x="3574473" y="885470"/>
              <a:chExt cx="1907166" cy="377622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DECD4B3-6406-4926-A7D5-9EC6A4FF59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119" t="3942" r="33821" b="2353"/>
              <a:stretch/>
            </p:blipFill>
            <p:spPr>
              <a:xfrm>
                <a:off x="3622964" y="885470"/>
                <a:ext cx="1858675" cy="191730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179C9D0-7CB8-4545-8B3C-B276714178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824" t="2383" r="35407" b="1301"/>
              <a:stretch/>
            </p:blipFill>
            <p:spPr>
              <a:xfrm>
                <a:off x="3574473" y="2797179"/>
                <a:ext cx="1845046" cy="1864518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475365-AA72-4DAF-929E-FE471DF40EF8}"/>
                </a:ext>
              </a:extLst>
            </p:cNvPr>
            <p:cNvSpPr/>
            <p:nvPr/>
          </p:nvSpPr>
          <p:spPr>
            <a:xfrm>
              <a:off x="4719888" y="978397"/>
              <a:ext cx="699631" cy="291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C968A4-ABDD-473C-8F14-EFF153561048}"/>
                </a:ext>
              </a:extLst>
            </p:cNvPr>
            <p:cNvSpPr/>
            <p:nvPr/>
          </p:nvSpPr>
          <p:spPr>
            <a:xfrm>
              <a:off x="4900592" y="2843487"/>
              <a:ext cx="455388" cy="16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606CB57-07D3-4648-BFEF-0F87BACD0866}"/>
                </a:ext>
              </a:extLst>
            </p:cNvPr>
            <p:cNvSpPr/>
            <p:nvPr/>
          </p:nvSpPr>
          <p:spPr>
            <a:xfrm>
              <a:off x="5451225" y="1149929"/>
              <a:ext cx="96330" cy="1156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79E652-0EDB-4A29-BD92-29E0EE430129}"/>
              </a:ext>
            </a:extLst>
          </p:cNvPr>
          <p:cNvGrpSpPr/>
          <p:nvPr/>
        </p:nvGrpSpPr>
        <p:grpSpPr>
          <a:xfrm>
            <a:off x="5419519" y="885470"/>
            <a:ext cx="2056224" cy="3776227"/>
            <a:chOff x="5419519" y="885470"/>
            <a:chExt cx="2056224" cy="37762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46DD196-FEFF-42FA-995C-C13821075184}"/>
                </a:ext>
              </a:extLst>
            </p:cNvPr>
            <p:cNvGrpSpPr/>
            <p:nvPr/>
          </p:nvGrpSpPr>
          <p:grpSpPr>
            <a:xfrm>
              <a:off x="5419519" y="885470"/>
              <a:ext cx="2056224" cy="3776227"/>
              <a:chOff x="5419519" y="885470"/>
              <a:chExt cx="2056224" cy="3776227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CD6FBAF-DF55-4B84-B8A0-ECB97EE61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5474" t="3942" b="2353"/>
              <a:stretch/>
            </p:blipFill>
            <p:spPr>
              <a:xfrm>
                <a:off x="5441950" y="885470"/>
                <a:ext cx="1941117" cy="191730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80850B8-C108-428C-A1D9-29D0E9D94D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4594" t="2383" b="1301"/>
              <a:stretch/>
            </p:blipFill>
            <p:spPr>
              <a:xfrm>
                <a:off x="5419519" y="2797179"/>
                <a:ext cx="2056224" cy="1864518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103CCF-F02D-4A05-A172-BCBF8FE3E8C7}"/>
                </a:ext>
              </a:extLst>
            </p:cNvPr>
            <p:cNvSpPr/>
            <p:nvPr/>
          </p:nvSpPr>
          <p:spPr>
            <a:xfrm>
              <a:off x="6608619" y="969685"/>
              <a:ext cx="699632" cy="306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7CB7B5A-0801-48F6-921E-750092741E3E}"/>
                </a:ext>
              </a:extLst>
            </p:cNvPr>
            <p:cNvSpPr/>
            <p:nvPr/>
          </p:nvSpPr>
          <p:spPr>
            <a:xfrm>
              <a:off x="6906491" y="2849823"/>
              <a:ext cx="403905" cy="16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48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F1E9E-0285-4956-A708-00504BDB05A9}"/>
              </a:ext>
            </a:extLst>
          </p:cNvPr>
          <p:cNvSpPr txBox="1"/>
          <p:nvPr/>
        </p:nvSpPr>
        <p:spPr>
          <a:xfrm>
            <a:off x="575556" y="4775134"/>
            <a:ext cx="5657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Delle Piane et al., International Journal of Coal Geology, 2021. 103880</a:t>
            </a:r>
          </a:p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Marcellus Coalition, 2020</a:t>
            </a:r>
          </a:p>
          <a:p>
            <a:pPr algn="just">
              <a:defRPr/>
            </a:pPr>
            <a:r>
              <a:rPr lang="en-GB" sz="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[3] British Geological Survey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5C32E3C5-2408-4A7E-989D-0BD71152A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18792"/>
              </p:ext>
            </p:extLst>
          </p:nvPr>
        </p:nvGraphicFramePr>
        <p:xfrm>
          <a:off x="5399993" y="1881188"/>
          <a:ext cx="3341427" cy="15074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72030">
                  <a:extLst>
                    <a:ext uri="{9D8B030D-6E8A-4147-A177-3AD203B41FA5}">
                      <a16:colId xmlns:a16="http://schemas.microsoft.com/office/drawing/2014/main" val="3057462900"/>
                    </a:ext>
                  </a:extLst>
                </a:gridCol>
                <a:gridCol w="991224">
                  <a:extLst>
                    <a:ext uri="{9D8B030D-6E8A-4147-A177-3AD203B41FA5}">
                      <a16:colId xmlns:a16="http://schemas.microsoft.com/office/drawing/2014/main" val="3156552105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1157553277"/>
                    </a:ext>
                  </a:extLst>
                </a:gridCol>
              </a:tblGrid>
              <a:tr h="30148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TOC [</a:t>
                      </a:r>
                      <a:r>
                        <a:rPr lang="en-GB" sz="1200" dirty="0" err="1"/>
                        <a:t>wt</a:t>
                      </a:r>
                      <a:r>
                        <a:rPr lang="en-GB" sz="1200" dirty="0"/>
                        <a:t>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Clay [</a:t>
                      </a:r>
                      <a:r>
                        <a:rPr lang="en-GB" sz="1200" dirty="0" err="1"/>
                        <a:t>wt</a:t>
                      </a:r>
                      <a:r>
                        <a:rPr lang="en-GB" sz="1200" dirty="0"/>
                        <a:t>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17184"/>
                  </a:ext>
                </a:extLst>
              </a:tr>
              <a:tr h="30148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Longmaxi</a:t>
                      </a:r>
                      <a:r>
                        <a:rPr lang="en-GB" sz="1200" dirty="0"/>
                        <a:t> (LG4)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72086"/>
                  </a:ext>
                </a:extLst>
              </a:tr>
              <a:tr h="30148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Marcellus (ML)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422792"/>
                  </a:ext>
                </a:extLst>
              </a:tr>
              <a:tr h="30148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Bowland (B6)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04003"/>
                  </a:ext>
                </a:extLst>
              </a:tr>
              <a:tr h="30148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Bowland (B8)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4925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DE699DA-8BD2-4DD2-A309-41A9F2D2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3" y="3082593"/>
            <a:ext cx="2396824" cy="15579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C987CC-85C2-424D-8998-D34A1F395351}"/>
              </a:ext>
            </a:extLst>
          </p:cNvPr>
          <p:cNvGrpSpPr/>
          <p:nvPr/>
        </p:nvGrpSpPr>
        <p:grpSpPr>
          <a:xfrm>
            <a:off x="3091762" y="1004158"/>
            <a:ext cx="2023045" cy="3515412"/>
            <a:chOff x="6277511" y="1340768"/>
            <a:chExt cx="2390335" cy="38987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75E97C-9187-46CF-A9F7-55ABC2A3C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7511" y="1340768"/>
              <a:ext cx="2390335" cy="3898799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175307-8464-493D-A152-F614DD14D2CD}"/>
                </a:ext>
              </a:extLst>
            </p:cNvPr>
            <p:cNvGrpSpPr/>
            <p:nvPr/>
          </p:nvGrpSpPr>
          <p:grpSpPr>
            <a:xfrm>
              <a:off x="7625359" y="2348880"/>
              <a:ext cx="1010789" cy="800472"/>
              <a:chOff x="7625359" y="2348880"/>
              <a:chExt cx="1010789" cy="8004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D050AD4-455D-4CE2-8516-AFAD98363B1D}"/>
                  </a:ext>
                </a:extLst>
              </p:cNvPr>
              <p:cNvSpPr/>
              <p:nvPr/>
            </p:nvSpPr>
            <p:spPr bwMode="auto">
              <a:xfrm>
                <a:off x="7625359" y="2348880"/>
                <a:ext cx="979090" cy="432048"/>
              </a:xfrm>
              <a:prstGeom prst="rect">
                <a:avLst/>
              </a:prstGeom>
              <a:solidFill>
                <a:srgbClr val="BFE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B3838E-6151-493F-83AE-FCD42C135D2A}"/>
                  </a:ext>
                </a:extLst>
              </p:cNvPr>
              <p:cNvSpPr/>
              <p:nvPr/>
            </p:nvSpPr>
            <p:spPr bwMode="auto">
              <a:xfrm>
                <a:off x="7812360" y="2717304"/>
                <a:ext cx="823788" cy="432048"/>
              </a:xfrm>
              <a:prstGeom prst="rect">
                <a:avLst/>
              </a:prstGeom>
              <a:solidFill>
                <a:srgbClr val="BFE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56FA55-91AC-4B74-8060-4C4185B740A5}"/>
                  </a:ext>
                </a:extLst>
              </p:cNvPr>
              <p:cNvSpPr/>
              <p:nvPr/>
            </p:nvSpPr>
            <p:spPr bwMode="auto">
              <a:xfrm>
                <a:off x="7740352" y="2784389"/>
                <a:ext cx="207640" cy="199256"/>
              </a:xfrm>
              <a:prstGeom prst="rect">
                <a:avLst/>
              </a:prstGeom>
              <a:solidFill>
                <a:srgbClr val="BFE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anose="020B0604030504040204" pitchFamily="34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92EAF87-D143-4441-8B79-FFDBB4E14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51" y="1026876"/>
            <a:ext cx="1684339" cy="1706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92FE77-AC8F-4586-951E-BCD6DE7CB487}"/>
              </a:ext>
            </a:extLst>
          </p:cNvPr>
          <p:cNvSpPr txBox="1">
            <a:spLocks/>
          </p:cNvSpPr>
          <p:nvPr/>
        </p:nvSpPr>
        <p:spPr bwMode="auto">
          <a:xfrm>
            <a:off x="837050" y="730583"/>
            <a:ext cx="1684339" cy="237668"/>
          </a:xfrm>
          <a:prstGeom prst="rect">
            <a:avLst/>
          </a:prstGeom>
          <a:solidFill>
            <a:srgbClr val="F1DFE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 err="1">
                <a:solidFill>
                  <a:srgbClr val="6F016C"/>
                </a:solidFill>
              </a:rPr>
              <a:t>Longmaxi</a:t>
            </a:r>
            <a:r>
              <a:rPr lang="en-GB" altLang="en-US" sz="1350" kern="0" dirty="0">
                <a:solidFill>
                  <a:srgbClr val="6F016C"/>
                </a:solidFill>
              </a:rPr>
              <a:t> Shale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4DE4B67-F17D-4AAF-88C1-38515C8E190F}"/>
              </a:ext>
            </a:extLst>
          </p:cNvPr>
          <p:cNvSpPr txBox="1">
            <a:spLocks/>
          </p:cNvSpPr>
          <p:nvPr/>
        </p:nvSpPr>
        <p:spPr bwMode="auto">
          <a:xfrm>
            <a:off x="514131" y="2797729"/>
            <a:ext cx="2400496" cy="237668"/>
          </a:xfrm>
          <a:prstGeom prst="rect">
            <a:avLst/>
          </a:prstGeom>
          <a:solidFill>
            <a:srgbClr val="FFD5D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C00026"/>
                </a:solidFill>
              </a:rPr>
              <a:t>Marcellus Shale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A4C796B-3F4B-4DBA-B863-CC1D167302A6}"/>
              </a:ext>
            </a:extLst>
          </p:cNvPr>
          <p:cNvSpPr txBox="1">
            <a:spLocks/>
          </p:cNvSpPr>
          <p:nvPr/>
        </p:nvSpPr>
        <p:spPr bwMode="auto">
          <a:xfrm>
            <a:off x="3099130" y="730583"/>
            <a:ext cx="1988850" cy="237668"/>
          </a:xfrm>
          <a:prstGeom prst="rect">
            <a:avLst/>
          </a:prstGeom>
          <a:solidFill>
            <a:srgbClr val="D2D7F6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253496"/>
                </a:solidFill>
              </a:rPr>
              <a:t>Bowland Shale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291738-5EA3-4B1A-8C6F-62CF3403013E}"/>
              </a:ext>
            </a:extLst>
          </p:cNvPr>
          <p:cNvSpPr/>
          <p:nvPr/>
        </p:nvSpPr>
        <p:spPr>
          <a:xfrm>
            <a:off x="2487258" y="949183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[1]</a:t>
            </a:r>
            <a:endParaRPr lang="en-GB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E67E75-9742-43C4-BDD8-510E0DC24CBF}"/>
              </a:ext>
            </a:extLst>
          </p:cNvPr>
          <p:cNvSpPr/>
          <p:nvPr/>
        </p:nvSpPr>
        <p:spPr>
          <a:xfrm>
            <a:off x="2843536" y="3019869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[2]</a:t>
            </a:r>
            <a:endParaRPr lang="en-GB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DB92E5-7243-44D6-B8D4-A46FA01BCC3C}"/>
              </a:ext>
            </a:extLst>
          </p:cNvPr>
          <p:cNvSpPr/>
          <p:nvPr/>
        </p:nvSpPr>
        <p:spPr>
          <a:xfrm>
            <a:off x="5053176" y="949182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[3]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09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EACE19-020B-4796-A3FE-F2AAA52495CA}"/>
              </a:ext>
            </a:extLst>
          </p:cNvPr>
          <p:cNvGrpSpPr/>
          <p:nvPr/>
        </p:nvGrpSpPr>
        <p:grpSpPr>
          <a:xfrm>
            <a:off x="5768339" y="3531188"/>
            <a:ext cx="3117501" cy="754380"/>
            <a:chOff x="5768339" y="3531188"/>
            <a:chExt cx="3117501" cy="75438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321BACD-86D5-4802-9578-5240BE32AD7B}"/>
                </a:ext>
              </a:extLst>
            </p:cNvPr>
            <p:cNvSpPr/>
            <p:nvPr/>
          </p:nvSpPr>
          <p:spPr>
            <a:xfrm>
              <a:off x="5768339" y="3531188"/>
              <a:ext cx="3117501" cy="754380"/>
            </a:xfrm>
            <a:prstGeom prst="roundRect">
              <a:avLst>
                <a:gd name="adj" fmla="val 4179"/>
              </a:avLst>
            </a:prstGeom>
            <a:ln>
              <a:solidFill>
                <a:srgbClr val="FFD5D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65725D0-0730-42A7-A619-AF68D1E659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24351" y="3557175"/>
              <a:ext cx="3007229" cy="4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LG4 model includes MC (60%) + AC (40%)</a:t>
              </a:r>
            </a:p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Carbon controls adsorption for LG4 and ML (</a:t>
              </a:r>
              <a:r>
                <a:rPr lang="el-GR" altLang="en-US" sz="1350" kern="0" dirty="0">
                  <a:latin typeface="Calibri Light" panose="020F0302020204030204" pitchFamily="34" charset="0"/>
                </a:rPr>
                <a:t>ρ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b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 &gt; 1 mol/L)</a:t>
              </a:r>
              <a:endParaRPr lang="en-GB" altLang="en-US" sz="1350" kern="0" baseline="-25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A17095-4588-4B52-B482-D19854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Adsorption on Shale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95FE70-9BB4-4B69-82C0-07ED6CA9453A}"/>
              </a:ext>
            </a:extLst>
          </p:cNvPr>
          <p:cNvGrpSpPr/>
          <p:nvPr/>
        </p:nvGrpSpPr>
        <p:grpSpPr>
          <a:xfrm>
            <a:off x="575556" y="3531188"/>
            <a:ext cx="2800104" cy="780368"/>
            <a:chOff x="575556" y="3531188"/>
            <a:chExt cx="2800104" cy="78036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47E2EF-9374-42E6-834A-E417B326B6E2}"/>
                </a:ext>
              </a:extLst>
            </p:cNvPr>
            <p:cNvSpPr/>
            <p:nvPr/>
          </p:nvSpPr>
          <p:spPr>
            <a:xfrm>
              <a:off x="575556" y="3531188"/>
              <a:ext cx="2800104" cy="754380"/>
            </a:xfrm>
            <a:prstGeom prst="roundRect">
              <a:avLst>
                <a:gd name="adj" fmla="val 4179"/>
              </a:avLst>
            </a:prstGeom>
            <a:ln>
              <a:solidFill>
                <a:srgbClr val="F1DFE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defRPr/>
              </a:pPr>
              <a:endParaRPr lang="en-GB" altLang="en-US" b="1" kern="0" dirty="0"/>
            </a:p>
            <a:p>
              <a:pPr algn="ctr">
                <a:spcBef>
                  <a:spcPts val="1350"/>
                </a:spcBef>
                <a:defRPr/>
              </a:pPr>
              <a:endParaRPr lang="en-GB" sz="1200" kern="0" baseline="30000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72F12A6-4813-4048-B7D3-9E0A023DBF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5556" y="3557176"/>
              <a:ext cx="2800104" cy="75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71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952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333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1727200" indent="-203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°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1844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6pPr>
              <a:lvl7pPr marL="26416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7pPr>
              <a:lvl8pPr marL="30988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8pPr>
              <a:lvl9pPr marL="3556000" indent="-203200" algn="l" rtl="0" fontAlgn="base">
                <a:spcBef>
                  <a:spcPct val="20000"/>
                </a:spcBef>
                <a:spcAft>
                  <a:spcPct val="0"/>
                </a:spcAft>
                <a:buChar char="°"/>
                <a:defRPr sz="1400">
                  <a:solidFill>
                    <a:srgbClr val="4B4F55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Ratio of adsorption between LG4 and ML is similar to the ratio of TOC</a:t>
              </a:r>
            </a:p>
            <a:p>
              <a:pPr marL="0" indent="0" algn="ctr"/>
              <a:r>
                <a:rPr lang="en-GB" altLang="en-US" sz="1350" kern="0" dirty="0">
                  <a:latin typeface="Calibri Light" panose="020F0302020204030204" pitchFamily="34" charset="0"/>
                </a:rPr>
                <a:t>CO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2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/CH</a:t>
              </a:r>
              <a:r>
                <a:rPr lang="en-GB" altLang="en-US" sz="1350" kern="0" baseline="-25000" dirty="0">
                  <a:latin typeface="Calibri Light" panose="020F0302020204030204" pitchFamily="34" charset="0"/>
                </a:rPr>
                <a:t>4</a:t>
              </a:r>
              <a:r>
                <a:rPr lang="en-GB" altLang="en-US" sz="1350" kern="0" dirty="0">
                  <a:latin typeface="Calibri Light" panose="020F0302020204030204" pitchFamily="34" charset="0"/>
                </a:rPr>
                <a:t> ratio is &gt; 2  </a:t>
              </a:r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A546CFA-C58B-401C-9C96-054849CEBBE5}"/>
              </a:ext>
            </a:extLst>
          </p:cNvPr>
          <p:cNvSpPr txBox="1">
            <a:spLocks/>
          </p:cNvSpPr>
          <p:nvPr/>
        </p:nvSpPr>
        <p:spPr bwMode="auto">
          <a:xfrm>
            <a:off x="627206" y="896147"/>
            <a:ext cx="3869732" cy="237668"/>
          </a:xfrm>
          <a:prstGeom prst="rect">
            <a:avLst/>
          </a:prstGeom>
          <a:solidFill>
            <a:srgbClr val="F1DFE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 err="1">
                <a:solidFill>
                  <a:srgbClr val="6F016C"/>
                </a:solidFill>
              </a:rPr>
              <a:t>Longmaxi</a:t>
            </a:r>
            <a:r>
              <a:rPr lang="en-GB" altLang="en-US" sz="1350" kern="0" dirty="0">
                <a:solidFill>
                  <a:srgbClr val="6F016C"/>
                </a:solidFill>
              </a:rPr>
              <a:t> Shale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203AB-90F6-47ED-96CE-842F0EB0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17" y="1235121"/>
            <a:ext cx="4280792" cy="2114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F5927-0DCD-4836-A5B5-0FF49022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8" y="1235122"/>
            <a:ext cx="4457700" cy="21145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188A47-AE9F-4968-AF06-5DC05F86BE39}"/>
              </a:ext>
            </a:extLst>
          </p:cNvPr>
          <p:cNvSpPr txBox="1">
            <a:spLocks/>
          </p:cNvSpPr>
          <p:nvPr/>
        </p:nvSpPr>
        <p:spPr bwMode="auto">
          <a:xfrm>
            <a:off x="5070143" y="896147"/>
            <a:ext cx="3815698" cy="237668"/>
          </a:xfrm>
          <a:prstGeom prst="rect">
            <a:avLst/>
          </a:prstGeom>
          <a:solidFill>
            <a:srgbClr val="FFD5D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en-US" sz="1350" kern="0" dirty="0">
                <a:solidFill>
                  <a:srgbClr val="C00026"/>
                </a:solidFill>
              </a:rPr>
              <a:t>Marcellus Shale</a:t>
            </a: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4CFBFFE8-7C81-4337-BCEA-EF013D5C3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07436"/>
              </p:ext>
            </p:extLst>
          </p:nvPr>
        </p:nvGraphicFramePr>
        <p:xfrm>
          <a:off x="3433060" y="3531188"/>
          <a:ext cx="2277880" cy="7543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1438">
                  <a:extLst>
                    <a:ext uri="{9D8B030D-6E8A-4147-A177-3AD203B41FA5}">
                      <a16:colId xmlns:a16="http://schemas.microsoft.com/office/drawing/2014/main" val="3057462900"/>
                    </a:ext>
                  </a:extLst>
                </a:gridCol>
                <a:gridCol w="866633">
                  <a:extLst>
                    <a:ext uri="{9D8B030D-6E8A-4147-A177-3AD203B41FA5}">
                      <a16:colId xmlns:a16="http://schemas.microsoft.com/office/drawing/2014/main" val="3156552105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1157553277"/>
                    </a:ext>
                  </a:extLst>
                </a:gridCol>
              </a:tblGrid>
              <a:tr h="21873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TOC [</a:t>
                      </a:r>
                      <a:r>
                        <a:rPr lang="en-GB" sz="1050" dirty="0" err="1"/>
                        <a:t>wt</a:t>
                      </a:r>
                      <a:r>
                        <a:rPr lang="en-GB" sz="1050" dirty="0"/>
                        <a:t>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Clay [</a:t>
                      </a:r>
                      <a:r>
                        <a:rPr lang="en-GB" sz="1050" dirty="0" err="1"/>
                        <a:t>wt</a:t>
                      </a:r>
                      <a:r>
                        <a:rPr lang="en-GB" sz="1050" dirty="0"/>
                        <a:t>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17184"/>
                  </a:ext>
                </a:extLst>
              </a:tr>
              <a:tr h="15936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72086"/>
                  </a:ext>
                </a:extLst>
              </a:tr>
              <a:tr h="21873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47.0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4227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C18AD4-4E50-41C0-85FF-47E973A45F04}"/>
              </a:ext>
            </a:extLst>
          </p:cNvPr>
          <p:cNvSpPr txBox="1"/>
          <p:nvPr/>
        </p:nvSpPr>
        <p:spPr>
          <a:xfrm>
            <a:off x="575556" y="4861513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Ansari et al., Energy &amp; Fuels, </a:t>
            </a:r>
            <a:r>
              <a:rPr lang="en-GB" sz="9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(7), 2022</a:t>
            </a:r>
          </a:p>
        </p:txBody>
      </p:sp>
    </p:spTree>
    <p:extLst>
      <p:ext uri="{BB962C8B-B14F-4D97-AF65-F5344CB8AC3E}">
        <p14:creationId xmlns:p14="http://schemas.microsoft.com/office/powerpoint/2010/main" val="7908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881</Words>
  <Application>Microsoft Office PowerPoint</Application>
  <PresentationFormat>On-screen Show (16:9)</PresentationFormat>
  <Paragraphs>222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Verdana</vt:lpstr>
      <vt:lpstr>Imperial College London Theme</vt:lpstr>
      <vt:lpstr>Supercritical Adsorption of CO2 and CH4 on Shales and Surrogate Porous Media</vt:lpstr>
      <vt:lpstr>Shale Gas Production</vt:lpstr>
      <vt:lpstr>Gas Storage in Shale</vt:lpstr>
      <vt:lpstr>Adsorption Measurements</vt:lpstr>
      <vt:lpstr>Adsorption Modelling: Lattice DFT Model</vt:lpstr>
      <vt:lpstr>Use of Surrogate Materials</vt:lpstr>
      <vt:lpstr>Surrogate Materials</vt:lpstr>
      <vt:lpstr>Shales</vt:lpstr>
      <vt:lpstr>Adsorption on Shale</vt:lpstr>
      <vt:lpstr>Adsorption on Shale</vt:lpstr>
      <vt:lpstr>Representative PSD for Shale</vt:lpstr>
      <vt:lpstr>Gas-in-Place and CO2 Storage Potential</vt:lpstr>
      <vt:lpstr>Conclusions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Humera Ansari</cp:lastModifiedBy>
  <cp:revision>143</cp:revision>
  <dcterms:created xsi:type="dcterms:W3CDTF">2017-02-16T14:49:58Z</dcterms:created>
  <dcterms:modified xsi:type="dcterms:W3CDTF">2022-05-21T16:29:11Z</dcterms:modified>
</cp:coreProperties>
</file>