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3683" r:id="rId3"/>
  </p:sldMasterIdLst>
  <p:notesMasterIdLst>
    <p:notesMasterId r:id="rId5"/>
  </p:notesMasterIdLst>
  <p:handoutMasterIdLst>
    <p:handoutMasterId r:id="rId6"/>
  </p:handoutMasterIdLst>
  <p:sldIdLst>
    <p:sldId id="258" r:id="rId4"/>
  </p:sldIdLst>
  <p:sldSz cx="30275213" cy="42803763"/>
  <p:notesSz cx="6858000" cy="9144000"/>
  <p:defaultTextStyle>
    <a:defPPr>
      <a:defRPr lang="en-US"/>
    </a:defPPr>
    <a:lvl1pPr marL="0" algn="l" defTabSz="3220947" rtl="0" eaLnBrk="1" latinLnBrk="0" hangingPunct="1">
      <a:defRPr sz="6311" kern="1200">
        <a:solidFill>
          <a:schemeClr val="tx1"/>
        </a:solidFill>
        <a:latin typeface="+mn-lt"/>
        <a:ea typeface="+mn-ea"/>
        <a:cs typeface="+mn-cs"/>
      </a:defRPr>
    </a:lvl1pPr>
    <a:lvl2pPr marL="1610474" algn="l" defTabSz="3220947" rtl="0" eaLnBrk="1" latinLnBrk="0" hangingPunct="1">
      <a:defRPr sz="6311" kern="1200">
        <a:solidFill>
          <a:schemeClr val="tx1"/>
        </a:solidFill>
        <a:latin typeface="+mn-lt"/>
        <a:ea typeface="+mn-ea"/>
        <a:cs typeface="+mn-cs"/>
      </a:defRPr>
    </a:lvl2pPr>
    <a:lvl3pPr marL="3220947" algn="l" defTabSz="3220947" rtl="0" eaLnBrk="1" latinLnBrk="0" hangingPunct="1">
      <a:defRPr sz="6311" kern="1200">
        <a:solidFill>
          <a:schemeClr val="tx1"/>
        </a:solidFill>
        <a:latin typeface="+mn-lt"/>
        <a:ea typeface="+mn-ea"/>
        <a:cs typeface="+mn-cs"/>
      </a:defRPr>
    </a:lvl3pPr>
    <a:lvl4pPr marL="4831421" algn="l" defTabSz="3220947" rtl="0" eaLnBrk="1" latinLnBrk="0" hangingPunct="1">
      <a:defRPr sz="6311" kern="1200">
        <a:solidFill>
          <a:schemeClr val="tx1"/>
        </a:solidFill>
        <a:latin typeface="+mn-lt"/>
        <a:ea typeface="+mn-ea"/>
        <a:cs typeface="+mn-cs"/>
      </a:defRPr>
    </a:lvl4pPr>
    <a:lvl5pPr marL="6441894" algn="l" defTabSz="3220947" rtl="0" eaLnBrk="1" latinLnBrk="0" hangingPunct="1">
      <a:defRPr sz="6311" kern="1200">
        <a:solidFill>
          <a:schemeClr val="tx1"/>
        </a:solidFill>
        <a:latin typeface="+mn-lt"/>
        <a:ea typeface="+mn-ea"/>
        <a:cs typeface="+mn-cs"/>
      </a:defRPr>
    </a:lvl5pPr>
    <a:lvl6pPr marL="8052369" algn="l" defTabSz="3220947" rtl="0" eaLnBrk="1" latinLnBrk="0" hangingPunct="1">
      <a:defRPr sz="6311" kern="1200">
        <a:solidFill>
          <a:schemeClr val="tx1"/>
        </a:solidFill>
        <a:latin typeface="+mn-lt"/>
        <a:ea typeface="+mn-ea"/>
        <a:cs typeface="+mn-cs"/>
      </a:defRPr>
    </a:lvl6pPr>
    <a:lvl7pPr marL="9662843" algn="l" defTabSz="3220947" rtl="0" eaLnBrk="1" latinLnBrk="0" hangingPunct="1">
      <a:defRPr sz="6311" kern="1200">
        <a:solidFill>
          <a:schemeClr val="tx1"/>
        </a:solidFill>
        <a:latin typeface="+mn-lt"/>
        <a:ea typeface="+mn-ea"/>
        <a:cs typeface="+mn-cs"/>
      </a:defRPr>
    </a:lvl7pPr>
    <a:lvl8pPr marL="11273316" algn="l" defTabSz="3220947" rtl="0" eaLnBrk="1" latinLnBrk="0" hangingPunct="1">
      <a:defRPr sz="6311" kern="1200">
        <a:solidFill>
          <a:schemeClr val="tx1"/>
        </a:solidFill>
        <a:latin typeface="+mn-lt"/>
        <a:ea typeface="+mn-ea"/>
        <a:cs typeface="+mn-cs"/>
      </a:defRPr>
    </a:lvl8pPr>
    <a:lvl9pPr marL="12883790" algn="l" defTabSz="3220947" rtl="0" eaLnBrk="1" latinLnBrk="0" hangingPunct="1">
      <a:defRPr sz="631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autoAdjust="0"/>
    <p:restoredTop sz="94664" autoAdjust="0"/>
  </p:normalViewPr>
  <p:slideViewPr>
    <p:cSldViewPr snapToGrid="0" snapToObjects="1" showGuides="1">
      <p:cViewPr>
        <p:scale>
          <a:sx n="100" d="100"/>
          <a:sy n="100" d="100"/>
        </p:scale>
        <p:origin x="-11586" y="-1197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5/23/2021</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220947" rtl="0" eaLnBrk="1" latinLnBrk="0" hangingPunct="1">
      <a:defRPr sz="4256" kern="1200">
        <a:solidFill>
          <a:schemeClr val="tx1"/>
        </a:solidFill>
        <a:latin typeface="+mn-lt"/>
        <a:ea typeface="+mn-ea"/>
        <a:cs typeface="+mn-cs"/>
      </a:defRPr>
    </a:lvl1pPr>
    <a:lvl2pPr marL="1610474" algn="l" defTabSz="3220947" rtl="0" eaLnBrk="1" latinLnBrk="0" hangingPunct="1">
      <a:defRPr sz="4256" kern="1200">
        <a:solidFill>
          <a:schemeClr val="tx1"/>
        </a:solidFill>
        <a:latin typeface="+mn-lt"/>
        <a:ea typeface="+mn-ea"/>
        <a:cs typeface="+mn-cs"/>
      </a:defRPr>
    </a:lvl2pPr>
    <a:lvl3pPr marL="3220947" algn="l" defTabSz="3220947" rtl="0" eaLnBrk="1" latinLnBrk="0" hangingPunct="1">
      <a:defRPr sz="4256" kern="1200">
        <a:solidFill>
          <a:schemeClr val="tx1"/>
        </a:solidFill>
        <a:latin typeface="+mn-lt"/>
        <a:ea typeface="+mn-ea"/>
        <a:cs typeface="+mn-cs"/>
      </a:defRPr>
    </a:lvl3pPr>
    <a:lvl4pPr marL="4831421" algn="l" defTabSz="3220947" rtl="0" eaLnBrk="1" latinLnBrk="0" hangingPunct="1">
      <a:defRPr sz="4256" kern="1200">
        <a:solidFill>
          <a:schemeClr val="tx1"/>
        </a:solidFill>
        <a:latin typeface="+mn-lt"/>
        <a:ea typeface="+mn-ea"/>
        <a:cs typeface="+mn-cs"/>
      </a:defRPr>
    </a:lvl4pPr>
    <a:lvl5pPr marL="6441894" algn="l" defTabSz="3220947" rtl="0" eaLnBrk="1" latinLnBrk="0" hangingPunct="1">
      <a:defRPr sz="4256" kern="1200">
        <a:solidFill>
          <a:schemeClr val="tx1"/>
        </a:solidFill>
        <a:latin typeface="+mn-lt"/>
        <a:ea typeface="+mn-ea"/>
        <a:cs typeface="+mn-cs"/>
      </a:defRPr>
    </a:lvl5pPr>
    <a:lvl6pPr marL="8052369" algn="l" defTabSz="3220947" rtl="0" eaLnBrk="1" latinLnBrk="0" hangingPunct="1">
      <a:defRPr sz="4256" kern="1200">
        <a:solidFill>
          <a:schemeClr val="tx1"/>
        </a:solidFill>
        <a:latin typeface="+mn-lt"/>
        <a:ea typeface="+mn-ea"/>
        <a:cs typeface="+mn-cs"/>
      </a:defRPr>
    </a:lvl6pPr>
    <a:lvl7pPr marL="9662843" algn="l" defTabSz="3220947" rtl="0" eaLnBrk="1" latinLnBrk="0" hangingPunct="1">
      <a:defRPr sz="4256" kern="1200">
        <a:solidFill>
          <a:schemeClr val="tx1"/>
        </a:solidFill>
        <a:latin typeface="+mn-lt"/>
        <a:ea typeface="+mn-ea"/>
        <a:cs typeface="+mn-cs"/>
      </a:defRPr>
    </a:lvl7pPr>
    <a:lvl8pPr marL="11273316" algn="l" defTabSz="3220947" rtl="0" eaLnBrk="1" latinLnBrk="0" hangingPunct="1">
      <a:defRPr sz="4256" kern="1200">
        <a:solidFill>
          <a:schemeClr val="tx1"/>
        </a:solidFill>
        <a:latin typeface="+mn-lt"/>
        <a:ea typeface="+mn-ea"/>
        <a:cs typeface="+mn-cs"/>
      </a:defRPr>
    </a:lvl8pPr>
    <a:lvl9pPr marL="12883790" algn="l" defTabSz="3220947" rtl="0" eaLnBrk="1" latinLnBrk="0" hangingPunct="1">
      <a:defRPr sz="42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AEBE95F2-8FA7-2546-83AF-1040DBA0D32B}"/>
              </a:ext>
            </a:extLst>
          </p:cNvPr>
          <p:cNvSpPr>
            <a:spLocks noGrp="1"/>
          </p:cNvSpPr>
          <p:nvPr>
            <p:ph type="body" sz="quarter" idx="12" hasCustomPrompt="1"/>
          </p:nvPr>
        </p:nvSpPr>
        <p:spPr>
          <a:xfrm>
            <a:off x="5557123" y="1200163"/>
            <a:ext cx="19160966" cy="1015663"/>
          </a:xfrm>
          <a:prstGeom prst="rect">
            <a:avLst/>
          </a:prstGeom>
        </p:spPr>
        <p:txBody>
          <a:bodyPr wrap="square">
            <a:spAutoFit/>
          </a:bodyPr>
          <a:lstStyle>
            <a:lvl1pPr marL="0" indent="0" algn="ctr">
              <a:buNone/>
              <a:defRPr sz="6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EAE3AAE8-42A2-784C-966A-6B4ACC005641}"/>
              </a:ext>
            </a:extLst>
          </p:cNvPr>
          <p:cNvSpPr>
            <a:spLocks noGrp="1"/>
          </p:cNvSpPr>
          <p:nvPr>
            <p:ph type="body" sz="quarter" idx="11" hasCustomPrompt="1"/>
          </p:nvPr>
        </p:nvSpPr>
        <p:spPr>
          <a:xfrm>
            <a:off x="5557123" y="2488359"/>
            <a:ext cx="19160966"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AFE2FE13-2061-394D-8341-D4351944200F}"/>
              </a:ext>
            </a:extLst>
          </p:cNvPr>
          <p:cNvSpPr>
            <a:spLocks noGrp="1"/>
          </p:cNvSpPr>
          <p:nvPr>
            <p:ph type="body" sz="quarter" idx="10" hasCustomPrompt="1"/>
          </p:nvPr>
        </p:nvSpPr>
        <p:spPr>
          <a:xfrm>
            <a:off x="5557123" y="3523054"/>
            <a:ext cx="19160966" cy="707886"/>
          </a:xfrm>
          <a:prstGeom prst="rect">
            <a:avLst/>
          </a:prstGeom>
        </p:spPr>
        <p:txBody>
          <a:bodyPr wrap="square">
            <a:spAutoFit/>
          </a:bodyPr>
          <a:lstStyle>
            <a:lvl1pPr marL="0" indent="0" algn="ctr">
              <a:buNone/>
              <a:defRPr sz="4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D8A2F20E-A292-2F4C-8F52-FC621FF6A0B6}"/>
              </a:ext>
            </a:extLst>
          </p:cNvPr>
          <p:cNvSpPr>
            <a:spLocks noGrp="1"/>
          </p:cNvSpPr>
          <p:nvPr>
            <p:ph type="body" sz="quarter" idx="15" hasCustomPrompt="1"/>
          </p:nvPr>
        </p:nvSpPr>
        <p:spPr>
          <a:xfrm>
            <a:off x="508000" y="6396227"/>
            <a:ext cx="14381955"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3002159E-7582-7245-9D29-0BFAE8BEFCB2}"/>
              </a:ext>
            </a:extLst>
          </p:cNvPr>
          <p:cNvSpPr>
            <a:spLocks noGrp="1"/>
          </p:cNvSpPr>
          <p:nvPr>
            <p:ph type="body" sz="quarter" idx="17" hasCustomPrompt="1"/>
          </p:nvPr>
        </p:nvSpPr>
        <p:spPr>
          <a:xfrm>
            <a:off x="507999" y="14867413"/>
            <a:ext cx="14381955"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CA597D35-D81B-D34A-B4F2-1C872B4DF31B}"/>
              </a:ext>
            </a:extLst>
          </p:cNvPr>
          <p:cNvSpPr>
            <a:spLocks noGrp="1"/>
          </p:cNvSpPr>
          <p:nvPr>
            <p:ph type="body" sz="quarter" idx="18" hasCustomPrompt="1"/>
          </p:nvPr>
        </p:nvSpPr>
        <p:spPr>
          <a:xfrm>
            <a:off x="508001" y="27008446"/>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D6A1EE7F-DDB3-9F4D-A4E2-4A5F38940EBC}"/>
              </a:ext>
            </a:extLst>
          </p:cNvPr>
          <p:cNvSpPr>
            <a:spLocks noGrp="1"/>
          </p:cNvSpPr>
          <p:nvPr>
            <p:ph type="body" sz="quarter" idx="19" hasCustomPrompt="1"/>
          </p:nvPr>
        </p:nvSpPr>
        <p:spPr>
          <a:xfrm>
            <a:off x="15405100" y="6396227"/>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D80993D3-B3B0-F443-8615-7620A5A3B055}"/>
              </a:ext>
            </a:extLst>
          </p:cNvPr>
          <p:cNvSpPr>
            <a:spLocks noGrp="1"/>
          </p:cNvSpPr>
          <p:nvPr>
            <p:ph type="body" sz="quarter" idx="20" hasCustomPrompt="1"/>
          </p:nvPr>
        </p:nvSpPr>
        <p:spPr>
          <a:xfrm>
            <a:off x="15405100" y="21001771"/>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B140C04A-DE39-B54E-AB36-B1D37D58FAEF}"/>
              </a:ext>
            </a:extLst>
          </p:cNvPr>
          <p:cNvSpPr>
            <a:spLocks noGrp="1"/>
          </p:cNvSpPr>
          <p:nvPr>
            <p:ph type="body" sz="quarter" idx="21" hasCustomPrompt="1"/>
          </p:nvPr>
        </p:nvSpPr>
        <p:spPr>
          <a:xfrm>
            <a:off x="15405100" y="31926627"/>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6366A331-A689-5A4F-A8D4-53EACF0967C2}"/>
              </a:ext>
            </a:extLst>
          </p:cNvPr>
          <p:cNvSpPr>
            <a:spLocks noGrp="1"/>
          </p:cNvSpPr>
          <p:nvPr>
            <p:ph type="body" sz="quarter" idx="22" hasCustomPrompt="1"/>
          </p:nvPr>
        </p:nvSpPr>
        <p:spPr>
          <a:xfrm>
            <a:off x="15405101" y="38420760"/>
            <a:ext cx="14401800"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921A4F06-102A-0141-8617-F2DE7E84E7ED}"/>
              </a:ext>
            </a:extLst>
          </p:cNvPr>
          <p:cNvSpPr>
            <a:spLocks noGrp="1"/>
          </p:cNvSpPr>
          <p:nvPr>
            <p:ph type="body" sz="quarter" idx="28" hasCustomPrompt="1"/>
          </p:nvPr>
        </p:nvSpPr>
        <p:spPr>
          <a:xfrm>
            <a:off x="15405102" y="39078333"/>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2BC051F3-F69F-D24D-BAEE-DDBBA835BBDC}"/>
              </a:ext>
            </a:extLst>
          </p:cNvPr>
          <p:cNvSpPr>
            <a:spLocks noGrp="1"/>
          </p:cNvSpPr>
          <p:nvPr>
            <p:ph type="body" sz="quarter" idx="29" hasCustomPrompt="1"/>
          </p:nvPr>
        </p:nvSpPr>
        <p:spPr>
          <a:xfrm>
            <a:off x="15405102" y="32572958"/>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C2DD420-BCE1-4F48-A305-848DEC0E2496}"/>
              </a:ext>
            </a:extLst>
          </p:cNvPr>
          <p:cNvSpPr>
            <a:spLocks noGrp="1"/>
          </p:cNvSpPr>
          <p:nvPr>
            <p:ph type="body" sz="quarter" idx="30" hasCustomPrompt="1"/>
          </p:nvPr>
        </p:nvSpPr>
        <p:spPr>
          <a:xfrm>
            <a:off x="15405102" y="21678206"/>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629347EC-91F7-174D-A1DD-17C1EF6C82B8}"/>
              </a:ext>
            </a:extLst>
          </p:cNvPr>
          <p:cNvSpPr>
            <a:spLocks noGrp="1"/>
          </p:cNvSpPr>
          <p:nvPr>
            <p:ph type="body" sz="quarter" idx="31" hasCustomPrompt="1"/>
          </p:nvPr>
        </p:nvSpPr>
        <p:spPr>
          <a:xfrm>
            <a:off x="15405102" y="7080869"/>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00B7F8EC-18BD-2144-BBFB-966E9A6308A8}"/>
              </a:ext>
            </a:extLst>
          </p:cNvPr>
          <p:cNvSpPr>
            <a:spLocks noGrp="1"/>
          </p:cNvSpPr>
          <p:nvPr>
            <p:ph type="body" sz="quarter" idx="32" hasCustomPrompt="1"/>
          </p:nvPr>
        </p:nvSpPr>
        <p:spPr>
          <a:xfrm>
            <a:off x="488157" y="7080869"/>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2C980A99-7B1E-474D-AD4F-00674F77B75E}"/>
              </a:ext>
            </a:extLst>
          </p:cNvPr>
          <p:cNvSpPr>
            <a:spLocks noGrp="1"/>
          </p:cNvSpPr>
          <p:nvPr>
            <p:ph type="body" sz="quarter" idx="33" hasCustomPrompt="1"/>
          </p:nvPr>
        </p:nvSpPr>
        <p:spPr>
          <a:xfrm>
            <a:off x="508005" y="15540248"/>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212F7E6B-2F3F-C64E-A454-D44CEAACEACB}"/>
              </a:ext>
            </a:extLst>
          </p:cNvPr>
          <p:cNvSpPr>
            <a:spLocks noGrp="1"/>
          </p:cNvSpPr>
          <p:nvPr>
            <p:ph type="body" sz="quarter" idx="34" hasCustomPrompt="1"/>
          </p:nvPr>
        </p:nvSpPr>
        <p:spPr>
          <a:xfrm>
            <a:off x="508005" y="27654777"/>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773" userDrawn="1">
          <p15:clr>
            <a:srgbClr val="FBAE40"/>
          </p15:clr>
        </p15:guide>
        <p15:guide id="2" pos="320" userDrawn="1">
          <p15:clr>
            <a:srgbClr val="FBAE40"/>
          </p15:clr>
        </p15:guide>
        <p15:guide id="3" orient="horz" pos="26154" userDrawn="1">
          <p15:clr>
            <a:srgbClr val="FBAE40"/>
          </p15:clr>
        </p15:guide>
        <p15:guide id="4" pos="9392" userDrawn="1">
          <p15:clr>
            <a:srgbClr val="FBAE40"/>
          </p15:clr>
        </p15:guide>
        <p15:guide id="5" pos="9704" userDrawn="1">
          <p15:clr>
            <a:srgbClr val="FBAE40"/>
          </p15:clr>
        </p15:guide>
        <p15:guide id="6" pos="18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B06F7A38-8786-4711-87F1-E1330F888204}"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238999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B06F7A38-8786-4711-87F1-E1330F888204}"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428495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F7A38-8786-4711-87F1-E1330F888204}"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222924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F7A38-8786-4711-87F1-E1330F888204}"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1628370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AEBE95F2-8FA7-2546-83AF-1040DBA0D32B}"/>
              </a:ext>
            </a:extLst>
          </p:cNvPr>
          <p:cNvSpPr>
            <a:spLocks noGrp="1"/>
          </p:cNvSpPr>
          <p:nvPr>
            <p:ph type="body" sz="quarter" idx="12" hasCustomPrompt="1"/>
          </p:nvPr>
        </p:nvSpPr>
        <p:spPr>
          <a:xfrm>
            <a:off x="5557123" y="1200163"/>
            <a:ext cx="19160966" cy="1015663"/>
          </a:xfrm>
          <a:prstGeom prst="rect">
            <a:avLst/>
          </a:prstGeom>
        </p:spPr>
        <p:txBody>
          <a:bodyPr wrap="square">
            <a:spAutoFit/>
          </a:bodyPr>
          <a:lstStyle>
            <a:lvl1pPr marL="0" indent="0" algn="ctr">
              <a:buNone/>
              <a:defRPr sz="6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EAE3AAE8-42A2-784C-966A-6B4ACC005641}"/>
              </a:ext>
            </a:extLst>
          </p:cNvPr>
          <p:cNvSpPr>
            <a:spLocks noGrp="1"/>
          </p:cNvSpPr>
          <p:nvPr>
            <p:ph type="body" sz="quarter" idx="11" hasCustomPrompt="1"/>
          </p:nvPr>
        </p:nvSpPr>
        <p:spPr>
          <a:xfrm>
            <a:off x="5557123" y="2488359"/>
            <a:ext cx="19160966"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AFE2FE13-2061-394D-8341-D4351944200F}"/>
              </a:ext>
            </a:extLst>
          </p:cNvPr>
          <p:cNvSpPr>
            <a:spLocks noGrp="1"/>
          </p:cNvSpPr>
          <p:nvPr>
            <p:ph type="body" sz="quarter" idx="10" hasCustomPrompt="1"/>
          </p:nvPr>
        </p:nvSpPr>
        <p:spPr>
          <a:xfrm>
            <a:off x="5557123" y="3523054"/>
            <a:ext cx="19160966" cy="707886"/>
          </a:xfrm>
          <a:prstGeom prst="rect">
            <a:avLst/>
          </a:prstGeom>
        </p:spPr>
        <p:txBody>
          <a:bodyPr wrap="square">
            <a:spAutoFit/>
          </a:bodyPr>
          <a:lstStyle>
            <a:lvl1pPr marL="0" indent="0" algn="ctr">
              <a:buNone/>
              <a:defRPr sz="4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D8A2F20E-A292-2F4C-8F52-FC621FF6A0B6}"/>
              </a:ext>
            </a:extLst>
          </p:cNvPr>
          <p:cNvSpPr>
            <a:spLocks noGrp="1"/>
          </p:cNvSpPr>
          <p:nvPr>
            <p:ph type="body" sz="quarter" idx="15" hasCustomPrompt="1"/>
          </p:nvPr>
        </p:nvSpPr>
        <p:spPr>
          <a:xfrm>
            <a:off x="508000" y="6396227"/>
            <a:ext cx="14381955"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3002159E-7582-7245-9D29-0BFAE8BEFCB2}"/>
              </a:ext>
            </a:extLst>
          </p:cNvPr>
          <p:cNvSpPr>
            <a:spLocks noGrp="1"/>
          </p:cNvSpPr>
          <p:nvPr>
            <p:ph type="body" sz="quarter" idx="17" hasCustomPrompt="1"/>
          </p:nvPr>
        </p:nvSpPr>
        <p:spPr>
          <a:xfrm>
            <a:off x="507999" y="14867413"/>
            <a:ext cx="14381955"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CA597D35-D81B-D34A-B4F2-1C872B4DF31B}"/>
              </a:ext>
            </a:extLst>
          </p:cNvPr>
          <p:cNvSpPr>
            <a:spLocks noGrp="1"/>
          </p:cNvSpPr>
          <p:nvPr>
            <p:ph type="body" sz="quarter" idx="18" hasCustomPrompt="1"/>
          </p:nvPr>
        </p:nvSpPr>
        <p:spPr>
          <a:xfrm>
            <a:off x="508001" y="27008446"/>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D6A1EE7F-DDB3-9F4D-A4E2-4A5F38940EBC}"/>
              </a:ext>
            </a:extLst>
          </p:cNvPr>
          <p:cNvSpPr>
            <a:spLocks noGrp="1"/>
          </p:cNvSpPr>
          <p:nvPr>
            <p:ph type="body" sz="quarter" idx="19" hasCustomPrompt="1"/>
          </p:nvPr>
        </p:nvSpPr>
        <p:spPr>
          <a:xfrm>
            <a:off x="15405100" y="6396227"/>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D80993D3-B3B0-F443-8615-7620A5A3B055}"/>
              </a:ext>
            </a:extLst>
          </p:cNvPr>
          <p:cNvSpPr>
            <a:spLocks noGrp="1"/>
          </p:cNvSpPr>
          <p:nvPr>
            <p:ph type="body" sz="quarter" idx="20" hasCustomPrompt="1"/>
          </p:nvPr>
        </p:nvSpPr>
        <p:spPr>
          <a:xfrm>
            <a:off x="15405100" y="21001771"/>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B140C04A-DE39-B54E-AB36-B1D37D58FAEF}"/>
              </a:ext>
            </a:extLst>
          </p:cNvPr>
          <p:cNvSpPr>
            <a:spLocks noGrp="1"/>
          </p:cNvSpPr>
          <p:nvPr>
            <p:ph type="body" sz="quarter" idx="21" hasCustomPrompt="1"/>
          </p:nvPr>
        </p:nvSpPr>
        <p:spPr>
          <a:xfrm>
            <a:off x="15405100" y="31926627"/>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6366A331-A689-5A4F-A8D4-53EACF0967C2}"/>
              </a:ext>
            </a:extLst>
          </p:cNvPr>
          <p:cNvSpPr>
            <a:spLocks noGrp="1"/>
          </p:cNvSpPr>
          <p:nvPr>
            <p:ph type="body" sz="quarter" idx="22" hasCustomPrompt="1"/>
          </p:nvPr>
        </p:nvSpPr>
        <p:spPr>
          <a:xfrm>
            <a:off x="15405101" y="38420760"/>
            <a:ext cx="14401800"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921A4F06-102A-0141-8617-F2DE7E84E7ED}"/>
              </a:ext>
            </a:extLst>
          </p:cNvPr>
          <p:cNvSpPr>
            <a:spLocks noGrp="1"/>
          </p:cNvSpPr>
          <p:nvPr>
            <p:ph type="body" sz="quarter" idx="28" hasCustomPrompt="1"/>
          </p:nvPr>
        </p:nvSpPr>
        <p:spPr>
          <a:xfrm>
            <a:off x="15405102" y="39078333"/>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2BC051F3-F69F-D24D-BAEE-DDBBA835BBDC}"/>
              </a:ext>
            </a:extLst>
          </p:cNvPr>
          <p:cNvSpPr>
            <a:spLocks noGrp="1"/>
          </p:cNvSpPr>
          <p:nvPr>
            <p:ph type="body" sz="quarter" idx="29" hasCustomPrompt="1"/>
          </p:nvPr>
        </p:nvSpPr>
        <p:spPr>
          <a:xfrm>
            <a:off x="15405102" y="32572958"/>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C2DD420-BCE1-4F48-A305-848DEC0E2496}"/>
              </a:ext>
            </a:extLst>
          </p:cNvPr>
          <p:cNvSpPr>
            <a:spLocks noGrp="1"/>
          </p:cNvSpPr>
          <p:nvPr>
            <p:ph type="body" sz="quarter" idx="30" hasCustomPrompt="1"/>
          </p:nvPr>
        </p:nvSpPr>
        <p:spPr>
          <a:xfrm>
            <a:off x="15405102" y="21678206"/>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629347EC-91F7-174D-A1DD-17C1EF6C82B8}"/>
              </a:ext>
            </a:extLst>
          </p:cNvPr>
          <p:cNvSpPr>
            <a:spLocks noGrp="1"/>
          </p:cNvSpPr>
          <p:nvPr>
            <p:ph type="body" sz="quarter" idx="31" hasCustomPrompt="1"/>
          </p:nvPr>
        </p:nvSpPr>
        <p:spPr>
          <a:xfrm>
            <a:off x="15405102" y="7080869"/>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00B7F8EC-18BD-2144-BBFB-966E9A6308A8}"/>
              </a:ext>
            </a:extLst>
          </p:cNvPr>
          <p:cNvSpPr>
            <a:spLocks noGrp="1"/>
          </p:cNvSpPr>
          <p:nvPr>
            <p:ph type="body" sz="quarter" idx="32" hasCustomPrompt="1"/>
          </p:nvPr>
        </p:nvSpPr>
        <p:spPr>
          <a:xfrm>
            <a:off x="488157" y="7080869"/>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2C980A99-7B1E-474D-AD4F-00674F77B75E}"/>
              </a:ext>
            </a:extLst>
          </p:cNvPr>
          <p:cNvSpPr>
            <a:spLocks noGrp="1"/>
          </p:cNvSpPr>
          <p:nvPr>
            <p:ph type="body" sz="quarter" idx="33" hasCustomPrompt="1"/>
          </p:nvPr>
        </p:nvSpPr>
        <p:spPr>
          <a:xfrm>
            <a:off x="508005" y="15540248"/>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212F7E6B-2F3F-C64E-A454-D44CEAACEACB}"/>
              </a:ext>
            </a:extLst>
          </p:cNvPr>
          <p:cNvSpPr>
            <a:spLocks noGrp="1"/>
          </p:cNvSpPr>
          <p:nvPr>
            <p:ph type="body" sz="quarter" idx="34" hasCustomPrompt="1"/>
          </p:nvPr>
        </p:nvSpPr>
        <p:spPr>
          <a:xfrm>
            <a:off x="508005" y="27654777"/>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338899"/>
      </p:ext>
    </p:extLst>
  </p:cSld>
  <p:clrMapOvr>
    <a:masterClrMapping/>
  </p:clrMapOvr>
  <p:extLst>
    <p:ext uri="{DCECCB84-F9BA-43D5-87BE-67443E8EF086}">
      <p15:sldGuideLst xmlns:p15="http://schemas.microsoft.com/office/powerpoint/2012/main">
        <p15:guide id="1" orient="horz" pos="3773">
          <p15:clr>
            <a:srgbClr val="FBAE40"/>
          </p15:clr>
        </p15:guide>
        <p15:guide id="2" pos="320">
          <p15:clr>
            <a:srgbClr val="FBAE40"/>
          </p15:clr>
        </p15:guide>
        <p15:guide id="3" orient="horz" pos="26154">
          <p15:clr>
            <a:srgbClr val="FBAE40"/>
          </p15:clr>
        </p15:guide>
        <p15:guide id="4" pos="9392">
          <p15:clr>
            <a:srgbClr val="FBAE40"/>
          </p15:clr>
        </p15:guide>
        <p15:guide id="5" pos="9704">
          <p15:clr>
            <a:srgbClr val="FBAE40"/>
          </p15:clr>
        </p15:guide>
        <p15:guide id="6" pos="187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53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6F7A38-8786-4711-87F1-E1330F888204}"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109830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F7A38-8786-4711-87F1-E1330F888204}"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11028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F7A38-8786-4711-87F1-E1330F888204}"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202697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6F7A38-8786-4711-87F1-E1330F888204}"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395152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6F7A38-8786-4711-87F1-E1330F888204}" type="datetimeFigureOut">
              <a:rPr lang="en-US" smtClean="0"/>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77208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6F7A38-8786-4711-87F1-E1330F888204}" type="datetimeFigureOut">
              <a:rPr lang="en-US" smtClean="0"/>
              <a:t>5/23/2021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203554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F7A38-8786-4711-87F1-E1330F888204}" type="datetimeFigureOut">
              <a:rPr lang="en-US" smtClean="0"/>
              <a:t>5/23/2021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A6EF5-BC8A-4DE3-96B1-EDD9C2CEA4CB}" type="slidenum">
              <a:rPr lang="en-US" smtClean="0"/>
              <a:t>‹#›</a:t>
            </a:fld>
            <a:endParaRPr lang="en-US"/>
          </a:p>
        </p:txBody>
      </p:sp>
    </p:spTree>
    <p:extLst>
      <p:ext uri="{BB962C8B-B14F-4D97-AF65-F5344CB8AC3E}">
        <p14:creationId xmlns:p14="http://schemas.microsoft.com/office/powerpoint/2010/main" val="18267235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8332"/>
            <a:ext cx="30275213" cy="5425191"/>
          </a:xfrm>
          <a:prstGeom prst="rect">
            <a:avLst/>
          </a:prstGeom>
          <a:solidFill>
            <a:schemeClr val="accent1"/>
          </a:solidFill>
          <a:ln w="9525">
            <a:noFill/>
            <a:miter lim="800000"/>
            <a:headEnd/>
            <a:tailEnd/>
          </a:ln>
          <a:effectLst/>
        </p:spPr>
        <p:txBody>
          <a:bodyPr wrap="none" lIns="112126" tIns="56063" rIns="112126" bIns="56063" anchor="ctr"/>
          <a:lstStyle/>
          <a:p>
            <a:pPr>
              <a:defRPr/>
            </a:pPr>
            <a:endParaRPr lang="en-US" sz="602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09225" y="41769003"/>
            <a:ext cx="3574554" cy="418904"/>
          </a:xfrm>
          <a:prstGeom prst="rect">
            <a:avLst/>
          </a:prstGeom>
          <a:noFill/>
          <a:ln w="9525">
            <a:noFill/>
            <a:miter lim="800000"/>
            <a:headEnd/>
            <a:tailEnd/>
          </a:ln>
          <a:effectLst/>
        </p:spPr>
        <p:txBody>
          <a:bodyPr wrap="square" lIns="111914" tIns="55947" rIns="111914" bIns="55947">
            <a:spAutoFit/>
          </a:bodyPr>
          <a:lstStyle/>
          <a:p>
            <a:pPr eaLnBrk="0" hangingPunct="0">
              <a:lnSpc>
                <a:spcPct val="65000"/>
              </a:lnSpc>
              <a:spcBef>
                <a:spcPct val="50000"/>
              </a:spcBef>
              <a:defRPr/>
            </a:pPr>
            <a:r>
              <a:rPr lang="en-US" sz="61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49"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469607"/>
            <a:ext cx="302752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04586" y="6001834"/>
            <a:ext cx="14405213"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5405100" y="6001834"/>
            <a:ext cx="14401800"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5381713" rtl="0" eaLnBrk="1" latinLnBrk="0" hangingPunct="1">
        <a:spcBef>
          <a:spcPct val="0"/>
        </a:spcBef>
        <a:buNone/>
        <a:defRPr sz="10791" kern="1200">
          <a:solidFill>
            <a:schemeClr val="bg1"/>
          </a:solidFill>
          <a:latin typeface="Trebuchet MS" pitchFamily="34" charset="0"/>
          <a:ea typeface="+mj-ea"/>
          <a:cs typeface="+mj-cs"/>
        </a:defRPr>
      </a:lvl1pPr>
    </p:titleStyle>
    <p:bodyStyle>
      <a:lvl1pPr marL="934372" indent="-934372" algn="l" defTabSz="5381713" rtl="0" eaLnBrk="1" latinLnBrk="0" hangingPunct="1">
        <a:spcBef>
          <a:spcPct val="20000"/>
        </a:spcBef>
        <a:buFont typeface="Arial" pitchFamily="34" charset="0"/>
        <a:buChar char="•"/>
        <a:tabLst/>
        <a:defRPr sz="5885" kern="1200">
          <a:solidFill>
            <a:schemeClr val="tx1"/>
          </a:solidFill>
          <a:latin typeface="+mn-lt"/>
          <a:ea typeface="+mn-ea"/>
          <a:cs typeface="+mn-cs"/>
        </a:defRPr>
      </a:lvl1pPr>
      <a:lvl2pPr marL="934372" indent="-934372" algn="l" defTabSz="5381713" rtl="0" eaLnBrk="1" latinLnBrk="0" hangingPunct="1">
        <a:spcBef>
          <a:spcPct val="20000"/>
        </a:spcBef>
        <a:buFont typeface="Arial" pitchFamily="34" charset="0"/>
        <a:buChar char="–"/>
        <a:tabLst/>
        <a:defRPr sz="4904" kern="1200">
          <a:solidFill>
            <a:schemeClr val="tx1"/>
          </a:solidFill>
          <a:latin typeface="+mn-lt"/>
          <a:ea typeface="+mn-ea"/>
          <a:cs typeface="+mn-cs"/>
        </a:defRPr>
      </a:lvl2pPr>
      <a:lvl3pPr marL="934372" indent="-934372" algn="l" defTabSz="5381713" rtl="0" eaLnBrk="1" latinLnBrk="0" hangingPunct="1">
        <a:spcBef>
          <a:spcPct val="20000"/>
        </a:spcBef>
        <a:buFont typeface="Arial" pitchFamily="34" charset="0"/>
        <a:buChar char="•"/>
        <a:tabLst/>
        <a:defRPr sz="3924" kern="1200">
          <a:solidFill>
            <a:schemeClr val="tx1"/>
          </a:solidFill>
          <a:latin typeface="+mn-lt"/>
          <a:ea typeface="+mn-ea"/>
          <a:cs typeface="+mn-cs"/>
        </a:defRPr>
      </a:lvl3pPr>
      <a:lvl4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4pPr>
      <a:lvl5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p:bodyStyle>
    <p:otherStyle>
      <a:defPPr>
        <a:defRPr lang="en-US"/>
      </a:defPPr>
      <a:lvl1pPr marL="0" algn="l" defTabSz="5381713" rtl="0" eaLnBrk="1" latinLnBrk="0" hangingPunct="1">
        <a:defRPr sz="10545" kern="1200">
          <a:solidFill>
            <a:schemeClr val="tx1"/>
          </a:solidFill>
          <a:latin typeface="+mn-lt"/>
          <a:ea typeface="+mn-ea"/>
          <a:cs typeface="+mn-cs"/>
        </a:defRPr>
      </a:lvl1pPr>
      <a:lvl2pPr marL="2690859" algn="l" defTabSz="5381713" rtl="0" eaLnBrk="1" latinLnBrk="0" hangingPunct="1">
        <a:defRPr sz="10545" kern="1200">
          <a:solidFill>
            <a:schemeClr val="tx1"/>
          </a:solidFill>
          <a:latin typeface="+mn-lt"/>
          <a:ea typeface="+mn-ea"/>
          <a:cs typeface="+mn-cs"/>
        </a:defRPr>
      </a:lvl2pPr>
      <a:lvl3pPr marL="5381713" algn="l" defTabSz="5381713" rtl="0" eaLnBrk="1" latinLnBrk="0" hangingPunct="1">
        <a:defRPr sz="10545" kern="1200">
          <a:solidFill>
            <a:schemeClr val="tx1"/>
          </a:solidFill>
          <a:latin typeface="+mn-lt"/>
          <a:ea typeface="+mn-ea"/>
          <a:cs typeface="+mn-cs"/>
        </a:defRPr>
      </a:lvl3pPr>
      <a:lvl4pPr marL="8072571" algn="l" defTabSz="5381713" rtl="0" eaLnBrk="1" latinLnBrk="0" hangingPunct="1">
        <a:defRPr sz="10545" kern="1200">
          <a:solidFill>
            <a:schemeClr val="tx1"/>
          </a:solidFill>
          <a:latin typeface="+mn-lt"/>
          <a:ea typeface="+mn-ea"/>
          <a:cs typeface="+mn-cs"/>
        </a:defRPr>
      </a:lvl4pPr>
      <a:lvl5pPr marL="10763428" algn="l" defTabSz="5381713" rtl="0" eaLnBrk="1" latinLnBrk="0" hangingPunct="1">
        <a:defRPr sz="10545" kern="1200">
          <a:solidFill>
            <a:schemeClr val="tx1"/>
          </a:solidFill>
          <a:latin typeface="+mn-lt"/>
          <a:ea typeface="+mn-ea"/>
          <a:cs typeface="+mn-cs"/>
        </a:defRPr>
      </a:lvl5pPr>
      <a:lvl6pPr marL="13454284" algn="l" defTabSz="5381713" rtl="0" eaLnBrk="1" latinLnBrk="0" hangingPunct="1">
        <a:defRPr sz="10545" kern="1200">
          <a:solidFill>
            <a:schemeClr val="tx1"/>
          </a:solidFill>
          <a:latin typeface="+mn-lt"/>
          <a:ea typeface="+mn-ea"/>
          <a:cs typeface="+mn-cs"/>
        </a:defRPr>
      </a:lvl6pPr>
      <a:lvl7pPr marL="16145144" algn="l" defTabSz="5381713" rtl="0" eaLnBrk="1" latinLnBrk="0" hangingPunct="1">
        <a:defRPr sz="10545" kern="1200">
          <a:solidFill>
            <a:schemeClr val="tx1"/>
          </a:solidFill>
          <a:latin typeface="+mn-lt"/>
          <a:ea typeface="+mn-ea"/>
          <a:cs typeface="+mn-cs"/>
        </a:defRPr>
      </a:lvl7pPr>
      <a:lvl8pPr marL="18835998" algn="l" defTabSz="5381713" rtl="0" eaLnBrk="1" latinLnBrk="0" hangingPunct="1">
        <a:defRPr sz="10545" kern="1200">
          <a:solidFill>
            <a:schemeClr val="tx1"/>
          </a:solidFill>
          <a:latin typeface="+mn-lt"/>
          <a:ea typeface="+mn-ea"/>
          <a:cs typeface="+mn-cs"/>
        </a:defRPr>
      </a:lvl8pPr>
      <a:lvl9pPr marL="21526857" algn="l" defTabSz="5381713" rtl="0" eaLnBrk="1" latinLnBrk="0" hangingPunct="1">
        <a:defRPr sz="1054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8332"/>
            <a:ext cx="30275213" cy="5425191"/>
          </a:xfrm>
          <a:prstGeom prst="rect">
            <a:avLst/>
          </a:prstGeom>
          <a:solidFill>
            <a:schemeClr val="accent1"/>
          </a:solidFill>
          <a:ln w="9525">
            <a:noFill/>
            <a:miter lim="800000"/>
            <a:headEnd/>
            <a:tailEnd/>
          </a:ln>
          <a:effectLst/>
        </p:spPr>
        <p:txBody>
          <a:bodyPr wrap="none" lIns="112126" tIns="56063" rIns="112126" bIns="56063" anchor="ctr"/>
          <a:lstStyle/>
          <a:p>
            <a:pPr>
              <a:defRPr/>
            </a:pPr>
            <a:endParaRPr lang="en-US" sz="602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09225" y="41769003"/>
            <a:ext cx="3574554" cy="418904"/>
          </a:xfrm>
          <a:prstGeom prst="rect">
            <a:avLst/>
          </a:prstGeom>
          <a:noFill/>
          <a:ln w="9525">
            <a:noFill/>
            <a:miter lim="800000"/>
            <a:headEnd/>
            <a:tailEnd/>
          </a:ln>
          <a:effectLst/>
        </p:spPr>
        <p:txBody>
          <a:bodyPr wrap="square" lIns="111914" tIns="55947" rIns="111914" bIns="55947">
            <a:spAutoFit/>
          </a:bodyPr>
          <a:lstStyle/>
          <a:p>
            <a:pPr eaLnBrk="0" hangingPunct="0">
              <a:lnSpc>
                <a:spcPct val="65000"/>
              </a:lnSpc>
              <a:spcBef>
                <a:spcPct val="50000"/>
              </a:spcBef>
              <a:defRPr/>
            </a:pPr>
            <a:r>
              <a:rPr lang="en-US" sz="61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49"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469607"/>
            <a:ext cx="302752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04586" y="6001834"/>
            <a:ext cx="14405213"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5405100" y="6001834"/>
            <a:ext cx="14401800"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Tree>
    <p:extLst>
      <p:ext uri="{BB962C8B-B14F-4D97-AF65-F5344CB8AC3E}">
        <p14:creationId xmlns:p14="http://schemas.microsoft.com/office/powerpoint/2010/main" val="1772127091"/>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5381713" rtl="0" eaLnBrk="1" latinLnBrk="0" hangingPunct="1">
        <a:spcBef>
          <a:spcPct val="0"/>
        </a:spcBef>
        <a:buNone/>
        <a:defRPr sz="10791" kern="1200">
          <a:solidFill>
            <a:schemeClr val="bg1"/>
          </a:solidFill>
          <a:latin typeface="Trebuchet MS" pitchFamily="34" charset="0"/>
          <a:ea typeface="+mj-ea"/>
          <a:cs typeface="+mj-cs"/>
        </a:defRPr>
      </a:lvl1pPr>
    </p:titleStyle>
    <p:bodyStyle>
      <a:lvl1pPr marL="934372" indent="-934372" algn="l" defTabSz="5381713" rtl="0" eaLnBrk="1" latinLnBrk="0" hangingPunct="1">
        <a:spcBef>
          <a:spcPct val="20000"/>
        </a:spcBef>
        <a:buFont typeface="Arial" pitchFamily="34" charset="0"/>
        <a:buChar char="•"/>
        <a:tabLst/>
        <a:defRPr sz="5885" kern="1200">
          <a:solidFill>
            <a:schemeClr val="tx1"/>
          </a:solidFill>
          <a:latin typeface="+mn-lt"/>
          <a:ea typeface="+mn-ea"/>
          <a:cs typeface="+mn-cs"/>
        </a:defRPr>
      </a:lvl1pPr>
      <a:lvl2pPr marL="934372" indent="-934372" algn="l" defTabSz="5381713" rtl="0" eaLnBrk="1" latinLnBrk="0" hangingPunct="1">
        <a:spcBef>
          <a:spcPct val="20000"/>
        </a:spcBef>
        <a:buFont typeface="Arial" pitchFamily="34" charset="0"/>
        <a:buChar char="–"/>
        <a:tabLst/>
        <a:defRPr sz="4904" kern="1200">
          <a:solidFill>
            <a:schemeClr val="tx1"/>
          </a:solidFill>
          <a:latin typeface="+mn-lt"/>
          <a:ea typeface="+mn-ea"/>
          <a:cs typeface="+mn-cs"/>
        </a:defRPr>
      </a:lvl2pPr>
      <a:lvl3pPr marL="934372" indent="-934372" algn="l" defTabSz="5381713" rtl="0" eaLnBrk="1" latinLnBrk="0" hangingPunct="1">
        <a:spcBef>
          <a:spcPct val="20000"/>
        </a:spcBef>
        <a:buFont typeface="Arial" pitchFamily="34" charset="0"/>
        <a:buChar char="•"/>
        <a:tabLst/>
        <a:defRPr sz="3924" kern="1200">
          <a:solidFill>
            <a:schemeClr val="tx1"/>
          </a:solidFill>
          <a:latin typeface="+mn-lt"/>
          <a:ea typeface="+mn-ea"/>
          <a:cs typeface="+mn-cs"/>
        </a:defRPr>
      </a:lvl3pPr>
      <a:lvl4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4pPr>
      <a:lvl5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p:bodyStyle>
    <p:otherStyle>
      <a:defPPr>
        <a:defRPr lang="en-US"/>
      </a:defPPr>
      <a:lvl1pPr marL="0" algn="l" defTabSz="5381713" rtl="0" eaLnBrk="1" latinLnBrk="0" hangingPunct="1">
        <a:defRPr sz="10545" kern="1200">
          <a:solidFill>
            <a:schemeClr val="tx1"/>
          </a:solidFill>
          <a:latin typeface="+mn-lt"/>
          <a:ea typeface="+mn-ea"/>
          <a:cs typeface="+mn-cs"/>
        </a:defRPr>
      </a:lvl1pPr>
      <a:lvl2pPr marL="2690859" algn="l" defTabSz="5381713" rtl="0" eaLnBrk="1" latinLnBrk="0" hangingPunct="1">
        <a:defRPr sz="10545" kern="1200">
          <a:solidFill>
            <a:schemeClr val="tx1"/>
          </a:solidFill>
          <a:latin typeface="+mn-lt"/>
          <a:ea typeface="+mn-ea"/>
          <a:cs typeface="+mn-cs"/>
        </a:defRPr>
      </a:lvl2pPr>
      <a:lvl3pPr marL="5381713" algn="l" defTabSz="5381713" rtl="0" eaLnBrk="1" latinLnBrk="0" hangingPunct="1">
        <a:defRPr sz="10545" kern="1200">
          <a:solidFill>
            <a:schemeClr val="tx1"/>
          </a:solidFill>
          <a:latin typeface="+mn-lt"/>
          <a:ea typeface="+mn-ea"/>
          <a:cs typeface="+mn-cs"/>
        </a:defRPr>
      </a:lvl3pPr>
      <a:lvl4pPr marL="8072571" algn="l" defTabSz="5381713" rtl="0" eaLnBrk="1" latinLnBrk="0" hangingPunct="1">
        <a:defRPr sz="10545" kern="1200">
          <a:solidFill>
            <a:schemeClr val="tx1"/>
          </a:solidFill>
          <a:latin typeface="+mn-lt"/>
          <a:ea typeface="+mn-ea"/>
          <a:cs typeface="+mn-cs"/>
        </a:defRPr>
      </a:lvl4pPr>
      <a:lvl5pPr marL="10763428" algn="l" defTabSz="5381713" rtl="0" eaLnBrk="1" latinLnBrk="0" hangingPunct="1">
        <a:defRPr sz="10545" kern="1200">
          <a:solidFill>
            <a:schemeClr val="tx1"/>
          </a:solidFill>
          <a:latin typeface="+mn-lt"/>
          <a:ea typeface="+mn-ea"/>
          <a:cs typeface="+mn-cs"/>
        </a:defRPr>
      </a:lvl5pPr>
      <a:lvl6pPr marL="13454284" algn="l" defTabSz="5381713" rtl="0" eaLnBrk="1" latinLnBrk="0" hangingPunct="1">
        <a:defRPr sz="10545" kern="1200">
          <a:solidFill>
            <a:schemeClr val="tx1"/>
          </a:solidFill>
          <a:latin typeface="+mn-lt"/>
          <a:ea typeface="+mn-ea"/>
          <a:cs typeface="+mn-cs"/>
        </a:defRPr>
      </a:lvl6pPr>
      <a:lvl7pPr marL="16145144" algn="l" defTabSz="5381713" rtl="0" eaLnBrk="1" latinLnBrk="0" hangingPunct="1">
        <a:defRPr sz="10545" kern="1200">
          <a:solidFill>
            <a:schemeClr val="tx1"/>
          </a:solidFill>
          <a:latin typeface="+mn-lt"/>
          <a:ea typeface="+mn-ea"/>
          <a:cs typeface="+mn-cs"/>
        </a:defRPr>
      </a:lvl7pPr>
      <a:lvl8pPr marL="18835998" algn="l" defTabSz="5381713" rtl="0" eaLnBrk="1" latinLnBrk="0" hangingPunct="1">
        <a:defRPr sz="10545" kern="1200">
          <a:solidFill>
            <a:schemeClr val="tx1"/>
          </a:solidFill>
          <a:latin typeface="+mn-lt"/>
          <a:ea typeface="+mn-ea"/>
          <a:cs typeface="+mn-cs"/>
        </a:defRPr>
      </a:lvl8pPr>
      <a:lvl9pPr marL="21526857" algn="l" defTabSz="5381713" rtl="0" eaLnBrk="1" latinLnBrk="0" hangingPunct="1">
        <a:defRPr sz="1054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764DE79-268F-4C1A-8933-263129D2AF90}" type="datetimeFigureOut">
              <a:rPr lang="en-US" dirty="0"/>
              <a:t>5/23/2021</a:t>
            </a:fld>
            <a:endParaRPr lang="en-US"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48F63A3B-78C7-47BE-AE5E-E10140E04643}" type="slidenum">
              <a:rPr lang="en-US" dirty="0"/>
              <a:t>‹#›</a:t>
            </a:fld>
            <a:endParaRPr lang="en-US" dirty="0"/>
          </a:p>
        </p:txBody>
      </p:sp>
      <p:sp>
        <p:nvSpPr>
          <p:cNvPr id="7" name="Rectangle 36">
            <a:extLst>
              <a:ext uri="{FF2B5EF4-FFF2-40B4-BE49-F238E27FC236}">
                <a16:creationId xmlns:a16="http://schemas.microsoft.com/office/drawing/2014/main" id="{AE45C33B-5855-43EF-9C6B-01A3717FE5B8}"/>
              </a:ext>
            </a:extLst>
          </p:cNvPr>
          <p:cNvSpPr>
            <a:spLocks noChangeArrowheads="1"/>
          </p:cNvSpPr>
          <p:nvPr userDrawn="1"/>
        </p:nvSpPr>
        <p:spPr bwMode="auto">
          <a:xfrm>
            <a:off x="0" y="18332"/>
            <a:ext cx="30275213" cy="5425191"/>
          </a:xfrm>
          <a:prstGeom prst="rect">
            <a:avLst/>
          </a:prstGeom>
          <a:solidFill>
            <a:schemeClr val="accent1"/>
          </a:solidFill>
          <a:ln w="9525">
            <a:noFill/>
            <a:miter lim="800000"/>
            <a:headEnd/>
            <a:tailEnd/>
          </a:ln>
          <a:effectLst/>
        </p:spPr>
        <p:txBody>
          <a:bodyPr wrap="none" lIns="112126" tIns="56063" rIns="112126" bIns="56063" anchor="ctr"/>
          <a:lstStyle/>
          <a:p>
            <a:pPr>
              <a:defRPr/>
            </a:pPr>
            <a:endParaRPr lang="en-US" sz="6026" dirty="0"/>
          </a:p>
        </p:txBody>
      </p:sp>
      <p:sp>
        <p:nvSpPr>
          <p:cNvPr id="8" name="Text Box 14">
            <a:extLst>
              <a:ext uri="{FF2B5EF4-FFF2-40B4-BE49-F238E27FC236}">
                <a16:creationId xmlns:a16="http://schemas.microsoft.com/office/drawing/2014/main" id="{CA4B8598-1A54-4BBA-AF32-8A5944FF2EC6}"/>
              </a:ext>
            </a:extLst>
          </p:cNvPr>
          <p:cNvSpPr txBox="1">
            <a:spLocks noChangeArrowheads="1"/>
          </p:cNvSpPr>
          <p:nvPr userDrawn="1"/>
        </p:nvSpPr>
        <p:spPr bwMode="auto">
          <a:xfrm>
            <a:off x="909225" y="41769003"/>
            <a:ext cx="3574554" cy="418904"/>
          </a:xfrm>
          <a:prstGeom prst="rect">
            <a:avLst/>
          </a:prstGeom>
          <a:noFill/>
          <a:ln w="9525">
            <a:noFill/>
            <a:miter lim="800000"/>
            <a:headEnd/>
            <a:tailEnd/>
          </a:ln>
          <a:effectLst/>
        </p:spPr>
        <p:txBody>
          <a:bodyPr wrap="square" lIns="111914" tIns="55947" rIns="111914" bIns="55947">
            <a:spAutoFit/>
          </a:bodyPr>
          <a:lstStyle/>
          <a:p>
            <a:pPr eaLnBrk="0" hangingPunct="0">
              <a:lnSpc>
                <a:spcPct val="65000"/>
              </a:lnSpc>
              <a:spcBef>
                <a:spcPct val="50000"/>
              </a:spcBef>
              <a:defRPr/>
            </a:pPr>
            <a:r>
              <a:rPr lang="en-US" sz="61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49" b="1" dirty="0">
                <a:solidFill>
                  <a:schemeClr val="bg1">
                    <a:lumMod val="75000"/>
                  </a:schemeClr>
                </a:solidFill>
                <a:latin typeface="Arial" charset="0"/>
              </a:rPr>
              <a:t>www.PosterPresentations.com</a:t>
            </a:r>
          </a:p>
        </p:txBody>
      </p:sp>
      <p:cxnSp>
        <p:nvCxnSpPr>
          <p:cNvPr id="9" name="Straight Connector 8">
            <a:extLst>
              <a:ext uri="{FF2B5EF4-FFF2-40B4-BE49-F238E27FC236}">
                <a16:creationId xmlns:a16="http://schemas.microsoft.com/office/drawing/2014/main" id="{2D98E517-D5C2-4543-B2EA-9FEB24A759BC}"/>
              </a:ext>
            </a:extLst>
          </p:cNvPr>
          <p:cNvCxnSpPr>
            <a:cxnSpLocks/>
          </p:cNvCxnSpPr>
          <p:nvPr userDrawn="1"/>
        </p:nvCxnSpPr>
        <p:spPr>
          <a:xfrm>
            <a:off x="0" y="5469607"/>
            <a:ext cx="302752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ounded Rectangle 37">
            <a:extLst>
              <a:ext uri="{FF2B5EF4-FFF2-40B4-BE49-F238E27FC236}">
                <a16:creationId xmlns:a16="http://schemas.microsoft.com/office/drawing/2014/main" id="{1A81B7E0-D610-4C62-BC0B-0B7132503B07}"/>
              </a:ext>
            </a:extLst>
          </p:cNvPr>
          <p:cNvSpPr/>
          <p:nvPr userDrawn="1"/>
        </p:nvSpPr>
        <p:spPr>
          <a:xfrm>
            <a:off x="504586" y="6001834"/>
            <a:ext cx="14405213"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
        <p:nvSpPr>
          <p:cNvPr id="11" name="Rounded Rectangle 38">
            <a:extLst>
              <a:ext uri="{FF2B5EF4-FFF2-40B4-BE49-F238E27FC236}">
                <a16:creationId xmlns:a16="http://schemas.microsoft.com/office/drawing/2014/main" id="{5B32279A-2852-44FC-A550-99B342EBFE43}"/>
              </a:ext>
            </a:extLst>
          </p:cNvPr>
          <p:cNvSpPr/>
          <p:nvPr userDrawn="1"/>
        </p:nvSpPr>
        <p:spPr>
          <a:xfrm>
            <a:off x="15405100" y="6001834"/>
            <a:ext cx="14401800"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Tree>
    <p:extLst>
      <p:ext uri="{BB962C8B-B14F-4D97-AF65-F5344CB8AC3E}">
        <p14:creationId xmlns:p14="http://schemas.microsoft.com/office/powerpoint/2010/main" val="39715872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5F9D69-A7F5-C74D-8E79-892D03500B3D}"/>
              </a:ext>
            </a:extLst>
          </p:cNvPr>
          <p:cNvSpPr>
            <a:spLocks noGrp="1"/>
          </p:cNvSpPr>
          <p:nvPr>
            <p:ph type="body" sz="quarter" idx="12"/>
          </p:nvPr>
        </p:nvSpPr>
        <p:spPr>
          <a:xfrm>
            <a:off x="853440" y="575494"/>
            <a:ext cx="27614879" cy="1754326"/>
          </a:xfrm>
        </p:spPr>
        <p:txBody>
          <a:bodyPr/>
          <a:lstStyle/>
          <a:p>
            <a:r>
              <a:rPr lang="en-US" dirty="0"/>
              <a:t>Introduction of an Integrated Workflow for Optimal Well Placement</a:t>
            </a:r>
            <a:br>
              <a:rPr lang="en-US" dirty="0"/>
            </a:br>
            <a:r>
              <a:rPr lang="en-US" dirty="0"/>
              <a:t>Using Machine Learning Methods </a:t>
            </a:r>
          </a:p>
        </p:txBody>
      </p:sp>
      <p:sp>
        <p:nvSpPr>
          <p:cNvPr id="3" name="Text Placeholder 2">
            <a:extLst>
              <a:ext uri="{FF2B5EF4-FFF2-40B4-BE49-F238E27FC236}">
                <a16:creationId xmlns:a16="http://schemas.microsoft.com/office/drawing/2014/main" id="{6A634281-119C-B24D-AE5A-F111F5884869}"/>
              </a:ext>
            </a:extLst>
          </p:cNvPr>
          <p:cNvSpPr>
            <a:spLocks noGrp="1"/>
          </p:cNvSpPr>
          <p:nvPr>
            <p:ph type="body" sz="quarter" idx="11"/>
          </p:nvPr>
        </p:nvSpPr>
        <p:spPr>
          <a:xfrm>
            <a:off x="5183203" y="2636955"/>
            <a:ext cx="19508531" cy="872943"/>
          </a:xfrm>
        </p:spPr>
        <p:txBody>
          <a:bodyPr/>
          <a:lstStyle/>
          <a:p>
            <a:r>
              <a:rPr lang="en-US" sz="4800" dirty="0"/>
              <a:t>P. BakhtiariManesh</a:t>
            </a:r>
            <a:r>
              <a:rPr lang="en-US" sz="4800" baseline="30000" dirty="0"/>
              <a:t>1</a:t>
            </a:r>
            <a:r>
              <a:rPr lang="en-US" sz="4800" dirty="0"/>
              <a:t>, S. Sadeghnejad</a:t>
            </a:r>
            <a:r>
              <a:rPr lang="en-US" sz="4800" baseline="30000" dirty="0"/>
              <a:t>1,2*</a:t>
            </a:r>
            <a:r>
              <a:rPr lang="en-US" sz="4800" dirty="0"/>
              <a:t>, M. OstadHassan</a:t>
            </a:r>
            <a:r>
              <a:rPr lang="en-US" sz="4800" baseline="30000" dirty="0"/>
              <a:t>3,4</a:t>
            </a:r>
            <a:r>
              <a:rPr lang="en-US" sz="4800" dirty="0"/>
              <a:t>, S.M. Mousavi</a:t>
            </a:r>
            <a:r>
              <a:rPr lang="en-US" sz="4800" baseline="30000" dirty="0"/>
              <a:t>4</a:t>
            </a:r>
          </a:p>
        </p:txBody>
      </p:sp>
      <p:sp>
        <p:nvSpPr>
          <p:cNvPr id="4" name="Text Placeholder 3">
            <a:extLst>
              <a:ext uri="{FF2B5EF4-FFF2-40B4-BE49-F238E27FC236}">
                <a16:creationId xmlns:a16="http://schemas.microsoft.com/office/drawing/2014/main" id="{2FA54416-0FC6-2C4E-B207-63D604B94F46}"/>
              </a:ext>
            </a:extLst>
          </p:cNvPr>
          <p:cNvSpPr>
            <a:spLocks noGrp="1"/>
          </p:cNvSpPr>
          <p:nvPr>
            <p:ph type="body" sz="quarter" idx="10"/>
          </p:nvPr>
        </p:nvSpPr>
        <p:spPr>
          <a:xfrm>
            <a:off x="6197372" y="3431206"/>
            <a:ext cx="23818849" cy="1785104"/>
          </a:xfrm>
        </p:spPr>
        <p:txBody>
          <a:bodyPr/>
          <a:lstStyle/>
          <a:p>
            <a:pPr algn="l">
              <a:lnSpc>
                <a:spcPct val="100000"/>
              </a:lnSpc>
              <a:spcBef>
                <a:spcPts val="1200"/>
              </a:spcBef>
            </a:pPr>
            <a:r>
              <a:rPr lang="en-US" sz="2000" baseline="30000" dirty="0"/>
              <a:t>1</a:t>
            </a:r>
            <a:r>
              <a:rPr lang="en-US" sz="2000" dirty="0"/>
              <a:t> Department of Petroleum Eng., Faculty of Chemical Engineering, </a:t>
            </a:r>
            <a:r>
              <a:rPr lang="en-US" sz="2000" dirty="0" err="1"/>
              <a:t>Tarbiat</a:t>
            </a:r>
            <a:r>
              <a:rPr lang="en-US" sz="2000" dirty="0"/>
              <a:t> </a:t>
            </a:r>
            <a:r>
              <a:rPr lang="en-US" sz="2000" dirty="0" err="1"/>
              <a:t>Modares</a:t>
            </a:r>
            <a:r>
              <a:rPr lang="en-US" sz="2000" dirty="0"/>
              <a:t> University, Tehran, Iran</a:t>
            </a:r>
          </a:p>
          <a:p>
            <a:pPr algn="l">
              <a:lnSpc>
                <a:spcPct val="100000"/>
              </a:lnSpc>
              <a:spcBef>
                <a:spcPts val="1200"/>
              </a:spcBef>
            </a:pPr>
            <a:r>
              <a:rPr lang="en-US" sz="2000" baseline="30000" dirty="0"/>
              <a:t>2</a:t>
            </a:r>
            <a:r>
              <a:rPr lang="en-US" sz="2000" dirty="0"/>
              <a:t> Geosciences Institute, Johannes Gutenberg-University, Mainz, Germany</a:t>
            </a:r>
          </a:p>
          <a:p>
            <a:pPr algn="l">
              <a:lnSpc>
                <a:spcPct val="100000"/>
              </a:lnSpc>
              <a:spcBef>
                <a:spcPts val="1200"/>
              </a:spcBef>
            </a:pPr>
            <a:r>
              <a:rPr lang="en-US" sz="2000" baseline="30000" dirty="0"/>
              <a:t>3</a:t>
            </a:r>
            <a:r>
              <a:rPr lang="en-US" sz="2000" dirty="0"/>
              <a:t> Key laboratory of continental shale hydrocarbon accumulation and efficient development, Ministry of Education, Northeast Petroleum University, Daqing, China</a:t>
            </a:r>
          </a:p>
          <a:p>
            <a:pPr algn="l">
              <a:lnSpc>
                <a:spcPct val="100000"/>
              </a:lnSpc>
              <a:spcBef>
                <a:spcPts val="1200"/>
              </a:spcBef>
            </a:pPr>
            <a:r>
              <a:rPr lang="en-US" sz="2000" baseline="30000" dirty="0"/>
              <a:t>4</a:t>
            </a:r>
            <a:r>
              <a:rPr lang="en-US" sz="2000" dirty="0"/>
              <a:t> Department of Petroleum Engineering, </a:t>
            </a:r>
            <a:r>
              <a:rPr lang="en-US" sz="2000" dirty="0" err="1"/>
              <a:t>Amirkabir</a:t>
            </a:r>
            <a:r>
              <a:rPr lang="en-US" sz="2000" dirty="0"/>
              <a:t> University of Technology, Tehran, Iran</a:t>
            </a:r>
          </a:p>
        </p:txBody>
      </p:sp>
      <p:sp>
        <p:nvSpPr>
          <p:cNvPr id="5" name="Text Placeholder 4">
            <a:extLst>
              <a:ext uri="{FF2B5EF4-FFF2-40B4-BE49-F238E27FC236}">
                <a16:creationId xmlns:a16="http://schemas.microsoft.com/office/drawing/2014/main" id="{8B5BAAF6-1F22-F14E-934F-A6A7C176D542}"/>
              </a:ext>
            </a:extLst>
          </p:cNvPr>
          <p:cNvSpPr>
            <a:spLocks noGrp="1"/>
          </p:cNvSpPr>
          <p:nvPr>
            <p:ph type="body" sz="quarter" idx="15"/>
          </p:nvPr>
        </p:nvSpPr>
        <p:spPr>
          <a:xfrm>
            <a:off x="535666" y="6415897"/>
            <a:ext cx="14381955" cy="646331"/>
          </a:xfrm>
        </p:spPr>
        <p:txBody>
          <a:bodyPr/>
          <a:lstStyle/>
          <a:p>
            <a:r>
              <a:rPr lang="en-US" dirty="0"/>
              <a:t>Abstract</a:t>
            </a:r>
          </a:p>
        </p:txBody>
      </p:sp>
      <p:sp>
        <p:nvSpPr>
          <p:cNvPr id="6" name="Text Placeholder 5">
            <a:extLst>
              <a:ext uri="{FF2B5EF4-FFF2-40B4-BE49-F238E27FC236}">
                <a16:creationId xmlns:a16="http://schemas.microsoft.com/office/drawing/2014/main" id="{FECA0F07-42D7-8C4F-B782-30617B9FCC55}"/>
              </a:ext>
            </a:extLst>
          </p:cNvPr>
          <p:cNvSpPr>
            <a:spLocks noGrp="1"/>
          </p:cNvSpPr>
          <p:nvPr>
            <p:ph type="body" sz="quarter" idx="17"/>
          </p:nvPr>
        </p:nvSpPr>
        <p:spPr>
          <a:xfrm>
            <a:off x="535667" y="14153448"/>
            <a:ext cx="14381955" cy="646331"/>
          </a:xfrm>
        </p:spPr>
        <p:txBody>
          <a:bodyPr/>
          <a:lstStyle/>
          <a:p>
            <a:r>
              <a:rPr lang="en-US" dirty="0"/>
              <a:t>Objectives</a:t>
            </a:r>
          </a:p>
        </p:txBody>
      </p:sp>
      <p:sp>
        <p:nvSpPr>
          <p:cNvPr id="7" name="Text Placeholder 6">
            <a:extLst>
              <a:ext uri="{FF2B5EF4-FFF2-40B4-BE49-F238E27FC236}">
                <a16:creationId xmlns:a16="http://schemas.microsoft.com/office/drawing/2014/main" id="{332602E8-1F07-B641-A5D0-C4D38D296F9A}"/>
              </a:ext>
            </a:extLst>
          </p:cNvPr>
          <p:cNvSpPr>
            <a:spLocks noGrp="1"/>
          </p:cNvSpPr>
          <p:nvPr>
            <p:ph type="body" sz="quarter" idx="18"/>
          </p:nvPr>
        </p:nvSpPr>
        <p:spPr>
          <a:xfrm>
            <a:off x="488153" y="17012712"/>
            <a:ext cx="14401802" cy="590931"/>
          </a:xfrm>
        </p:spPr>
        <p:txBody>
          <a:bodyPr/>
          <a:lstStyle/>
          <a:p>
            <a:r>
              <a:rPr lang="en-US" dirty="0"/>
              <a:t>Reservoir Model</a:t>
            </a:r>
          </a:p>
        </p:txBody>
      </p:sp>
      <p:sp>
        <p:nvSpPr>
          <p:cNvPr id="8" name="Text Placeholder 7">
            <a:extLst>
              <a:ext uri="{FF2B5EF4-FFF2-40B4-BE49-F238E27FC236}">
                <a16:creationId xmlns:a16="http://schemas.microsoft.com/office/drawing/2014/main" id="{FD2D4E86-D304-9E43-B51E-AAD55FC0894F}"/>
              </a:ext>
            </a:extLst>
          </p:cNvPr>
          <p:cNvSpPr>
            <a:spLocks noGrp="1"/>
          </p:cNvSpPr>
          <p:nvPr>
            <p:ph type="body" sz="quarter" idx="19"/>
          </p:nvPr>
        </p:nvSpPr>
        <p:spPr>
          <a:xfrm>
            <a:off x="15204194" y="6515120"/>
            <a:ext cx="14401802" cy="646331"/>
          </a:xfrm>
        </p:spPr>
        <p:txBody>
          <a:bodyPr/>
          <a:lstStyle/>
          <a:p>
            <a:r>
              <a:rPr lang="en-US" dirty="0"/>
              <a:t>Results</a:t>
            </a:r>
          </a:p>
        </p:txBody>
      </p:sp>
      <p:sp>
        <p:nvSpPr>
          <p:cNvPr id="9" name="Text Placeholder 8">
            <a:extLst>
              <a:ext uri="{FF2B5EF4-FFF2-40B4-BE49-F238E27FC236}">
                <a16:creationId xmlns:a16="http://schemas.microsoft.com/office/drawing/2014/main" id="{12AD8C3C-1417-C247-8F55-FF17FD5F1FD7}"/>
              </a:ext>
            </a:extLst>
          </p:cNvPr>
          <p:cNvSpPr>
            <a:spLocks noGrp="1"/>
          </p:cNvSpPr>
          <p:nvPr>
            <p:ph type="body" sz="quarter" idx="20"/>
          </p:nvPr>
        </p:nvSpPr>
        <p:spPr>
          <a:xfrm>
            <a:off x="15337745" y="24116814"/>
            <a:ext cx="14401802" cy="646331"/>
          </a:xfrm>
        </p:spPr>
        <p:txBody>
          <a:bodyPr/>
          <a:lstStyle/>
          <a:p>
            <a:r>
              <a:rPr lang="en-US" dirty="0"/>
              <a:t>Conclusion</a:t>
            </a:r>
          </a:p>
        </p:txBody>
      </p:sp>
      <p:sp>
        <p:nvSpPr>
          <p:cNvPr id="10" name="Text Placeholder 9">
            <a:extLst>
              <a:ext uri="{FF2B5EF4-FFF2-40B4-BE49-F238E27FC236}">
                <a16:creationId xmlns:a16="http://schemas.microsoft.com/office/drawing/2014/main" id="{1DE70514-8253-C547-9504-7914917A513A}"/>
              </a:ext>
            </a:extLst>
          </p:cNvPr>
          <p:cNvSpPr>
            <a:spLocks noGrp="1"/>
          </p:cNvSpPr>
          <p:nvPr>
            <p:ph type="body" sz="quarter" idx="21"/>
          </p:nvPr>
        </p:nvSpPr>
        <p:spPr>
          <a:xfrm>
            <a:off x="15442585" y="31061889"/>
            <a:ext cx="14401802" cy="646331"/>
          </a:xfrm>
        </p:spPr>
        <p:txBody>
          <a:bodyPr/>
          <a:lstStyle/>
          <a:p>
            <a:r>
              <a:rPr lang="en-US" dirty="0"/>
              <a:t>References</a:t>
            </a:r>
          </a:p>
        </p:txBody>
      </p:sp>
      <p:sp>
        <p:nvSpPr>
          <p:cNvPr id="11" name="Text Placeholder 10">
            <a:extLst>
              <a:ext uri="{FF2B5EF4-FFF2-40B4-BE49-F238E27FC236}">
                <a16:creationId xmlns:a16="http://schemas.microsoft.com/office/drawing/2014/main" id="{EB6FF3DE-146F-3044-968C-9FBF8E5F5029}"/>
              </a:ext>
            </a:extLst>
          </p:cNvPr>
          <p:cNvSpPr>
            <a:spLocks noGrp="1"/>
          </p:cNvSpPr>
          <p:nvPr>
            <p:ph type="body" sz="quarter" idx="22"/>
          </p:nvPr>
        </p:nvSpPr>
        <p:spPr>
          <a:xfrm>
            <a:off x="15337745" y="38432873"/>
            <a:ext cx="14401800" cy="646331"/>
          </a:xfrm>
        </p:spPr>
        <p:txBody>
          <a:bodyPr/>
          <a:lstStyle/>
          <a:p>
            <a:r>
              <a:rPr lang="en-US" dirty="0"/>
              <a:t>Acknowledgement</a:t>
            </a:r>
          </a:p>
        </p:txBody>
      </p:sp>
      <p:sp>
        <p:nvSpPr>
          <p:cNvPr id="12" name="Text Placeholder 11">
            <a:extLst>
              <a:ext uri="{FF2B5EF4-FFF2-40B4-BE49-F238E27FC236}">
                <a16:creationId xmlns:a16="http://schemas.microsoft.com/office/drawing/2014/main" id="{BEB6896A-CD28-E64E-84E5-A24577B4C743}"/>
              </a:ext>
            </a:extLst>
          </p:cNvPr>
          <p:cNvSpPr>
            <a:spLocks noGrp="1"/>
          </p:cNvSpPr>
          <p:nvPr>
            <p:ph type="body" sz="quarter" idx="28"/>
          </p:nvPr>
        </p:nvSpPr>
        <p:spPr>
          <a:xfrm>
            <a:off x="15442593" y="39239922"/>
            <a:ext cx="14401798" cy="2214452"/>
          </a:xfrm>
        </p:spPr>
        <p:txBody>
          <a:bodyPr/>
          <a:lstStyle/>
          <a:p>
            <a:r>
              <a:rPr lang="en-US" sz="2400" dirty="0"/>
              <a:t>The second author (S. Sadeghnejad) gratefully acknowledges support from the Alexander von Humboldt Foundation for his visiting research at the Johannes Gutenberg University at Mainz (JGU), Germany.</a:t>
            </a:r>
          </a:p>
          <a:p>
            <a:endParaRPr lang="en-US" dirty="0"/>
          </a:p>
        </p:txBody>
      </p:sp>
      <p:sp>
        <p:nvSpPr>
          <p:cNvPr id="13" name="Text Placeholder 12">
            <a:extLst>
              <a:ext uri="{FF2B5EF4-FFF2-40B4-BE49-F238E27FC236}">
                <a16:creationId xmlns:a16="http://schemas.microsoft.com/office/drawing/2014/main" id="{34A4B20B-53D6-294D-A7A5-61C678F20006}"/>
              </a:ext>
            </a:extLst>
          </p:cNvPr>
          <p:cNvSpPr>
            <a:spLocks noGrp="1"/>
          </p:cNvSpPr>
          <p:nvPr>
            <p:ph type="body" sz="quarter" idx="29"/>
          </p:nvPr>
        </p:nvSpPr>
        <p:spPr>
          <a:xfrm>
            <a:off x="15357126" y="31703091"/>
            <a:ext cx="14401798" cy="6087820"/>
          </a:xfrm>
        </p:spPr>
        <p:txBody>
          <a:bodyPr/>
          <a:lstStyle/>
          <a:p>
            <a:pPr algn="just"/>
            <a:r>
              <a:rPr lang="en-US" sz="2400" dirty="0"/>
              <a:t>[1] Nwachukwu, A., et al., Fast evaluation of well placements in heterogeneous reservoir models using machine learning. Journal of Petroleum Science and Engineering, 2018. 163: p. 463-475.</a:t>
            </a:r>
          </a:p>
          <a:p>
            <a:pPr algn="just"/>
            <a:r>
              <a:rPr lang="en-US" sz="2400" dirty="0"/>
              <a:t>[2] Mousavi, S.M., et al. Optimal Well Placement Using Machine Learning Methods: Multiple Reservoir Scenarios. in SPE Norway Subsurface Conference. 2020. Society of Petroleum Engineers.</a:t>
            </a:r>
          </a:p>
          <a:p>
            <a:pPr algn="just"/>
            <a:r>
              <a:rPr lang="en-US" sz="2400" dirty="0"/>
              <a:t>[3] </a:t>
            </a:r>
            <a:r>
              <a:rPr lang="en-US" sz="2400" dirty="0" err="1"/>
              <a:t>Jhaveri</a:t>
            </a:r>
            <a:r>
              <a:rPr lang="en-US" sz="2400" dirty="0"/>
              <a:t>, S., et al. Success Prediction using Random Forest, </a:t>
            </a:r>
            <a:r>
              <a:rPr lang="en-US" sz="2400" dirty="0" err="1"/>
              <a:t>CatBoost</a:t>
            </a:r>
            <a:r>
              <a:rPr lang="en-US" sz="2400" dirty="0"/>
              <a:t>, XGBoost and AdaBoost for Kickstarter Campaigns. in 2019 3rd International Conference on Computing Methodologies and Communication (ICCMC). 2019. IEEE. </a:t>
            </a:r>
          </a:p>
          <a:p>
            <a:pPr algn="just"/>
            <a:r>
              <a:rPr lang="en-US" sz="2400" dirty="0"/>
              <a:t>[4] Chen, T. and C. </a:t>
            </a:r>
            <a:r>
              <a:rPr lang="en-US" sz="2400" dirty="0" err="1"/>
              <a:t>Guestrin</a:t>
            </a:r>
            <a:r>
              <a:rPr lang="en-US" sz="2400" dirty="0"/>
              <a:t>. </a:t>
            </a:r>
            <a:r>
              <a:rPr lang="en-US" sz="2400" dirty="0" err="1"/>
              <a:t>Xgboost</a:t>
            </a:r>
            <a:r>
              <a:rPr lang="en-US" sz="2400" dirty="0"/>
              <a:t>: A scalable tree boosting system. in Proceedings of the 22nd </a:t>
            </a:r>
            <a:r>
              <a:rPr lang="en-US" sz="2400" dirty="0" err="1"/>
              <a:t>acm</a:t>
            </a:r>
            <a:r>
              <a:rPr lang="en-US" sz="2400" dirty="0"/>
              <a:t> </a:t>
            </a:r>
            <a:r>
              <a:rPr lang="en-US" sz="2400" dirty="0" err="1"/>
              <a:t>sigkdd</a:t>
            </a:r>
            <a:r>
              <a:rPr lang="en-US" sz="2400" dirty="0"/>
              <a:t> international conference on knowledge discovery and data mining. 2016.</a:t>
            </a:r>
          </a:p>
          <a:p>
            <a:pPr algn="just"/>
            <a:r>
              <a:rPr lang="en-US" sz="2400" dirty="0"/>
              <a:t>[5] </a:t>
            </a:r>
            <a:r>
              <a:rPr lang="en-US" sz="2400" dirty="0" err="1"/>
              <a:t>Ke</a:t>
            </a:r>
            <a:r>
              <a:rPr lang="en-US" sz="2400" dirty="0"/>
              <a:t>, G., et al., </a:t>
            </a:r>
            <a:r>
              <a:rPr lang="en-US" sz="2400" dirty="0" err="1"/>
              <a:t>Lightgbm</a:t>
            </a:r>
            <a:r>
              <a:rPr lang="en-US" sz="2400" dirty="0"/>
              <a:t>: A highly efficient gradient boosting decision tree. Advances in neural information processing systems, 2017. 30: p. 3146-3154.</a:t>
            </a:r>
          </a:p>
        </p:txBody>
      </p:sp>
      <p:sp>
        <p:nvSpPr>
          <p:cNvPr id="14" name="Text Placeholder 13">
            <a:extLst>
              <a:ext uri="{FF2B5EF4-FFF2-40B4-BE49-F238E27FC236}">
                <a16:creationId xmlns:a16="http://schemas.microsoft.com/office/drawing/2014/main" id="{50A13337-E308-4340-892D-7067A93D0F9C}"/>
              </a:ext>
            </a:extLst>
          </p:cNvPr>
          <p:cNvSpPr>
            <a:spLocks noGrp="1"/>
          </p:cNvSpPr>
          <p:nvPr>
            <p:ph type="body" sz="quarter" idx="30"/>
          </p:nvPr>
        </p:nvSpPr>
        <p:spPr>
          <a:xfrm>
            <a:off x="15430647" y="24941197"/>
            <a:ext cx="14401798" cy="5886227"/>
          </a:xfrm>
        </p:spPr>
        <p:txBody>
          <a:bodyPr/>
          <a:lstStyle/>
          <a:p>
            <a:pPr algn="just"/>
            <a:r>
              <a:rPr lang="en-US" dirty="0"/>
              <a:t>Light Gradient Boosting Machine and Extreme Gradient Boosting were the two machine learning approaches, which were used to predict the profit responses as a function of several variables. Three different scenarios were defined to facilitate this comparison. </a:t>
            </a:r>
          </a:p>
          <a:p>
            <a:pPr marL="457200" indent="-457200" algn="just">
              <a:buFont typeface="Arial" panose="020B0604020202020204" pitchFamily="34" charset="0"/>
              <a:buChar char="•"/>
            </a:pPr>
            <a:r>
              <a:rPr lang="en-US" dirty="0"/>
              <a:t>Both algorithms show satisfying predictions.</a:t>
            </a:r>
          </a:p>
          <a:p>
            <a:pPr marL="457200" indent="-457200" algn="just">
              <a:buFont typeface="Arial" panose="020B0604020202020204" pitchFamily="34" charset="0"/>
              <a:buChar char="•"/>
            </a:pPr>
            <a:r>
              <a:rPr lang="en-US" dirty="0"/>
              <a:t>the LGBM algorithm produces </a:t>
            </a:r>
            <a:r>
              <a:rPr lang="en-US"/>
              <a:t>much more </a:t>
            </a:r>
            <a:r>
              <a:rPr lang="en-US" dirty="0"/>
              <a:t>complex trees by following leaf wise split approach rather than a level-wise approach which is the main factor in achieving higher accuracy. However, it can sometimes lead to overfitting, which can be avoided by setting the controlling parameters.</a:t>
            </a:r>
          </a:p>
          <a:p>
            <a:pPr marL="457200" indent="-457200" algn="just">
              <a:buFont typeface="Arial" panose="020B0604020202020204" pitchFamily="34" charset="0"/>
              <a:buChar char="•"/>
            </a:pPr>
            <a:r>
              <a:rPr lang="en-US" dirty="0"/>
              <a:t>In equal condition and number of simulation runs, LightGBM algorithms has shows more realistic distribution of responses.</a:t>
            </a:r>
          </a:p>
        </p:txBody>
      </p:sp>
      <p:sp>
        <p:nvSpPr>
          <p:cNvPr id="16" name="Text Placeholder 15">
            <a:extLst>
              <a:ext uri="{FF2B5EF4-FFF2-40B4-BE49-F238E27FC236}">
                <a16:creationId xmlns:a16="http://schemas.microsoft.com/office/drawing/2014/main" id="{58705BA1-37E3-3643-8BF1-351065B287D5}"/>
              </a:ext>
            </a:extLst>
          </p:cNvPr>
          <p:cNvSpPr>
            <a:spLocks noGrp="1"/>
          </p:cNvSpPr>
          <p:nvPr>
            <p:ph type="body" sz="quarter" idx="32"/>
          </p:nvPr>
        </p:nvSpPr>
        <p:spPr>
          <a:xfrm>
            <a:off x="488157" y="7080869"/>
            <a:ext cx="14401798" cy="4228850"/>
          </a:xfrm>
        </p:spPr>
        <p:txBody>
          <a:bodyPr/>
          <a:lstStyle/>
          <a:p>
            <a:pPr algn="just">
              <a:spcBef>
                <a:spcPts val="1200"/>
              </a:spcBef>
              <a:spcAft>
                <a:spcPts val="1200"/>
              </a:spcAft>
            </a:pPr>
            <a:r>
              <a:rPr lang="en-US" dirty="0"/>
              <a:t>Petroleum reservoir modeling procedure for production optimization is a complex problem and requires significant computational costs -rooted in reservoir simulation and post-processing. The advent of Artificial Intelligence -particularly supervised machine learning algorithms- in the petroleum industry is gained much popularity because of efficient functionality in terms of high dimensional data, computational cost and time. Several algorithms and methods were used to built models in order to assess the well placement problem in heterogeneous reservoir models [1,2]. The Extreme Gradient Boosting (xGBoost) and Light Gradient Boosting Machine (LightGBM) algorithms are then used to build intelligent models [3,5]. Three scenarios were defined to evaluate these two algorithms:</a:t>
            </a:r>
          </a:p>
        </p:txBody>
      </p:sp>
      <p:sp>
        <p:nvSpPr>
          <p:cNvPr id="17" name="Text Placeholder 16">
            <a:extLst>
              <a:ext uri="{FF2B5EF4-FFF2-40B4-BE49-F238E27FC236}">
                <a16:creationId xmlns:a16="http://schemas.microsoft.com/office/drawing/2014/main" id="{F5B690EF-7A13-B94A-A8F7-45215D88B865}"/>
              </a:ext>
            </a:extLst>
          </p:cNvPr>
          <p:cNvSpPr>
            <a:spLocks noGrp="1"/>
          </p:cNvSpPr>
          <p:nvPr>
            <p:ph type="body" sz="quarter" idx="33"/>
          </p:nvPr>
        </p:nvSpPr>
        <p:spPr>
          <a:xfrm>
            <a:off x="468314" y="14700409"/>
            <a:ext cx="14401798" cy="2325252"/>
          </a:xfrm>
        </p:spPr>
        <p:txBody>
          <a:bodyPr/>
          <a:lstStyle/>
          <a:p>
            <a:pPr marL="457200" indent="-457200" algn="just">
              <a:buFont typeface="Arial" panose="020B0604020202020204" pitchFamily="34" charset="0"/>
              <a:buChar char="•"/>
            </a:pPr>
            <a:r>
              <a:rPr lang="en-US" dirty="0"/>
              <a:t>Evaluate the LightGBM and xGBoost algorithms in field optimization using Net Present Value (NPV) Function</a:t>
            </a:r>
          </a:p>
          <a:p>
            <a:pPr marL="457200" indent="-457200">
              <a:buFont typeface="Arial" panose="020B0604020202020204" pitchFamily="34" charset="0"/>
              <a:buChar char="•"/>
            </a:pPr>
            <a:r>
              <a:rPr lang="en-US" dirty="0"/>
              <a:t>Compare the performance of LightGBM and xGBoost </a:t>
            </a:r>
          </a:p>
        </p:txBody>
      </p:sp>
      <p:sp>
        <p:nvSpPr>
          <p:cNvPr id="18" name="Text Placeholder 17">
            <a:extLst>
              <a:ext uri="{FF2B5EF4-FFF2-40B4-BE49-F238E27FC236}">
                <a16:creationId xmlns:a16="http://schemas.microsoft.com/office/drawing/2014/main" id="{35FDEEF0-C191-8646-8DA0-C39A1724ED21}"/>
              </a:ext>
            </a:extLst>
          </p:cNvPr>
          <p:cNvSpPr>
            <a:spLocks noGrp="1"/>
          </p:cNvSpPr>
          <p:nvPr>
            <p:ph type="body" sz="quarter" idx="34"/>
          </p:nvPr>
        </p:nvSpPr>
        <p:spPr>
          <a:xfrm>
            <a:off x="853440" y="20712067"/>
            <a:ext cx="5216966" cy="1423531"/>
          </a:xfrm>
        </p:spPr>
        <p:txBody>
          <a:bodyPr/>
          <a:lstStyle/>
          <a:p>
            <a:pPr algn="ctr"/>
            <a:r>
              <a:rPr lang="en-US" sz="2400" b="1" i="1" dirty="0"/>
              <a:t>Fig. 1: Reservoir dimensions.</a:t>
            </a:r>
            <a:br>
              <a:rPr lang="en-US" sz="2400" b="1" i="1" dirty="0"/>
            </a:br>
            <a:r>
              <a:rPr lang="en-US" sz="2400" b="1" i="1" dirty="0"/>
              <a:t>It has 30,960 (43×36×20) grids.</a:t>
            </a:r>
          </a:p>
        </p:txBody>
      </p:sp>
      <p:sp>
        <p:nvSpPr>
          <p:cNvPr id="28" name="Text Placeholder 17">
            <a:extLst>
              <a:ext uri="{FF2B5EF4-FFF2-40B4-BE49-F238E27FC236}">
                <a16:creationId xmlns:a16="http://schemas.microsoft.com/office/drawing/2014/main" id="{7591980A-E1F0-49EA-9AAF-B851C815DC54}"/>
              </a:ext>
            </a:extLst>
          </p:cNvPr>
          <p:cNvSpPr txBox="1">
            <a:spLocks/>
          </p:cNvSpPr>
          <p:nvPr/>
        </p:nvSpPr>
        <p:spPr>
          <a:xfrm>
            <a:off x="15177130" y="17652978"/>
            <a:ext cx="14401798" cy="2363724"/>
          </a:xfrm>
          <a:prstGeom prst="rect">
            <a:avLst/>
          </a:prstGeom>
        </p:spPr>
        <p:txBody>
          <a:bodyPr wrap="square" lIns="365760" tIns="365760" rIns="365760" bIns="365760">
            <a:spAutoFit/>
          </a:bodyPr>
          <a:lstStyle>
            <a:lvl1pPr marL="0" indent="0" algn="l" defTabSz="5381713" rtl="0" eaLnBrk="1" latinLnBrk="0" hangingPunct="1">
              <a:spcBef>
                <a:spcPct val="20000"/>
              </a:spcBef>
              <a:buFont typeface="Arial" pitchFamily="34" charset="0"/>
              <a:buNone/>
              <a:tabLst/>
              <a:defRPr lang="en-US" sz="2800" kern="1200" dirty="0">
                <a:solidFill>
                  <a:schemeClr val="tx1"/>
                </a:solidFill>
                <a:latin typeface="+mn-lt"/>
                <a:ea typeface="+mn-ea"/>
                <a:cs typeface="+mn-cs"/>
              </a:defRPr>
            </a:lvl1pPr>
            <a:lvl2pPr marL="461963" indent="-231775" algn="l" defTabSz="5381713" rtl="0" eaLnBrk="1" latinLnBrk="0" hangingPunct="1">
              <a:spcBef>
                <a:spcPct val="20000"/>
              </a:spcBef>
              <a:buFont typeface="Arial" pitchFamily="34" charset="0"/>
              <a:buChar char="–"/>
              <a:tabLst/>
              <a:defRPr lang="en-US" sz="2000" kern="1200" dirty="0">
                <a:solidFill>
                  <a:schemeClr val="tx1"/>
                </a:solidFill>
                <a:latin typeface="+mn-lt"/>
                <a:ea typeface="+mn-ea"/>
                <a:cs typeface="+mn-cs"/>
              </a:defRPr>
            </a:lvl2pPr>
            <a:lvl3pPr marL="461963" indent="-231775" algn="l" defTabSz="5381713" rtl="0" eaLnBrk="1" latinLnBrk="0" hangingPunct="1">
              <a:spcBef>
                <a:spcPct val="20000"/>
              </a:spcBef>
              <a:buFont typeface="Arial" pitchFamily="34" charset="0"/>
              <a:buChar char="•"/>
              <a:tabLst/>
              <a:defRPr lang="en-US" sz="1600" kern="1200" dirty="0">
                <a:solidFill>
                  <a:schemeClr val="tx1"/>
                </a:solidFill>
                <a:latin typeface="+mn-lt"/>
                <a:ea typeface="+mn-ea"/>
                <a:cs typeface="+mn-cs"/>
              </a:defRPr>
            </a:lvl3pPr>
            <a:lvl4pPr marL="461963" indent="-231775" algn="l" defTabSz="5381713" rtl="0" eaLnBrk="1" latinLnBrk="0" hangingPunct="1">
              <a:spcBef>
                <a:spcPct val="20000"/>
              </a:spcBef>
              <a:buFont typeface="Arial" pitchFamily="34" charset="0"/>
              <a:buChar char="–"/>
              <a:tabLst/>
              <a:defRPr lang="en-US" sz="1100" kern="1200" dirty="0">
                <a:solidFill>
                  <a:schemeClr val="tx1"/>
                </a:solidFill>
                <a:latin typeface="+mn-lt"/>
                <a:ea typeface="+mn-ea"/>
                <a:cs typeface="+mn-cs"/>
              </a:defRPr>
            </a:lvl4pPr>
            <a:lvl5pPr marL="461963" indent="-231775" algn="l" defTabSz="5381713" rtl="0" eaLnBrk="1" latinLnBrk="0" hangingPunct="1">
              <a:spcBef>
                <a:spcPct val="20000"/>
              </a:spcBef>
              <a:buFont typeface="Arial" pitchFamily="34" charset="0"/>
              <a:buChar char="»"/>
              <a:tabLst/>
              <a:defRPr lang="en-US" sz="1100" kern="1200" dirty="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a:lstStyle>
          <a:p>
            <a:pPr algn="ctr"/>
            <a:r>
              <a:rPr lang="en-US" sz="2400" b="1" i="1" dirty="0"/>
              <a:t>Fig. 5: Result of two xGBoost and LightGBM algorithms in three different scenarios.</a:t>
            </a:r>
            <a:br>
              <a:rPr lang="en-US" sz="2400" b="1" i="1" dirty="0"/>
            </a:br>
            <a:r>
              <a:rPr lang="en-US" sz="2400" b="1" i="1" dirty="0"/>
              <a:t>Scenario 1: The predicted NPVs of possible locations for production well in homogeneous reservoir.</a:t>
            </a:r>
          </a:p>
          <a:p>
            <a:pPr algn="ctr"/>
            <a:r>
              <a:rPr lang="en-US" sz="2400" b="1" i="1" dirty="0"/>
              <a:t>Scenario 2: The predicted NPVs of possible locations for production well in heterogeneous reservoir.</a:t>
            </a:r>
          </a:p>
          <a:p>
            <a:pPr algn="ctr"/>
            <a:r>
              <a:rPr lang="en-US" sz="2400" b="1" i="1" dirty="0"/>
              <a:t>Scenario 3: The predicted vs calculated NPVs of possible locations for production and injection wells.</a:t>
            </a:r>
          </a:p>
        </p:txBody>
      </p:sp>
      <p:graphicFrame>
        <p:nvGraphicFramePr>
          <p:cNvPr id="64" name="Table 64">
            <a:extLst>
              <a:ext uri="{FF2B5EF4-FFF2-40B4-BE49-F238E27FC236}">
                <a16:creationId xmlns:a16="http://schemas.microsoft.com/office/drawing/2014/main" id="{514ECBB2-6624-4B76-997E-CAFF8C793234}"/>
              </a:ext>
            </a:extLst>
          </p:cNvPr>
          <p:cNvGraphicFramePr>
            <a:graphicFrameLocks noGrp="1"/>
          </p:cNvGraphicFramePr>
          <p:nvPr>
            <p:extLst>
              <p:ext uri="{D42A27DB-BD31-4B8C-83A1-F6EECF244321}">
                <p14:modId xmlns:p14="http://schemas.microsoft.com/office/powerpoint/2010/main" val="556856275"/>
              </p:ext>
            </p:extLst>
          </p:nvPr>
        </p:nvGraphicFramePr>
        <p:xfrm>
          <a:off x="17363529" y="21053786"/>
          <a:ext cx="9757352" cy="2438400"/>
        </p:xfrm>
        <a:graphic>
          <a:graphicData uri="http://schemas.openxmlformats.org/drawingml/2006/table">
            <a:tbl>
              <a:tblPr firstRow="1" bandRow="1">
                <a:tableStyleId>{5C22544A-7EE6-4342-B048-85BDC9FD1C3A}</a:tableStyleId>
              </a:tblPr>
              <a:tblGrid>
                <a:gridCol w="1573530">
                  <a:extLst>
                    <a:ext uri="{9D8B030D-6E8A-4147-A177-3AD203B41FA5}">
                      <a16:colId xmlns:a16="http://schemas.microsoft.com/office/drawing/2014/main" val="4184958308"/>
                    </a:ext>
                  </a:extLst>
                </a:gridCol>
                <a:gridCol w="1759639">
                  <a:extLst>
                    <a:ext uri="{9D8B030D-6E8A-4147-A177-3AD203B41FA5}">
                      <a16:colId xmlns:a16="http://schemas.microsoft.com/office/drawing/2014/main" val="2325992521"/>
                    </a:ext>
                  </a:extLst>
                </a:gridCol>
                <a:gridCol w="2111566">
                  <a:extLst>
                    <a:ext uri="{9D8B030D-6E8A-4147-A177-3AD203B41FA5}">
                      <a16:colId xmlns:a16="http://schemas.microsoft.com/office/drawing/2014/main" val="1688912420"/>
                    </a:ext>
                  </a:extLst>
                </a:gridCol>
                <a:gridCol w="4312617">
                  <a:extLst>
                    <a:ext uri="{9D8B030D-6E8A-4147-A177-3AD203B41FA5}">
                      <a16:colId xmlns:a16="http://schemas.microsoft.com/office/drawing/2014/main" val="3239571090"/>
                    </a:ext>
                  </a:extLst>
                </a:gridCol>
              </a:tblGrid>
              <a:tr h="533400">
                <a:tc rowSpan="2">
                  <a:txBody>
                    <a:bodyPr/>
                    <a:lstStyle/>
                    <a:p>
                      <a:pPr algn="ctr"/>
                      <a:r>
                        <a:rPr lang="en-US" sz="2400" b="0" dirty="0"/>
                        <a:t>Scenario</a:t>
                      </a:r>
                      <a:endParaRPr lang="de-DE" sz="2400" b="0" dirty="0"/>
                    </a:p>
                  </a:txBody>
                  <a:tcPr anchor="ctr"/>
                </a:tc>
                <a:tc gridSpan="2">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en-US" sz="2400" i="1" dirty="0"/>
                        <a:t>R-squared (%)</a:t>
                      </a:r>
                    </a:p>
                  </a:txBody>
                  <a:tcPr anchor="ctr"/>
                </a:tc>
                <a:tc hMerge="1">
                  <a:txBody>
                    <a:bodyPr/>
                    <a:lstStyle/>
                    <a:p>
                      <a:r>
                        <a:rPr lang="en-US" sz="3200" dirty="0"/>
                        <a:t>K</a:t>
                      </a:r>
                      <a:endParaRPr lang="de-DE" sz="3200" dirty="0"/>
                    </a:p>
                  </a:txBody>
                  <a:tcPr/>
                </a:tc>
                <a:tc rowSpan="2">
                  <a:txBody>
                    <a:bodyPr/>
                    <a:lstStyle/>
                    <a:p>
                      <a:pPr algn="ctr"/>
                      <a:r>
                        <a:rPr lang="de-DE" sz="2400" b="0" dirty="0"/>
                        <a:t>Number of simulation runs</a:t>
                      </a:r>
                    </a:p>
                  </a:txBody>
                  <a:tcPr anchor="ctr"/>
                </a:tc>
                <a:extLst>
                  <a:ext uri="{0D108BD9-81ED-4DB2-BD59-A6C34878D82A}">
                    <a16:rowId xmlns:a16="http://schemas.microsoft.com/office/drawing/2014/main" val="969348933"/>
                  </a:ext>
                </a:extLst>
              </a:tr>
              <a:tr h="533400">
                <a:tc vMerge="1">
                  <a:txBody>
                    <a:bodyPr/>
                    <a:lstStyle/>
                    <a:p>
                      <a:endParaRPr lang="de-DE"/>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en-US" sz="2400" b="0" dirty="0"/>
                        <a:t>xGBoost</a:t>
                      </a:r>
                      <a:endParaRPr lang="de-DE" sz="2400" b="0" baseline="-25000" dirty="0"/>
                    </a:p>
                  </a:txBody>
                  <a:tcPr anchor="ctr"/>
                </a:tc>
                <a:tc>
                  <a:txBody>
                    <a:bodyPr/>
                    <a:lstStyle/>
                    <a:p>
                      <a:pPr algn="ctr"/>
                      <a:r>
                        <a:rPr lang="en-US" sz="2400" b="0" dirty="0"/>
                        <a:t>LightGBM</a:t>
                      </a:r>
                      <a:endParaRPr lang="de-DE" sz="2400" b="0" dirty="0"/>
                    </a:p>
                  </a:txBody>
                  <a:tcPr anchor="ctr"/>
                </a:tc>
                <a:tc vMerge="1">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endParaRPr lang="de-DE" sz="2400" b="0" dirty="0"/>
                    </a:p>
                  </a:txBody>
                  <a:tcPr anchor="ctr"/>
                </a:tc>
                <a:extLst>
                  <a:ext uri="{0D108BD9-81ED-4DB2-BD59-A6C34878D82A}">
                    <a16:rowId xmlns:a16="http://schemas.microsoft.com/office/drawing/2014/main" val="197208751"/>
                  </a:ext>
                </a:extLst>
              </a:tr>
              <a:tr h="370840">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en-US" sz="2400" i="1" dirty="0"/>
                        <a:t>1</a:t>
                      </a:r>
                      <a:endParaRPr lang="de-DE" sz="2400" i="1" baseline="30000" dirty="0"/>
                    </a:p>
                  </a:txBody>
                  <a:tcPr/>
                </a:tc>
                <a:tc>
                  <a:txBody>
                    <a:bodyPr/>
                    <a:lstStyle/>
                    <a:p>
                      <a:pPr algn="ctr"/>
                      <a:r>
                        <a:rPr lang="de-DE" sz="2400" dirty="0"/>
                        <a:t>72.2</a:t>
                      </a:r>
                    </a:p>
                  </a:txBody>
                  <a:tcPr/>
                </a:tc>
                <a:tc>
                  <a:txBody>
                    <a:bodyPr/>
                    <a:lstStyle/>
                    <a:p>
                      <a:pPr algn="ctr"/>
                      <a:r>
                        <a:rPr lang="de-DE" sz="2400" dirty="0"/>
                        <a:t>90.5</a:t>
                      </a:r>
                    </a:p>
                  </a:txBody>
                  <a:tcPr/>
                </a:tc>
                <a:tc>
                  <a:txBody>
                    <a:bodyPr/>
                    <a:lstStyle/>
                    <a:p>
                      <a:pPr algn="ctr"/>
                      <a:r>
                        <a:rPr lang="en-US" sz="2400" dirty="0"/>
                        <a:t>121</a:t>
                      </a:r>
                      <a:endParaRPr lang="de-DE" sz="2400" dirty="0"/>
                    </a:p>
                  </a:txBody>
                  <a:tcPr/>
                </a:tc>
                <a:extLst>
                  <a:ext uri="{0D108BD9-81ED-4DB2-BD59-A6C34878D82A}">
                    <a16:rowId xmlns:a16="http://schemas.microsoft.com/office/drawing/2014/main" val="2063751014"/>
                  </a:ext>
                </a:extLst>
              </a:tr>
              <a:tr h="370840">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en-US" sz="2400" i="1" dirty="0"/>
                        <a:t>2</a:t>
                      </a:r>
                      <a:endParaRPr lang="de-DE" sz="2400" i="1" kern="1200" baseline="30000" dirty="0">
                        <a:solidFill>
                          <a:schemeClr val="dk1"/>
                        </a:solidFill>
                        <a:latin typeface="+mn-lt"/>
                        <a:ea typeface="+mn-ea"/>
                        <a:cs typeface="+mn-cs"/>
                      </a:endParaRPr>
                    </a:p>
                  </a:txBody>
                  <a:tcPr/>
                </a:tc>
                <a:tc>
                  <a:txBody>
                    <a:bodyPr/>
                    <a:lstStyle/>
                    <a:p>
                      <a:pPr algn="ctr"/>
                      <a:r>
                        <a:rPr lang="de-DE" sz="2400" dirty="0"/>
                        <a:t>75.4</a:t>
                      </a:r>
                    </a:p>
                  </a:txBody>
                  <a:tcPr/>
                </a:tc>
                <a:tc>
                  <a:txBody>
                    <a:bodyPr/>
                    <a:lstStyle/>
                    <a:p>
                      <a:pPr algn="ctr"/>
                      <a:r>
                        <a:rPr lang="de-DE" sz="2400" dirty="0"/>
                        <a:t>88.6</a:t>
                      </a:r>
                    </a:p>
                  </a:txBody>
                  <a:tcPr/>
                </a:tc>
                <a:tc>
                  <a:txBody>
                    <a:bodyPr/>
                    <a:lstStyle/>
                    <a:p>
                      <a:pPr algn="ctr"/>
                      <a:r>
                        <a:rPr lang="en-US" sz="2400" dirty="0"/>
                        <a:t>121</a:t>
                      </a:r>
                      <a:endParaRPr lang="de-DE" sz="2400" dirty="0"/>
                    </a:p>
                  </a:txBody>
                  <a:tcPr/>
                </a:tc>
                <a:extLst>
                  <a:ext uri="{0D108BD9-81ED-4DB2-BD59-A6C34878D82A}">
                    <a16:rowId xmlns:a16="http://schemas.microsoft.com/office/drawing/2014/main" val="2139834296"/>
                  </a:ext>
                </a:extLst>
              </a:tr>
              <a:tr h="0">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en-US" sz="2400" i="1" dirty="0"/>
                        <a:t>3</a:t>
                      </a:r>
                      <a:endParaRPr lang="de-DE" sz="2400" i="1" baseline="30000" dirty="0"/>
                    </a:p>
                  </a:txBody>
                  <a:tcPr/>
                </a:tc>
                <a:tc>
                  <a:txBody>
                    <a:bodyPr/>
                    <a:lstStyle/>
                    <a:p>
                      <a:pPr algn="ctr"/>
                      <a:r>
                        <a:rPr lang="de-DE" sz="2400" dirty="0"/>
                        <a:t>99.5</a:t>
                      </a:r>
                    </a:p>
                  </a:txBody>
                  <a:tcPr/>
                </a:tc>
                <a:tc>
                  <a:txBody>
                    <a:bodyPr/>
                    <a:lstStyle/>
                    <a:p>
                      <a:pPr algn="ctr"/>
                      <a:r>
                        <a:rPr lang="de-DE" sz="2400" dirty="0"/>
                        <a:t>99.9</a:t>
                      </a:r>
                    </a:p>
                  </a:txBody>
                  <a:tcPr/>
                </a:tc>
                <a:tc>
                  <a:txBody>
                    <a:bodyPr/>
                    <a:lstStyle/>
                    <a:p>
                      <a:pPr algn="ctr"/>
                      <a:r>
                        <a:rPr lang="en-US" sz="2400" dirty="0"/>
                        <a:t>276</a:t>
                      </a:r>
                      <a:endParaRPr lang="de-DE" sz="2400" dirty="0"/>
                    </a:p>
                  </a:txBody>
                  <a:tcPr/>
                </a:tc>
                <a:extLst>
                  <a:ext uri="{0D108BD9-81ED-4DB2-BD59-A6C34878D82A}">
                    <a16:rowId xmlns:a16="http://schemas.microsoft.com/office/drawing/2014/main" val="4175808705"/>
                  </a:ext>
                </a:extLst>
              </a:tr>
            </a:tbl>
          </a:graphicData>
        </a:graphic>
      </p:graphicFrame>
      <p:sp>
        <p:nvSpPr>
          <p:cNvPr id="65" name="Text Placeholder 14">
            <a:extLst>
              <a:ext uri="{FF2B5EF4-FFF2-40B4-BE49-F238E27FC236}">
                <a16:creationId xmlns:a16="http://schemas.microsoft.com/office/drawing/2014/main" id="{A059F558-425B-45C8-8D18-7534BCD69ACA}"/>
              </a:ext>
            </a:extLst>
          </p:cNvPr>
          <p:cNvSpPr txBox="1">
            <a:spLocks/>
          </p:cNvSpPr>
          <p:nvPr/>
        </p:nvSpPr>
        <p:spPr>
          <a:xfrm>
            <a:off x="15900134" y="19576371"/>
            <a:ext cx="12940626" cy="1551194"/>
          </a:xfrm>
          <a:prstGeom prst="rect">
            <a:avLst/>
          </a:prstGeom>
        </p:spPr>
        <p:txBody>
          <a:bodyPr wrap="square" lIns="365760" tIns="365760" rIns="365760" bIns="365760">
            <a:spAutoFit/>
          </a:bodyPr>
          <a:lstStyle>
            <a:lvl1pPr marL="0" indent="0" algn="l" defTabSz="5381713" rtl="0" eaLnBrk="1" latinLnBrk="0" hangingPunct="1">
              <a:spcBef>
                <a:spcPct val="20000"/>
              </a:spcBef>
              <a:buFont typeface="Arial" pitchFamily="34" charset="0"/>
              <a:buNone/>
              <a:tabLst/>
              <a:defRPr lang="en-US" sz="2800" kern="1200" dirty="0">
                <a:solidFill>
                  <a:schemeClr val="tx1"/>
                </a:solidFill>
                <a:latin typeface="+mn-lt"/>
                <a:ea typeface="+mn-ea"/>
                <a:cs typeface="+mn-cs"/>
              </a:defRPr>
            </a:lvl1pPr>
            <a:lvl2pPr marL="461963" indent="-231775" algn="l" defTabSz="5381713" rtl="0" eaLnBrk="1" latinLnBrk="0" hangingPunct="1">
              <a:spcBef>
                <a:spcPct val="20000"/>
              </a:spcBef>
              <a:buFont typeface="Arial" pitchFamily="34" charset="0"/>
              <a:buChar char="–"/>
              <a:tabLst/>
              <a:defRPr lang="en-US" sz="2000" kern="1200" dirty="0">
                <a:solidFill>
                  <a:schemeClr val="tx1"/>
                </a:solidFill>
                <a:latin typeface="+mn-lt"/>
                <a:ea typeface="+mn-ea"/>
                <a:cs typeface="+mn-cs"/>
              </a:defRPr>
            </a:lvl2pPr>
            <a:lvl3pPr marL="461963" indent="-231775" algn="l" defTabSz="5381713" rtl="0" eaLnBrk="1" latinLnBrk="0" hangingPunct="1">
              <a:spcBef>
                <a:spcPct val="20000"/>
              </a:spcBef>
              <a:buFont typeface="Arial" pitchFamily="34" charset="0"/>
              <a:buChar char="•"/>
              <a:tabLst/>
              <a:defRPr lang="en-US" sz="1600" kern="1200" dirty="0">
                <a:solidFill>
                  <a:schemeClr val="tx1"/>
                </a:solidFill>
                <a:latin typeface="+mn-lt"/>
                <a:ea typeface="+mn-ea"/>
                <a:cs typeface="+mn-cs"/>
              </a:defRPr>
            </a:lvl3pPr>
            <a:lvl4pPr marL="461963" indent="-231775" algn="l" defTabSz="5381713" rtl="0" eaLnBrk="1" latinLnBrk="0" hangingPunct="1">
              <a:spcBef>
                <a:spcPct val="20000"/>
              </a:spcBef>
              <a:buFont typeface="Arial" pitchFamily="34" charset="0"/>
              <a:buChar char="–"/>
              <a:tabLst/>
              <a:defRPr lang="en-US" sz="1100" kern="1200" dirty="0">
                <a:solidFill>
                  <a:schemeClr val="tx1"/>
                </a:solidFill>
                <a:latin typeface="+mn-lt"/>
                <a:ea typeface="+mn-ea"/>
                <a:cs typeface="+mn-cs"/>
              </a:defRPr>
            </a:lvl4pPr>
            <a:lvl5pPr marL="461963" indent="-231775" algn="l" defTabSz="5381713" rtl="0" eaLnBrk="1" latinLnBrk="0" hangingPunct="1">
              <a:spcBef>
                <a:spcPct val="20000"/>
              </a:spcBef>
              <a:buFont typeface="Arial" pitchFamily="34" charset="0"/>
              <a:buChar char="»"/>
              <a:tabLst/>
              <a:defRPr lang="en-US" sz="1100" kern="1200" dirty="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a:lstStyle>
          <a:p>
            <a:pPr algn="ctr"/>
            <a:r>
              <a:rPr lang="en-US" sz="2400" b="1" i="1" dirty="0"/>
              <a:t>Table 3: Results of two different optimization algorithms.</a:t>
            </a:r>
          </a:p>
          <a:p>
            <a:pPr algn="ctr"/>
            <a:r>
              <a:rPr lang="en-US" sz="2400" b="1" i="1" dirty="0"/>
              <a:t>Notice: The total number of possible locations for well placement is 43×36=1548.</a:t>
            </a:r>
          </a:p>
        </p:txBody>
      </p:sp>
      <p:graphicFrame>
        <p:nvGraphicFramePr>
          <p:cNvPr id="45" name="Table 63">
            <a:extLst>
              <a:ext uri="{FF2B5EF4-FFF2-40B4-BE49-F238E27FC236}">
                <a16:creationId xmlns:a16="http://schemas.microsoft.com/office/drawing/2014/main" id="{5588EE62-D51A-4105-A8E8-20B124B8F045}"/>
              </a:ext>
            </a:extLst>
          </p:cNvPr>
          <p:cNvGraphicFramePr>
            <a:graphicFrameLocks noGrp="1"/>
          </p:cNvGraphicFramePr>
          <p:nvPr>
            <p:extLst>
              <p:ext uri="{D42A27DB-BD31-4B8C-83A1-F6EECF244321}">
                <p14:modId xmlns:p14="http://schemas.microsoft.com/office/powerpoint/2010/main" val="738584080"/>
              </p:ext>
            </p:extLst>
          </p:nvPr>
        </p:nvGraphicFramePr>
        <p:xfrm>
          <a:off x="1175204" y="11951804"/>
          <a:ext cx="12926863" cy="2164566"/>
        </p:xfrm>
        <a:graphic>
          <a:graphicData uri="http://schemas.openxmlformats.org/drawingml/2006/table">
            <a:tbl>
              <a:tblPr firstRow="1" firstCol="1" bandRow="1">
                <a:tableStyleId>{5C22544A-7EE6-4342-B048-85BDC9FD1C3A}</a:tableStyleId>
              </a:tblPr>
              <a:tblGrid>
                <a:gridCol w="1582397">
                  <a:extLst>
                    <a:ext uri="{9D8B030D-6E8A-4147-A177-3AD203B41FA5}">
                      <a16:colId xmlns:a16="http://schemas.microsoft.com/office/drawing/2014/main" val="224832852"/>
                    </a:ext>
                  </a:extLst>
                </a:gridCol>
                <a:gridCol w="7122224">
                  <a:extLst>
                    <a:ext uri="{9D8B030D-6E8A-4147-A177-3AD203B41FA5}">
                      <a16:colId xmlns:a16="http://schemas.microsoft.com/office/drawing/2014/main" val="1346901047"/>
                    </a:ext>
                  </a:extLst>
                </a:gridCol>
                <a:gridCol w="4222242">
                  <a:extLst>
                    <a:ext uri="{9D8B030D-6E8A-4147-A177-3AD203B41FA5}">
                      <a16:colId xmlns:a16="http://schemas.microsoft.com/office/drawing/2014/main" val="2963534237"/>
                    </a:ext>
                  </a:extLst>
                </a:gridCol>
              </a:tblGrid>
              <a:tr h="337797">
                <a:tc>
                  <a:txBody>
                    <a:bodyPr/>
                    <a:lstStyle/>
                    <a:p>
                      <a:pPr algn="ctr"/>
                      <a:r>
                        <a:rPr lang="en-US" sz="1900" b="1" i="1" dirty="0"/>
                        <a:t>Scenario</a:t>
                      </a:r>
                      <a:endParaRPr lang="de-DE" sz="1900" b="1" i="1" dirty="0"/>
                    </a:p>
                  </a:txBody>
                  <a:tcPr anchor="ctr"/>
                </a:tc>
                <a:tc>
                  <a:txBody>
                    <a:bodyPr/>
                    <a:lstStyle/>
                    <a:p>
                      <a:pPr algn="ctr"/>
                      <a:r>
                        <a:rPr lang="de-DE" sz="1900" b="1" i="1" dirty="0"/>
                        <a:t>Description</a:t>
                      </a:r>
                    </a:p>
                  </a:txBody>
                  <a:tcPr anchor="ctr"/>
                </a:tc>
                <a:tc>
                  <a:txBody>
                    <a:bodyPr/>
                    <a:lstStyle/>
                    <a:p>
                      <a:pPr algn="ctr"/>
                      <a:r>
                        <a:rPr lang="de-DE" sz="1900" b="1" i="1" dirty="0"/>
                        <a:t>Optimazation Parameters</a:t>
                      </a:r>
                    </a:p>
                  </a:txBody>
                  <a:tcPr anchor="ctr"/>
                </a:tc>
                <a:extLst>
                  <a:ext uri="{0D108BD9-81ED-4DB2-BD59-A6C34878D82A}">
                    <a16:rowId xmlns:a16="http://schemas.microsoft.com/office/drawing/2014/main" val="42035914"/>
                  </a:ext>
                </a:extLst>
              </a:tr>
              <a:tr h="594522">
                <a:tc>
                  <a:txBody>
                    <a:bodyPr/>
                    <a:lstStyle/>
                    <a:p>
                      <a:pPr algn="ctr"/>
                      <a:r>
                        <a:rPr lang="en-US" sz="1900" b="1" i="1" dirty="0"/>
                        <a:t>1</a:t>
                      </a:r>
                      <a:endParaRPr lang="de-DE" sz="1900" b="1" i="1" dirty="0"/>
                    </a:p>
                  </a:txBody>
                  <a:tcPr anchor="ctr"/>
                </a:tc>
                <a:tc>
                  <a:txBody>
                    <a:bodyPr/>
                    <a:lstStyle/>
                    <a:p>
                      <a:pPr algn="just"/>
                      <a:r>
                        <a:rPr lang="en-US" sz="1900" b="1" i="1" dirty="0"/>
                        <a:t>a homogeneous reservoir with just one production well</a:t>
                      </a:r>
                      <a:endParaRPr lang="de-DE" sz="1900" b="1" i="1" dirty="0"/>
                    </a:p>
                  </a:txBody>
                  <a:tcPr anchor="ctr"/>
                </a:tc>
                <a:tc>
                  <a:txBody>
                    <a:bodyPr/>
                    <a:lstStyle/>
                    <a:p>
                      <a:pPr algn="ctr"/>
                      <a:r>
                        <a:rPr lang="de-DE" sz="1900" b="1" i="1" dirty="0"/>
                        <a:t>Production well Location</a:t>
                      </a:r>
                    </a:p>
                  </a:txBody>
                  <a:tcPr anchor="ctr"/>
                </a:tc>
                <a:extLst>
                  <a:ext uri="{0D108BD9-81ED-4DB2-BD59-A6C34878D82A}">
                    <a16:rowId xmlns:a16="http://schemas.microsoft.com/office/drawing/2014/main" val="721534125"/>
                  </a:ext>
                </a:extLst>
              </a:tr>
              <a:tr h="594522">
                <a:tc>
                  <a:txBody>
                    <a:bodyPr/>
                    <a:lstStyle/>
                    <a:p>
                      <a:pPr algn="ctr"/>
                      <a:r>
                        <a:rPr lang="en-US" sz="1900" b="1" i="1" dirty="0"/>
                        <a:t>2</a:t>
                      </a:r>
                      <a:endParaRPr lang="de-DE" sz="1900" b="1" i="1" dirty="0"/>
                    </a:p>
                  </a:txBody>
                  <a:tcPr anchor="ctr"/>
                </a:tc>
                <a:tc>
                  <a:txBody>
                    <a:bodyPr/>
                    <a:lstStyle/>
                    <a:p>
                      <a:pPr marL="0" marR="0" lvl="0" indent="0" algn="just" defTabSz="5381713" rtl="0" eaLnBrk="1" fontAlgn="auto" latinLnBrk="0" hangingPunct="1">
                        <a:lnSpc>
                          <a:spcPct val="100000"/>
                        </a:lnSpc>
                        <a:spcBef>
                          <a:spcPts val="0"/>
                        </a:spcBef>
                        <a:spcAft>
                          <a:spcPts val="0"/>
                        </a:spcAft>
                        <a:buClrTx/>
                        <a:buSzTx/>
                        <a:buFontTx/>
                        <a:buNone/>
                        <a:tabLst/>
                        <a:defRPr/>
                      </a:pPr>
                      <a:r>
                        <a:rPr lang="en-US" sz="1900" b="1" i="1" dirty="0"/>
                        <a:t>a heterogeneous channelized reservoir with just one production well</a:t>
                      </a:r>
                      <a:endParaRPr lang="de-DE" sz="1900" b="1" i="1" dirty="0"/>
                    </a:p>
                  </a:txBody>
                  <a:tcPr anchor="ct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Production well Location</a:t>
                      </a:r>
                    </a:p>
                  </a:txBody>
                  <a:tcPr anchor="ctr"/>
                </a:tc>
                <a:extLst>
                  <a:ext uri="{0D108BD9-81ED-4DB2-BD59-A6C34878D82A}">
                    <a16:rowId xmlns:a16="http://schemas.microsoft.com/office/drawing/2014/main" val="2447196105"/>
                  </a:ext>
                </a:extLst>
              </a:tr>
              <a:tr h="594522">
                <a:tc>
                  <a:txBody>
                    <a:bodyPr/>
                    <a:lstStyle/>
                    <a:p>
                      <a:pPr algn="ctr"/>
                      <a:r>
                        <a:rPr lang="de-DE" sz="1900" b="1" i="1" dirty="0"/>
                        <a:t>3</a:t>
                      </a:r>
                    </a:p>
                  </a:txBody>
                  <a:tcPr anchor="ctr"/>
                </a:tc>
                <a:tc>
                  <a:txBody>
                    <a:bodyPr/>
                    <a:lstStyle/>
                    <a:p>
                      <a:pPr marL="0" marR="0" lvl="0" indent="0" algn="just" defTabSz="5381713" rtl="0" eaLnBrk="1" fontAlgn="auto" latinLnBrk="0" hangingPunct="1">
                        <a:lnSpc>
                          <a:spcPct val="100000"/>
                        </a:lnSpc>
                        <a:spcBef>
                          <a:spcPts val="0"/>
                        </a:spcBef>
                        <a:spcAft>
                          <a:spcPts val="0"/>
                        </a:spcAft>
                        <a:buClrTx/>
                        <a:buSzTx/>
                        <a:buFontTx/>
                        <a:buNone/>
                        <a:tabLst/>
                        <a:defRPr/>
                      </a:pPr>
                      <a:r>
                        <a:rPr lang="en-US" sz="1900" b="1" i="1" dirty="0"/>
                        <a:t>a heterogeneous channelized reservoir waterflood flooding</a:t>
                      </a:r>
                      <a:endParaRPr lang="de-DE" sz="1900" b="1" i="1" dirty="0"/>
                    </a:p>
                  </a:txBody>
                  <a:tcPr anchor="ct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Production and Injection Well Locations</a:t>
                      </a:r>
                    </a:p>
                  </a:txBody>
                  <a:tcPr anchor="ctr"/>
                </a:tc>
                <a:extLst>
                  <a:ext uri="{0D108BD9-81ED-4DB2-BD59-A6C34878D82A}">
                    <a16:rowId xmlns:a16="http://schemas.microsoft.com/office/drawing/2014/main" val="3166313090"/>
                  </a:ext>
                </a:extLst>
              </a:tr>
            </a:tbl>
          </a:graphicData>
        </a:graphic>
      </p:graphicFrame>
      <p:pic>
        <p:nvPicPr>
          <p:cNvPr id="21" name="Picture 20">
            <a:extLst>
              <a:ext uri="{FF2B5EF4-FFF2-40B4-BE49-F238E27FC236}">
                <a16:creationId xmlns:a16="http://schemas.microsoft.com/office/drawing/2014/main" id="{427CEE48-5DF0-4C69-87A7-288672D6B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8254" y="14275640"/>
            <a:ext cx="4480560" cy="3560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45E0C3D5-1727-4D3D-B788-BBCDA9A11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254" y="8807088"/>
            <a:ext cx="4480560" cy="3560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7" name="TextBox 56">
            <a:extLst>
              <a:ext uri="{FF2B5EF4-FFF2-40B4-BE49-F238E27FC236}">
                <a16:creationId xmlns:a16="http://schemas.microsoft.com/office/drawing/2014/main" id="{D8F0CF76-BDDA-4755-9208-979D6D174E93}"/>
              </a:ext>
            </a:extLst>
          </p:cNvPr>
          <p:cNvSpPr txBox="1"/>
          <p:nvPr/>
        </p:nvSpPr>
        <p:spPr>
          <a:xfrm>
            <a:off x="16907955" y="8213377"/>
            <a:ext cx="2101159" cy="553998"/>
          </a:xfrm>
          <a:prstGeom prst="rect">
            <a:avLst/>
          </a:prstGeom>
          <a:noFill/>
        </p:spPr>
        <p:txBody>
          <a:bodyPr wrap="square">
            <a:spAutoFit/>
          </a:bodyPr>
          <a:lstStyle/>
          <a:p>
            <a:r>
              <a:rPr lang="en-US" sz="3000" b="1" i="1" dirty="0"/>
              <a:t>Scenario 1</a:t>
            </a:r>
            <a:endParaRPr lang="en-US" sz="3000" dirty="0"/>
          </a:p>
        </p:txBody>
      </p:sp>
      <p:sp>
        <p:nvSpPr>
          <p:cNvPr id="59" name="TextBox 58">
            <a:extLst>
              <a:ext uri="{FF2B5EF4-FFF2-40B4-BE49-F238E27FC236}">
                <a16:creationId xmlns:a16="http://schemas.microsoft.com/office/drawing/2014/main" id="{B35E3684-F68B-425A-859B-190B274BA77D}"/>
              </a:ext>
            </a:extLst>
          </p:cNvPr>
          <p:cNvSpPr txBox="1"/>
          <p:nvPr/>
        </p:nvSpPr>
        <p:spPr>
          <a:xfrm>
            <a:off x="21513277" y="8213377"/>
            <a:ext cx="2101159" cy="553998"/>
          </a:xfrm>
          <a:prstGeom prst="rect">
            <a:avLst/>
          </a:prstGeom>
          <a:noFill/>
        </p:spPr>
        <p:txBody>
          <a:bodyPr wrap="square">
            <a:spAutoFit/>
          </a:bodyPr>
          <a:lstStyle/>
          <a:p>
            <a:r>
              <a:rPr lang="en-US" sz="3000" b="1" i="1" dirty="0"/>
              <a:t>Scenario 2</a:t>
            </a:r>
            <a:endParaRPr lang="en-US" sz="3000" dirty="0"/>
          </a:p>
        </p:txBody>
      </p:sp>
      <p:sp>
        <p:nvSpPr>
          <p:cNvPr id="61" name="TextBox 60">
            <a:extLst>
              <a:ext uri="{FF2B5EF4-FFF2-40B4-BE49-F238E27FC236}">
                <a16:creationId xmlns:a16="http://schemas.microsoft.com/office/drawing/2014/main" id="{C75BF0B5-9709-41F4-9E9F-9E4A46B8B267}"/>
              </a:ext>
            </a:extLst>
          </p:cNvPr>
          <p:cNvSpPr txBox="1"/>
          <p:nvPr/>
        </p:nvSpPr>
        <p:spPr>
          <a:xfrm>
            <a:off x="26111002" y="8273019"/>
            <a:ext cx="2101159" cy="553998"/>
          </a:xfrm>
          <a:prstGeom prst="rect">
            <a:avLst/>
          </a:prstGeom>
          <a:noFill/>
        </p:spPr>
        <p:txBody>
          <a:bodyPr wrap="square">
            <a:spAutoFit/>
          </a:bodyPr>
          <a:lstStyle/>
          <a:p>
            <a:r>
              <a:rPr lang="en-US" sz="3000" b="1" i="1" dirty="0"/>
              <a:t>Scenario 3</a:t>
            </a:r>
            <a:endParaRPr lang="en-US" sz="3000" dirty="0"/>
          </a:p>
        </p:txBody>
      </p:sp>
      <p:pic>
        <p:nvPicPr>
          <p:cNvPr id="39" name="Picture 38">
            <a:extLst>
              <a:ext uri="{FF2B5EF4-FFF2-40B4-BE49-F238E27FC236}">
                <a16:creationId xmlns:a16="http://schemas.microsoft.com/office/drawing/2014/main" id="{E0F590A1-928E-40DA-9C5A-BAEC8892C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3576" y="8807088"/>
            <a:ext cx="4480560" cy="3560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 name="Picture 45">
            <a:extLst>
              <a:ext uri="{FF2B5EF4-FFF2-40B4-BE49-F238E27FC236}">
                <a16:creationId xmlns:a16="http://schemas.microsoft.com/office/drawing/2014/main" id="{C076430E-27ED-41D7-ACDC-2099CB1E3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3576" y="14275212"/>
            <a:ext cx="4480560" cy="3560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9" name="TextBox 68">
            <a:extLst>
              <a:ext uri="{FF2B5EF4-FFF2-40B4-BE49-F238E27FC236}">
                <a16:creationId xmlns:a16="http://schemas.microsoft.com/office/drawing/2014/main" id="{9C8084A9-8654-47DB-927B-EFE26290D721}"/>
              </a:ext>
            </a:extLst>
          </p:cNvPr>
          <p:cNvSpPr txBox="1"/>
          <p:nvPr/>
        </p:nvSpPr>
        <p:spPr>
          <a:xfrm>
            <a:off x="15442593" y="7730507"/>
            <a:ext cx="2999066" cy="553998"/>
          </a:xfrm>
          <a:prstGeom prst="rect">
            <a:avLst/>
          </a:prstGeom>
          <a:noFill/>
        </p:spPr>
        <p:txBody>
          <a:bodyPr wrap="square">
            <a:spAutoFit/>
          </a:bodyPr>
          <a:lstStyle/>
          <a:p>
            <a:r>
              <a:rPr lang="en-US" sz="3000" b="1" i="1" dirty="0"/>
              <a:t>xGBoost Results</a:t>
            </a:r>
            <a:endParaRPr lang="en-US" sz="3000" dirty="0"/>
          </a:p>
        </p:txBody>
      </p:sp>
      <p:sp>
        <p:nvSpPr>
          <p:cNvPr id="70" name="TextBox 69">
            <a:extLst>
              <a:ext uri="{FF2B5EF4-FFF2-40B4-BE49-F238E27FC236}">
                <a16:creationId xmlns:a16="http://schemas.microsoft.com/office/drawing/2014/main" id="{D58AD2D2-194E-464F-B417-51F40F6E3078}"/>
              </a:ext>
            </a:extLst>
          </p:cNvPr>
          <p:cNvSpPr txBox="1"/>
          <p:nvPr/>
        </p:nvSpPr>
        <p:spPr>
          <a:xfrm>
            <a:off x="15408908" y="13187573"/>
            <a:ext cx="2999066" cy="553998"/>
          </a:xfrm>
          <a:prstGeom prst="rect">
            <a:avLst/>
          </a:prstGeom>
          <a:noFill/>
        </p:spPr>
        <p:txBody>
          <a:bodyPr wrap="square">
            <a:spAutoFit/>
          </a:bodyPr>
          <a:lstStyle/>
          <a:p>
            <a:r>
              <a:rPr lang="en-US" sz="3000" b="1" i="1" dirty="0"/>
              <a:t>LightGBM Results</a:t>
            </a:r>
            <a:endParaRPr lang="en-US" sz="3000" dirty="0"/>
          </a:p>
        </p:txBody>
      </p:sp>
      <p:sp>
        <p:nvSpPr>
          <p:cNvPr id="71" name="TextBox 70">
            <a:extLst>
              <a:ext uri="{FF2B5EF4-FFF2-40B4-BE49-F238E27FC236}">
                <a16:creationId xmlns:a16="http://schemas.microsoft.com/office/drawing/2014/main" id="{3FCA92D1-BE71-4C30-87B3-703BD80255F3}"/>
              </a:ext>
            </a:extLst>
          </p:cNvPr>
          <p:cNvSpPr txBox="1"/>
          <p:nvPr/>
        </p:nvSpPr>
        <p:spPr>
          <a:xfrm>
            <a:off x="16907955" y="13636460"/>
            <a:ext cx="2101159" cy="553998"/>
          </a:xfrm>
          <a:prstGeom prst="rect">
            <a:avLst/>
          </a:prstGeom>
          <a:noFill/>
        </p:spPr>
        <p:txBody>
          <a:bodyPr wrap="square">
            <a:spAutoFit/>
          </a:bodyPr>
          <a:lstStyle/>
          <a:p>
            <a:r>
              <a:rPr lang="en-US" sz="3000" b="1" i="1" dirty="0"/>
              <a:t>Scenario 1</a:t>
            </a:r>
            <a:endParaRPr lang="en-US" sz="3000" dirty="0"/>
          </a:p>
        </p:txBody>
      </p:sp>
      <p:sp>
        <p:nvSpPr>
          <p:cNvPr id="72" name="TextBox 71">
            <a:extLst>
              <a:ext uri="{FF2B5EF4-FFF2-40B4-BE49-F238E27FC236}">
                <a16:creationId xmlns:a16="http://schemas.microsoft.com/office/drawing/2014/main" id="{B0372B8E-14DF-4D3B-A93B-811EFF08F0F8}"/>
              </a:ext>
            </a:extLst>
          </p:cNvPr>
          <p:cNvSpPr txBox="1"/>
          <p:nvPr/>
        </p:nvSpPr>
        <p:spPr>
          <a:xfrm>
            <a:off x="21513277" y="13636460"/>
            <a:ext cx="2101159" cy="553998"/>
          </a:xfrm>
          <a:prstGeom prst="rect">
            <a:avLst/>
          </a:prstGeom>
          <a:noFill/>
        </p:spPr>
        <p:txBody>
          <a:bodyPr wrap="square">
            <a:spAutoFit/>
          </a:bodyPr>
          <a:lstStyle/>
          <a:p>
            <a:r>
              <a:rPr lang="en-US" sz="3000" b="1" i="1" dirty="0"/>
              <a:t>Scenario 2</a:t>
            </a:r>
            <a:endParaRPr lang="en-US" sz="3000" dirty="0"/>
          </a:p>
        </p:txBody>
      </p:sp>
      <p:sp>
        <p:nvSpPr>
          <p:cNvPr id="73" name="TextBox 72">
            <a:extLst>
              <a:ext uri="{FF2B5EF4-FFF2-40B4-BE49-F238E27FC236}">
                <a16:creationId xmlns:a16="http://schemas.microsoft.com/office/drawing/2014/main" id="{E4888327-5C42-4B06-8183-A099BB4BF5E0}"/>
              </a:ext>
            </a:extLst>
          </p:cNvPr>
          <p:cNvSpPr txBox="1"/>
          <p:nvPr/>
        </p:nvSpPr>
        <p:spPr>
          <a:xfrm>
            <a:off x="26111002" y="13636460"/>
            <a:ext cx="2101159" cy="553998"/>
          </a:xfrm>
          <a:prstGeom prst="rect">
            <a:avLst/>
          </a:prstGeom>
          <a:noFill/>
        </p:spPr>
        <p:txBody>
          <a:bodyPr wrap="square">
            <a:spAutoFit/>
          </a:bodyPr>
          <a:lstStyle/>
          <a:p>
            <a:r>
              <a:rPr lang="en-US" sz="3000" b="1" i="1" dirty="0"/>
              <a:t>Scenario 3</a:t>
            </a:r>
            <a:endParaRPr lang="en-US" sz="3000" dirty="0"/>
          </a:p>
        </p:txBody>
      </p:sp>
      <p:sp>
        <p:nvSpPr>
          <p:cNvPr id="74" name="Text Placeholder 6">
            <a:extLst>
              <a:ext uri="{FF2B5EF4-FFF2-40B4-BE49-F238E27FC236}">
                <a16:creationId xmlns:a16="http://schemas.microsoft.com/office/drawing/2014/main" id="{E3363010-5FDB-45E6-8942-F9FC3F702304}"/>
              </a:ext>
            </a:extLst>
          </p:cNvPr>
          <p:cNvSpPr txBox="1">
            <a:spLocks/>
          </p:cNvSpPr>
          <p:nvPr/>
        </p:nvSpPr>
        <p:spPr>
          <a:xfrm>
            <a:off x="535667" y="31160671"/>
            <a:ext cx="14401802" cy="646331"/>
          </a:xfrm>
          <a:prstGeom prst="rect">
            <a:avLst/>
          </a:prstGeom>
        </p:spPr>
        <p:txBody>
          <a:bodyPr vert="horz" wrap="square" lIns="91440" tIns="45720" rIns="91440" bIns="45720" rtlCol="0">
            <a:spAutoFit/>
          </a:bodyPr>
          <a:lstStyle>
            <a:lvl1pPr marL="0" indent="0" algn="ctr" defTabSz="3027487" rtl="0" eaLnBrk="1" latinLnBrk="0" hangingPunct="1">
              <a:lnSpc>
                <a:spcPct val="90000"/>
              </a:lnSpc>
              <a:spcBef>
                <a:spcPts val="3311"/>
              </a:spcBef>
              <a:buFont typeface="Arial" panose="020B0604020202020204" pitchFamily="34" charset="0"/>
              <a:buNone/>
              <a:defRPr lang="en-US" sz="3600" b="1" kern="1200" dirty="0">
                <a:solidFill>
                  <a:schemeClr val="accent1">
                    <a:lumMod val="50000"/>
                  </a:schemeClr>
                </a:solidFill>
                <a:latin typeface="+mj-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lang="en-US" sz="3200" kern="1200" smtClean="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lang="en-US" sz="2000" kern="1200" smtClean="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lang="en-US" sz="1600" kern="1200" smtClean="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lang="en-US" sz="16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en-US" dirty="0"/>
              <a:t>Methodology</a:t>
            </a:r>
          </a:p>
        </p:txBody>
      </p:sp>
      <p:sp>
        <p:nvSpPr>
          <p:cNvPr id="75" name="Text Placeholder 17">
            <a:extLst>
              <a:ext uri="{FF2B5EF4-FFF2-40B4-BE49-F238E27FC236}">
                <a16:creationId xmlns:a16="http://schemas.microsoft.com/office/drawing/2014/main" id="{6F087CA5-21A9-4260-B7CC-D3E50A085580}"/>
              </a:ext>
            </a:extLst>
          </p:cNvPr>
          <p:cNvSpPr txBox="1">
            <a:spLocks/>
          </p:cNvSpPr>
          <p:nvPr/>
        </p:nvSpPr>
        <p:spPr>
          <a:xfrm>
            <a:off x="4818108" y="40241256"/>
            <a:ext cx="5836920" cy="1071062"/>
          </a:xfrm>
          <a:prstGeom prst="rect">
            <a:avLst/>
          </a:prstGeom>
        </p:spPr>
        <p:txBody>
          <a:bodyPr vert="horz" wrap="square" lIns="365760" tIns="365760" rIns="365760" bIns="365760" rtlCol="0">
            <a:spAutoFit/>
          </a:bodyPr>
          <a:lstStyle>
            <a:lvl1pPr marL="0" indent="0" algn="l" defTabSz="3027487" rtl="0" eaLnBrk="1" latinLnBrk="0" hangingPunct="1">
              <a:lnSpc>
                <a:spcPct val="90000"/>
              </a:lnSpc>
              <a:spcBef>
                <a:spcPts val="3311"/>
              </a:spcBef>
              <a:buFont typeface="Arial" panose="020B0604020202020204" pitchFamily="34" charset="0"/>
              <a:buNone/>
              <a:tabLst/>
              <a:defRPr lang="en-US" sz="2800" kern="1200" dirty="0">
                <a:solidFill>
                  <a:schemeClr val="tx1"/>
                </a:solidFill>
                <a:latin typeface="+mn-lt"/>
                <a:ea typeface="+mn-ea"/>
                <a:cs typeface="+mn-cs"/>
              </a:defRPr>
            </a:lvl1pPr>
            <a:lvl2pPr marL="461963" indent="-231775" algn="l" defTabSz="3027487" rtl="0" eaLnBrk="1" latinLnBrk="0" hangingPunct="1">
              <a:lnSpc>
                <a:spcPct val="90000"/>
              </a:lnSpc>
              <a:spcBef>
                <a:spcPts val="1655"/>
              </a:spcBef>
              <a:buFont typeface="Arial" panose="020B0604020202020204" pitchFamily="34" charset="0"/>
              <a:buChar char="•"/>
              <a:tabLst/>
              <a:defRPr lang="en-US" sz="2000" kern="1200" dirty="0">
                <a:solidFill>
                  <a:schemeClr val="tx1"/>
                </a:solidFill>
                <a:latin typeface="+mn-lt"/>
                <a:ea typeface="+mn-ea"/>
                <a:cs typeface="+mn-cs"/>
              </a:defRPr>
            </a:lvl2pPr>
            <a:lvl3pPr marL="461963" indent="-231775" algn="l" defTabSz="3027487" rtl="0" eaLnBrk="1" latinLnBrk="0" hangingPunct="1">
              <a:lnSpc>
                <a:spcPct val="90000"/>
              </a:lnSpc>
              <a:spcBef>
                <a:spcPts val="1655"/>
              </a:spcBef>
              <a:buFont typeface="Arial" panose="020B0604020202020204" pitchFamily="34" charset="0"/>
              <a:buChar char="•"/>
              <a:tabLst/>
              <a:defRPr lang="en-US" sz="1600" kern="1200" dirty="0">
                <a:solidFill>
                  <a:schemeClr val="tx1"/>
                </a:solidFill>
                <a:latin typeface="+mn-lt"/>
                <a:ea typeface="+mn-ea"/>
                <a:cs typeface="+mn-cs"/>
              </a:defRPr>
            </a:lvl3pPr>
            <a:lvl4pPr marL="461963" indent="-231775" algn="l" defTabSz="3027487" rtl="0" eaLnBrk="1" latinLnBrk="0" hangingPunct="1">
              <a:lnSpc>
                <a:spcPct val="90000"/>
              </a:lnSpc>
              <a:spcBef>
                <a:spcPts val="1655"/>
              </a:spcBef>
              <a:buFont typeface="Arial" panose="020B0604020202020204" pitchFamily="34" charset="0"/>
              <a:buChar char="•"/>
              <a:tabLst/>
              <a:defRPr lang="en-US" sz="1100" kern="1200" dirty="0">
                <a:solidFill>
                  <a:schemeClr val="tx1"/>
                </a:solidFill>
                <a:latin typeface="+mn-lt"/>
                <a:ea typeface="+mn-ea"/>
                <a:cs typeface="+mn-cs"/>
              </a:defRPr>
            </a:lvl4pPr>
            <a:lvl5pPr marL="461963" indent="-231775" algn="l" defTabSz="3027487" rtl="0" eaLnBrk="1" latinLnBrk="0" hangingPunct="1">
              <a:lnSpc>
                <a:spcPct val="90000"/>
              </a:lnSpc>
              <a:spcBef>
                <a:spcPts val="1655"/>
              </a:spcBef>
              <a:buFont typeface="Arial" panose="020B0604020202020204" pitchFamily="34" charset="0"/>
              <a:buChar char="•"/>
              <a:tabLst/>
              <a:defRPr lang="en-US" sz="1100" kern="1200" dirty="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ctr"/>
            <a:r>
              <a:rPr lang="en-US" sz="2400" b="1" i="1" dirty="0"/>
              <a:t>Fig. 4: Methodology and Workflow.</a:t>
            </a:r>
          </a:p>
        </p:txBody>
      </p:sp>
      <p:pic>
        <p:nvPicPr>
          <p:cNvPr id="76" name="Picture 75">
            <a:extLst>
              <a:ext uri="{FF2B5EF4-FFF2-40B4-BE49-F238E27FC236}">
                <a16:creationId xmlns:a16="http://schemas.microsoft.com/office/drawing/2014/main" id="{D9DDCE41-96EA-4A49-93DD-F5DB490CD716}"/>
              </a:ext>
            </a:extLst>
          </p:cNvPr>
          <p:cNvPicPr/>
          <p:nvPr/>
        </p:nvPicPr>
        <p:blipFill rotWithShape="1">
          <a:blip r:embed="rId6" cstate="print">
            <a:extLst>
              <a:ext uri="{28A0092B-C50C-407E-A947-70E740481C1C}">
                <a14:useLocalDpi xmlns:a14="http://schemas.microsoft.com/office/drawing/2010/main" val="0"/>
              </a:ext>
            </a:extLst>
          </a:blip>
          <a:srcRect l="5766"/>
          <a:stretch/>
        </p:blipFill>
        <p:spPr bwMode="auto">
          <a:xfrm>
            <a:off x="4368526" y="31722424"/>
            <a:ext cx="6286502" cy="8757797"/>
          </a:xfrm>
          <a:prstGeom prst="rect">
            <a:avLst/>
          </a:prstGeom>
          <a:noFill/>
          <a:ln>
            <a:noFill/>
          </a:ln>
          <a:extLst>
            <a:ext uri="{53640926-AAD7-44D8-BBD7-CCE9431645EC}">
              <a14:shadowObscured xmlns:a14="http://schemas.microsoft.com/office/drawing/2010/main"/>
            </a:ext>
          </a:extLst>
        </p:spPr>
      </p:pic>
      <p:sp>
        <p:nvSpPr>
          <p:cNvPr id="87" name="Text Placeholder 17">
            <a:extLst>
              <a:ext uri="{FF2B5EF4-FFF2-40B4-BE49-F238E27FC236}">
                <a16:creationId xmlns:a16="http://schemas.microsoft.com/office/drawing/2014/main" id="{5B1B8868-9D3B-45CA-8753-8188747D8004}"/>
              </a:ext>
            </a:extLst>
          </p:cNvPr>
          <p:cNvSpPr txBox="1">
            <a:spLocks/>
          </p:cNvSpPr>
          <p:nvPr/>
        </p:nvSpPr>
        <p:spPr>
          <a:xfrm>
            <a:off x="468314" y="25954307"/>
            <a:ext cx="14909724" cy="1071062"/>
          </a:xfrm>
          <a:prstGeom prst="rect">
            <a:avLst/>
          </a:prstGeom>
        </p:spPr>
        <p:txBody>
          <a:bodyPr vert="horz" wrap="square" lIns="365760" tIns="365760" rIns="365760" bIns="365760" rtlCol="0">
            <a:spAutoFit/>
          </a:bodyPr>
          <a:lstStyle>
            <a:lvl1pPr marL="0" indent="0" algn="l" defTabSz="3027487" rtl="0" eaLnBrk="1" latinLnBrk="0" hangingPunct="1">
              <a:lnSpc>
                <a:spcPct val="90000"/>
              </a:lnSpc>
              <a:spcBef>
                <a:spcPts val="3311"/>
              </a:spcBef>
              <a:buFont typeface="Arial" panose="020B0604020202020204" pitchFamily="34" charset="0"/>
              <a:buNone/>
              <a:tabLst/>
              <a:defRPr lang="en-US" sz="2800" kern="1200" dirty="0">
                <a:solidFill>
                  <a:schemeClr val="tx1"/>
                </a:solidFill>
                <a:latin typeface="+mn-lt"/>
                <a:ea typeface="+mn-ea"/>
                <a:cs typeface="+mn-cs"/>
              </a:defRPr>
            </a:lvl1pPr>
            <a:lvl2pPr marL="461963" indent="-231775" algn="l" defTabSz="3027487" rtl="0" eaLnBrk="1" latinLnBrk="0" hangingPunct="1">
              <a:lnSpc>
                <a:spcPct val="90000"/>
              </a:lnSpc>
              <a:spcBef>
                <a:spcPts val="1655"/>
              </a:spcBef>
              <a:buFont typeface="Arial" panose="020B0604020202020204" pitchFamily="34" charset="0"/>
              <a:buChar char="•"/>
              <a:tabLst/>
              <a:defRPr lang="en-US" sz="2000" kern="1200" dirty="0">
                <a:solidFill>
                  <a:schemeClr val="tx1"/>
                </a:solidFill>
                <a:latin typeface="+mn-lt"/>
                <a:ea typeface="+mn-ea"/>
                <a:cs typeface="+mn-cs"/>
              </a:defRPr>
            </a:lvl2pPr>
            <a:lvl3pPr marL="461963" indent="-231775" algn="l" defTabSz="3027487" rtl="0" eaLnBrk="1" latinLnBrk="0" hangingPunct="1">
              <a:lnSpc>
                <a:spcPct val="90000"/>
              </a:lnSpc>
              <a:spcBef>
                <a:spcPts val="1655"/>
              </a:spcBef>
              <a:buFont typeface="Arial" panose="020B0604020202020204" pitchFamily="34" charset="0"/>
              <a:buChar char="•"/>
              <a:tabLst/>
              <a:defRPr lang="en-US" sz="1600" kern="1200" dirty="0">
                <a:solidFill>
                  <a:schemeClr val="tx1"/>
                </a:solidFill>
                <a:latin typeface="+mn-lt"/>
                <a:ea typeface="+mn-ea"/>
                <a:cs typeface="+mn-cs"/>
              </a:defRPr>
            </a:lvl3pPr>
            <a:lvl4pPr marL="461963" indent="-231775" algn="l" defTabSz="3027487" rtl="0" eaLnBrk="1" latinLnBrk="0" hangingPunct="1">
              <a:lnSpc>
                <a:spcPct val="90000"/>
              </a:lnSpc>
              <a:spcBef>
                <a:spcPts val="1655"/>
              </a:spcBef>
              <a:buFont typeface="Arial" panose="020B0604020202020204" pitchFamily="34" charset="0"/>
              <a:buChar char="•"/>
              <a:tabLst/>
              <a:defRPr lang="en-US" sz="1100" kern="1200" dirty="0">
                <a:solidFill>
                  <a:schemeClr val="tx1"/>
                </a:solidFill>
                <a:latin typeface="+mn-lt"/>
                <a:ea typeface="+mn-ea"/>
                <a:cs typeface="+mn-cs"/>
              </a:defRPr>
            </a:lvl4pPr>
            <a:lvl5pPr marL="461963" indent="-231775" algn="l" defTabSz="3027487" rtl="0" eaLnBrk="1" latinLnBrk="0" hangingPunct="1">
              <a:lnSpc>
                <a:spcPct val="90000"/>
              </a:lnSpc>
              <a:spcBef>
                <a:spcPts val="1655"/>
              </a:spcBef>
              <a:buFont typeface="Arial" panose="020B0604020202020204" pitchFamily="34" charset="0"/>
              <a:buChar char="•"/>
              <a:tabLst/>
              <a:defRPr lang="en-US" sz="1100" kern="1200" dirty="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ctr"/>
            <a:r>
              <a:rPr lang="en-US" sz="2400" b="1" i="1" dirty="0"/>
              <a:t>Fig. 2 – permeability (Left) ,  and porosity (Right) distribution in the homogeneous non-channelized scenario</a:t>
            </a:r>
          </a:p>
        </p:txBody>
      </p:sp>
      <p:sp>
        <p:nvSpPr>
          <p:cNvPr id="88" name="Text Placeholder 17">
            <a:extLst>
              <a:ext uri="{FF2B5EF4-FFF2-40B4-BE49-F238E27FC236}">
                <a16:creationId xmlns:a16="http://schemas.microsoft.com/office/drawing/2014/main" id="{D7010773-DBC8-484E-BF2F-DE36C1F01699}"/>
              </a:ext>
            </a:extLst>
          </p:cNvPr>
          <p:cNvSpPr txBox="1">
            <a:spLocks/>
          </p:cNvSpPr>
          <p:nvPr/>
        </p:nvSpPr>
        <p:spPr>
          <a:xfrm>
            <a:off x="428021" y="30279145"/>
            <a:ext cx="14909724" cy="1071062"/>
          </a:xfrm>
          <a:prstGeom prst="rect">
            <a:avLst/>
          </a:prstGeom>
        </p:spPr>
        <p:txBody>
          <a:bodyPr vert="horz" wrap="square" lIns="365760" tIns="365760" rIns="365760" bIns="365760" rtlCol="0">
            <a:spAutoFit/>
          </a:bodyPr>
          <a:lstStyle>
            <a:lvl1pPr marL="0" indent="0" algn="l" defTabSz="3027487" rtl="0" eaLnBrk="1" latinLnBrk="0" hangingPunct="1">
              <a:lnSpc>
                <a:spcPct val="90000"/>
              </a:lnSpc>
              <a:spcBef>
                <a:spcPts val="3311"/>
              </a:spcBef>
              <a:buFont typeface="Arial" panose="020B0604020202020204" pitchFamily="34" charset="0"/>
              <a:buNone/>
              <a:tabLst/>
              <a:defRPr lang="en-US" sz="2800" kern="1200" dirty="0">
                <a:solidFill>
                  <a:schemeClr val="tx1"/>
                </a:solidFill>
                <a:latin typeface="+mn-lt"/>
                <a:ea typeface="+mn-ea"/>
                <a:cs typeface="+mn-cs"/>
              </a:defRPr>
            </a:lvl1pPr>
            <a:lvl2pPr marL="461963" indent="-231775" algn="l" defTabSz="3027487" rtl="0" eaLnBrk="1" latinLnBrk="0" hangingPunct="1">
              <a:lnSpc>
                <a:spcPct val="90000"/>
              </a:lnSpc>
              <a:spcBef>
                <a:spcPts val="1655"/>
              </a:spcBef>
              <a:buFont typeface="Arial" panose="020B0604020202020204" pitchFamily="34" charset="0"/>
              <a:buChar char="•"/>
              <a:tabLst/>
              <a:defRPr lang="en-US" sz="2000" kern="1200" dirty="0">
                <a:solidFill>
                  <a:schemeClr val="tx1"/>
                </a:solidFill>
                <a:latin typeface="+mn-lt"/>
                <a:ea typeface="+mn-ea"/>
                <a:cs typeface="+mn-cs"/>
              </a:defRPr>
            </a:lvl2pPr>
            <a:lvl3pPr marL="461963" indent="-231775" algn="l" defTabSz="3027487" rtl="0" eaLnBrk="1" latinLnBrk="0" hangingPunct="1">
              <a:lnSpc>
                <a:spcPct val="90000"/>
              </a:lnSpc>
              <a:spcBef>
                <a:spcPts val="1655"/>
              </a:spcBef>
              <a:buFont typeface="Arial" panose="020B0604020202020204" pitchFamily="34" charset="0"/>
              <a:buChar char="•"/>
              <a:tabLst/>
              <a:defRPr lang="en-US" sz="1600" kern="1200" dirty="0">
                <a:solidFill>
                  <a:schemeClr val="tx1"/>
                </a:solidFill>
                <a:latin typeface="+mn-lt"/>
                <a:ea typeface="+mn-ea"/>
                <a:cs typeface="+mn-cs"/>
              </a:defRPr>
            </a:lvl3pPr>
            <a:lvl4pPr marL="461963" indent="-231775" algn="l" defTabSz="3027487" rtl="0" eaLnBrk="1" latinLnBrk="0" hangingPunct="1">
              <a:lnSpc>
                <a:spcPct val="90000"/>
              </a:lnSpc>
              <a:spcBef>
                <a:spcPts val="1655"/>
              </a:spcBef>
              <a:buFont typeface="Arial" panose="020B0604020202020204" pitchFamily="34" charset="0"/>
              <a:buChar char="•"/>
              <a:tabLst/>
              <a:defRPr lang="en-US" sz="1100" kern="1200" dirty="0">
                <a:solidFill>
                  <a:schemeClr val="tx1"/>
                </a:solidFill>
                <a:latin typeface="+mn-lt"/>
                <a:ea typeface="+mn-ea"/>
                <a:cs typeface="+mn-cs"/>
              </a:defRPr>
            </a:lvl4pPr>
            <a:lvl5pPr marL="461963" indent="-231775" algn="l" defTabSz="3027487" rtl="0" eaLnBrk="1" latinLnBrk="0" hangingPunct="1">
              <a:lnSpc>
                <a:spcPct val="90000"/>
              </a:lnSpc>
              <a:spcBef>
                <a:spcPts val="1655"/>
              </a:spcBef>
              <a:buFont typeface="Arial" panose="020B0604020202020204" pitchFamily="34" charset="0"/>
              <a:buChar char="•"/>
              <a:tabLst/>
              <a:defRPr lang="en-US" sz="1100" kern="1200" dirty="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ctr"/>
            <a:r>
              <a:rPr lang="en-US" sz="2400" b="1" i="1" dirty="0"/>
              <a:t>Fig. 3 – permeability (Left) ,  and porosity (Right) distribution in the channelized scenarios (Sliced layers 9-20)</a:t>
            </a:r>
          </a:p>
        </p:txBody>
      </p:sp>
      <p:graphicFrame>
        <p:nvGraphicFramePr>
          <p:cNvPr id="91" name="Table 63">
            <a:extLst>
              <a:ext uri="{FF2B5EF4-FFF2-40B4-BE49-F238E27FC236}">
                <a16:creationId xmlns:a16="http://schemas.microsoft.com/office/drawing/2014/main" id="{9C619067-3B5B-4AFB-8665-7FC8A6D88044}"/>
              </a:ext>
            </a:extLst>
          </p:cNvPr>
          <p:cNvGraphicFramePr>
            <a:graphicFrameLocks noGrp="1"/>
          </p:cNvGraphicFramePr>
          <p:nvPr>
            <p:extLst>
              <p:ext uri="{D42A27DB-BD31-4B8C-83A1-F6EECF244321}">
                <p14:modId xmlns:p14="http://schemas.microsoft.com/office/powerpoint/2010/main" val="2288927052"/>
              </p:ext>
            </p:extLst>
          </p:nvPr>
        </p:nvGraphicFramePr>
        <p:xfrm>
          <a:off x="5718818" y="19638437"/>
          <a:ext cx="9086896" cy="2000568"/>
        </p:xfrm>
        <a:graphic>
          <a:graphicData uri="http://schemas.openxmlformats.org/drawingml/2006/table">
            <a:tbl>
              <a:tblPr firstRow="1" firstCol="1" bandRow="1">
                <a:tableStyleId>{5C22544A-7EE6-4342-B048-85BDC9FD1C3A}</a:tableStyleId>
              </a:tblPr>
              <a:tblGrid>
                <a:gridCol w="1197912">
                  <a:extLst>
                    <a:ext uri="{9D8B030D-6E8A-4147-A177-3AD203B41FA5}">
                      <a16:colId xmlns:a16="http://schemas.microsoft.com/office/drawing/2014/main" val="224832852"/>
                    </a:ext>
                  </a:extLst>
                </a:gridCol>
                <a:gridCol w="1503897">
                  <a:extLst>
                    <a:ext uri="{9D8B030D-6E8A-4147-A177-3AD203B41FA5}">
                      <a16:colId xmlns:a16="http://schemas.microsoft.com/office/drawing/2014/main" val="4240283079"/>
                    </a:ext>
                  </a:extLst>
                </a:gridCol>
                <a:gridCol w="1009650">
                  <a:extLst>
                    <a:ext uri="{9D8B030D-6E8A-4147-A177-3AD203B41FA5}">
                      <a16:colId xmlns:a16="http://schemas.microsoft.com/office/drawing/2014/main" val="1407093554"/>
                    </a:ext>
                  </a:extLst>
                </a:gridCol>
                <a:gridCol w="1340666">
                  <a:extLst>
                    <a:ext uri="{9D8B030D-6E8A-4147-A177-3AD203B41FA5}">
                      <a16:colId xmlns:a16="http://schemas.microsoft.com/office/drawing/2014/main" val="2083413373"/>
                    </a:ext>
                  </a:extLst>
                </a:gridCol>
                <a:gridCol w="2057400">
                  <a:extLst>
                    <a:ext uri="{9D8B030D-6E8A-4147-A177-3AD203B41FA5}">
                      <a16:colId xmlns:a16="http://schemas.microsoft.com/office/drawing/2014/main" val="3621282129"/>
                    </a:ext>
                  </a:extLst>
                </a:gridCol>
                <a:gridCol w="1977371">
                  <a:extLst>
                    <a:ext uri="{9D8B030D-6E8A-4147-A177-3AD203B41FA5}">
                      <a16:colId xmlns:a16="http://schemas.microsoft.com/office/drawing/2014/main" val="26315317"/>
                    </a:ext>
                  </a:extLst>
                </a:gridCol>
              </a:tblGrid>
              <a:tr h="370840">
                <a:tc>
                  <a:txBody>
                    <a:bodyPr/>
                    <a:lstStyle/>
                    <a:p>
                      <a:pPr algn="ctr"/>
                      <a:r>
                        <a:rPr lang="en-US" sz="1900" b="1" i="1" dirty="0"/>
                        <a:t>Scenario</a:t>
                      </a:r>
                      <a:endParaRPr lang="de-DE" sz="1900" b="1" i="1" dirty="0"/>
                    </a:p>
                  </a:txBody>
                  <a:tcPr/>
                </a:tc>
                <a:tc>
                  <a:txBody>
                    <a:bodyPr/>
                    <a:lstStyle/>
                    <a:p>
                      <a:pPr algn="ctr"/>
                      <a:r>
                        <a:rPr lang="de-DE" sz="1900" b="1" i="1" dirty="0"/>
                        <a:t>Permeability (mD)</a:t>
                      </a:r>
                    </a:p>
                  </a:txBody>
                  <a:tcPr/>
                </a:tc>
                <a:tc>
                  <a:txBody>
                    <a:bodyPr/>
                    <a:lstStyle/>
                    <a:p>
                      <a:pPr algn="ctr"/>
                      <a:r>
                        <a:rPr lang="de-DE" sz="1900" b="1" i="1" dirty="0"/>
                        <a:t>Porosity (%)</a:t>
                      </a:r>
                    </a:p>
                  </a:txBody>
                  <a:tcPr/>
                </a:tc>
                <a:tc>
                  <a:txBody>
                    <a:bodyPr/>
                    <a:lstStyle/>
                    <a:p>
                      <a:pPr algn="ctr"/>
                      <a:r>
                        <a:rPr lang="de-DE" sz="1900" b="1" i="1" dirty="0"/>
                        <a:t>OOIP</a:t>
                      </a:r>
                      <a:br>
                        <a:rPr lang="de-DE" sz="1900" b="1" i="1" dirty="0"/>
                      </a:br>
                      <a:r>
                        <a:rPr lang="de-DE" sz="1900" b="1" i="1" dirty="0"/>
                        <a:t>( </a:t>
                      </a:r>
                      <a:r>
                        <a:rPr lang="en-US" sz="1900" b="1" kern="1200" dirty="0">
                          <a:solidFill>
                            <a:schemeClr val="lt1"/>
                          </a:solidFill>
                          <a:effectLst/>
                          <a:latin typeface="+mn-lt"/>
                          <a:ea typeface="+mn-ea"/>
                          <a:cs typeface="+mn-cs"/>
                        </a:rPr>
                        <a:t>× 10</a:t>
                      </a:r>
                      <a:r>
                        <a:rPr lang="en-US" sz="1900" b="1" kern="1200" baseline="30000" dirty="0">
                          <a:solidFill>
                            <a:schemeClr val="lt1"/>
                          </a:solidFill>
                          <a:effectLst/>
                          <a:latin typeface="+mn-lt"/>
                          <a:ea typeface="+mn-ea"/>
                          <a:cs typeface="+mn-cs"/>
                        </a:rPr>
                        <a:t>9</a:t>
                      </a:r>
                      <a:r>
                        <a:rPr lang="en-US" sz="1900" b="1" kern="1200" dirty="0">
                          <a:solidFill>
                            <a:schemeClr val="lt1"/>
                          </a:solidFill>
                          <a:effectLst/>
                          <a:latin typeface="+mn-lt"/>
                          <a:ea typeface="+mn-ea"/>
                          <a:cs typeface="+mn-cs"/>
                        </a:rPr>
                        <a:t> </a:t>
                      </a:r>
                      <a:r>
                        <a:rPr lang="de-DE" sz="1900" b="1" i="1" dirty="0"/>
                        <a:t>STB)</a:t>
                      </a:r>
                    </a:p>
                  </a:txBody>
                  <a:tcPr/>
                </a:tc>
                <a:tc>
                  <a:txBody>
                    <a:bodyPr/>
                    <a:lstStyle/>
                    <a:p>
                      <a:pPr algn="ctr"/>
                      <a:r>
                        <a:rPr lang="de-DE" sz="1900" b="1" i="1" dirty="0"/>
                        <a:t>Production Rate</a:t>
                      </a:r>
                      <a:br>
                        <a:rPr lang="de-DE" sz="1900" b="1" i="1" dirty="0"/>
                      </a:br>
                      <a:r>
                        <a:rPr lang="de-DE" sz="1900" b="1" i="1" dirty="0"/>
                        <a:t>(STB/Day)</a:t>
                      </a:r>
                    </a:p>
                  </a:txBody>
                  <a:tcPr/>
                </a:tc>
                <a:tc>
                  <a:txBody>
                    <a:bodyPr/>
                    <a:lstStyle/>
                    <a:p>
                      <a:pPr algn="ctr"/>
                      <a:r>
                        <a:rPr lang="de-DE" sz="1900" b="1" i="1" dirty="0"/>
                        <a:t>Injection Rate (STB/Day)</a:t>
                      </a:r>
                    </a:p>
                  </a:txBody>
                  <a:tcPr/>
                </a:tc>
                <a:extLst>
                  <a:ext uri="{0D108BD9-81ED-4DB2-BD59-A6C34878D82A}">
                    <a16:rowId xmlns:a16="http://schemas.microsoft.com/office/drawing/2014/main" val="42035914"/>
                  </a:ext>
                </a:extLst>
              </a:tr>
              <a:tr h="415608">
                <a:tc>
                  <a:txBody>
                    <a:bodyPr/>
                    <a:lstStyle/>
                    <a:p>
                      <a:pPr algn="ctr"/>
                      <a:r>
                        <a:rPr lang="en-US" sz="1900" b="1" i="1" dirty="0"/>
                        <a:t>1</a:t>
                      </a:r>
                      <a:endParaRPr lang="de-DE" sz="1900" b="1" i="1" dirty="0"/>
                    </a:p>
                  </a:txBody>
                  <a:tcPr/>
                </a:tc>
                <a:tc>
                  <a:txBody>
                    <a:bodyPr/>
                    <a:lstStyle/>
                    <a:p>
                      <a:pPr algn="ctr"/>
                      <a:r>
                        <a:rPr lang="de-DE" sz="1900" b="1" i="1" dirty="0"/>
                        <a:t>2500</a:t>
                      </a:r>
                    </a:p>
                  </a:txBody>
                  <a:tcPr/>
                </a:tc>
                <a:tc>
                  <a:txBody>
                    <a:bodyPr/>
                    <a:lstStyle/>
                    <a:p>
                      <a:pPr algn="ctr"/>
                      <a:r>
                        <a:rPr lang="de-DE" sz="1900" b="1" i="1" dirty="0"/>
                        <a:t>20</a:t>
                      </a:r>
                    </a:p>
                  </a:txBody>
                  <a:tcPr/>
                </a:tc>
                <a:tc>
                  <a:txBody>
                    <a:bodyPr/>
                    <a:lstStyle/>
                    <a:p>
                      <a:pPr algn="ctr"/>
                      <a:r>
                        <a:rPr lang="de-DE" sz="1900" b="1" i="1" dirty="0"/>
                        <a:t>1.65</a:t>
                      </a:r>
                    </a:p>
                  </a:txBody>
                  <a:tcPr/>
                </a:tc>
                <a:tc>
                  <a:txBody>
                    <a:bodyPr/>
                    <a:lstStyle/>
                    <a:p>
                      <a:pPr algn="ctr"/>
                      <a:r>
                        <a:rPr lang="de-DE" sz="1900" b="1" i="1" dirty="0"/>
                        <a:t>12000</a:t>
                      </a:r>
                    </a:p>
                  </a:txBody>
                  <a:tcPr/>
                </a:tc>
                <a:tc>
                  <a:txBody>
                    <a:bodyPr/>
                    <a:lstStyle/>
                    <a:p>
                      <a:pPr algn="ctr"/>
                      <a:r>
                        <a:rPr lang="de-DE" sz="1900" b="1" i="1" dirty="0"/>
                        <a:t>-</a:t>
                      </a:r>
                    </a:p>
                  </a:txBody>
                  <a:tcPr/>
                </a:tc>
                <a:extLst>
                  <a:ext uri="{0D108BD9-81ED-4DB2-BD59-A6C34878D82A}">
                    <a16:rowId xmlns:a16="http://schemas.microsoft.com/office/drawing/2014/main" val="721534125"/>
                  </a:ext>
                </a:extLst>
              </a:tr>
              <a:tr h="457200">
                <a:tc>
                  <a:txBody>
                    <a:bodyPr/>
                    <a:lstStyle/>
                    <a:p>
                      <a:pPr algn="ctr"/>
                      <a:r>
                        <a:rPr lang="en-US" sz="1900" b="1" i="1" dirty="0"/>
                        <a:t>2</a:t>
                      </a:r>
                      <a:endParaRPr lang="de-DE" sz="1900" b="1" i="1" dirty="0"/>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0 - 14205</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0-32</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8.14</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11000</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a:t>
                      </a:r>
                    </a:p>
                  </a:txBody>
                  <a:tcPr/>
                </a:tc>
                <a:extLst>
                  <a:ext uri="{0D108BD9-81ED-4DB2-BD59-A6C34878D82A}">
                    <a16:rowId xmlns:a16="http://schemas.microsoft.com/office/drawing/2014/main" val="2447196105"/>
                  </a:ext>
                </a:extLst>
              </a:tr>
              <a:tr h="457200">
                <a:tc>
                  <a:txBody>
                    <a:bodyPr/>
                    <a:lstStyle/>
                    <a:p>
                      <a:pPr algn="ctr"/>
                      <a:r>
                        <a:rPr lang="de-DE" sz="1900" b="1" i="1" dirty="0"/>
                        <a:t>3</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0 - 14205</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0-32</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8.14</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10000</a:t>
                      </a:r>
                    </a:p>
                  </a:txBody>
                  <a:tcPr/>
                </a:tc>
                <a:tc>
                  <a:txBody>
                    <a:bodyPr/>
                    <a:lstStyle/>
                    <a:p>
                      <a:pPr marL="0" marR="0" lvl="0" indent="0" algn="ctr" defTabSz="5381713" rtl="0" eaLnBrk="1" fontAlgn="auto" latinLnBrk="0" hangingPunct="1">
                        <a:lnSpc>
                          <a:spcPct val="100000"/>
                        </a:lnSpc>
                        <a:spcBef>
                          <a:spcPts val="0"/>
                        </a:spcBef>
                        <a:spcAft>
                          <a:spcPts val="0"/>
                        </a:spcAft>
                        <a:buClrTx/>
                        <a:buSzTx/>
                        <a:buFontTx/>
                        <a:buNone/>
                        <a:tabLst/>
                        <a:defRPr/>
                      </a:pPr>
                      <a:r>
                        <a:rPr lang="de-DE" sz="1900" b="1" i="1" dirty="0"/>
                        <a:t>10000</a:t>
                      </a:r>
                    </a:p>
                  </a:txBody>
                  <a:tcPr/>
                </a:tc>
                <a:extLst>
                  <a:ext uri="{0D108BD9-81ED-4DB2-BD59-A6C34878D82A}">
                    <a16:rowId xmlns:a16="http://schemas.microsoft.com/office/drawing/2014/main" val="3166313090"/>
                  </a:ext>
                </a:extLst>
              </a:tr>
            </a:tbl>
          </a:graphicData>
        </a:graphic>
      </p:graphicFrame>
      <p:sp>
        <p:nvSpPr>
          <p:cNvPr id="92" name="Text Placeholder 14">
            <a:extLst>
              <a:ext uri="{FF2B5EF4-FFF2-40B4-BE49-F238E27FC236}">
                <a16:creationId xmlns:a16="http://schemas.microsoft.com/office/drawing/2014/main" id="{79478BDB-F107-4D6C-A6BC-BB3427483108}"/>
              </a:ext>
            </a:extLst>
          </p:cNvPr>
          <p:cNvSpPr txBox="1">
            <a:spLocks/>
          </p:cNvSpPr>
          <p:nvPr/>
        </p:nvSpPr>
        <p:spPr>
          <a:xfrm>
            <a:off x="1168322" y="11111123"/>
            <a:ext cx="12940626" cy="1107996"/>
          </a:xfrm>
          <a:prstGeom prst="rect">
            <a:avLst/>
          </a:prstGeom>
        </p:spPr>
        <p:txBody>
          <a:bodyPr wrap="square" lIns="365760" tIns="365760" rIns="365760" bIns="365760">
            <a:spAutoFit/>
          </a:bodyPr>
          <a:lstStyle>
            <a:lvl1pPr marL="0" indent="0" algn="l" defTabSz="5381713" rtl="0" eaLnBrk="1" latinLnBrk="0" hangingPunct="1">
              <a:spcBef>
                <a:spcPct val="20000"/>
              </a:spcBef>
              <a:buFont typeface="Arial" pitchFamily="34" charset="0"/>
              <a:buNone/>
              <a:tabLst/>
              <a:defRPr lang="en-US" sz="2800" kern="1200" dirty="0">
                <a:solidFill>
                  <a:schemeClr val="tx1"/>
                </a:solidFill>
                <a:latin typeface="+mn-lt"/>
                <a:ea typeface="+mn-ea"/>
                <a:cs typeface="+mn-cs"/>
              </a:defRPr>
            </a:lvl1pPr>
            <a:lvl2pPr marL="461963" indent="-231775" algn="l" defTabSz="5381713" rtl="0" eaLnBrk="1" latinLnBrk="0" hangingPunct="1">
              <a:spcBef>
                <a:spcPct val="20000"/>
              </a:spcBef>
              <a:buFont typeface="Arial" pitchFamily="34" charset="0"/>
              <a:buChar char="–"/>
              <a:tabLst/>
              <a:defRPr lang="en-US" sz="2000" kern="1200" dirty="0">
                <a:solidFill>
                  <a:schemeClr val="tx1"/>
                </a:solidFill>
                <a:latin typeface="+mn-lt"/>
                <a:ea typeface="+mn-ea"/>
                <a:cs typeface="+mn-cs"/>
              </a:defRPr>
            </a:lvl2pPr>
            <a:lvl3pPr marL="461963" indent="-231775" algn="l" defTabSz="5381713" rtl="0" eaLnBrk="1" latinLnBrk="0" hangingPunct="1">
              <a:spcBef>
                <a:spcPct val="20000"/>
              </a:spcBef>
              <a:buFont typeface="Arial" pitchFamily="34" charset="0"/>
              <a:buChar char="•"/>
              <a:tabLst/>
              <a:defRPr lang="en-US" sz="1600" kern="1200" dirty="0">
                <a:solidFill>
                  <a:schemeClr val="tx1"/>
                </a:solidFill>
                <a:latin typeface="+mn-lt"/>
                <a:ea typeface="+mn-ea"/>
                <a:cs typeface="+mn-cs"/>
              </a:defRPr>
            </a:lvl3pPr>
            <a:lvl4pPr marL="461963" indent="-231775" algn="l" defTabSz="5381713" rtl="0" eaLnBrk="1" latinLnBrk="0" hangingPunct="1">
              <a:spcBef>
                <a:spcPct val="20000"/>
              </a:spcBef>
              <a:buFont typeface="Arial" pitchFamily="34" charset="0"/>
              <a:buChar char="–"/>
              <a:tabLst/>
              <a:defRPr lang="en-US" sz="1100" kern="1200" dirty="0">
                <a:solidFill>
                  <a:schemeClr val="tx1"/>
                </a:solidFill>
                <a:latin typeface="+mn-lt"/>
                <a:ea typeface="+mn-ea"/>
                <a:cs typeface="+mn-cs"/>
              </a:defRPr>
            </a:lvl4pPr>
            <a:lvl5pPr marL="461963" indent="-231775" algn="l" defTabSz="5381713" rtl="0" eaLnBrk="1" latinLnBrk="0" hangingPunct="1">
              <a:spcBef>
                <a:spcPct val="20000"/>
              </a:spcBef>
              <a:buFont typeface="Arial" pitchFamily="34" charset="0"/>
              <a:buChar char="»"/>
              <a:tabLst/>
              <a:defRPr lang="en-US" sz="1100" kern="1200" dirty="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a:lstStyle>
          <a:p>
            <a:pPr algn="ctr"/>
            <a:r>
              <a:rPr lang="en-US" sz="2400" b="1" i="1" dirty="0"/>
              <a:t>Table 1: Description of optimization Scenarios.</a:t>
            </a:r>
          </a:p>
        </p:txBody>
      </p:sp>
      <p:sp>
        <p:nvSpPr>
          <p:cNvPr id="93" name="Text Placeholder 14">
            <a:extLst>
              <a:ext uri="{FF2B5EF4-FFF2-40B4-BE49-F238E27FC236}">
                <a16:creationId xmlns:a16="http://schemas.microsoft.com/office/drawing/2014/main" id="{228B0773-1B92-4B8C-BB74-7447EFA4EF9C}"/>
              </a:ext>
            </a:extLst>
          </p:cNvPr>
          <p:cNvSpPr txBox="1">
            <a:spLocks/>
          </p:cNvSpPr>
          <p:nvPr/>
        </p:nvSpPr>
        <p:spPr>
          <a:xfrm>
            <a:off x="6401097" y="18167117"/>
            <a:ext cx="7722338" cy="1477328"/>
          </a:xfrm>
          <a:prstGeom prst="rect">
            <a:avLst/>
          </a:prstGeom>
        </p:spPr>
        <p:txBody>
          <a:bodyPr wrap="square" lIns="365760" tIns="365760" rIns="365760" bIns="365760">
            <a:spAutoFit/>
          </a:bodyPr>
          <a:lstStyle>
            <a:lvl1pPr marL="0" indent="0" algn="l" defTabSz="5381713" rtl="0" eaLnBrk="1" latinLnBrk="0" hangingPunct="1">
              <a:spcBef>
                <a:spcPct val="20000"/>
              </a:spcBef>
              <a:buFont typeface="Arial" pitchFamily="34" charset="0"/>
              <a:buNone/>
              <a:tabLst/>
              <a:defRPr lang="en-US" sz="2800" kern="1200" dirty="0">
                <a:solidFill>
                  <a:schemeClr val="tx1"/>
                </a:solidFill>
                <a:latin typeface="+mn-lt"/>
                <a:ea typeface="+mn-ea"/>
                <a:cs typeface="+mn-cs"/>
              </a:defRPr>
            </a:lvl1pPr>
            <a:lvl2pPr marL="461963" indent="-231775" algn="l" defTabSz="5381713" rtl="0" eaLnBrk="1" latinLnBrk="0" hangingPunct="1">
              <a:spcBef>
                <a:spcPct val="20000"/>
              </a:spcBef>
              <a:buFont typeface="Arial" pitchFamily="34" charset="0"/>
              <a:buChar char="–"/>
              <a:tabLst/>
              <a:defRPr lang="en-US" sz="2000" kern="1200" dirty="0">
                <a:solidFill>
                  <a:schemeClr val="tx1"/>
                </a:solidFill>
                <a:latin typeface="+mn-lt"/>
                <a:ea typeface="+mn-ea"/>
                <a:cs typeface="+mn-cs"/>
              </a:defRPr>
            </a:lvl2pPr>
            <a:lvl3pPr marL="461963" indent="-231775" algn="l" defTabSz="5381713" rtl="0" eaLnBrk="1" latinLnBrk="0" hangingPunct="1">
              <a:spcBef>
                <a:spcPct val="20000"/>
              </a:spcBef>
              <a:buFont typeface="Arial" pitchFamily="34" charset="0"/>
              <a:buChar char="•"/>
              <a:tabLst/>
              <a:defRPr lang="en-US" sz="1600" kern="1200" dirty="0">
                <a:solidFill>
                  <a:schemeClr val="tx1"/>
                </a:solidFill>
                <a:latin typeface="+mn-lt"/>
                <a:ea typeface="+mn-ea"/>
                <a:cs typeface="+mn-cs"/>
              </a:defRPr>
            </a:lvl3pPr>
            <a:lvl4pPr marL="461963" indent="-231775" algn="l" defTabSz="5381713" rtl="0" eaLnBrk="1" latinLnBrk="0" hangingPunct="1">
              <a:spcBef>
                <a:spcPct val="20000"/>
              </a:spcBef>
              <a:buFont typeface="Arial" pitchFamily="34" charset="0"/>
              <a:buChar char="–"/>
              <a:tabLst/>
              <a:defRPr lang="en-US" sz="1100" kern="1200" dirty="0">
                <a:solidFill>
                  <a:schemeClr val="tx1"/>
                </a:solidFill>
                <a:latin typeface="+mn-lt"/>
                <a:ea typeface="+mn-ea"/>
                <a:cs typeface="+mn-cs"/>
              </a:defRPr>
            </a:lvl4pPr>
            <a:lvl5pPr marL="461963" indent="-231775" algn="l" defTabSz="5381713" rtl="0" eaLnBrk="1" latinLnBrk="0" hangingPunct="1">
              <a:spcBef>
                <a:spcPct val="20000"/>
              </a:spcBef>
              <a:buFont typeface="Arial" pitchFamily="34" charset="0"/>
              <a:buChar char="»"/>
              <a:tabLst/>
              <a:defRPr lang="en-US" sz="1100" kern="1200" dirty="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a:lstStyle>
          <a:p>
            <a:pPr algn="ctr"/>
            <a:r>
              <a:rPr lang="en-US" sz="2400" b="1" i="1" dirty="0"/>
              <a:t>Table 2: Reservoir Characterization and operational conditions in each scenarios.</a:t>
            </a:r>
          </a:p>
        </p:txBody>
      </p:sp>
      <p:pic>
        <p:nvPicPr>
          <p:cNvPr id="97" name="Picture 96">
            <a:extLst>
              <a:ext uri="{FF2B5EF4-FFF2-40B4-BE49-F238E27FC236}">
                <a16:creationId xmlns:a16="http://schemas.microsoft.com/office/drawing/2014/main" id="{5989A20E-22FA-4AB0-9EC4-183101807FF0}"/>
              </a:ext>
            </a:extLst>
          </p:cNvPr>
          <p:cNvPicPr>
            <a:picLocks noChangeAspect="1"/>
          </p:cNvPicPr>
          <p:nvPr/>
        </p:nvPicPr>
        <p:blipFill>
          <a:blip r:embed="rId7"/>
          <a:stretch>
            <a:fillRect/>
          </a:stretch>
        </p:blipFill>
        <p:spPr>
          <a:xfrm>
            <a:off x="8923960" y="22458916"/>
            <a:ext cx="4306824" cy="3665924"/>
          </a:xfrm>
          <a:prstGeom prst="rect">
            <a:avLst/>
          </a:prstGeom>
        </p:spPr>
      </p:pic>
      <p:pic>
        <p:nvPicPr>
          <p:cNvPr id="98" name="Picture 97">
            <a:extLst>
              <a:ext uri="{FF2B5EF4-FFF2-40B4-BE49-F238E27FC236}">
                <a16:creationId xmlns:a16="http://schemas.microsoft.com/office/drawing/2014/main" id="{0AE1E772-58DE-46D9-84FD-679AFE648931}"/>
              </a:ext>
            </a:extLst>
          </p:cNvPr>
          <p:cNvPicPr>
            <a:picLocks noChangeAspect="1"/>
          </p:cNvPicPr>
          <p:nvPr/>
        </p:nvPicPr>
        <p:blipFill>
          <a:blip r:embed="rId8"/>
          <a:stretch>
            <a:fillRect/>
          </a:stretch>
        </p:blipFill>
        <p:spPr>
          <a:xfrm>
            <a:off x="1968513" y="22377734"/>
            <a:ext cx="4306824" cy="3828289"/>
          </a:xfrm>
          <a:prstGeom prst="rect">
            <a:avLst/>
          </a:prstGeom>
        </p:spPr>
      </p:pic>
      <p:pic>
        <p:nvPicPr>
          <p:cNvPr id="99" name="Picture 98">
            <a:extLst>
              <a:ext uri="{FF2B5EF4-FFF2-40B4-BE49-F238E27FC236}">
                <a16:creationId xmlns:a16="http://schemas.microsoft.com/office/drawing/2014/main" id="{347BB726-7E0B-4660-BA72-612B06C97584}"/>
              </a:ext>
            </a:extLst>
          </p:cNvPr>
          <p:cNvPicPr>
            <a:picLocks noChangeAspect="1"/>
          </p:cNvPicPr>
          <p:nvPr/>
        </p:nvPicPr>
        <p:blipFill>
          <a:blip r:embed="rId9"/>
          <a:stretch>
            <a:fillRect/>
          </a:stretch>
        </p:blipFill>
        <p:spPr>
          <a:xfrm>
            <a:off x="1761856" y="26812615"/>
            <a:ext cx="4306824" cy="3828289"/>
          </a:xfrm>
          <a:prstGeom prst="rect">
            <a:avLst/>
          </a:prstGeom>
        </p:spPr>
      </p:pic>
      <p:pic>
        <p:nvPicPr>
          <p:cNvPr id="100" name="Picture 99">
            <a:extLst>
              <a:ext uri="{FF2B5EF4-FFF2-40B4-BE49-F238E27FC236}">
                <a16:creationId xmlns:a16="http://schemas.microsoft.com/office/drawing/2014/main" id="{87FA760A-0B64-43B3-AA5A-FE0FEFE03744}"/>
              </a:ext>
            </a:extLst>
          </p:cNvPr>
          <p:cNvPicPr>
            <a:picLocks noChangeAspect="1"/>
          </p:cNvPicPr>
          <p:nvPr/>
        </p:nvPicPr>
        <p:blipFill>
          <a:blip r:embed="rId10"/>
          <a:stretch>
            <a:fillRect/>
          </a:stretch>
        </p:blipFill>
        <p:spPr>
          <a:xfrm>
            <a:off x="8923960" y="26660412"/>
            <a:ext cx="4306824" cy="3828289"/>
          </a:xfrm>
          <a:prstGeom prst="rect">
            <a:avLst/>
          </a:prstGeom>
        </p:spPr>
      </p:pic>
      <p:pic>
        <p:nvPicPr>
          <p:cNvPr id="101" name="Picture 100">
            <a:extLst>
              <a:ext uri="{FF2B5EF4-FFF2-40B4-BE49-F238E27FC236}">
                <a16:creationId xmlns:a16="http://schemas.microsoft.com/office/drawing/2014/main" id="{396714F7-21F2-4188-A900-F9BDFFAE690A}"/>
              </a:ext>
            </a:extLst>
          </p:cNvPr>
          <p:cNvPicPr>
            <a:picLocks noChangeAspect="1"/>
          </p:cNvPicPr>
          <p:nvPr/>
        </p:nvPicPr>
        <p:blipFill>
          <a:blip r:embed="rId11"/>
          <a:stretch>
            <a:fillRect/>
          </a:stretch>
        </p:blipFill>
        <p:spPr>
          <a:xfrm>
            <a:off x="535667" y="17680859"/>
            <a:ext cx="5534739" cy="3470056"/>
          </a:xfrm>
          <a:prstGeom prst="rect">
            <a:avLst/>
          </a:prstGeom>
        </p:spPr>
      </p:pic>
      <p:pic>
        <p:nvPicPr>
          <p:cNvPr id="19" name="Picture 18">
            <a:extLst>
              <a:ext uri="{FF2B5EF4-FFF2-40B4-BE49-F238E27FC236}">
                <a16:creationId xmlns:a16="http://schemas.microsoft.com/office/drawing/2014/main" id="{72A76561-B7EA-49ED-8D45-14BE3D5446D1}"/>
              </a:ext>
            </a:extLst>
          </p:cNvPr>
          <p:cNvPicPr>
            <a:picLocks/>
          </p:cNvPicPr>
          <p:nvPr/>
        </p:nvPicPr>
        <p:blipFill>
          <a:blip r:embed="rId12"/>
          <a:stretch>
            <a:fillRect/>
          </a:stretch>
        </p:blipFill>
        <p:spPr>
          <a:xfrm>
            <a:off x="24929248" y="8807967"/>
            <a:ext cx="4480560" cy="3557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904D8628-D847-4D14-BAD7-5EE8BDBD0953}"/>
              </a:ext>
            </a:extLst>
          </p:cNvPr>
          <p:cNvPicPr>
            <a:picLocks/>
          </p:cNvPicPr>
          <p:nvPr/>
        </p:nvPicPr>
        <p:blipFill>
          <a:blip r:embed="rId13"/>
          <a:stretch>
            <a:fillRect/>
          </a:stretch>
        </p:blipFill>
        <p:spPr>
          <a:xfrm>
            <a:off x="24916545" y="14275640"/>
            <a:ext cx="4480560" cy="3557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9579361"/>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0-Template" id="{CC60460F-6F5D-4548-8EB0-D56A418ACFC7}" vid="{47109E30-B7C3-1345-9678-CE24B6075D80}"/>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0-Template" id="{CC60460F-6F5D-4548-8EB0-D56A418ACFC7}" vid="{102D46E6-EB2E-3C46-91E1-F17DFCDB34EA}"/>
    </a:ext>
  </a:extLst>
</a:theme>
</file>

<file path=ppt/theme/theme3.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797</TotalTime>
  <Words>891</Words>
  <Application>Microsoft Office PowerPoint</Application>
  <PresentationFormat>Custom</PresentationFormat>
  <Paragraphs>99</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Narrow</vt:lpstr>
      <vt:lpstr>Calibri</vt:lpstr>
      <vt:lpstr>Calibri Light</vt:lpstr>
      <vt:lpstr>Trebuchet MS</vt:lpstr>
      <vt:lpstr>With Guides</vt:lpstr>
      <vt:lpstr>Without Guides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Mehdi Moosavi</cp:lastModifiedBy>
  <cp:revision>129</cp:revision>
  <cp:lastPrinted>2018-12-21T17:51:47Z</cp:lastPrinted>
  <dcterms:created xsi:type="dcterms:W3CDTF">2019-01-10T01:13:07Z</dcterms:created>
  <dcterms:modified xsi:type="dcterms:W3CDTF">2021-05-23T08:43:05Z</dcterms:modified>
</cp:coreProperties>
</file>