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3"/>
  </p:notesMasterIdLst>
  <p:sldIdLst>
    <p:sldId id="289" r:id="rId3"/>
    <p:sldId id="307" r:id="rId4"/>
    <p:sldId id="298" r:id="rId5"/>
    <p:sldId id="294" r:id="rId6"/>
    <p:sldId id="295" r:id="rId7"/>
    <p:sldId id="299" r:id="rId8"/>
    <p:sldId id="304" r:id="rId9"/>
    <p:sldId id="305" r:id="rId10"/>
    <p:sldId id="303" r:id="rId11"/>
    <p:sldId id="306" r:id="rId12"/>
  </p:sldIdLst>
  <p:sldSz cx="12192000" cy="6858000"/>
  <p:notesSz cx="6797675" cy="9926638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89630" autoAdjust="0"/>
  </p:normalViewPr>
  <p:slideViewPr>
    <p:cSldViewPr snapToGrid="0">
      <p:cViewPr varScale="1">
        <p:scale>
          <a:sx n="75" d="100"/>
          <a:sy n="75" d="100"/>
        </p:scale>
        <p:origin x="84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675FD-932F-4106-8DCA-3FA359DC669A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B45D9621-BE68-4CAF-8F56-9B7AD010E8D5}">
      <dgm:prSet phldrT="[Text]"/>
      <dgm:spPr/>
      <dgm:t>
        <a:bodyPr/>
        <a:lstStyle/>
        <a:p>
          <a:r>
            <a:rPr lang="nb-NO" dirty="0"/>
            <a:t>Log </a:t>
          </a:r>
          <a:r>
            <a:rPr lang="nb-NO" dirty="0" err="1"/>
            <a:t>annular</a:t>
          </a:r>
          <a:r>
            <a:rPr lang="nb-NO" dirty="0"/>
            <a:t> </a:t>
          </a:r>
          <a:r>
            <a:rPr lang="nb-NO" dirty="0" err="1"/>
            <a:t>cement</a:t>
          </a:r>
          <a:r>
            <a:rPr lang="nb-NO" dirty="0"/>
            <a:t> </a:t>
          </a:r>
          <a:r>
            <a:rPr lang="nb-NO" dirty="0" err="1"/>
            <a:t>quality</a:t>
          </a:r>
          <a:endParaRPr lang="nb-NO" dirty="0"/>
        </a:p>
      </dgm:t>
    </dgm:pt>
    <dgm:pt modelId="{69A1327A-8301-4C85-9029-6C8D92ABAE16}" type="parTrans" cxnId="{A87D6632-B487-477F-8973-33E41D4F61AF}">
      <dgm:prSet/>
      <dgm:spPr/>
      <dgm:t>
        <a:bodyPr/>
        <a:lstStyle/>
        <a:p>
          <a:endParaRPr lang="nb-NO"/>
        </a:p>
      </dgm:t>
    </dgm:pt>
    <dgm:pt modelId="{A3A2ED52-22CB-47C2-B694-5E686C5D780F}" type="sibTrans" cxnId="{A87D6632-B487-477F-8973-33E41D4F61AF}">
      <dgm:prSet/>
      <dgm:spPr/>
      <dgm:t>
        <a:bodyPr/>
        <a:lstStyle/>
        <a:p>
          <a:endParaRPr lang="nb-NO"/>
        </a:p>
      </dgm:t>
    </dgm:pt>
    <dgm:pt modelId="{77779DF9-F24A-4EC3-A228-C1C38AD7B20C}">
      <dgm:prSet phldrT="[Text]"/>
      <dgm:spPr/>
      <dgm:t>
        <a:bodyPr/>
        <a:lstStyle/>
        <a:p>
          <a:r>
            <a:rPr lang="nb-NO" dirty="0"/>
            <a:t>Set </a:t>
          </a:r>
          <a:r>
            <a:rPr lang="nb-NO" dirty="0" err="1"/>
            <a:t>plugs</a:t>
          </a:r>
          <a:endParaRPr lang="nb-NO" dirty="0"/>
        </a:p>
      </dgm:t>
    </dgm:pt>
    <dgm:pt modelId="{DCD8958A-5EF6-47CA-90A4-5E01289F236A}" type="parTrans" cxnId="{95CB63E1-178A-4274-A9E0-C1B4AD47361F}">
      <dgm:prSet/>
      <dgm:spPr/>
      <dgm:t>
        <a:bodyPr/>
        <a:lstStyle/>
        <a:p>
          <a:endParaRPr lang="nb-NO"/>
        </a:p>
      </dgm:t>
    </dgm:pt>
    <dgm:pt modelId="{C9830225-3AC6-4373-97BF-B24E61A202C9}" type="sibTrans" cxnId="{95CB63E1-178A-4274-A9E0-C1B4AD47361F}">
      <dgm:prSet/>
      <dgm:spPr/>
      <dgm:t>
        <a:bodyPr/>
        <a:lstStyle/>
        <a:p>
          <a:endParaRPr lang="nb-NO"/>
        </a:p>
      </dgm:t>
    </dgm:pt>
    <dgm:pt modelId="{C55AD853-50EE-49E4-8560-9DDDD447F4FD}">
      <dgm:prSet phldrT="[Text]"/>
      <dgm:spPr/>
      <dgm:t>
        <a:bodyPr/>
        <a:lstStyle/>
        <a:p>
          <a:r>
            <a:rPr lang="nb-NO" dirty="0" err="1"/>
            <a:t>Verify</a:t>
          </a:r>
          <a:r>
            <a:rPr lang="nb-NO" dirty="0"/>
            <a:t>/monitor</a:t>
          </a:r>
        </a:p>
      </dgm:t>
    </dgm:pt>
    <dgm:pt modelId="{4B5D3FB4-D663-4ED3-879E-4FE4FE7644EF}" type="parTrans" cxnId="{4F738D6E-2097-4FD2-8A67-9FB13E030727}">
      <dgm:prSet/>
      <dgm:spPr/>
      <dgm:t>
        <a:bodyPr/>
        <a:lstStyle/>
        <a:p>
          <a:endParaRPr lang="nb-NO"/>
        </a:p>
      </dgm:t>
    </dgm:pt>
    <dgm:pt modelId="{10CB511C-3062-47CA-8A0C-BBB4ED0CDC99}" type="sibTrans" cxnId="{4F738D6E-2097-4FD2-8A67-9FB13E030727}">
      <dgm:prSet/>
      <dgm:spPr/>
      <dgm:t>
        <a:bodyPr/>
        <a:lstStyle/>
        <a:p>
          <a:endParaRPr lang="nb-NO"/>
        </a:p>
      </dgm:t>
    </dgm:pt>
    <dgm:pt modelId="{DBD9C4D9-4F2C-4D15-BA06-C1D056324316}">
      <dgm:prSet phldrT="[Text]"/>
      <dgm:spPr/>
      <dgm:t>
        <a:bodyPr/>
        <a:lstStyle/>
        <a:p>
          <a:r>
            <a:rPr lang="nb-NO" dirty="0" err="1"/>
            <a:t>Cut</a:t>
          </a:r>
          <a:r>
            <a:rPr lang="nb-NO" dirty="0"/>
            <a:t> and pull pipes</a:t>
          </a:r>
        </a:p>
      </dgm:t>
    </dgm:pt>
    <dgm:pt modelId="{FD8081F2-BF84-4712-B918-DAD1751AA0F9}" type="parTrans" cxnId="{C1ED6FBC-56E3-47D0-9D74-27349CD48243}">
      <dgm:prSet/>
      <dgm:spPr/>
      <dgm:t>
        <a:bodyPr/>
        <a:lstStyle/>
        <a:p>
          <a:endParaRPr lang="nb-NO"/>
        </a:p>
      </dgm:t>
    </dgm:pt>
    <dgm:pt modelId="{5FA7B960-618F-4DC7-85D6-F7ED1ABEBB31}" type="sibTrans" cxnId="{C1ED6FBC-56E3-47D0-9D74-27349CD48243}">
      <dgm:prSet/>
      <dgm:spPr/>
      <dgm:t>
        <a:bodyPr/>
        <a:lstStyle/>
        <a:p>
          <a:endParaRPr lang="nb-NO"/>
        </a:p>
      </dgm:t>
    </dgm:pt>
    <dgm:pt modelId="{1B5C0E0D-6D7F-4B1D-87E4-CEE2FFD89469}">
      <dgm:prSet phldrT="[Text]"/>
      <dgm:spPr/>
      <dgm:t>
        <a:bodyPr/>
        <a:lstStyle/>
        <a:p>
          <a:r>
            <a:rPr lang="nb-NO" dirty="0"/>
            <a:t>(</a:t>
          </a:r>
          <a:r>
            <a:rPr lang="nb-NO" dirty="0" err="1"/>
            <a:t>Remove</a:t>
          </a:r>
          <a:r>
            <a:rPr lang="nb-NO" dirty="0"/>
            <a:t> </a:t>
          </a:r>
          <a:r>
            <a:rPr lang="nb-NO" dirty="0" err="1"/>
            <a:t>steel</a:t>
          </a:r>
          <a:r>
            <a:rPr lang="nb-NO" dirty="0"/>
            <a:t>/</a:t>
          </a:r>
          <a:r>
            <a:rPr lang="nb-NO" dirty="0" err="1"/>
            <a:t>cement</a:t>
          </a:r>
          <a:r>
            <a:rPr lang="nb-NO" dirty="0"/>
            <a:t>)</a:t>
          </a:r>
        </a:p>
      </dgm:t>
    </dgm:pt>
    <dgm:pt modelId="{A7ADF080-25FB-4FB6-AA7E-39E80098C5F0}" type="parTrans" cxnId="{10059587-236A-4291-AE01-98D334B7363D}">
      <dgm:prSet/>
      <dgm:spPr/>
      <dgm:t>
        <a:bodyPr/>
        <a:lstStyle/>
        <a:p>
          <a:endParaRPr lang="nb-NO"/>
        </a:p>
      </dgm:t>
    </dgm:pt>
    <dgm:pt modelId="{445849C2-196A-4EC6-94C1-A5DE7B43276F}" type="sibTrans" cxnId="{10059587-236A-4291-AE01-98D334B7363D}">
      <dgm:prSet/>
      <dgm:spPr/>
      <dgm:t>
        <a:bodyPr/>
        <a:lstStyle/>
        <a:p>
          <a:endParaRPr lang="nb-NO"/>
        </a:p>
      </dgm:t>
    </dgm:pt>
    <dgm:pt modelId="{36F6370A-0C74-45A8-8D2E-5A75F66320C8}">
      <dgm:prSet phldrT="[Text]"/>
      <dgm:spPr/>
      <dgm:t>
        <a:bodyPr/>
        <a:lstStyle/>
        <a:p>
          <a:r>
            <a:rPr lang="nb-NO" dirty="0"/>
            <a:t>(</a:t>
          </a:r>
          <a:r>
            <a:rPr lang="nb-NO" dirty="0" err="1"/>
            <a:t>Regain</a:t>
          </a:r>
          <a:r>
            <a:rPr lang="nb-NO" dirty="0"/>
            <a:t> </a:t>
          </a:r>
          <a:r>
            <a:rPr lang="nb-NO" dirty="0" err="1"/>
            <a:t>well</a:t>
          </a:r>
          <a:r>
            <a:rPr lang="nb-NO" dirty="0"/>
            <a:t> </a:t>
          </a:r>
          <a:r>
            <a:rPr lang="nb-NO" dirty="0" err="1"/>
            <a:t>access</a:t>
          </a:r>
          <a:r>
            <a:rPr lang="nb-NO" dirty="0"/>
            <a:t>)</a:t>
          </a:r>
        </a:p>
      </dgm:t>
    </dgm:pt>
    <dgm:pt modelId="{4B9B6242-1342-4395-97BA-A5CFF81B3185}" type="parTrans" cxnId="{7A7629F7-D356-4A47-B776-DA1F10B152F3}">
      <dgm:prSet/>
      <dgm:spPr/>
      <dgm:t>
        <a:bodyPr/>
        <a:lstStyle/>
        <a:p>
          <a:endParaRPr lang="nb-NO"/>
        </a:p>
      </dgm:t>
    </dgm:pt>
    <dgm:pt modelId="{62283B3A-C0ED-4A20-85E0-1532AAD90C55}" type="sibTrans" cxnId="{7A7629F7-D356-4A47-B776-DA1F10B152F3}">
      <dgm:prSet/>
      <dgm:spPr/>
      <dgm:t>
        <a:bodyPr/>
        <a:lstStyle/>
        <a:p>
          <a:endParaRPr lang="nb-NO"/>
        </a:p>
      </dgm:t>
    </dgm:pt>
    <dgm:pt modelId="{A93864D4-5368-4250-902F-AC68F975C24F}" type="pres">
      <dgm:prSet presAssocID="{58D675FD-932F-4106-8DCA-3FA359DC669A}" presName="Name0" presStyleCnt="0">
        <dgm:presLayoutVars>
          <dgm:dir/>
          <dgm:resizeHandles val="exact"/>
        </dgm:presLayoutVars>
      </dgm:prSet>
      <dgm:spPr/>
    </dgm:pt>
    <dgm:pt modelId="{2B0F0016-EDD1-4B52-9CF5-E8CA943D5C85}" type="pres">
      <dgm:prSet presAssocID="{36F6370A-0C74-45A8-8D2E-5A75F66320C8}" presName="composite" presStyleCnt="0"/>
      <dgm:spPr/>
    </dgm:pt>
    <dgm:pt modelId="{CAB991B9-9CD5-4717-8E8A-7E875D4747FB}" type="pres">
      <dgm:prSet presAssocID="{36F6370A-0C74-45A8-8D2E-5A75F66320C8}" presName="bgChev" presStyleLbl="node1" presStyleIdx="0" presStyleCnt="6"/>
      <dgm:spPr/>
    </dgm:pt>
    <dgm:pt modelId="{F448B85F-FBDF-445B-9F0B-1DEA0CCF5366}" type="pres">
      <dgm:prSet presAssocID="{36F6370A-0C74-45A8-8D2E-5A75F66320C8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637DF9-0A62-44E8-8AAE-D520DA95F370}" type="pres">
      <dgm:prSet presAssocID="{62283B3A-C0ED-4A20-85E0-1532AAD90C55}" presName="compositeSpace" presStyleCnt="0"/>
      <dgm:spPr/>
    </dgm:pt>
    <dgm:pt modelId="{66E4ADD1-0BBF-48F9-B80D-30326116FDC9}" type="pres">
      <dgm:prSet presAssocID="{DBD9C4D9-4F2C-4D15-BA06-C1D056324316}" presName="composite" presStyleCnt="0"/>
      <dgm:spPr/>
    </dgm:pt>
    <dgm:pt modelId="{56740000-8AF1-4292-AE15-9FD07B264937}" type="pres">
      <dgm:prSet presAssocID="{DBD9C4D9-4F2C-4D15-BA06-C1D056324316}" presName="bgChev" presStyleLbl="node1" presStyleIdx="1" presStyleCnt="6"/>
      <dgm:spPr/>
    </dgm:pt>
    <dgm:pt modelId="{924C72EE-1368-4DE9-84A6-B67B606F8834}" type="pres">
      <dgm:prSet presAssocID="{DBD9C4D9-4F2C-4D15-BA06-C1D056324316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DB616A7-AA70-4E36-A168-6CE75CADB812}" type="pres">
      <dgm:prSet presAssocID="{5FA7B960-618F-4DC7-85D6-F7ED1ABEBB31}" presName="compositeSpace" presStyleCnt="0"/>
      <dgm:spPr/>
    </dgm:pt>
    <dgm:pt modelId="{6BA236DD-443B-4416-A728-40D120988CDB}" type="pres">
      <dgm:prSet presAssocID="{B45D9621-BE68-4CAF-8F56-9B7AD010E8D5}" presName="composite" presStyleCnt="0"/>
      <dgm:spPr/>
    </dgm:pt>
    <dgm:pt modelId="{0B91E892-FD20-4175-A74F-B072E4E56A97}" type="pres">
      <dgm:prSet presAssocID="{B45D9621-BE68-4CAF-8F56-9B7AD010E8D5}" presName="bgChev" presStyleLbl="node1" presStyleIdx="2" presStyleCnt="6"/>
      <dgm:spPr/>
    </dgm:pt>
    <dgm:pt modelId="{056B2065-95BA-4269-8CA8-2D974D561A91}" type="pres">
      <dgm:prSet presAssocID="{B45D9621-BE68-4CAF-8F56-9B7AD010E8D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F6B47B9-BE62-40E2-BAB8-E8E7ECCB9C9B}" type="pres">
      <dgm:prSet presAssocID="{A3A2ED52-22CB-47C2-B694-5E686C5D780F}" presName="compositeSpace" presStyleCnt="0"/>
      <dgm:spPr/>
    </dgm:pt>
    <dgm:pt modelId="{34FDBD1D-6E09-4AC1-B90F-D6F8956FBC71}" type="pres">
      <dgm:prSet presAssocID="{1B5C0E0D-6D7F-4B1D-87E4-CEE2FFD89469}" presName="composite" presStyleCnt="0"/>
      <dgm:spPr/>
    </dgm:pt>
    <dgm:pt modelId="{E289B498-32E6-4B58-A4F4-5692D58F06AE}" type="pres">
      <dgm:prSet presAssocID="{1B5C0E0D-6D7F-4B1D-87E4-CEE2FFD89469}" presName="bgChev" presStyleLbl="node1" presStyleIdx="3" presStyleCnt="6"/>
      <dgm:spPr/>
    </dgm:pt>
    <dgm:pt modelId="{B893DEDD-E573-4C9E-B5F0-C9F22A1F0CAB}" type="pres">
      <dgm:prSet presAssocID="{1B5C0E0D-6D7F-4B1D-87E4-CEE2FFD89469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5E93731-6E35-4C5B-A3E9-380200D958CF}" type="pres">
      <dgm:prSet presAssocID="{445849C2-196A-4EC6-94C1-A5DE7B43276F}" presName="compositeSpace" presStyleCnt="0"/>
      <dgm:spPr/>
    </dgm:pt>
    <dgm:pt modelId="{AC4776BF-D97D-40B5-8136-4AEEE4DE3F2C}" type="pres">
      <dgm:prSet presAssocID="{77779DF9-F24A-4EC3-A228-C1C38AD7B20C}" presName="composite" presStyleCnt="0"/>
      <dgm:spPr/>
    </dgm:pt>
    <dgm:pt modelId="{396839F7-5D6B-4E62-91EE-4709A7C9BF09}" type="pres">
      <dgm:prSet presAssocID="{77779DF9-F24A-4EC3-A228-C1C38AD7B20C}" presName="bgChev" presStyleLbl="node1" presStyleIdx="4" presStyleCnt="6"/>
      <dgm:spPr/>
    </dgm:pt>
    <dgm:pt modelId="{84F0F175-EBF6-4872-900B-C6BDB72B8EA4}" type="pres">
      <dgm:prSet presAssocID="{77779DF9-F24A-4EC3-A228-C1C38AD7B20C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89660F2-2C69-4E9D-B7EC-47D67F25DA9E}" type="pres">
      <dgm:prSet presAssocID="{C9830225-3AC6-4373-97BF-B24E61A202C9}" presName="compositeSpace" presStyleCnt="0"/>
      <dgm:spPr/>
    </dgm:pt>
    <dgm:pt modelId="{751DE74D-F354-4676-A3E7-B22E1FE54C98}" type="pres">
      <dgm:prSet presAssocID="{C55AD853-50EE-49E4-8560-9DDDD447F4FD}" presName="composite" presStyleCnt="0"/>
      <dgm:spPr/>
    </dgm:pt>
    <dgm:pt modelId="{5F83813C-8C45-4873-837D-09D2DD88D0E2}" type="pres">
      <dgm:prSet presAssocID="{C55AD853-50EE-49E4-8560-9DDDD447F4FD}" presName="bgChev" presStyleLbl="node1" presStyleIdx="5" presStyleCnt="6"/>
      <dgm:spPr/>
    </dgm:pt>
    <dgm:pt modelId="{8A76EA51-4C20-4D2C-BC1C-984C413D769D}" type="pres">
      <dgm:prSet presAssocID="{C55AD853-50EE-49E4-8560-9DDDD447F4FD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B043F69-9F02-430D-8F87-90A9975A5C44}" type="presOf" srcId="{77779DF9-F24A-4EC3-A228-C1C38AD7B20C}" destId="{84F0F175-EBF6-4872-900B-C6BDB72B8EA4}" srcOrd="0" destOrd="0" presId="urn:microsoft.com/office/officeart/2005/8/layout/chevronAccent+Icon"/>
    <dgm:cxn modelId="{95CB63E1-178A-4274-A9E0-C1B4AD47361F}" srcId="{58D675FD-932F-4106-8DCA-3FA359DC669A}" destId="{77779DF9-F24A-4EC3-A228-C1C38AD7B20C}" srcOrd="4" destOrd="0" parTransId="{DCD8958A-5EF6-47CA-90A4-5E01289F236A}" sibTransId="{C9830225-3AC6-4373-97BF-B24E61A202C9}"/>
    <dgm:cxn modelId="{C1ED6FBC-56E3-47D0-9D74-27349CD48243}" srcId="{58D675FD-932F-4106-8DCA-3FA359DC669A}" destId="{DBD9C4D9-4F2C-4D15-BA06-C1D056324316}" srcOrd="1" destOrd="0" parTransId="{FD8081F2-BF84-4712-B918-DAD1751AA0F9}" sibTransId="{5FA7B960-618F-4DC7-85D6-F7ED1ABEBB31}"/>
    <dgm:cxn modelId="{4F738D6E-2097-4FD2-8A67-9FB13E030727}" srcId="{58D675FD-932F-4106-8DCA-3FA359DC669A}" destId="{C55AD853-50EE-49E4-8560-9DDDD447F4FD}" srcOrd="5" destOrd="0" parTransId="{4B5D3FB4-D663-4ED3-879E-4FE4FE7644EF}" sibTransId="{10CB511C-3062-47CA-8A0C-BBB4ED0CDC99}"/>
    <dgm:cxn modelId="{A7206237-48DE-490E-85E5-A2BB1F67AE97}" type="presOf" srcId="{58D675FD-932F-4106-8DCA-3FA359DC669A}" destId="{A93864D4-5368-4250-902F-AC68F975C24F}" srcOrd="0" destOrd="0" presId="urn:microsoft.com/office/officeart/2005/8/layout/chevronAccent+Icon"/>
    <dgm:cxn modelId="{AF757D29-E531-4AB0-BF52-87B2F2CFD1C0}" type="presOf" srcId="{DBD9C4D9-4F2C-4D15-BA06-C1D056324316}" destId="{924C72EE-1368-4DE9-84A6-B67B606F8834}" srcOrd="0" destOrd="0" presId="urn:microsoft.com/office/officeart/2005/8/layout/chevronAccent+Icon"/>
    <dgm:cxn modelId="{18799881-04D6-43D5-A532-D1BE4B76511C}" type="presOf" srcId="{1B5C0E0D-6D7F-4B1D-87E4-CEE2FFD89469}" destId="{B893DEDD-E573-4C9E-B5F0-C9F22A1F0CAB}" srcOrd="0" destOrd="0" presId="urn:microsoft.com/office/officeart/2005/8/layout/chevronAccent+Icon"/>
    <dgm:cxn modelId="{D573D4ED-5A77-4D13-8BA3-4405ACD6BF2D}" type="presOf" srcId="{C55AD853-50EE-49E4-8560-9DDDD447F4FD}" destId="{8A76EA51-4C20-4D2C-BC1C-984C413D769D}" srcOrd="0" destOrd="0" presId="urn:microsoft.com/office/officeart/2005/8/layout/chevronAccent+Icon"/>
    <dgm:cxn modelId="{D43A8372-4613-4568-893F-8BFDA13C56AB}" type="presOf" srcId="{36F6370A-0C74-45A8-8D2E-5A75F66320C8}" destId="{F448B85F-FBDF-445B-9F0B-1DEA0CCF5366}" srcOrd="0" destOrd="0" presId="urn:microsoft.com/office/officeart/2005/8/layout/chevronAccent+Icon"/>
    <dgm:cxn modelId="{85261F71-F540-479C-A80E-7702B773507E}" type="presOf" srcId="{B45D9621-BE68-4CAF-8F56-9B7AD010E8D5}" destId="{056B2065-95BA-4269-8CA8-2D974D561A91}" srcOrd="0" destOrd="0" presId="urn:microsoft.com/office/officeart/2005/8/layout/chevronAccent+Icon"/>
    <dgm:cxn modelId="{10059587-236A-4291-AE01-98D334B7363D}" srcId="{58D675FD-932F-4106-8DCA-3FA359DC669A}" destId="{1B5C0E0D-6D7F-4B1D-87E4-CEE2FFD89469}" srcOrd="3" destOrd="0" parTransId="{A7ADF080-25FB-4FB6-AA7E-39E80098C5F0}" sibTransId="{445849C2-196A-4EC6-94C1-A5DE7B43276F}"/>
    <dgm:cxn modelId="{A87D6632-B487-477F-8973-33E41D4F61AF}" srcId="{58D675FD-932F-4106-8DCA-3FA359DC669A}" destId="{B45D9621-BE68-4CAF-8F56-9B7AD010E8D5}" srcOrd="2" destOrd="0" parTransId="{69A1327A-8301-4C85-9029-6C8D92ABAE16}" sibTransId="{A3A2ED52-22CB-47C2-B694-5E686C5D780F}"/>
    <dgm:cxn modelId="{7A7629F7-D356-4A47-B776-DA1F10B152F3}" srcId="{58D675FD-932F-4106-8DCA-3FA359DC669A}" destId="{36F6370A-0C74-45A8-8D2E-5A75F66320C8}" srcOrd="0" destOrd="0" parTransId="{4B9B6242-1342-4395-97BA-A5CFF81B3185}" sibTransId="{62283B3A-C0ED-4A20-85E0-1532AAD90C55}"/>
    <dgm:cxn modelId="{C48B6016-9AF2-471C-96A7-5636154F7314}" type="presParOf" srcId="{A93864D4-5368-4250-902F-AC68F975C24F}" destId="{2B0F0016-EDD1-4B52-9CF5-E8CA943D5C85}" srcOrd="0" destOrd="0" presId="urn:microsoft.com/office/officeart/2005/8/layout/chevronAccent+Icon"/>
    <dgm:cxn modelId="{94277B35-726D-4A4B-AE50-8E2949570A30}" type="presParOf" srcId="{2B0F0016-EDD1-4B52-9CF5-E8CA943D5C85}" destId="{CAB991B9-9CD5-4717-8E8A-7E875D4747FB}" srcOrd="0" destOrd="0" presId="urn:microsoft.com/office/officeart/2005/8/layout/chevronAccent+Icon"/>
    <dgm:cxn modelId="{B0288039-CA81-46FD-928B-90633E2AE1EA}" type="presParOf" srcId="{2B0F0016-EDD1-4B52-9CF5-E8CA943D5C85}" destId="{F448B85F-FBDF-445B-9F0B-1DEA0CCF5366}" srcOrd="1" destOrd="0" presId="urn:microsoft.com/office/officeart/2005/8/layout/chevronAccent+Icon"/>
    <dgm:cxn modelId="{C1789844-B5D8-4D0E-8000-F3CD14967DCA}" type="presParOf" srcId="{A93864D4-5368-4250-902F-AC68F975C24F}" destId="{CD637DF9-0A62-44E8-8AAE-D520DA95F370}" srcOrd="1" destOrd="0" presId="urn:microsoft.com/office/officeart/2005/8/layout/chevronAccent+Icon"/>
    <dgm:cxn modelId="{D97B80EE-4322-415E-92EF-3A4F67DF3F53}" type="presParOf" srcId="{A93864D4-5368-4250-902F-AC68F975C24F}" destId="{66E4ADD1-0BBF-48F9-B80D-30326116FDC9}" srcOrd="2" destOrd="0" presId="urn:microsoft.com/office/officeart/2005/8/layout/chevronAccent+Icon"/>
    <dgm:cxn modelId="{104DBC5B-C0FD-44FB-A68F-1669F270B8E3}" type="presParOf" srcId="{66E4ADD1-0BBF-48F9-B80D-30326116FDC9}" destId="{56740000-8AF1-4292-AE15-9FD07B264937}" srcOrd="0" destOrd="0" presId="urn:microsoft.com/office/officeart/2005/8/layout/chevronAccent+Icon"/>
    <dgm:cxn modelId="{554052B2-6335-4AD9-9339-579FB0A99992}" type="presParOf" srcId="{66E4ADD1-0BBF-48F9-B80D-30326116FDC9}" destId="{924C72EE-1368-4DE9-84A6-B67B606F8834}" srcOrd="1" destOrd="0" presId="urn:microsoft.com/office/officeart/2005/8/layout/chevronAccent+Icon"/>
    <dgm:cxn modelId="{EA027845-3BAC-468C-8052-50541F44EED4}" type="presParOf" srcId="{A93864D4-5368-4250-902F-AC68F975C24F}" destId="{FDB616A7-AA70-4E36-A168-6CE75CADB812}" srcOrd="3" destOrd="0" presId="urn:microsoft.com/office/officeart/2005/8/layout/chevronAccent+Icon"/>
    <dgm:cxn modelId="{F749615A-65D8-4FF1-9CCE-36EED9E05C5E}" type="presParOf" srcId="{A93864D4-5368-4250-902F-AC68F975C24F}" destId="{6BA236DD-443B-4416-A728-40D120988CDB}" srcOrd="4" destOrd="0" presId="urn:microsoft.com/office/officeart/2005/8/layout/chevronAccent+Icon"/>
    <dgm:cxn modelId="{11B5C532-0637-4107-BE57-8AFBB99D0D8F}" type="presParOf" srcId="{6BA236DD-443B-4416-A728-40D120988CDB}" destId="{0B91E892-FD20-4175-A74F-B072E4E56A97}" srcOrd="0" destOrd="0" presId="urn:microsoft.com/office/officeart/2005/8/layout/chevronAccent+Icon"/>
    <dgm:cxn modelId="{9DF1B51D-DF31-455E-8AF9-ACCC2DE3F026}" type="presParOf" srcId="{6BA236DD-443B-4416-A728-40D120988CDB}" destId="{056B2065-95BA-4269-8CA8-2D974D561A91}" srcOrd="1" destOrd="0" presId="urn:microsoft.com/office/officeart/2005/8/layout/chevronAccent+Icon"/>
    <dgm:cxn modelId="{32B144A8-43AB-46BF-A93D-69217B278F69}" type="presParOf" srcId="{A93864D4-5368-4250-902F-AC68F975C24F}" destId="{2F6B47B9-BE62-40E2-BAB8-E8E7ECCB9C9B}" srcOrd="5" destOrd="0" presId="urn:microsoft.com/office/officeart/2005/8/layout/chevronAccent+Icon"/>
    <dgm:cxn modelId="{A68B016C-6337-4C0F-AB40-ADA05997BF3C}" type="presParOf" srcId="{A93864D4-5368-4250-902F-AC68F975C24F}" destId="{34FDBD1D-6E09-4AC1-B90F-D6F8956FBC71}" srcOrd="6" destOrd="0" presId="urn:microsoft.com/office/officeart/2005/8/layout/chevronAccent+Icon"/>
    <dgm:cxn modelId="{737ED256-5484-45FB-A018-F26E9777650F}" type="presParOf" srcId="{34FDBD1D-6E09-4AC1-B90F-D6F8956FBC71}" destId="{E289B498-32E6-4B58-A4F4-5692D58F06AE}" srcOrd="0" destOrd="0" presId="urn:microsoft.com/office/officeart/2005/8/layout/chevronAccent+Icon"/>
    <dgm:cxn modelId="{CE7FB2DE-426B-4FB3-86F6-350DE9504A68}" type="presParOf" srcId="{34FDBD1D-6E09-4AC1-B90F-D6F8956FBC71}" destId="{B893DEDD-E573-4C9E-B5F0-C9F22A1F0CAB}" srcOrd="1" destOrd="0" presId="urn:microsoft.com/office/officeart/2005/8/layout/chevronAccent+Icon"/>
    <dgm:cxn modelId="{79B44D2E-8FF7-4FB4-9E61-6C8149C2880C}" type="presParOf" srcId="{A93864D4-5368-4250-902F-AC68F975C24F}" destId="{75E93731-6E35-4C5B-A3E9-380200D958CF}" srcOrd="7" destOrd="0" presId="urn:microsoft.com/office/officeart/2005/8/layout/chevronAccent+Icon"/>
    <dgm:cxn modelId="{E3693B6E-813B-4CBD-9E98-ACEDA3734406}" type="presParOf" srcId="{A93864D4-5368-4250-902F-AC68F975C24F}" destId="{AC4776BF-D97D-40B5-8136-4AEEE4DE3F2C}" srcOrd="8" destOrd="0" presId="urn:microsoft.com/office/officeart/2005/8/layout/chevronAccent+Icon"/>
    <dgm:cxn modelId="{EA88DBD5-0234-4A7C-874D-50A99AB730E2}" type="presParOf" srcId="{AC4776BF-D97D-40B5-8136-4AEEE4DE3F2C}" destId="{396839F7-5D6B-4E62-91EE-4709A7C9BF09}" srcOrd="0" destOrd="0" presId="urn:microsoft.com/office/officeart/2005/8/layout/chevronAccent+Icon"/>
    <dgm:cxn modelId="{5C7959F7-E729-4E22-95A2-6CF4D6D9AACD}" type="presParOf" srcId="{AC4776BF-D97D-40B5-8136-4AEEE4DE3F2C}" destId="{84F0F175-EBF6-4872-900B-C6BDB72B8EA4}" srcOrd="1" destOrd="0" presId="urn:microsoft.com/office/officeart/2005/8/layout/chevronAccent+Icon"/>
    <dgm:cxn modelId="{CCE38500-077C-43D8-83BD-69CD11EF760F}" type="presParOf" srcId="{A93864D4-5368-4250-902F-AC68F975C24F}" destId="{C89660F2-2C69-4E9D-B7EC-47D67F25DA9E}" srcOrd="9" destOrd="0" presId="urn:microsoft.com/office/officeart/2005/8/layout/chevronAccent+Icon"/>
    <dgm:cxn modelId="{6B070C05-F9E8-4C74-B3E0-AE65091C2843}" type="presParOf" srcId="{A93864D4-5368-4250-902F-AC68F975C24F}" destId="{751DE74D-F354-4676-A3E7-B22E1FE54C98}" srcOrd="10" destOrd="0" presId="urn:microsoft.com/office/officeart/2005/8/layout/chevronAccent+Icon"/>
    <dgm:cxn modelId="{A5161446-420B-406B-A487-A9F287CAC8EF}" type="presParOf" srcId="{751DE74D-F354-4676-A3E7-B22E1FE54C98}" destId="{5F83813C-8C45-4873-837D-09D2DD88D0E2}" srcOrd="0" destOrd="0" presId="urn:microsoft.com/office/officeart/2005/8/layout/chevronAccent+Icon"/>
    <dgm:cxn modelId="{73B15EA9-4282-4B1E-A240-BD77F6FC0A9E}" type="presParOf" srcId="{751DE74D-F354-4676-A3E7-B22E1FE54C98}" destId="{8A76EA51-4C20-4D2C-BC1C-984C413D769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91B9-9CD5-4717-8E8A-7E875D4747FB}">
      <dsp:nvSpPr>
        <dsp:cNvPr id="0" name=""/>
        <dsp:cNvSpPr/>
      </dsp:nvSpPr>
      <dsp:spPr>
        <a:xfrm>
          <a:off x="792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8B85F-FBDF-445B-9F0B-1DEA0CCF5366}">
      <dsp:nvSpPr>
        <dsp:cNvPr id="0" name=""/>
        <dsp:cNvSpPr/>
      </dsp:nvSpPr>
      <dsp:spPr>
        <a:xfrm>
          <a:off x="410211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/>
            <a:t>(</a:t>
          </a:r>
          <a:r>
            <a:rPr lang="nb-NO" sz="1300" kern="1200" dirty="0" err="1"/>
            <a:t>Regain</a:t>
          </a:r>
          <a:r>
            <a:rPr lang="nb-NO" sz="1300" kern="1200" dirty="0"/>
            <a:t> </a:t>
          </a:r>
          <a:r>
            <a:rPr lang="nb-NO" sz="1300" kern="1200" dirty="0" err="1"/>
            <a:t>well</a:t>
          </a:r>
          <a:r>
            <a:rPr lang="nb-NO" sz="1300" kern="1200" dirty="0"/>
            <a:t> </a:t>
          </a:r>
          <a:r>
            <a:rPr lang="nb-NO" sz="1300" kern="1200" dirty="0" err="1"/>
            <a:t>access</a:t>
          </a:r>
          <a:r>
            <a:rPr lang="nb-NO" sz="1300" kern="1200" dirty="0"/>
            <a:t>)</a:t>
          </a:r>
        </a:p>
      </dsp:txBody>
      <dsp:txXfrm>
        <a:off x="427569" y="3052670"/>
        <a:ext cx="1261776" cy="557917"/>
      </dsp:txXfrm>
    </dsp:sp>
    <dsp:sp modelId="{56740000-8AF1-4292-AE15-9FD07B264937}">
      <dsp:nvSpPr>
        <dsp:cNvPr id="0" name=""/>
        <dsp:cNvSpPr/>
      </dsp:nvSpPr>
      <dsp:spPr>
        <a:xfrm>
          <a:off x="1754469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-3040371"/>
            <a:satOff val="-5511"/>
            <a:lumOff val="-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C72EE-1368-4DE9-84A6-B67B606F8834}">
      <dsp:nvSpPr>
        <dsp:cNvPr id="0" name=""/>
        <dsp:cNvSpPr/>
      </dsp:nvSpPr>
      <dsp:spPr>
        <a:xfrm>
          <a:off x="2163888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040371"/>
              <a:satOff val="-5511"/>
              <a:lumOff val="-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err="1"/>
            <a:t>Cut</a:t>
          </a:r>
          <a:r>
            <a:rPr lang="nb-NO" sz="1300" kern="1200" dirty="0"/>
            <a:t> and pull pipes</a:t>
          </a:r>
        </a:p>
      </dsp:txBody>
      <dsp:txXfrm>
        <a:off x="2181246" y="3052670"/>
        <a:ext cx="1261776" cy="557917"/>
      </dsp:txXfrm>
    </dsp:sp>
    <dsp:sp modelId="{0B91E892-FD20-4175-A74F-B072E4E56A97}">
      <dsp:nvSpPr>
        <dsp:cNvPr id="0" name=""/>
        <dsp:cNvSpPr/>
      </dsp:nvSpPr>
      <dsp:spPr>
        <a:xfrm>
          <a:off x="3508146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-6080742"/>
            <a:satOff val="-11021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B2065-95BA-4269-8CA8-2D974D561A91}">
      <dsp:nvSpPr>
        <dsp:cNvPr id="0" name=""/>
        <dsp:cNvSpPr/>
      </dsp:nvSpPr>
      <dsp:spPr>
        <a:xfrm>
          <a:off x="3917565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080742"/>
              <a:satOff val="-11021"/>
              <a:lumOff val="-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/>
            <a:t>Log </a:t>
          </a:r>
          <a:r>
            <a:rPr lang="nb-NO" sz="1300" kern="1200" dirty="0" err="1"/>
            <a:t>annular</a:t>
          </a:r>
          <a:r>
            <a:rPr lang="nb-NO" sz="1300" kern="1200" dirty="0"/>
            <a:t> </a:t>
          </a:r>
          <a:r>
            <a:rPr lang="nb-NO" sz="1300" kern="1200" dirty="0" err="1"/>
            <a:t>cement</a:t>
          </a:r>
          <a:r>
            <a:rPr lang="nb-NO" sz="1300" kern="1200" dirty="0"/>
            <a:t> </a:t>
          </a:r>
          <a:r>
            <a:rPr lang="nb-NO" sz="1300" kern="1200" dirty="0" err="1"/>
            <a:t>quality</a:t>
          </a:r>
          <a:endParaRPr lang="nb-NO" sz="1300" kern="1200" dirty="0"/>
        </a:p>
      </dsp:txBody>
      <dsp:txXfrm>
        <a:off x="3934923" y="3052670"/>
        <a:ext cx="1261776" cy="557917"/>
      </dsp:txXfrm>
    </dsp:sp>
    <dsp:sp modelId="{E289B498-32E6-4B58-A4F4-5692D58F06AE}">
      <dsp:nvSpPr>
        <dsp:cNvPr id="0" name=""/>
        <dsp:cNvSpPr/>
      </dsp:nvSpPr>
      <dsp:spPr>
        <a:xfrm>
          <a:off x="5261823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-9121112"/>
            <a:satOff val="-16532"/>
            <a:lumOff val="-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3DEDD-E573-4C9E-B5F0-C9F22A1F0CAB}">
      <dsp:nvSpPr>
        <dsp:cNvPr id="0" name=""/>
        <dsp:cNvSpPr/>
      </dsp:nvSpPr>
      <dsp:spPr>
        <a:xfrm>
          <a:off x="5671241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121112"/>
              <a:satOff val="-16532"/>
              <a:lumOff val="-1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/>
            <a:t>(</a:t>
          </a:r>
          <a:r>
            <a:rPr lang="nb-NO" sz="1300" kern="1200" dirty="0" err="1"/>
            <a:t>Remove</a:t>
          </a:r>
          <a:r>
            <a:rPr lang="nb-NO" sz="1300" kern="1200" dirty="0"/>
            <a:t> </a:t>
          </a:r>
          <a:r>
            <a:rPr lang="nb-NO" sz="1300" kern="1200" dirty="0" err="1"/>
            <a:t>steel</a:t>
          </a:r>
          <a:r>
            <a:rPr lang="nb-NO" sz="1300" kern="1200" dirty="0"/>
            <a:t>/</a:t>
          </a:r>
          <a:r>
            <a:rPr lang="nb-NO" sz="1300" kern="1200" dirty="0" err="1"/>
            <a:t>cement</a:t>
          </a:r>
          <a:r>
            <a:rPr lang="nb-NO" sz="1300" kern="1200" dirty="0"/>
            <a:t>)</a:t>
          </a:r>
        </a:p>
      </dsp:txBody>
      <dsp:txXfrm>
        <a:off x="5688599" y="3052670"/>
        <a:ext cx="1261776" cy="557917"/>
      </dsp:txXfrm>
    </dsp:sp>
    <dsp:sp modelId="{396839F7-5D6B-4E62-91EE-4709A7C9BF09}">
      <dsp:nvSpPr>
        <dsp:cNvPr id="0" name=""/>
        <dsp:cNvSpPr/>
      </dsp:nvSpPr>
      <dsp:spPr>
        <a:xfrm>
          <a:off x="7015500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-12161483"/>
            <a:satOff val="-22042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0F175-EBF6-4872-900B-C6BDB72B8EA4}">
      <dsp:nvSpPr>
        <dsp:cNvPr id="0" name=""/>
        <dsp:cNvSpPr/>
      </dsp:nvSpPr>
      <dsp:spPr>
        <a:xfrm>
          <a:off x="7424918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2161483"/>
              <a:satOff val="-22042"/>
              <a:lumOff val="-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/>
            <a:t>Set </a:t>
          </a:r>
          <a:r>
            <a:rPr lang="nb-NO" sz="1300" kern="1200" dirty="0" err="1"/>
            <a:t>plugs</a:t>
          </a:r>
          <a:endParaRPr lang="nb-NO" sz="1300" kern="1200" dirty="0"/>
        </a:p>
      </dsp:txBody>
      <dsp:txXfrm>
        <a:off x="7442276" y="3052670"/>
        <a:ext cx="1261776" cy="557917"/>
      </dsp:txXfrm>
    </dsp:sp>
    <dsp:sp modelId="{5F83813C-8C45-4873-837D-09D2DD88D0E2}">
      <dsp:nvSpPr>
        <dsp:cNvPr id="0" name=""/>
        <dsp:cNvSpPr/>
      </dsp:nvSpPr>
      <dsp:spPr>
        <a:xfrm>
          <a:off x="8769176" y="2887154"/>
          <a:ext cx="1535320" cy="592633"/>
        </a:xfrm>
        <a:prstGeom prst="chevron">
          <a:avLst>
            <a:gd name="adj" fmla="val 40000"/>
          </a:avLst>
        </a:prstGeom>
        <a:solidFill>
          <a:schemeClr val="accent3">
            <a:hueOff val="-15201854"/>
            <a:satOff val="-27553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6EA51-4C20-4D2C-BC1C-984C413D769D}">
      <dsp:nvSpPr>
        <dsp:cNvPr id="0" name=""/>
        <dsp:cNvSpPr/>
      </dsp:nvSpPr>
      <dsp:spPr>
        <a:xfrm>
          <a:off x="9178595" y="3035312"/>
          <a:ext cx="1296492" cy="592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5201854"/>
              <a:satOff val="-27553"/>
              <a:lumOff val="-2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err="1"/>
            <a:t>Verify</a:t>
          </a:r>
          <a:r>
            <a:rPr lang="nb-NO" sz="1300" kern="1200" dirty="0"/>
            <a:t>/monitor</a:t>
          </a:r>
        </a:p>
      </dsp:txBody>
      <dsp:txXfrm>
        <a:off x="9195953" y="3052670"/>
        <a:ext cx="1261776" cy="557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0" y="2700338"/>
            <a:ext cx="5980773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2" y="2700338"/>
            <a:ext cx="2880000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79" r:id="rId9"/>
    <p:sldLayoutId id="2147483653" r:id="rId10"/>
    <p:sldLayoutId id="2147483654" r:id="rId11"/>
    <p:sldLayoutId id="2147483655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80" r:id="rId7"/>
    <p:sldLayoutId id="2147483667" r:id="rId8"/>
    <p:sldLayoutId id="2147483672" r:id="rId9"/>
    <p:sldLayoutId id="2147483675" r:id="rId10"/>
    <p:sldLayoutId id="2147483677" r:id="rId11"/>
    <p:sldLayoutId id="2147483668" r:id="rId12"/>
    <p:sldLayoutId id="2147483669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aghg.org/docs/11mon/Session11_Talk1_IEAGHG_lvielstaedt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0"/>
            <a:ext cx="12197953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7574" y="1073059"/>
            <a:ext cx="7742904" cy="3258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99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38786" y="1843630"/>
            <a:ext cx="7491691" cy="119596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vert="horz" wrap="square" lIns="0" tIns="0" rIns="0" bIns="270000" rtlCol="0" anchor="ctr" anchorCtr="0">
            <a:sp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+mn-lt"/>
              </a:rPr>
              <a:t>Lessons learned in the North Sea: </a:t>
            </a:r>
          </a:p>
          <a:p>
            <a:r>
              <a:rPr lang="en-US" sz="3000" b="1" dirty="0">
                <a:latin typeface="+mn-lt"/>
              </a:rPr>
              <a:t>Closing the gaps in permanent well plugging</a:t>
            </a:r>
            <a:endParaRPr lang="nb-NO" sz="27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835" y="3215328"/>
            <a:ext cx="664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/>
                </a:solidFill>
              </a:rPr>
              <a:t>Malin Torsæter, </a:t>
            </a:r>
            <a:r>
              <a:rPr lang="nb-NO" sz="2000" dirty="0" err="1">
                <a:solidFill>
                  <a:schemeClr val="accent1"/>
                </a:solidFill>
              </a:rPr>
              <a:t>PhD</a:t>
            </a:r>
            <a:endParaRPr lang="nb-NO" sz="2000" dirty="0">
              <a:solidFill>
                <a:schemeClr val="accent1"/>
              </a:solidFill>
            </a:endParaRPr>
          </a:p>
          <a:p>
            <a:r>
              <a:rPr lang="nb-NO" sz="2000" dirty="0">
                <a:solidFill>
                  <a:schemeClr val="accent1"/>
                </a:solidFill>
              </a:rPr>
              <a:t>Research Manager</a:t>
            </a:r>
          </a:p>
          <a:p>
            <a:r>
              <a:rPr lang="nb-NO" sz="2000" dirty="0">
                <a:solidFill>
                  <a:schemeClr val="accent1"/>
                </a:solidFill>
              </a:rPr>
              <a:t>SINTEF Industry, Dept. Petroleum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9815274" y="2877740"/>
            <a:ext cx="1406852" cy="1454230"/>
            <a:chOff x="6203" y="3296"/>
            <a:chExt cx="1798" cy="1858"/>
          </a:xfrm>
          <a:solidFill>
            <a:srgbClr val="003C65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7522" y="3998"/>
              <a:ext cx="479" cy="232"/>
            </a:xfrm>
            <a:custGeom>
              <a:avLst/>
              <a:gdLst>
                <a:gd name="T0" fmla="*/ 200 w 202"/>
                <a:gd name="T1" fmla="*/ 87 h 98"/>
                <a:gd name="T2" fmla="*/ 200 w 202"/>
                <a:gd name="T3" fmla="*/ 85 h 98"/>
                <a:gd name="T4" fmla="*/ 197 w 202"/>
                <a:gd name="T5" fmla="*/ 80 h 98"/>
                <a:gd name="T6" fmla="*/ 197 w 202"/>
                <a:gd name="T7" fmla="*/ 14 h 98"/>
                <a:gd name="T8" fmla="*/ 197 w 202"/>
                <a:gd name="T9" fmla="*/ 8 h 98"/>
                <a:gd name="T10" fmla="*/ 186 w 202"/>
                <a:gd name="T11" fmla="*/ 1 h 98"/>
                <a:gd name="T12" fmla="*/ 184 w 202"/>
                <a:gd name="T13" fmla="*/ 1 h 98"/>
                <a:gd name="T14" fmla="*/ 178 w 202"/>
                <a:gd name="T15" fmla="*/ 7 h 98"/>
                <a:gd name="T16" fmla="*/ 0 w 202"/>
                <a:gd name="T17" fmla="*/ 56 h 98"/>
                <a:gd name="T18" fmla="*/ 14 w 202"/>
                <a:gd name="T19" fmla="*/ 56 h 98"/>
                <a:gd name="T20" fmla="*/ 51 w 202"/>
                <a:gd name="T21" fmla="*/ 47 h 98"/>
                <a:gd name="T22" fmla="*/ 54 w 202"/>
                <a:gd name="T23" fmla="*/ 60 h 98"/>
                <a:gd name="T24" fmla="*/ 37 w 202"/>
                <a:gd name="T25" fmla="*/ 66 h 98"/>
                <a:gd name="T26" fmla="*/ 39 w 202"/>
                <a:gd name="T27" fmla="*/ 70 h 98"/>
                <a:gd name="T28" fmla="*/ 182 w 202"/>
                <a:gd name="T29" fmla="*/ 20 h 98"/>
                <a:gd name="T30" fmla="*/ 189 w 202"/>
                <a:gd name="T31" fmla="*/ 21 h 98"/>
                <a:gd name="T32" fmla="*/ 195 w 202"/>
                <a:gd name="T33" fmla="*/ 17 h 98"/>
                <a:gd name="T34" fmla="*/ 195 w 202"/>
                <a:gd name="T35" fmla="*/ 80 h 98"/>
                <a:gd name="T36" fmla="*/ 191 w 202"/>
                <a:gd name="T37" fmla="*/ 85 h 98"/>
                <a:gd name="T38" fmla="*/ 194 w 202"/>
                <a:gd name="T39" fmla="*/ 89 h 98"/>
                <a:gd name="T40" fmla="*/ 198 w 202"/>
                <a:gd name="T41" fmla="*/ 92 h 98"/>
                <a:gd name="T42" fmla="*/ 196 w 202"/>
                <a:gd name="T43" fmla="*/ 95 h 98"/>
                <a:gd name="T44" fmla="*/ 192 w 202"/>
                <a:gd name="T45" fmla="*/ 92 h 98"/>
                <a:gd name="T46" fmla="*/ 191 w 202"/>
                <a:gd name="T47" fmla="*/ 94 h 98"/>
                <a:gd name="T48" fmla="*/ 196 w 202"/>
                <a:gd name="T49" fmla="*/ 98 h 98"/>
                <a:gd name="T50" fmla="*/ 202 w 202"/>
                <a:gd name="T51" fmla="*/ 91 h 98"/>
                <a:gd name="T52" fmla="*/ 200 w 202"/>
                <a:gd name="T53" fmla="*/ 87 h 98"/>
                <a:gd name="T54" fmla="*/ 58 w 202"/>
                <a:gd name="T55" fmla="*/ 59 h 98"/>
                <a:gd name="T56" fmla="*/ 55 w 202"/>
                <a:gd name="T57" fmla="*/ 45 h 98"/>
                <a:gd name="T58" fmla="*/ 107 w 202"/>
                <a:gd name="T59" fmla="*/ 31 h 98"/>
                <a:gd name="T60" fmla="*/ 110 w 202"/>
                <a:gd name="T61" fmla="*/ 41 h 98"/>
                <a:gd name="T62" fmla="*/ 58 w 202"/>
                <a:gd name="T63" fmla="*/ 59 h 98"/>
                <a:gd name="T64" fmla="*/ 114 w 202"/>
                <a:gd name="T65" fmla="*/ 39 h 98"/>
                <a:gd name="T66" fmla="*/ 112 w 202"/>
                <a:gd name="T67" fmla="*/ 30 h 98"/>
                <a:gd name="T68" fmla="*/ 160 w 202"/>
                <a:gd name="T69" fmla="*/ 16 h 98"/>
                <a:gd name="T70" fmla="*/ 162 w 202"/>
                <a:gd name="T71" fmla="*/ 23 h 98"/>
                <a:gd name="T72" fmla="*/ 114 w 202"/>
                <a:gd name="T73" fmla="*/ 39 h 98"/>
                <a:gd name="T74" fmla="*/ 166 w 202"/>
                <a:gd name="T75" fmla="*/ 21 h 98"/>
                <a:gd name="T76" fmla="*/ 164 w 202"/>
                <a:gd name="T77" fmla="*/ 15 h 98"/>
                <a:gd name="T78" fmla="*/ 177 w 202"/>
                <a:gd name="T79" fmla="*/ 12 h 98"/>
                <a:gd name="T80" fmla="*/ 177 w 202"/>
                <a:gd name="T81" fmla="*/ 14 h 98"/>
                <a:gd name="T82" fmla="*/ 179 w 202"/>
                <a:gd name="T83" fmla="*/ 17 h 98"/>
                <a:gd name="T84" fmla="*/ 166 w 202"/>
                <a:gd name="T85" fmla="*/ 2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" h="98">
                  <a:moveTo>
                    <a:pt x="200" y="87"/>
                  </a:moveTo>
                  <a:cubicBezTo>
                    <a:pt x="200" y="86"/>
                    <a:pt x="200" y="86"/>
                    <a:pt x="200" y="85"/>
                  </a:cubicBezTo>
                  <a:cubicBezTo>
                    <a:pt x="200" y="83"/>
                    <a:pt x="199" y="81"/>
                    <a:pt x="197" y="80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7" y="12"/>
                    <a:pt x="197" y="10"/>
                    <a:pt x="197" y="8"/>
                  </a:cubicBezTo>
                  <a:cubicBezTo>
                    <a:pt x="195" y="3"/>
                    <a:pt x="191" y="0"/>
                    <a:pt x="186" y="1"/>
                  </a:cubicBezTo>
                  <a:cubicBezTo>
                    <a:pt x="185" y="1"/>
                    <a:pt x="185" y="1"/>
                    <a:pt x="184" y="1"/>
                  </a:cubicBezTo>
                  <a:cubicBezTo>
                    <a:pt x="181" y="2"/>
                    <a:pt x="179" y="4"/>
                    <a:pt x="178" y="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5" y="21"/>
                    <a:pt x="187" y="22"/>
                    <a:pt x="189" y="21"/>
                  </a:cubicBezTo>
                  <a:cubicBezTo>
                    <a:pt x="192" y="20"/>
                    <a:pt x="194" y="19"/>
                    <a:pt x="195" y="1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3" y="81"/>
                    <a:pt x="191" y="83"/>
                    <a:pt x="191" y="85"/>
                  </a:cubicBezTo>
                  <a:cubicBezTo>
                    <a:pt x="191" y="87"/>
                    <a:pt x="192" y="89"/>
                    <a:pt x="194" y="89"/>
                  </a:cubicBezTo>
                  <a:cubicBezTo>
                    <a:pt x="194" y="91"/>
                    <a:pt x="198" y="90"/>
                    <a:pt x="198" y="92"/>
                  </a:cubicBezTo>
                  <a:cubicBezTo>
                    <a:pt x="198" y="93"/>
                    <a:pt x="197" y="95"/>
                    <a:pt x="196" y="95"/>
                  </a:cubicBezTo>
                  <a:cubicBezTo>
                    <a:pt x="194" y="95"/>
                    <a:pt x="194" y="92"/>
                    <a:pt x="192" y="92"/>
                  </a:cubicBezTo>
                  <a:cubicBezTo>
                    <a:pt x="192" y="92"/>
                    <a:pt x="189" y="94"/>
                    <a:pt x="191" y="94"/>
                  </a:cubicBezTo>
                  <a:cubicBezTo>
                    <a:pt x="193" y="95"/>
                    <a:pt x="194" y="98"/>
                    <a:pt x="196" y="98"/>
                  </a:cubicBezTo>
                  <a:cubicBezTo>
                    <a:pt x="200" y="98"/>
                    <a:pt x="202" y="94"/>
                    <a:pt x="202" y="91"/>
                  </a:cubicBezTo>
                  <a:cubicBezTo>
                    <a:pt x="202" y="90"/>
                    <a:pt x="200" y="89"/>
                    <a:pt x="200" y="87"/>
                  </a:cubicBezTo>
                  <a:close/>
                  <a:moveTo>
                    <a:pt x="58" y="59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58" y="59"/>
                  </a:lnTo>
                  <a:close/>
                  <a:moveTo>
                    <a:pt x="114" y="39"/>
                  </a:moveTo>
                  <a:cubicBezTo>
                    <a:pt x="112" y="30"/>
                    <a:pt x="112" y="30"/>
                    <a:pt x="112" y="3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2" y="23"/>
                    <a:pt x="162" y="23"/>
                    <a:pt x="162" y="23"/>
                  </a:cubicBezTo>
                  <a:lnTo>
                    <a:pt x="114" y="39"/>
                  </a:lnTo>
                  <a:close/>
                  <a:moveTo>
                    <a:pt x="166" y="21"/>
                  </a:moveTo>
                  <a:cubicBezTo>
                    <a:pt x="164" y="15"/>
                    <a:pt x="164" y="15"/>
                    <a:pt x="164" y="15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3"/>
                    <a:pt x="177" y="14"/>
                  </a:cubicBezTo>
                  <a:cubicBezTo>
                    <a:pt x="177" y="15"/>
                    <a:pt x="178" y="16"/>
                    <a:pt x="179" y="17"/>
                  </a:cubicBezTo>
                  <a:lnTo>
                    <a:pt x="1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178">
                <a:defRPr/>
              </a:pPr>
              <a:endParaRPr lang="nb-NO" sz="900" kern="0">
                <a:solidFill>
                  <a:prstClr val="white"/>
                </a:solidFill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203" y="3296"/>
              <a:ext cx="1475" cy="1858"/>
            </a:xfrm>
            <a:custGeom>
              <a:avLst/>
              <a:gdLst>
                <a:gd name="T0" fmla="*/ 490 w 622"/>
                <a:gd name="T1" fmla="*/ 784 h 784"/>
                <a:gd name="T2" fmla="*/ 593 w 622"/>
                <a:gd name="T3" fmla="*/ 405 h 784"/>
                <a:gd name="T4" fmla="*/ 429 w 622"/>
                <a:gd name="T5" fmla="*/ 15 h 784"/>
                <a:gd name="T6" fmla="*/ 388 w 622"/>
                <a:gd name="T7" fmla="*/ 33 h 784"/>
                <a:gd name="T8" fmla="*/ 376 w 622"/>
                <a:gd name="T9" fmla="*/ 189 h 784"/>
                <a:gd name="T10" fmla="*/ 366 w 622"/>
                <a:gd name="T11" fmla="*/ 315 h 784"/>
                <a:gd name="T12" fmla="*/ 186 w 622"/>
                <a:gd name="T13" fmla="*/ 324 h 784"/>
                <a:gd name="T14" fmla="*/ 152 w 622"/>
                <a:gd name="T15" fmla="*/ 241 h 784"/>
                <a:gd name="T16" fmla="*/ 141 w 622"/>
                <a:gd name="T17" fmla="*/ 251 h 784"/>
                <a:gd name="T18" fmla="*/ 138 w 622"/>
                <a:gd name="T19" fmla="*/ 293 h 784"/>
                <a:gd name="T20" fmla="*/ 132 w 622"/>
                <a:gd name="T21" fmla="*/ 373 h 784"/>
                <a:gd name="T22" fmla="*/ 71 w 622"/>
                <a:gd name="T23" fmla="*/ 506 h 784"/>
                <a:gd name="T24" fmla="*/ 565 w 622"/>
                <a:gd name="T25" fmla="*/ 360 h 784"/>
                <a:gd name="T26" fmla="*/ 544 w 622"/>
                <a:gd name="T27" fmla="*/ 467 h 784"/>
                <a:gd name="T28" fmla="*/ 452 w 622"/>
                <a:gd name="T29" fmla="*/ 447 h 784"/>
                <a:gd name="T30" fmla="*/ 448 w 622"/>
                <a:gd name="T31" fmla="*/ 382 h 784"/>
                <a:gd name="T32" fmla="*/ 427 w 622"/>
                <a:gd name="T33" fmla="*/ 19 h 784"/>
                <a:gd name="T34" fmla="*/ 428 w 622"/>
                <a:gd name="T35" fmla="*/ 35 h 784"/>
                <a:gd name="T36" fmla="*/ 426 w 622"/>
                <a:gd name="T37" fmla="*/ 71 h 784"/>
                <a:gd name="T38" fmla="*/ 429 w 622"/>
                <a:gd name="T39" fmla="*/ 105 h 784"/>
                <a:gd name="T40" fmla="*/ 436 w 622"/>
                <a:gd name="T41" fmla="*/ 140 h 784"/>
                <a:gd name="T42" fmla="*/ 413 w 622"/>
                <a:gd name="T43" fmla="*/ 160 h 784"/>
                <a:gd name="T44" fmla="*/ 434 w 622"/>
                <a:gd name="T45" fmla="*/ 187 h 784"/>
                <a:gd name="T46" fmla="*/ 440 w 622"/>
                <a:gd name="T47" fmla="*/ 191 h 784"/>
                <a:gd name="T48" fmla="*/ 413 w 622"/>
                <a:gd name="T49" fmla="*/ 223 h 784"/>
                <a:gd name="T50" fmla="*/ 413 w 622"/>
                <a:gd name="T51" fmla="*/ 279 h 784"/>
                <a:gd name="T52" fmla="*/ 436 w 622"/>
                <a:gd name="T53" fmla="*/ 315 h 784"/>
                <a:gd name="T54" fmla="*/ 413 w 622"/>
                <a:gd name="T55" fmla="*/ 345 h 784"/>
                <a:gd name="T56" fmla="*/ 406 w 622"/>
                <a:gd name="T57" fmla="*/ 354 h 784"/>
                <a:gd name="T58" fmla="*/ 406 w 622"/>
                <a:gd name="T59" fmla="*/ 310 h 784"/>
                <a:gd name="T60" fmla="*/ 406 w 622"/>
                <a:gd name="T61" fmla="*/ 212 h 784"/>
                <a:gd name="T62" fmla="*/ 387 w 622"/>
                <a:gd name="T63" fmla="*/ 145 h 784"/>
                <a:gd name="T64" fmla="*/ 406 w 622"/>
                <a:gd name="T65" fmla="*/ 108 h 784"/>
                <a:gd name="T66" fmla="*/ 406 w 622"/>
                <a:gd name="T67" fmla="*/ 82 h 784"/>
                <a:gd name="T68" fmla="*/ 393 w 622"/>
                <a:gd name="T69" fmla="*/ 19 h 784"/>
                <a:gd name="T70" fmla="*/ 391 w 622"/>
                <a:gd name="T71" fmla="*/ 36 h 784"/>
                <a:gd name="T72" fmla="*/ 385 w 622"/>
                <a:gd name="T73" fmla="*/ 110 h 784"/>
                <a:gd name="T74" fmla="*/ 406 w 622"/>
                <a:gd name="T75" fmla="*/ 217 h 784"/>
                <a:gd name="T76" fmla="*/ 367 w 622"/>
                <a:gd name="T77" fmla="*/ 343 h 784"/>
                <a:gd name="T78" fmla="*/ 175 w 622"/>
                <a:gd name="T79" fmla="*/ 487 h 784"/>
                <a:gd name="T80" fmla="*/ 175 w 622"/>
                <a:gd name="T81" fmla="*/ 452 h 784"/>
                <a:gd name="T82" fmla="*/ 175 w 622"/>
                <a:gd name="T83" fmla="*/ 414 h 784"/>
                <a:gd name="T84" fmla="*/ 162 w 622"/>
                <a:gd name="T85" fmla="*/ 252 h 784"/>
                <a:gd name="T86" fmla="*/ 164 w 622"/>
                <a:gd name="T87" fmla="*/ 271 h 784"/>
                <a:gd name="T88" fmla="*/ 167 w 622"/>
                <a:gd name="T89" fmla="*/ 292 h 784"/>
                <a:gd name="T90" fmla="*/ 156 w 622"/>
                <a:gd name="T91" fmla="*/ 301 h 784"/>
                <a:gd name="T92" fmla="*/ 156 w 622"/>
                <a:gd name="T93" fmla="*/ 314 h 784"/>
                <a:gd name="T94" fmla="*/ 156 w 622"/>
                <a:gd name="T95" fmla="*/ 328 h 784"/>
                <a:gd name="T96" fmla="*/ 156 w 622"/>
                <a:gd name="T97" fmla="*/ 342 h 784"/>
                <a:gd name="T98" fmla="*/ 156 w 622"/>
                <a:gd name="T99" fmla="*/ 373 h 784"/>
                <a:gd name="T100" fmla="*/ 177 w 622"/>
                <a:gd name="T101" fmla="*/ 410 h 784"/>
                <a:gd name="T102" fmla="*/ 156 w 622"/>
                <a:gd name="T103" fmla="*/ 395 h 784"/>
                <a:gd name="T104" fmla="*/ 152 w 622"/>
                <a:gd name="T105" fmla="*/ 373 h 784"/>
                <a:gd name="T106" fmla="*/ 140 w 622"/>
                <a:gd name="T107" fmla="*/ 340 h 784"/>
                <a:gd name="T108" fmla="*/ 152 w 622"/>
                <a:gd name="T109" fmla="*/ 306 h 784"/>
                <a:gd name="T110" fmla="*/ 152 w 622"/>
                <a:gd name="T111" fmla="*/ 292 h 784"/>
                <a:gd name="T112" fmla="*/ 152 w 622"/>
                <a:gd name="T113" fmla="*/ 258 h 784"/>
                <a:gd name="T114" fmla="*/ 143 w 622"/>
                <a:gd name="T115" fmla="*/ 254 h 784"/>
                <a:gd name="T116" fmla="*/ 142 w 622"/>
                <a:gd name="T117" fmla="*/ 274 h 784"/>
                <a:gd name="T118" fmla="*/ 137 w 622"/>
                <a:gd name="T119" fmla="*/ 340 h 784"/>
                <a:gd name="T120" fmla="*/ 152 w 622"/>
                <a:gd name="T12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2" h="784">
                  <a:moveTo>
                    <a:pt x="91" y="784"/>
                  </a:moveTo>
                  <a:cubicBezTo>
                    <a:pt x="153" y="784"/>
                    <a:pt x="153" y="784"/>
                    <a:pt x="153" y="784"/>
                  </a:cubicBezTo>
                  <a:cubicBezTo>
                    <a:pt x="153" y="568"/>
                    <a:pt x="153" y="568"/>
                    <a:pt x="153" y="568"/>
                  </a:cubicBezTo>
                  <a:cubicBezTo>
                    <a:pt x="290" y="568"/>
                    <a:pt x="290" y="568"/>
                    <a:pt x="290" y="568"/>
                  </a:cubicBezTo>
                  <a:cubicBezTo>
                    <a:pt x="290" y="784"/>
                    <a:pt x="290" y="784"/>
                    <a:pt x="290" y="784"/>
                  </a:cubicBezTo>
                  <a:cubicBezTo>
                    <a:pt x="352" y="784"/>
                    <a:pt x="352" y="784"/>
                    <a:pt x="352" y="784"/>
                  </a:cubicBezTo>
                  <a:cubicBezTo>
                    <a:pt x="352" y="568"/>
                    <a:pt x="352" y="568"/>
                    <a:pt x="352" y="568"/>
                  </a:cubicBezTo>
                  <a:cubicBezTo>
                    <a:pt x="490" y="568"/>
                    <a:pt x="490" y="568"/>
                    <a:pt x="490" y="568"/>
                  </a:cubicBezTo>
                  <a:cubicBezTo>
                    <a:pt x="490" y="784"/>
                    <a:pt x="490" y="784"/>
                    <a:pt x="490" y="784"/>
                  </a:cubicBezTo>
                  <a:cubicBezTo>
                    <a:pt x="552" y="784"/>
                    <a:pt x="552" y="784"/>
                    <a:pt x="552" y="784"/>
                  </a:cubicBezTo>
                  <a:cubicBezTo>
                    <a:pt x="552" y="568"/>
                    <a:pt x="552" y="568"/>
                    <a:pt x="552" y="568"/>
                  </a:cubicBezTo>
                  <a:cubicBezTo>
                    <a:pt x="622" y="568"/>
                    <a:pt x="622" y="568"/>
                    <a:pt x="622" y="568"/>
                  </a:cubicBezTo>
                  <a:cubicBezTo>
                    <a:pt x="622" y="506"/>
                    <a:pt x="622" y="506"/>
                    <a:pt x="622" y="506"/>
                  </a:cubicBezTo>
                  <a:cubicBezTo>
                    <a:pt x="586" y="506"/>
                    <a:pt x="586" y="506"/>
                    <a:pt x="586" y="506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44" y="405"/>
                    <a:pt x="544" y="405"/>
                    <a:pt x="544" y="405"/>
                  </a:cubicBezTo>
                  <a:cubicBezTo>
                    <a:pt x="593" y="405"/>
                    <a:pt x="593" y="405"/>
                    <a:pt x="593" y="405"/>
                  </a:cubicBezTo>
                  <a:cubicBezTo>
                    <a:pt x="593" y="379"/>
                    <a:pt x="593" y="379"/>
                    <a:pt x="593" y="379"/>
                  </a:cubicBezTo>
                  <a:cubicBezTo>
                    <a:pt x="587" y="354"/>
                    <a:pt x="587" y="354"/>
                    <a:pt x="587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44" y="338"/>
                    <a:pt x="544" y="338"/>
                    <a:pt x="544" y="338"/>
                  </a:cubicBezTo>
                  <a:cubicBezTo>
                    <a:pt x="461" y="338"/>
                    <a:pt x="461" y="338"/>
                    <a:pt x="461" y="338"/>
                  </a:cubicBezTo>
                  <a:cubicBezTo>
                    <a:pt x="461" y="415"/>
                    <a:pt x="461" y="415"/>
                    <a:pt x="461" y="415"/>
                  </a:cubicBezTo>
                  <a:cubicBezTo>
                    <a:pt x="430" y="17"/>
                    <a:pt x="430" y="17"/>
                    <a:pt x="430" y="17"/>
                  </a:cubicBezTo>
                  <a:cubicBezTo>
                    <a:pt x="430" y="15"/>
                    <a:pt x="430" y="15"/>
                    <a:pt x="430" y="15"/>
                  </a:cubicBezTo>
                  <a:cubicBezTo>
                    <a:pt x="429" y="15"/>
                    <a:pt x="429" y="15"/>
                    <a:pt x="429" y="15"/>
                  </a:cubicBezTo>
                  <a:cubicBezTo>
                    <a:pt x="413" y="15"/>
                    <a:pt x="413" y="15"/>
                    <a:pt x="413" y="15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15"/>
                    <a:pt x="406" y="15"/>
                    <a:pt x="406" y="15"/>
                  </a:cubicBezTo>
                  <a:cubicBezTo>
                    <a:pt x="391" y="15"/>
                    <a:pt x="391" y="15"/>
                    <a:pt x="391" y="15"/>
                  </a:cubicBezTo>
                  <a:cubicBezTo>
                    <a:pt x="389" y="15"/>
                    <a:pt x="389" y="15"/>
                    <a:pt x="389" y="15"/>
                  </a:cubicBezTo>
                  <a:cubicBezTo>
                    <a:pt x="389" y="17"/>
                    <a:pt x="389" y="17"/>
                    <a:pt x="389" y="17"/>
                  </a:cubicBezTo>
                  <a:cubicBezTo>
                    <a:pt x="388" y="31"/>
                    <a:pt x="388" y="31"/>
                    <a:pt x="388" y="31"/>
                  </a:cubicBezTo>
                  <a:cubicBezTo>
                    <a:pt x="387" y="31"/>
                    <a:pt x="387" y="32"/>
                    <a:pt x="388" y="33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5" y="68"/>
                    <a:pt x="385" y="69"/>
                    <a:pt x="385" y="69"/>
                  </a:cubicBezTo>
                  <a:cubicBezTo>
                    <a:pt x="385" y="69"/>
                    <a:pt x="385" y="69"/>
                    <a:pt x="385" y="69"/>
                  </a:cubicBezTo>
                  <a:cubicBezTo>
                    <a:pt x="385" y="69"/>
                    <a:pt x="385" y="70"/>
                    <a:pt x="385" y="70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2" y="105"/>
                    <a:pt x="382" y="105"/>
                    <a:pt x="382" y="105"/>
                  </a:cubicBezTo>
                  <a:cubicBezTo>
                    <a:pt x="382" y="106"/>
                    <a:pt x="382" y="107"/>
                    <a:pt x="382" y="107"/>
                  </a:cubicBezTo>
                  <a:cubicBezTo>
                    <a:pt x="376" y="189"/>
                    <a:pt x="376" y="189"/>
                    <a:pt x="376" y="189"/>
                  </a:cubicBezTo>
                  <a:cubicBezTo>
                    <a:pt x="376" y="189"/>
                    <a:pt x="376" y="189"/>
                    <a:pt x="376" y="189"/>
                  </a:cubicBezTo>
                  <a:cubicBezTo>
                    <a:pt x="371" y="246"/>
                    <a:pt x="371" y="246"/>
                    <a:pt x="371" y="246"/>
                  </a:cubicBezTo>
                  <a:cubicBezTo>
                    <a:pt x="371" y="246"/>
                    <a:pt x="371" y="246"/>
                    <a:pt x="371" y="246"/>
                  </a:cubicBezTo>
                  <a:cubicBezTo>
                    <a:pt x="371" y="246"/>
                    <a:pt x="371" y="246"/>
                    <a:pt x="371" y="246"/>
                  </a:cubicBezTo>
                  <a:cubicBezTo>
                    <a:pt x="371" y="247"/>
                    <a:pt x="371" y="247"/>
                    <a:pt x="371" y="247"/>
                  </a:cubicBezTo>
                  <a:cubicBezTo>
                    <a:pt x="371" y="247"/>
                    <a:pt x="371" y="247"/>
                    <a:pt x="371" y="247"/>
                  </a:cubicBezTo>
                  <a:cubicBezTo>
                    <a:pt x="366" y="311"/>
                    <a:pt x="366" y="311"/>
                    <a:pt x="366" y="311"/>
                  </a:cubicBezTo>
                  <a:cubicBezTo>
                    <a:pt x="365" y="311"/>
                    <a:pt x="365" y="313"/>
                    <a:pt x="366" y="314"/>
                  </a:cubicBezTo>
                  <a:cubicBezTo>
                    <a:pt x="366" y="315"/>
                    <a:pt x="366" y="315"/>
                    <a:pt x="366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43"/>
                    <a:pt x="282" y="343"/>
                    <a:pt x="282" y="343"/>
                  </a:cubicBezTo>
                  <a:cubicBezTo>
                    <a:pt x="364" y="343"/>
                    <a:pt x="364" y="343"/>
                    <a:pt x="364" y="343"/>
                  </a:cubicBezTo>
                  <a:cubicBezTo>
                    <a:pt x="363" y="354"/>
                    <a:pt x="363" y="354"/>
                    <a:pt x="363" y="354"/>
                  </a:cubicBezTo>
                  <a:cubicBezTo>
                    <a:pt x="294" y="354"/>
                    <a:pt x="294" y="354"/>
                    <a:pt x="294" y="354"/>
                  </a:cubicBezTo>
                  <a:cubicBezTo>
                    <a:pt x="294" y="506"/>
                    <a:pt x="294" y="506"/>
                    <a:pt x="294" y="506"/>
                  </a:cubicBezTo>
                  <a:cubicBezTo>
                    <a:pt x="269" y="506"/>
                    <a:pt x="269" y="506"/>
                    <a:pt x="269" y="506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5" y="487"/>
                    <a:pt x="185" y="487"/>
                    <a:pt x="185" y="487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6" y="241"/>
                    <a:pt x="166" y="241"/>
                    <a:pt x="166" y="241"/>
                  </a:cubicBezTo>
                  <a:cubicBezTo>
                    <a:pt x="165" y="241"/>
                    <a:pt x="165" y="241"/>
                    <a:pt x="165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2" y="241"/>
                    <a:pt x="152" y="241"/>
                    <a:pt x="152" y="241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42" y="242"/>
                    <a:pt x="142" y="242"/>
                    <a:pt x="142" y="242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2"/>
                    <a:pt x="141" y="252"/>
                    <a:pt x="141" y="25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3"/>
                    <a:pt x="140" y="273"/>
                    <a:pt x="140" y="273"/>
                  </a:cubicBezTo>
                  <a:cubicBezTo>
                    <a:pt x="140" y="273"/>
                    <a:pt x="140" y="273"/>
                    <a:pt x="140" y="273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38" y="293"/>
                    <a:pt x="138" y="294"/>
                    <a:pt x="138" y="294"/>
                  </a:cubicBezTo>
                  <a:cubicBezTo>
                    <a:pt x="138" y="294"/>
                    <a:pt x="138" y="294"/>
                    <a:pt x="138" y="294"/>
                  </a:cubicBezTo>
                  <a:cubicBezTo>
                    <a:pt x="138" y="294"/>
                    <a:pt x="138" y="294"/>
                    <a:pt x="138" y="294"/>
                  </a:cubicBezTo>
                  <a:cubicBezTo>
                    <a:pt x="138" y="294"/>
                    <a:pt x="138" y="294"/>
                    <a:pt x="138" y="294"/>
                  </a:cubicBezTo>
                  <a:cubicBezTo>
                    <a:pt x="135" y="341"/>
                    <a:pt x="135" y="341"/>
                    <a:pt x="135" y="341"/>
                  </a:cubicBezTo>
                  <a:cubicBezTo>
                    <a:pt x="135" y="341"/>
                    <a:pt x="135" y="341"/>
                    <a:pt x="135" y="341"/>
                  </a:cubicBezTo>
                  <a:cubicBezTo>
                    <a:pt x="132" y="373"/>
                    <a:pt x="132" y="373"/>
                    <a:pt x="132" y="373"/>
                  </a:cubicBezTo>
                  <a:cubicBezTo>
                    <a:pt x="132" y="373"/>
                    <a:pt x="132" y="373"/>
                    <a:pt x="132" y="373"/>
                  </a:cubicBezTo>
                  <a:cubicBezTo>
                    <a:pt x="132" y="373"/>
                    <a:pt x="132" y="373"/>
                    <a:pt x="132" y="373"/>
                  </a:cubicBezTo>
                  <a:cubicBezTo>
                    <a:pt x="132" y="373"/>
                    <a:pt x="132" y="373"/>
                    <a:pt x="132" y="373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29" y="407"/>
                    <a:pt x="129" y="407"/>
                    <a:pt x="129" y="407"/>
                  </a:cubicBezTo>
                  <a:cubicBezTo>
                    <a:pt x="71" y="407"/>
                    <a:pt x="71" y="407"/>
                    <a:pt x="71" y="407"/>
                  </a:cubicBezTo>
                  <a:cubicBezTo>
                    <a:pt x="71" y="506"/>
                    <a:pt x="71" y="506"/>
                    <a:pt x="71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1" y="568"/>
                    <a:pt x="91" y="568"/>
                    <a:pt x="91" y="568"/>
                  </a:cubicBezTo>
                  <a:lnTo>
                    <a:pt x="91" y="784"/>
                  </a:lnTo>
                  <a:close/>
                  <a:moveTo>
                    <a:pt x="565" y="360"/>
                  </a:moveTo>
                  <a:cubicBezTo>
                    <a:pt x="583" y="360"/>
                    <a:pt x="583" y="360"/>
                    <a:pt x="583" y="36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65" y="380"/>
                    <a:pt x="565" y="380"/>
                    <a:pt x="565" y="380"/>
                  </a:cubicBezTo>
                  <a:lnTo>
                    <a:pt x="565" y="360"/>
                  </a:lnTo>
                  <a:close/>
                  <a:moveTo>
                    <a:pt x="544" y="360"/>
                  </a:moveTo>
                  <a:cubicBezTo>
                    <a:pt x="561" y="360"/>
                    <a:pt x="561" y="360"/>
                    <a:pt x="561" y="36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44" y="380"/>
                    <a:pt x="544" y="380"/>
                    <a:pt x="544" y="380"/>
                  </a:cubicBezTo>
                  <a:lnTo>
                    <a:pt x="544" y="360"/>
                  </a:lnTo>
                  <a:close/>
                  <a:moveTo>
                    <a:pt x="544" y="421"/>
                  </a:moveTo>
                  <a:cubicBezTo>
                    <a:pt x="554" y="421"/>
                    <a:pt x="554" y="421"/>
                    <a:pt x="554" y="421"/>
                  </a:cubicBezTo>
                  <a:cubicBezTo>
                    <a:pt x="565" y="467"/>
                    <a:pt x="565" y="467"/>
                    <a:pt x="565" y="467"/>
                  </a:cubicBezTo>
                  <a:cubicBezTo>
                    <a:pt x="544" y="467"/>
                    <a:pt x="544" y="467"/>
                    <a:pt x="544" y="467"/>
                  </a:cubicBezTo>
                  <a:lnTo>
                    <a:pt x="544" y="421"/>
                  </a:lnTo>
                  <a:close/>
                  <a:moveTo>
                    <a:pt x="544" y="482"/>
                  </a:moveTo>
                  <a:cubicBezTo>
                    <a:pt x="568" y="482"/>
                    <a:pt x="568" y="482"/>
                    <a:pt x="568" y="482"/>
                  </a:cubicBezTo>
                  <a:cubicBezTo>
                    <a:pt x="575" y="506"/>
                    <a:pt x="575" y="506"/>
                    <a:pt x="575" y="506"/>
                  </a:cubicBezTo>
                  <a:cubicBezTo>
                    <a:pt x="544" y="506"/>
                    <a:pt x="544" y="506"/>
                    <a:pt x="544" y="506"/>
                  </a:cubicBezTo>
                  <a:lnTo>
                    <a:pt x="544" y="482"/>
                  </a:lnTo>
                  <a:close/>
                  <a:moveTo>
                    <a:pt x="420" y="447"/>
                  </a:moveTo>
                  <a:cubicBezTo>
                    <a:pt x="420" y="423"/>
                    <a:pt x="420" y="423"/>
                    <a:pt x="420" y="423"/>
                  </a:cubicBezTo>
                  <a:cubicBezTo>
                    <a:pt x="452" y="447"/>
                    <a:pt x="452" y="447"/>
                    <a:pt x="452" y="447"/>
                  </a:cubicBezTo>
                  <a:lnTo>
                    <a:pt x="420" y="447"/>
                  </a:lnTo>
                  <a:close/>
                  <a:moveTo>
                    <a:pt x="455" y="381"/>
                  </a:moveTo>
                  <a:cubicBezTo>
                    <a:pt x="460" y="447"/>
                    <a:pt x="460" y="447"/>
                    <a:pt x="460" y="447"/>
                  </a:cubicBezTo>
                  <a:cubicBezTo>
                    <a:pt x="459" y="447"/>
                    <a:pt x="459" y="447"/>
                    <a:pt x="459" y="447"/>
                  </a:cubicBezTo>
                  <a:cubicBezTo>
                    <a:pt x="420" y="419"/>
                    <a:pt x="420" y="419"/>
                    <a:pt x="420" y="419"/>
                  </a:cubicBezTo>
                  <a:cubicBezTo>
                    <a:pt x="420" y="407"/>
                    <a:pt x="420" y="407"/>
                    <a:pt x="420" y="407"/>
                  </a:cubicBezTo>
                  <a:cubicBezTo>
                    <a:pt x="455" y="381"/>
                    <a:pt x="455" y="381"/>
                    <a:pt x="455" y="381"/>
                  </a:cubicBezTo>
                  <a:cubicBezTo>
                    <a:pt x="455" y="381"/>
                    <a:pt x="455" y="381"/>
                    <a:pt x="455" y="381"/>
                  </a:cubicBezTo>
                  <a:close/>
                  <a:moveTo>
                    <a:pt x="448" y="382"/>
                  </a:moveTo>
                  <a:cubicBezTo>
                    <a:pt x="420" y="403"/>
                    <a:pt x="420" y="403"/>
                    <a:pt x="420" y="403"/>
                  </a:cubicBezTo>
                  <a:cubicBezTo>
                    <a:pt x="420" y="382"/>
                    <a:pt x="420" y="382"/>
                    <a:pt x="420" y="382"/>
                  </a:cubicBezTo>
                  <a:lnTo>
                    <a:pt x="448" y="382"/>
                  </a:lnTo>
                  <a:close/>
                  <a:moveTo>
                    <a:pt x="420" y="378"/>
                  </a:moveTo>
                  <a:cubicBezTo>
                    <a:pt x="420" y="355"/>
                    <a:pt x="420" y="355"/>
                    <a:pt x="420" y="355"/>
                  </a:cubicBezTo>
                  <a:cubicBezTo>
                    <a:pt x="450" y="378"/>
                    <a:pt x="450" y="378"/>
                    <a:pt x="450" y="378"/>
                  </a:cubicBezTo>
                  <a:lnTo>
                    <a:pt x="420" y="378"/>
                  </a:lnTo>
                  <a:close/>
                  <a:moveTo>
                    <a:pt x="413" y="19"/>
                  </a:moveTo>
                  <a:cubicBezTo>
                    <a:pt x="427" y="19"/>
                    <a:pt x="427" y="19"/>
                    <a:pt x="427" y="19"/>
                  </a:cubicBezTo>
                  <a:cubicBezTo>
                    <a:pt x="428" y="30"/>
                    <a:pt x="428" y="30"/>
                    <a:pt x="428" y="30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19"/>
                  </a:lnTo>
                  <a:close/>
                  <a:moveTo>
                    <a:pt x="413" y="34"/>
                  </a:moveTo>
                  <a:cubicBezTo>
                    <a:pt x="424" y="34"/>
                    <a:pt x="424" y="34"/>
                    <a:pt x="424" y="34"/>
                  </a:cubicBezTo>
                  <a:cubicBezTo>
                    <a:pt x="413" y="44"/>
                    <a:pt x="413" y="44"/>
                    <a:pt x="413" y="44"/>
                  </a:cubicBezTo>
                  <a:lnTo>
                    <a:pt x="413" y="34"/>
                  </a:lnTo>
                  <a:close/>
                  <a:moveTo>
                    <a:pt x="413" y="49"/>
                  </a:moveTo>
                  <a:cubicBezTo>
                    <a:pt x="428" y="35"/>
                    <a:pt x="428" y="35"/>
                    <a:pt x="428" y="35"/>
                  </a:cubicBezTo>
                  <a:cubicBezTo>
                    <a:pt x="431" y="66"/>
                    <a:pt x="431" y="66"/>
                    <a:pt x="431" y="66"/>
                  </a:cubicBezTo>
                  <a:cubicBezTo>
                    <a:pt x="413" y="51"/>
                    <a:pt x="413" y="51"/>
                    <a:pt x="413" y="51"/>
                  </a:cubicBezTo>
                  <a:lnTo>
                    <a:pt x="413" y="49"/>
                  </a:lnTo>
                  <a:close/>
                  <a:moveTo>
                    <a:pt x="413" y="56"/>
                  </a:moveTo>
                  <a:cubicBezTo>
                    <a:pt x="427" y="67"/>
                    <a:pt x="427" y="67"/>
                    <a:pt x="427" y="67"/>
                  </a:cubicBezTo>
                  <a:cubicBezTo>
                    <a:pt x="413" y="67"/>
                    <a:pt x="413" y="67"/>
                    <a:pt x="413" y="67"/>
                  </a:cubicBezTo>
                  <a:lnTo>
                    <a:pt x="413" y="56"/>
                  </a:lnTo>
                  <a:close/>
                  <a:moveTo>
                    <a:pt x="413" y="71"/>
                  </a:moveTo>
                  <a:cubicBezTo>
                    <a:pt x="426" y="71"/>
                    <a:pt x="426" y="71"/>
                    <a:pt x="426" y="71"/>
                  </a:cubicBezTo>
                  <a:cubicBezTo>
                    <a:pt x="413" y="81"/>
                    <a:pt x="413" y="81"/>
                    <a:pt x="413" y="81"/>
                  </a:cubicBezTo>
                  <a:lnTo>
                    <a:pt x="413" y="71"/>
                  </a:lnTo>
                  <a:close/>
                  <a:moveTo>
                    <a:pt x="413" y="86"/>
                  </a:moveTo>
                  <a:cubicBezTo>
                    <a:pt x="431" y="72"/>
                    <a:pt x="431" y="72"/>
                    <a:pt x="431" y="72"/>
                  </a:cubicBezTo>
                  <a:cubicBezTo>
                    <a:pt x="434" y="104"/>
                    <a:pt x="434" y="104"/>
                    <a:pt x="434" y="104"/>
                  </a:cubicBezTo>
                  <a:cubicBezTo>
                    <a:pt x="413" y="88"/>
                    <a:pt x="413" y="88"/>
                    <a:pt x="413" y="88"/>
                  </a:cubicBezTo>
                  <a:lnTo>
                    <a:pt x="413" y="86"/>
                  </a:lnTo>
                  <a:close/>
                  <a:moveTo>
                    <a:pt x="413" y="93"/>
                  </a:moveTo>
                  <a:cubicBezTo>
                    <a:pt x="429" y="105"/>
                    <a:pt x="429" y="105"/>
                    <a:pt x="429" y="105"/>
                  </a:cubicBezTo>
                  <a:cubicBezTo>
                    <a:pt x="413" y="105"/>
                    <a:pt x="413" y="105"/>
                    <a:pt x="413" y="105"/>
                  </a:cubicBezTo>
                  <a:lnTo>
                    <a:pt x="413" y="93"/>
                  </a:lnTo>
                  <a:close/>
                  <a:moveTo>
                    <a:pt x="413" y="108"/>
                  </a:moveTo>
                  <a:cubicBezTo>
                    <a:pt x="428" y="108"/>
                    <a:pt x="428" y="108"/>
                    <a:pt x="428" y="108"/>
                  </a:cubicBezTo>
                  <a:cubicBezTo>
                    <a:pt x="413" y="119"/>
                    <a:pt x="413" y="119"/>
                    <a:pt x="413" y="119"/>
                  </a:cubicBezTo>
                  <a:lnTo>
                    <a:pt x="413" y="108"/>
                  </a:lnTo>
                  <a:close/>
                  <a:moveTo>
                    <a:pt x="413" y="123"/>
                  </a:moveTo>
                  <a:cubicBezTo>
                    <a:pt x="434" y="109"/>
                    <a:pt x="434" y="109"/>
                    <a:pt x="434" y="109"/>
                  </a:cubicBezTo>
                  <a:cubicBezTo>
                    <a:pt x="436" y="140"/>
                    <a:pt x="436" y="140"/>
                    <a:pt x="436" y="140"/>
                  </a:cubicBezTo>
                  <a:cubicBezTo>
                    <a:pt x="413" y="125"/>
                    <a:pt x="413" y="125"/>
                    <a:pt x="413" y="125"/>
                  </a:cubicBezTo>
                  <a:lnTo>
                    <a:pt x="413" y="123"/>
                  </a:lnTo>
                  <a:close/>
                  <a:moveTo>
                    <a:pt x="413" y="129"/>
                  </a:moveTo>
                  <a:cubicBezTo>
                    <a:pt x="432" y="141"/>
                    <a:pt x="432" y="141"/>
                    <a:pt x="432" y="141"/>
                  </a:cubicBezTo>
                  <a:cubicBezTo>
                    <a:pt x="413" y="141"/>
                    <a:pt x="413" y="141"/>
                    <a:pt x="413" y="141"/>
                  </a:cubicBezTo>
                  <a:lnTo>
                    <a:pt x="413" y="129"/>
                  </a:lnTo>
                  <a:close/>
                  <a:moveTo>
                    <a:pt x="413" y="145"/>
                  </a:moveTo>
                  <a:cubicBezTo>
                    <a:pt x="431" y="145"/>
                    <a:pt x="431" y="145"/>
                    <a:pt x="431" y="145"/>
                  </a:cubicBezTo>
                  <a:cubicBezTo>
                    <a:pt x="413" y="160"/>
                    <a:pt x="413" y="160"/>
                    <a:pt x="413" y="160"/>
                  </a:cubicBezTo>
                  <a:lnTo>
                    <a:pt x="413" y="145"/>
                  </a:lnTo>
                  <a:close/>
                  <a:moveTo>
                    <a:pt x="413" y="165"/>
                  </a:moveTo>
                  <a:cubicBezTo>
                    <a:pt x="437" y="145"/>
                    <a:pt x="437" y="145"/>
                    <a:pt x="437" y="145"/>
                  </a:cubicBezTo>
                  <a:cubicBezTo>
                    <a:pt x="440" y="187"/>
                    <a:pt x="440" y="187"/>
                    <a:pt x="440" y="187"/>
                  </a:cubicBezTo>
                  <a:cubicBezTo>
                    <a:pt x="440" y="187"/>
                    <a:pt x="440" y="187"/>
                    <a:pt x="440" y="187"/>
                  </a:cubicBezTo>
                  <a:cubicBezTo>
                    <a:pt x="413" y="166"/>
                    <a:pt x="413" y="166"/>
                    <a:pt x="413" y="166"/>
                  </a:cubicBezTo>
                  <a:lnTo>
                    <a:pt x="413" y="165"/>
                  </a:lnTo>
                  <a:close/>
                  <a:moveTo>
                    <a:pt x="413" y="171"/>
                  </a:moveTo>
                  <a:cubicBezTo>
                    <a:pt x="434" y="187"/>
                    <a:pt x="434" y="187"/>
                    <a:pt x="434" y="187"/>
                  </a:cubicBezTo>
                  <a:cubicBezTo>
                    <a:pt x="413" y="187"/>
                    <a:pt x="413" y="187"/>
                    <a:pt x="413" y="187"/>
                  </a:cubicBezTo>
                  <a:lnTo>
                    <a:pt x="413" y="171"/>
                  </a:lnTo>
                  <a:close/>
                  <a:moveTo>
                    <a:pt x="413" y="192"/>
                  </a:moveTo>
                  <a:cubicBezTo>
                    <a:pt x="434" y="192"/>
                    <a:pt x="434" y="192"/>
                    <a:pt x="434" y="192"/>
                  </a:cubicBezTo>
                  <a:cubicBezTo>
                    <a:pt x="413" y="211"/>
                    <a:pt x="413" y="211"/>
                    <a:pt x="413" y="211"/>
                  </a:cubicBezTo>
                  <a:lnTo>
                    <a:pt x="413" y="192"/>
                  </a:lnTo>
                  <a:close/>
                  <a:moveTo>
                    <a:pt x="413" y="216"/>
                  </a:moveTo>
                  <a:cubicBezTo>
                    <a:pt x="440" y="192"/>
                    <a:pt x="440" y="192"/>
                    <a:pt x="440" y="192"/>
                  </a:cubicBezTo>
                  <a:cubicBezTo>
                    <a:pt x="440" y="192"/>
                    <a:pt x="440" y="192"/>
                    <a:pt x="440" y="191"/>
                  </a:cubicBezTo>
                  <a:cubicBezTo>
                    <a:pt x="440" y="191"/>
                    <a:pt x="440" y="191"/>
                    <a:pt x="440" y="191"/>
                  </a:cubicBezTo>
                  <a:cubicBezTo>
                    <a:pt x="444" y="245"/>
                    <a:pt x="444" y="245"/>
                    <a:pt x="444" y="245"/>
                  </a:cubicBezTo>
                  <a:cubicBezTo>
                    <a:pt x="444" y="245"/>
                    <a:pt x="444" y="245"/>
                    <a:pt x="444" y="245"/>
                  </a:cubicBezTo>
                  <a:cubicBezTo>
                    <a:pt x="413" y="218"/>
                    <a:pt x="413" y="218"/>
                    <a:pt x="413" y="218"/>
                  </a:cubicBezTo>
                  <a:lnTo>
                    <a:pt x="413" y="216"/>
                  </a:lnTo>
                  <a:close/>
                  <a:moveTo>
                    <a:pt x="413" y="223"/>
                  </a:moveTo>
                  <a:cubicBezTo>
                    <a:pt x="439" y="245"/>
                    <a:pt x="439" y="245"/>
                    <a:pt x="439" y="245"/>
                  </a:cubicBezTo>
                  <a:cubicBezTo>
                    <a:pt x="413" y="245"/>
                    <a:pt x="413" y="245"/>
                    <a:pt x="413" y="245"/>
                  </a:cubicBezTo>
                  <a:lnTo>
                    <a:pt x="413" y="223"/>
                  </a:lnTo>
                  <a:close/>
                  <a:moveTo>
                    <a:pt x="413" y="249"/>
                  </a:moveTo>
                  <a:cubicBezTo>
                    <a:pt x="439" y="249"/>
                    <a:pt x="439" y="249"/>
                    <a:pt x="439" y="249"/>
                  </a:cubicBezTo>
                  <a:cubicBezTo>
                    <a:pt x="413" y="272"/>
                    <a:pt x="413" y="272"/>
                    <a:pt x="413" y="272"/>
                  </a:cubicBezTo>
                  <a:lnTo>
                    <a:pt x="413" y="249"/>
                  </a:lnTo>
                  <a:close/>
                  <a:moveTo>
                    <a:pt x="413" y="277"/>
                  </a:moveTo>
                  <a:cubicBezTo>
                    <a:pt x="445" y="249"/>
                    <a:pt x="445" y="249"/>
                    <a:pt x="445" y="249"/>
                  </a:cubicBezTo>
                  <a:cubicBezTo>
                    <a:pt x="445" y="249"/>
                    <a:pt x="445" y="249"/>
                    <a:pt x="445" y="249"/>
                  </a:cubicBezTo>
                  <a:cubicBezTo>
                    <a:pt x="450" y="310"/>
                    <a:pt x="450" y="310"/>
                    <a:pt x="450" y="310"/>
                  </a:cubicBezTo>
                  <a:cubicBezTo>
                    <a:pt x="413" y="279"/>
                    <a:pt x="413" y="279"/>
                    <a:pt x="413" y="279"/>
                  </a:cubicBezTo>
                  <a:lnTo>
                    <a:pt x="413" y="277"/>
                  </a:lnTo>
                  <a:close/>
                  <a:moveTo>
                    <a:pt x="413" y="284"/>
                  </a:moveTo>
                  <a:cubicBezTo>
                    <a:pt x="444" y="310"/>
                    <a:pt x="444" y="310"/>
                    <a:pt x="444" y="310"/>
                  </a:cubicBezTo>
                  <a:cubicBezTo>
                    <a:pt x="413" y="310"/>
                    <a:pt x="413" y="310"/>
                    <a:pt x="413" y="310"/>
                  </a:cubicBezTo>
                  <a:lnTo>
                    <a:pt x="413" y="284"/>
                  </a:lnTo>
                  <a:close/>
                  <a:moveTo>
                    <a:pt x="413" y="314"/>
                  </a:moveTo>
                  <a:cubicBezTo>
                    <a:pt x="444" y="314"/>
                    <a:pt x="444" y="314"/>
                    <a:pt x="444" y="314"/>
                  </a:cubicBezTo>
                  <a:cubicBezTo>
                    <a:pt x="436" y="321"/>
                    <a:pt x="436" y="321"/>
                    <a:pt x="436" y="321"/>
                  </a:cubicBezTo>
                  <a:cubicBezTo>
                    <a:pt x="436" y="315"/>
                    <a:pt x="436" y="315"/>
                    <a:pt x="436" y="315"/>
                  </a:cubicBezTo>
                  <a:cubicBezTo>
                    <a:pt x="413" y="315"/>
                    <a:pt x="413" y="315"/>
                    <a:pt x="413" y="315"/>
                  </a:cubicBezTo>
                  <a:lnTo>
                    <a:pt x="413" y="314"/>
                  </a:lnTo>
                  <a:close/>
                  <a:moveTo>
                    <a:pt x="413" y="343"/>
                  </a:moveTo>
                  <a:cubicBezTo>
                    <a:pt x="414" y="343"/>
                    <a:pt x="414" y="343"/>
                    <a:pt x="414" y="343"/>
                  </a:cubicBezTo>
                  <a:cubicBezTo>
                    <a:pt x="436" y="343"/>
                    <a:pt x="436" y="343"/>
                    <a:pt x="436" y="343"/>
                  </a:cubicBezTo>
                  <a:cubicBezTo>
                    <a:pt x="436" y="325"/>
                    <a:pt x="436" y="325"/>
                    <a:pt x="436" y="325"/>
                  </a:cubicBezTo>
                  <a:cubicBezTo>
                    <a:pt x="450" y="314"/>
                    <a:pt x="450" y="314"/>
                    <a:pt x="450" y="314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13" y="345"/>
                    <a:pt x="413" y="345"/>
                    <a:pt x="413" y="345"/>
                  </a:cubicBezTo>
                  <a:lnTo>
                    <a:pt x="413" y="343"/>
                  </a:lnTo>
                  <a:close/>
                  <a:moveTo>
                    <a:pt x="413" y="350"/>
                  </a:moveTo>
                  <a:cubicBezTo>
                    <a:pt x="419" y="354"/>
                    <a:pt x="419" y="354"/>
                    <a:pt x="419" y="354"/>
                  </a:cubicBezTo>
                  <a:cubicBezTo>
                    <a:pt x="413" y="354"/>
                    <a:pt x="413" y="354"/>
                    <a:pt x="413" y="354"/>
                  </a:cubicBezTo>
                  <a:lnTo>
                    <a:pt x="413" y="350"/>
                  </a:lnTo>
                  <a:close/>
                  <a:moveTo>
                    <a:pt x="406" y="354"/>
                  </a:moveTo>
                  <a:cubicBezTo>
                    <a:pt x="400" y="354"/>
                    <a:pt x="400" y="354"/>
                    <a:pt x="400" y="354"/>
                  </a:cubicBezTo>
                  <a:cubicBezTo>
                    <a:pt x="406" y="349"/>
                    <a:pt x="406" y="349"/>
                    <a:pt x="406" y="349"/>
                  </a:cubicBezTo>
                  <a:lnTo>
                    <a:pt x="406" y="354"/>
                  </a:lnTo>
                  <a:close/>
                  <a:moveTo>
                    <a:pt x="406" y="315"/>
                  </a:moveTo>
                  <a:cubicBezTo>
                    <a:pt x="374" y="315"/>
                    <a:pt x="374" y="315"/>
                    <a:pt x="374" y="315"/>
                  </a:cubicBezTo>
                  <a:cubicBezTo>
                    <a:pt x="373" y="314"/>
                    <a:pt x="373" y="314"/>
                    <a:pt x="373" y="314"/>
                  </a:cubicBezTo>
                  <a:cubicBezTo>
                    <a:pt x="406" y="314"/>
                    <a:pt x="406" y="314"/>
                    <a:pt x="406" y="314"/>
                  </a:cubicBezTo>
                  <a:lnTo>
                    <a:pt x="406" y="315"/>
                  </a:lnTo>
                  <a:close/>
                  <a:moveTo>
                    <a:pt x="406" y="310"/>
                  </a:moveTo>
                  <a:cubicBezTo>
                    <a:pt x="375" y="310"/>
                    <a:pt x="375" y="310"/>
                    <a:pt x="375" y="310"/>
                  </a:cubicBezTo>
                  <a:cubicBezTo>
                    <a:pt x="406" y="283"/>
                    <a:pt x="406" y="283"/>
                    <a:pt x="406" y="283"/>
                  </a:cubicBezTo>
                  <a:lnTo>
                    <a:pt x="406" y="310"/>
                  </a:lnTo>
                  <a:close/>
                  <a:moveTo>
                    <a:pt x="406" y="273"/>
                  </a:moveTo>
                  <a:cubicBezTo>
                    <a:pt x="378" y="249"/>
                    <a:pt x="378" y="249"/>
                    <a:pt x="378" y="249"/>
                  </a:cubicBezTo>
                  <a:cubicBezTo>
                    <a:pt x="406" y="249"/>
                    <a:pt x="406" y="249"/>
                    <a:pt x="406" y="249"/>
                  </a:cubicBezTo>
                  <a:lnTo>
                    <a:pt x="406" y="273"/>
                  </a:lnTo>
                  <a:close/>
                  <a:moveTo>
                    <a:pt x="406" y="245"/>
                  </a:moveTo>
                  <a:cubicBezTo>
                    <a:pt x="381" y="245"/>
                    <a:pt x="381" y="245"/>
                    <a:pt x="381" y="245"/>
                  </a:cubicBezTo>
                  <a:cubicBezTo>
                    <a:pt x="406" y="222"/>
                    <a:pt x="406" y="222"/>
                    <a:pt x="406" y="222"/>
                  </a:cubicBezTo>
                  <a:lnTo>
                    <a:pt x="406" y="245"/>
                  </a:lnTo>
                  <a:close/>
                  <a:moveTo>
                    <a:pt x="406" y="212"/>
                  </a:moveTo>
                  <a:cubicBezTo>
                    <a:pt x="383" y="192"/>
                    <a:pt x="383" y="192"/>
                    <a:pt x="383" y="192"/>
                  </a:cubicBezTo>
                  <a:cubicBezTo>
                    <a:pt x="406" y="192"/>
                    <a:pt x="406" y="192"/>
                    <a:pt x="406" y="192"/>
                  </a:cubicBezTo>
                  <a:lnTo>
                    <a:pt x="406" y="212"/>
                  </a:lnTo>
                  <a:close/>
                  <a:moveTo>
                    <a:pt x="406" y="187"/>
                  </a:moveTo>
                  <a:cubicBezTo>
                    <a:pt x="386" y="187"/>
                    <a:pt x="386" y="187"/>
                    <a:pt x="386" y="187"/>
                  </a:cubicBezTo>
                  <a:cubicBezTo>
                    <a:pt x="406" y="171"/>
                    <a:pt x="406" y="171"/>
                    <a:pt x="406" y="171"/>
                  </a:cubicBezTo>
                  <a:lnTo>
                    <a:pt x="406" y="187"/>
                  </a:lnTo>
                  <a:close/>
                  <a:moveTo>
                    <a:pt x="406" y="161"/>
                  </a:moveTo>
                  <a:cubicBezTo>
                    <a:pt x="387" y="145"/>
                    <a:pt x="387" y="145"/>
                    <a:pt x="387" y="145"/>
                  </a:cubicBezTo>
                  <a:cubicBezTo>
                    <a:pt x="406" y="145"/>
                    <a:pt x="406" y="145"/>
                    <a:pt x="406" y="145"/>
                  </a:cubicBezTo>
                  <a:lnTo>
                    <a:pt x="406" y="161"/>
                  </a:lnTo>
                  <a:close/>
                  <a:moveTo>
                    <a:pt x="406" y="141"/>
                  </a:moveTo>
                  <a:cubicBezTo>
                    <a:pt x="388" y="141"/>
                    <a:pt x="388" y="141"/>
                    <a:pt x="388" y="141"/>
                  </a:cubicBezTo>
                  <a:cubicBezTo>
                    <a:pt x="406" y="128"/>
                    <a:pt x="406" y="128"/>
                    <a:pt x="406" y="128"/>
                  </a:cubicBezTo>
                  <a:lnTo>
                    <a:pt x="406" y="141"/>
                  </a:lnTo>
                  <a:close/>
                  <a:moveTo>
                    <a:pt x="406" y="119"/>
                  </a:moveTo>
                  <a:cubicBezTo>
                    <a:pt x="390" y="108"/>
                    <a:pt x="390" y="108"/>
                    <a:pt x="390" y="108"/>
                  </a:cubicBezTo>
                  <a:cubicBezTo>
                    <a:pt x="406" y="108"/>
                    <a:pt x="406" y="108"/>
                    <a:pt x="406" y="108"/>
                  </a:cubicBezTo>
                  <a:lnTo>
                    <a:pt x="406" y="119"/>
                  </a:lnTo>
                  <a:close/>
                  <a:moveTo>
                    <a:pt x="406" y="105"/>
                  </a:moveTo>
                  <a:cubicBezTo>
                    <a:pt x="391" y="105"/>
                    <a:pt x="391" y="105"/>
                    <a:pt x="391" y="105"/>
                  </a:cubicBezTo>
                  <a:cubicBezTo>
                    <a:pt x="406" y="92"/>
                    <a:pt x="406" y="92"/>
                    <a:pt x="406" y="92"/>
                  </a:cubicBezTo>
                  <a:lnTo>
                    <a:pt x="406" y="105"/>
                  </a:lnTo>
                  <a:close/>
                  <a:moveTo>
                    <a:pt x="406" y="82"/>
                  </a:moveTo>
                  <a:cubicBezTo>
                    <a:pt x="392" y="71"/>
                    <a:pt x="392" y="71"/>
                    <a:pt x="392" y="71"/>
                  </a:cubicBezTo>
                  <a:cubicBezTo>
                    <a:pt x="406" y="71"/>
                    <a:pt x="406" y="71"/>
                    <a:pt x="406" y="71"/>
                  </a:cubicBezTo>
                  <a:lnTo>
                    <a:pt x="406" y="82"/>
                  </a:lnTo>
                  <a:close/>
                  <a:moveTo>
                    <a:pt x="406" y="67"/>
                  </a:moveTo>
                  <a:cubicBezTo>
                    <a:pt x="393" y="67"/>
                    <a:pt x="393" y="67"/>
                    <a:pt x="393" y="67"/>
                  </a:cubicBezTo>
                  <a:cubicBezTo>
                    <a:pt x="406" y="55"/>
                    <a:pt x="406" y="55"/>
                    <a:pt x="406" y="55"/>
                  </a:cubicBezTo>
                  <a:lnTo>
                    <a:pt x="406" y="67"/>
                  </a:lnTo>
                  <a:close/>
                  <a:moveTo>
                    <a:pt x="406" y="45"/>
                  </a:moveTo>
                  <a:cubicBezTo>
                    <a:pt x="394" y="34"/>
                    <a:pt x="394" y="34"/>
                    <a:pt x="394" y="34"/>
                  </a:cubicBezTo>
                  <a:cubicBezTo>
                    <a:pt x="406" y="34"/>
                    <a:pt x="406" y="34"/>
                    <a:pt x="406" y="34"/>
                  </a:cubicBezTo>
                  <a:lnTo>
                    <a:pt x="406" y="45"/>
                  </a:lnTo>
                  <a:close/>
                  <a:moveTo>
                    <a:pt x="393" y="19"/>
                  </a:moveTo>
                  <a:cubicBezTo>
                    <a:pt x="406" y="19"/>
                    <a:pt x="406" y="19"/>
                    <a:pt x="406" y="19"/>
                  </a:cubicBezTo>
                  <a:cubicBezTo>
                    <a:pt x="406" y="30"/>
                    <a:pt x="406" y="30"/>
                    <a:pt x="406" y="30"/>
                  </a:cubicBezTo>
                  <a:cubicBezTo>
                    <a:pt x="392" y="30"/>
                    <a:pt x="392" y="30"/>
                    <a:pt x="392" y="30"/>
                  </a:cubicBezTo>
                  <a:lnTo>
                    <a:pt x="393" y="19"/>
                  </a:lnTo>
                  <a:close/>
                  <a:moveTo>
                    <a:pt x="391" y="36"/>
                  </a:moveTo>
                  <a:cubicBezTo>
                    <a:pt x="406" y="49"/>
                    <a:pt x="406" y="49"/>
                    <a:pt x="406" y="49"/>
                  </a:cubicBezTo>
                  <a:cubicBezTo>
                    <a:pt x="406" y="50"/>
                    <a:pt x="406" y="50"/>
                    <a:pt x="406" y="50"/>
                  </a:cubicBezTo>
                  <a:cubicBezTo>
                    <a:pt x="389" y="66"/>
                    <a:pt x="389" y="66"/>
                    <a:pt x="389" y="66"/>
                  </a:cubicBezTo>
                  <a:lnTo>
                    <a:pt x="391" y="36"/>
                  </a:lnTo>
                  <a:close/>
                  <a:moveTo>
                    <a:pt x="388" y="73"/>
                  </a:moveTo>
                  <a:cubicBezTo>
                    <a:pt x="406" y="87"/>
                    <a:pt x="406" y="87"/>
                    <a:pt x="406" y="87"/>
                  </a:cubicBezTo>
                  <a:cubicBezTo>
                    <a:pt x="406" y="87"/>
                    <a:pt x="406" y="87"/>
                    <a:pt x="406" y="87"/>
                  </a:cubicBezTo>
                  <a:cubicBezTo>
                    <a:pt x="386" y="104"/>
                    <a:pt x="386" y="104"/>
                    <a:pt x="386" y="104"/>
                  </a:cubicBezTo>
                  <a:lnTo>
                    <a:pt x="388" y="73"/>
                  </a:lnTo>
                  <a:close/>
                  <a:moveTo>
                    <a:pt x="385" y="110"/>
                  </a:moveTo>
                  <a:cubicBezTo>
                    <a:pt x="406" y="124"/>
                    <a:pt x="406" y="124"/>
                    <a:pt x="406" y="124"/>
                  </a:cubicBezTo>
                  <a:cubicBezTo>
                    <a:pt x="383" y="140"/>
                    <a:pt x="383" y="140"/>
                    <a:pt x="383" y="140"/>
                  </a:cubicBezTo>
                  <a:lnTo>
                    <a:pt x="385" y="110"/>
                  </a:lnTo>
                  <a:close/>
                  <a:moveTo>
                    <a:pt x="383" y="147"/>
                  </a:moveTo>
                  <a:cubicBezTo>
                    <a:pt x="406" y="165"/>
                    <a:pt x="406" y="165"/>
                    <a:pt x="406" y="165"/>
                  </a:cubicBezTo>
                  <a:cubicBezTo>
                    <a:pt x="406" y="166"/>
                    <a:pt x="406" y="166"/>
                    <a:pt x="406" y="166"/>
                  </a:cubicBezTo>
                  <a:cubicBezTo>
                    <a:pt x="380" y="187"/>
                    <a:pt x="380" y="187"/>
                    <a:pt x="380" y="187"/>
                  </a:cubicBezTo>
                  <a:cubicBezTo>
                    <a:pt x="380" y="187"/>
                    <a:pt x="380" y="187"/>
                    <a:pt x="380" y="187"/>
                  </a:cubicBezTo>
                  <a:lnTo>
                    <a:pt x="383" y="147"/>
                  </a:lnTo>
                  <a:close/>
                  <a:moveTo>
                    <a:pt x="379" y="193"/>
                  </a:moveTo>
                  <a:cubicBezTo>
                    <a:pt x="406" y="216"/>
                    <a:pt x="406" y="216"/>
                    <a:pt x="406" y="216"/>
                  </a:cubicBezTo>
                  <a:cubicBezTo>
                    <a:pt x="406" y="217"/>
                    <a:pt x="406" y="217"/>
                    <a:pt x="406" y="217"/>
                  </a:cubicBezTo>
                  <a:cubicBezTo>
                    <a:pt x="375" y="245"/>
                    <a:pt x="375" y="245"/>
                    <a:pt x="375" y="245"/>
                  </a:cubicBezTo>
                  <a:cubicBezTo>
                    <a:pt x="375" y="245"/>
                    <a:pt x="375" y="245"/>
                    <a:pt x="375" y="245"/>
                  </a:cubicBezTo>
                  <a:lnTo>
                    <a:pt x="379" y="193"/>
                  </a:lnTo>
                  <a:close/>
                  <a:moveTo>
                    <a:pt x="375" y="251"/>
                  </a:moveTo>
                  <a:cubicBezTo>
                    <a:pt x="406" y="278"/>
                    <a:pt x="406" y="278"/>
                    <a:pt x="406" y="278"/>
                  </a:cubicBezTo>
                  <a:cubicBezTo>
                    <a:pt x="406" y="278"/>
                    <a:pt x="406" y="278"/>
                    <a:pt x="406" y="278"/>
                  </a:cubicBezTo>
                  <a:cubicBezTo>
                    <a:pt x="370" y="310"/>
                    <a:pt x="370" y="310"/>
                    <a:pt x="370" y="310"/>
                  </a:cubicBezTo>
                  <a:lnTo>
                    <a:pt x="375" y="251"/>
                  </a:lnTo>
                  <a:close/>
                  <a:moveTo>
                    <a:pt x="367" y="343"/>
                  </a:moveTo>
                  <a:cubicBezTo>
                    <a:pt x="404" y="343"/>
                    <a:pt x="404" y="343"/>
                    <a:pt x="404" y="343"/>
                  </a:cubicBezTo>
                  <a:cubicBezTo>
                    <a:pt x="406" y="344"/>
                    <a:pt x="406" y="344"/>
                    <a:pt x="406" y="344"/>
                  </a:cubicBezTo>
                  <a:cubicBezTo>
                    <a:pt x="394" y="354"/>
                    <a:pt x="394" y="354"/>
                    <a:pt x="394" y="354"/>
                  </a:cubicBezTo>
                  <a:cubicBezTo>
                    <a:pt x="367" y="354"/>
                    <a:pt x="367" y="354"/>
                    <a:pt x="367" y="354"/>
                  </a:cubicBezTo>
                  <a:lnTo>
                    <a:pt x="367" y="343"/>
                  </a:lnTo>
                  <a:close/>
                  <a:moveTo>
                    <a:pt x="175" y="487"/>
                  </a:moveTo>
                  <a:cubicBezTo>
                    <a:pt x="175" y="485"/>
                    <a:pt x="175" y="485"/>
                    <a:pt x="175" y="485"/>
                  </a:cubicBezTo>
                  <a:cubicBezTo>
                    <a:pt x="178" y="487"/>
                    <a:pt x="178" y="487"/>
                    <a:pt x="178" y="487"/>
                  </a:cubicBezTo>
                  <a:lnTo>
                    <a:pt x="175" y="487"/>
                  </a:lnTo>
                  <a:close/>
                  <a:moveTo>
                    <a:pt x="180" y="450"/>
                  </a:moveTo>
                  <a:cubicBezTo>
                    <a:pt x="183" y="487"/>
                    <a:pt x="183" y="487"/>
                    <a:pt x="183" y="487"/>
                  </a:cubicBezTo>
                  <a:cubicBezTo>
                    <a:pt x="182" y="487"/>
                    <a:pt x="182" y="487"/>
                    <a:pt x="182" y="487"/>
                  </a:cubicBezTo>
                  <a:cubicBezTo>
                    <a:pt x="175" y="482"/>
                    <a:pt x="175" y="482"/>
                    <a:pt x="175" y="482"/>
                  </a:cubicBezTo>
                  <a:cubicBezTo>
                    <a:pt x="175" y="454"/>
                    <a:pt x="175" y="454"/>
                    <a:pt x="175" y="454"/>
                  </a:cubicBezTo>
                  <a:cubicBezTo>
                    <a:pt x="180" y="450"/>
                    <a:pt x="180" y="450"/>
                    <a:pt x="180" y="450"/>
                  </a:cubicBezTo>
                  <a:cubicBezTo>
                    <a:pt x="180" y="450"/>
                    <a:pt x="180" y="450"/>
                    <a:pt x="180" y="450"/>
                  </a:cubicBezTo>
                  <a:close/>
                  <a:moveTo>
                    <a:pt x="176" y="450"/>
                  </a:moveTo>
                  <a:cubicBezTo>
                    <a:pt x="175" y="452"/>
                    <a:pt x="175" y="452"/>
                    <a:pt x="175" y="452"/>
                  </a:cubicBezTo>
                  <a:cubicBezTo>
                    <a:pt x="175" y="450"/>
                    <a:pt x="175" y="450"/>
                    <a:pt x="175" y="450"/>
                  </a:cubicBezTo>
                  <a:lnTo>
                    <a:pt x="176" y="450"/>
                  </a:lnTo>
                  <a:close/>
                  <a:moveTo>
                    <a:pt x="175" y="448"/>
                  </a:moveTo>
                  <a:cubicBezTo>
                    <a:pt x="175" y="447"/>
                    <a:pt x="175" y="447"/>
                    <a:pt x="175" y="447"/>
                  </a:cubicBezTo>
                  <a:cubicBezTo>
                    <a:pt x="177" y="448"/>
                    <a:pt x="177" y="448"/>
                    <a:pt x="177" y="448"/>
                  </a:cubicBezTo>
                  <a:lnTo>
                    <a:pt x="175" y="448"/>
                  </a:lnTo>
                  <a:close/>
                  <a:moveTo>
                    <a:pt x="180" y="448"/>
                  </a:moveTo>
                  <a:cubicBezTo>
                    <a:pt x="175" y="444"/>
                    <a:pt x="175" y="444"/>
                    <a:pt x="175" y="444"/>
                  </a:cubicBezTo>
                  <a:cubicBezTo>
                    <a:pt x="175" y="414"/>
                    <a:pt x="175" y="414"/>
                    <a:pt x="175" y="414"/>
                  </a:cubicBezTo>
                  <a:cubicBezTo>
                    <a:pt x="177" y="412"/>
                    <a:pt x="177" y="412"/>
                    <a:pt x="177" y="412"/>
                  </a:cubicBezTo>
                  <a:lnTo>
                    <a:pt x="180" y="448"/>
                  </a:lnTo>
                  <a:close/>
                  <a:moveTo>
                    <a:pt x="156" y="244"/>
                  </a:moveTo>
                  <a:cubicBezTo>
                    <a:pt x="164" y="244"/>
                    <a:pt x="164" y="244"/>
                    <a:pt x="164" y="244"/>
                  </a:cubicBezTo>
                  <a:cubicBezTo>
                    <a:pt x="164" y="250"/>
                    <a:pt x="164" y="250"/>
                    <a:pt x="164" y="250"/>
                  </a:cubicBezTo>
                  <a:cubicBezTo>
                    <a:pt x="156" y="250"/>
                    <a:pt x="156" y="250"/>
                    <a:pt x="156" y="250"/>
                  </a:cubicBezTo>
                  <a:lnTo>
                    <a:pt x="156" y="244"/>
                  </a:lnTo>
                  <a:close/>
                  <a:moveTo>
                    <a:pt x="156" y="252"/>
                  </a:moveTo>
                  <a:cubicBezTo>
                    <a:pt x="162" y="252"/>
                    <a:pt x="162" y="252"/>
                    <a:pt x="162" y="252"/>
                  </a:cubicBezTo>
                  <a:cubicBezTo>
                    <a:pt x="156" y="258"/>
                    <a:pt x="156" y="258"/>
                    <a:pt x="156" y="258"/>
                  </a:cubicBezTo>
                  <a:lnTo>
                    <a:pt x="156" y="252"/>
                  </a:lnTo>
                  <a:close/>
                  <a:moveTo>
                    <a:pt x="156" y="261"/>
                  </a:moveTo>
                  <a:cubicBezTo>
                    <a:pt x="164" y="253"/>
                    <a:pt x="164" y="253"/>
                    <a:pt x="164" y="253"/>
                  </a:cubicBezTo>
                  <a:cubicBezTo>
                    <a:pt x="166" y="271"/>
                    <a:pt x="166" y="271"/>
                    <a:pt x="166" y="271"/>
                  </a:cubicBezTo>
                  <a:cubicBezTo>
                    <a:pt x="156" y="262"/>
                    <a:pt x="156" y="262"/>
                    <a:pt x="156" y="262"/>
                  </a:cubicBezTo>
                  <a:lnTo>
                    <a:pt x="156" y="261"/>
                  </a:lnTo>
                  <a:close/>
                  <a:moveTo>
                    <a:pt x="156" y="265"/>
                  </a:moveTo>
                  <a:cubicBezTo>
                    <a:pt x="164" y="271"/>
                    <a:pt x="164" y="271"/>
                    <a:pt x="164" y="271"/>
                  </a:cubicBezTo>
                  <a:cubicBezTo>
                    <a:pt x="156" y="271"/>
                    <a:pt x="156" y="271"/>
                    <a:pt x="156" y="271"/>
                  </a:cubicBezTo>
                  <a:lnTo>
                    <a:pt x="156" y="265"/>
                  </a:lnTo>
                  <a:close/>
                  <a:moveTo>
                    <a:pt x="156" y="274"/>
                  </a:moveTo>
                  <a:cubicBezTo>
                    <a:pt x="163" y="274"/>
                    <a:pt x="163" y="274"/>
                    <a:pt x="163" y="274"/>
                  </a:cubicBezTo>
                  <a:cubicBezTo>
                    <a:pt x="156" y="279"/>
                    <a:pt x="156" y="279"/>
                    <a:pt x="156" y="279"/>
                  </a:cubicBezTo>
                  <a:lnTo>
                    <a:pt x="156" y="274"/>
                  </a:lnTo>
                  <a:close/>
                  <a:moveTo>
                    <a:pt x="156" y="282"/>
                  </a:moveTo>
                  <a:cubicBezTo>
                    <a:pt x="166" y="274"/>
                    <a:pt x="166" y="274"/>
                    <a:pt x="166" y="274"/>
                  </a:cubicBezTo>
                  <a:cubicBezTo>
                    <a:pt x="167" y="292"/>
                    <a:pt x="167" y="292"/>
                    <a:pt x="167" y="292"/>
                  </a:cubicBezTo>
                  <a:cubicBezTo>
                    <a:pt x="156" y="283"/>
                    <a:pt x="156" y="283"/>
                    <a:pt x="156" y="283"/>
                  </a:cubicBezTo>
                  <a:lnTo>
                    <a:pt x="156" y="282"/>
                  </a:lnTo>
                  <a:close/>
                  <a:moveTo>
                    <a:pt x="156" y="286"/>
                  </a:moveTo>
                  <a:cubicBezTo>
                    <a:pt x="165" y="292"/>
                    <a:pt x="165" y="292"/>
                    <a:pt x="165" y="292"/>
                  </a:cubicBezTo>
                  <a:cubicBezTo>
                    <a:pt x="156" y="292"/>
                    <a:pt x="156" y="292"/>
                    <a:pt x="156" y="292"/>
                  </a:cubicBezTo>
                  <a:lnTo>
                    <a:pt x="156" y="286"/>
                  </a:lnTo>
                  <a:close/>
                  <a:moveTo>
                    <a:pt x="156" y="295"/>
                  </a:moveTo>
                  <a:cubicBezTo>
                    <a:pt x="164" y="295"/>
                    <a:pt x="164" y="295"/>
                    <a:pt x="164" y="295"/>
                  </a:cubicBezTo>
                  <a:cubicBezTo>
                    <a:pt x="156" y="301"/>
                    <a:pt x="156" y="301"/>
                    <a:pt x="156" y="301"/>
                  </a:cubicBezTo>
                  <a:lnTo>
                    <a:pt x="156" y="295"/>
                  </a:lnTo>
                  <a:close/>
                  <a:moveTo>
                    <a:pt x="156" y="303"/>
                  </a:moveTo>
                  <a:cubicBezTo>
                    <a:pt x="168" y="295"/>
                    <a:pt x="168" y="295"/>
                    <a:pt x="168" y="295"/>
                  </a:cubicBezTo>
                  <a:cubicBezTo>
                    <a:pt x="169" y="313"/>
                    <a:pt x="169" y="313"/>
                    <a:pt x="169" y="313"/>
                  </a:cubicBezTo>
                  <a:cubicBezTo>
                    <a:pt x="156" y="304"/>
                    <a:pt x="156" y="304"/>
                    <a:pt x="156" y="304"/>
                  </a:cubicBezTo>
                  <a:lnTo>
                    <a:pt x="156" y="303"/>
                  </a:lnTo>
                  <a:close/>
                  <a:moveTo>
                    <a:pt x="156" y="306"/>
                  </a:moveTo>
                  <a:cubicBezTo>
                    <a:pt x="166" y="314"/>
                    <a:pt x="166" y="314"/>
                    <a:pt x="166" y="314"/>
                  </a:cubicBezTo>
                  <a:cubicBezTo>
                    <a:pt x="156" y="314"/>
                    <a:pt x="156" y="314"/>
                    <a:pt x="156" y="314"/>
                  </a:cubicBezTo>
                  <a:lnTo>
                    <a:pt x="156" y="306"/>
                  </a:lnTo>
                  <a:close/>
                  <a:moveTo>
                    <a:pt x="156" y="316"/>
                  </a:moveTo>
                  <a:cubicBezTo>
                    <a:pt x="166" y="316"/>
                    <a:pt x="166" y="316"/>
                    <a:pt x="166" y="316"/>
                  </a:cubicBezTo>
                  <a:cubicBezTo>
                    <a:pt x="156" y="324"/>
                    <a:pt x="156" y="324"/>
                    <a:pt x="156" y="324"/>
                  </a:cubicBezTo>
                  <a:lnTo>
                    <a:pt x="156" y="316"/>
                  </a:lnTo>
                  <a:close/>
                  <a:moveTo>
                    <a:pt x="156" y="327"/>
                  </a:moveTo>
                  <a:cubicBezTo>
                    <a:pt x="169" y="316"/>
                    <a:pt x="169" y="316"/>
                    <a:pt x="169" y="316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56" y="328"/>
                    <a:pt x="156" y="328"/>
                    <a:pt x="156" y="328"/>
                  </a:cubicBezTo>
                  <a:lnTo>
                    <a:pt x="156" y="327"/>
                  </a:lnTo>
                  <a:close/>
                  <a:moveTo>
                    <a:pt x="156" y="330"/>
                  </a:moveTo>
                  <a:cubicBezTo>
                    <a:pt x="168" y="340"/>
                    <a:pt x="168" y="340"/>
                    <a:pt x="168" y="340"/>
                  </a:cubicBezTo>
                  <a:cubicBezTo>
                    <a:pt x="156" y="340"/>
                    <a:pt x="156" y="340"/>
                    <a:pt x="156" y="340"/>
                  </a:cubicBezTo>
                  <a:lnTo>
                    <a:pt x="156" y="330"/>
                  </a:lnTo>
                  <a:close/>
                  <a:moveTo>
                    <a:pt x="156" y="342"/>
                  </a:moveTo>
                  <a:cubicBezTo>
                    <a:pt x="168" y="342"/>
                    <a:pt x="168" y="342"/>
                    <a:pt x="168" y="342"/>
                  </a:cubicBezTo>
                  <a:cubicBezTo>
                    <a:pt x="156" y="353"/>
                    <a:pt x="156" y="353"/>
                    <a:pt x="156" y="353"/>
                  </a:cubicBezTo>
                  <a:lnTo>
                    <a:pt x="156" y="342"/>
                  </a:lnTo>
                  <a:close/>
                  <a:moveTo>
                    <a:pt x="156" y="356"/>
                  </a:moveTo>
                  <a:cubicBezTo>
                    <a:pt x="171" y="342"/>
                    <a:pt x="171" y="342"/>
                    <a:pt x="171" y="342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56" y="357"/>
                    <a:pt x="156" y="357"/>
                    <a:pt x="156" y="357"/>
                  </a:cubicBezTo>
                  <a:lnTo>
                    <a:pt x="156" y="356"/>
                  </a:lnTo>
                  <a:close/>
                  <a:moveTo>
                    <a:pt x="156" y="360"/>
                  </a:moveTo>
                  <a:cubicBezTo>
                    <a:pt x="170" y="373"/>
                    <a:pt x="170" y="373"/>
                    <a:pt x="170" y="373"/>
                  </a:cubicBezTo>
                  <a:cubicBezTo>
                    <a:pt x="156" y="373"/>
                    <a:pt x="156" y="373"/>
                    <a:pt x="156" y="373"/>
                  </a:cubicBezTo>
                  <a:lnTo>
                    <a:pt x="156" y="360"/>
                  </a:lnTo>
                  <a:close/>
                  <a:moveTo>
                    <a:pt x="156" y="375"/>
                  </a:moveTo>
                  <a:cubicBezTo>
                    <a:pt x="171" y="375"/>
                    <a:pt x="171" y="375"/>
                    <a:pt x="171" y="375"/>
                  </a:cubicBezTo>
                  <a:cubicBezTo>
                    <a:pt x="156" y="388"/>
                    <a:pt x="156" y="388"/>
                    <a:pt x="156" y="388"/>
                  </a:cubicBezTo>
                  <a:lnTo>
                    <a:pt x="156" y="375"/>
                  </a:lnTo>
                  <a:close/>
                  <a:moveTo>
                    <a:pt x="156" y="391"/>
                  </a:moveTo>
                  <a:cubicBezTo>
                    <a:pt x="174" y="375"/>
                    <a:pt x="174" y="375"/>
                    <a:pt x="174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7" y="410"/>
                    <a:pt x="177" y="410"/>
                    <a:pt x="177" y="410"/>
                  </a:cubicBezTo>
                  <a:cubicBezTo>
                    <a:pt x="175" y="408"/>
                    <a:pt x="175" y="408"/>
                    <a:pt x="175" y="408"/>
                  </a:cubicBezTo>
                  <a:cubicBezTo>
                    <a:pt x="175" y="407"/>
                    <a:pt x="175" y="407"/>
                    <a:pt x="175" y="407"/>
                  </a:cubicBezTo>
                  <a:cubicBezTo>
                    <a:pt x="173" y="407"/>
                    <a:pt x="173" y="407"/>
                    <a:pt x="173" y="407"/>
                  </a:cubicBezTo>
                  <a:cubicBezTo>
                    <a:pt x="156" y="392"/>
                    <a:pt x="156" y="392"/>
                    <a:pt x="156" y="392"/>
                  </a:cubicBezTo>
                  <a:lnTo>
                    <a:pt x="156" y="391"/>
                  </a:lnTo>
                  <a:close/>
                  <a:moveTo>
                    <a:pt x="156" y="395"/>
                  </a:moveTo>
                  <a:cubicBezTo>
                    <a:pt x="170" y="407"/>
                    <a:pt x="170" y="407"/>
                    <a:pt x="170" y="407"/>
                  </a:cubicBezTo>
                  <a:cubicBezTo>
                    <a:pt x="156" y="407"/>
                    <a:pt x="156" y="407"/>
                    <a:pt x="156" y="407"/>
                  </a:cubicBezTo>
                  <a:lnTo>
                    <a:pt x="156" y="395"/>
                  </a:lnTo>
                  <a:close/>
                  <a:moveTo>
                    <a:pt x="152" y="407"/>
                  </a:moveTo>
                  <a:cubicBezTo>
                    <a:pt x="137" y="407"/>
                    <a:pt x="137" y="407"/>
                    <a:pt x="137" y="407"/>
                  </a:cubicBezTo>
                  <a:cubicBezTo>
                    <a:pt x="152" y="394"/>
                    <a:pt x="152" y="394"/>
                    <a:pt x="152" y="394"/>
                  </a:cubicBezTo>
                  <a:lnTo>
                    <a:pt x="152" y="407"/>
                  </a:lnTo>
                  <a:close/>
                  <a:moveTo>
                    <a:pt x="152" y="389"/>
                  </a:moveTo>
                  <a:cubicBezTo>
                    <a:pt x="136" y="375"/>
                    <a:pt x="136" y="375"/>
                    <a:pt x="136" y="375"/>
                  </a:cubicBezTo>
                  <a:cubicBezTo>
                    <a:pt x="152" y="375"/>
                    <a:pt x="152" y="375"/>
                    <a:pt x="152" y="375"/>
                  </a:cubicBezTo>
                  <a:lnTo>
                    <a:pt x="152" y="389"/>
                  </a:lnTo>
                  <a:close/>
                  <a:moveTo>
                    <a:pt x="152" y="373"/>
                  </a:moveTo>
                  <a:cubicBezTo>
                    <a:pt x="137" y="373"/>
                    <a:pt x="137" y="373"/>
                    <a:pt x="137" y="373"/>
                  </a:cubicBezTo>
                  <a:cubicBezTo>
                    <a:pt x="152" y="359"/>
                    <a:pt x="152" y="359"/>
                    <a:pt x="152" y="359"/>
                  </a:cubicBezTo>
                  <a:lnTo>
                    <a:pt x="152" y="373"/>
                  </a:lnTo>
                  <a:close/>
                  <a:moveTo>
                    <a:pt x="152" y="354"/>
                  </a:moveTo>
                  <a:cubicBezTo>
                    <a:pt x="139" y="342"/>
                    <a:pt x="139" y="342"/>
                    <a:pt x="139" y="342"/>
                  </a:cubicBezTo>
                  <a:cubicBezTo>
                    <a:pt x="152" y="342"/>
                    <a:pt x="152" y="342"/>
                    <a:pt x="152" y="342"/>
                  </a:cubicBezTo>
                  <a:lnTo>
                    <a:pt x="152" y="354"/>
                  </a:lnTo>
                  <a:close/>
                  <a:moveTo>
                    <a:pt x="152" y="340"/>
                  </a:moveTo>
                  <a:cubicBezTo>
                    <a:pt x="140" y="340"/>
                    <a:pt x="140" y="340"/>
                    <a:pt x="140" y="340"/>
                  </a:cubicBezTo>
                  <a:cubicBezTo>
                    <a:pt x="152" y="330"/>
                    <a:pt x="152" y="330"/>
                    <a:pt x="152" y="330"/>
                  </a:cubicBezTo>
                  <a:lnTo>
                    <a:pt x="152" y="340"/>
                  </a:lnTo>
                  <a:close/>
                  <a:moveTo>
                    <a:pt x="152" y="325"/>
                  </a:moveTo>
                  <a:cubicBezTo>
                    <a:pt x="141" y="316"/>
                    <a:pt x="141" y="316"/>
                    <a:pt x="141" y="316"/>
                  </a:cubicBezTo>
                  <a:cubicBezTo>
                    <a:pt x="152" y="316"/>
                    <a:pt x="152" y="316"/>
                    <a:pt x="152" y="316"/>
                  </a:cubicBezTo>
                  <a:lnTo>
                    <a:pt x="152" y="325"/>
                  </a:lnTo>
                  <a:close/>
                  <a:moveTo>
                    <a:pt x="152" y="314"/>
                  </a:moveTo>
                  <a:cubicBezTo>
                    <a:pt x="141" y="314"/>
                    <a:pt x="141" y="314"/>
                    <a:pt x="141" y="314"/>
                  </a:cubicBezTo>
                  <a:cubicBezTo>
                    <a:pt x="152" y="306"/>
                    <a:pt x="152" y="306"/>
                    <a:pt x="152" y="306"/>
                  </a:cubicBezTo>
                  <a:lnTo>
                    <a:pt x="152" y="314"/>
                  </a:lnTo>
                  <a:close/>
                  <a:moveTo>
                    <a:pt x="152" y="301"/>
                  </a:moveTo>
                  <a:cubicBezTo>
                    <a:pt x="142" y="295"/>
                    <a:pt x="142" y="295"/>
                    <a:pt x="142" y="295"/>
                  </a:cubicBezTo>
                  <a:cubicBezTo>
                    <a:pt x="152" y="295"/>
                    <a:pt x="152" y="295"/>
                    <a:pt x="152" y="295"/>
                  </a:cubicBezTo>
                  <a:lnTo>
                    <a:pt x="152" y="301"/>
                  </a:lnTo>
                  <a:close/>
                  <a:moveTo>
                    <a:pt x="152" y="292"/>
                  </a:moveTo>
                  <a:cubicBezTo>
                    <a:pt x="143" y="292"/>
                    <a:pt x="143" y="292"/>
                    <a:pt x="143" y="292"/>
                  </a:cubicBezTo>
                  <a:cubicBezTo>
                    <a:pt x="152" y="285"/>
                    <a:pt x="152" y="285"/>
                    <a:pt x="152" y="285"/>
                  </a:cubicBezTo>
                  <a:lnTo>
                    <a:pt x="152" y="292"/>
                  </a:lnTo>
                  <a:close/>
                  <a:moveTo>
                    <a:pt x="152" y="280"/>
                  </a:moveTo>
                  <a:cubicBezTo>
                    <a:pt x="144" y="274"/>
                    <a:pt x="144" y="274"/>
                    <a:pt x="144" y="274"/>
                  </a:cubicBezTo>
                  <a:cubicBezTo>
                    <a:pt x="152" y="274"/>
                    <a:pt x="152" y="274"/>
                    <a:pt x="152" y="274"/>
                  </a:cubicBezTo>
                  <a:lnTo>
                    <a:pt x="152" y="280"/>
                  </a:lnTo>
                  <a:close/>
                  <a:moveTo>
                    <a:pt x="152" y="271"/>
                  </a:moveTo>
                  <a:cubicBezTo>
                    <a:pt x="144" y="271"/>
                    <a:pt x="144" y="271"/>
                    <a:pt x="144" y="271"/>
                  </a:cubicBezTo>
                  <a:cubicBezTo>
                    <a:pt x="152" y="265"/>
                    <a:pt x="152" y="265"/>
                    <a:pt x="152" y="265"/>
                  </a:cubicBezTo>
                  <a:lnTo>
                    <a:pt x="152" y="271"/>
                  </a:lnTo>
                  <a:close/>
                  <a:moveTo>
                    <a:pt x="152" y="258"/>
                  </a:moveTo>
                  <a:cubicBezTo>
                    <a:pt x="145" y="252"/>
                    <a:pt x="145" y="252"/>
                    <a:pt x="145" y="252"/>
                  </a:cubicBezTo>
                  <a:cubicBezTo>
                    <a:pt x="152" y="252"/>
                    <a:pt x="152" y="252"/>
                    <a:pt x="152" y="252"/>
                  </a:cubicBezTo>
                  <a:lnTo>
                    <a:pt x="152" y="258"/>
                  </a:lnTo>
                  <a:close/>
                  <a:moveTo>
                    <a:pt x="144" y="244"/>
                  </a:moveTo>
                  <a:cubicBezTo>
                    <a:pt x="152" y="244"/>
                    <a:pt x="152" y="244"/>
                    <a:pt x="152" y="244"/>
                  </a:cubicBezTo>
                  <a:cubicBezTo>
                    <a:pt x="152" y="250"/>
                    <a:pt x="152" y="250"/>
                    <a:pt x="152" y="250"/>
                  </a:cubicBezTo>
                  <a:cubicBezTo>
                    <a:pt x="144" y="250"/>
                    <a:pt x="144" y="250"/>
                    <a:pt x="144" y="250"/>
                  </a:cubicBezTo>
                  <a:lnTo>
                    <a:pt x="144" y="244"/>
                  </a:lnTo>
                  <a:close/>
                  <a:moveTo>
                    <a:pt x="143" y="254"/>
                  </a:moveTo>
                  <a:cubicBezTo>
                    <a:pt x="152" y="261"/>
                    <a:pt x="152" y="261"/>
                    <a:pt x="152" y="261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42" y="271"/>
                    <a:pt x="142" y="271"/>
                    <a:pt x="142" y="271"/>
                  </a:cubicBezTo>
                  <a:lnTo>
                    <a:pt x="143" y="254"/>
                  </a:lnTo>
                  <a:close/>
                  <a:moveTo>
                    <a:pt x="142" y="274"/>
                  </a:moveTo>
                  <a:cubicBezTo>
                    <a:pt x="152" y="282"/>
                    <a:pt x="152" y="282"/>
                    <a:pt x="152" y="282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40" y="292"/>
                    <a:pt x="140" y="292"/>
                    <a:pt x="140" y="292"/>
                  </a:cubicBezTo>
                  <a:lnTo>
                    <a:pt x="142" y="274"/>
                  </a:lnTo>
                  <a:close/>
                  <a:moveTo>
                    <a:pt x="140" y="296"/>
                  </a:moveTo>
                  <a:cubicBezTo>
                    <a:pt x="152" y="304"/>
                    <a:pt x="152" y="304"/>
                    <a:pt x="152" y="304"/>
                  </a:cubicBezTo>
                  <a:cubicBezTo>
                    <a:pt x="139" y="313"/>
                    <a:pt x="139" y="313"/>
                    <a:pt x="139" y="313"/>
                  </a:cubicBezTo>
                  <a:lnTo>
                    <a:pt x="140" y="296"/>
                  </a:lnTo>
                  <a:close/>
                  <a:moveTo>
                    <a:pt x="139" y="317"/>
                  </a:moveTo>
                  <a:cubicBezTo>
                    <a:pt x="152" y="327"/>
                    <a:pt x="152" y="327"/>
                    <a:pt x="152" y="327"/>
                  </a:cubicBezTo>
                  <a:cubicBezTo>
                    <a:pt x="152" y="327"/>
                    <a:pt x="152" y="327"/>
                    <a:pt x="152" y="327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40"/>
                    <a:pt x="137" y="340"/>
                    <a:pt x="137" y="340"/>
                  </a:cubicBezTo>
                  <a:lnTo>
                    <a:pt x="139" y="317"/>
                  </a:lnTo>
                  <a:close/>
                  <a:moveTo>
                    <a:pt x="136" y="343"/>
                  </a:moveTo>
                  <a:cubicBezTo>
                    <a:pt x="152" y="356"/>
                    <a:pt x="152" y="356"/>
                    <a:pt x="152" y="356"/>
                  </a:cubicBezTo>
                  <a:cubicBezTo>
                    <a:pt x="152" y="357"/>
                    <a:pt x="152" y="357"/>
                    <a:pt x="152" y="357"/>
                  </a:cubicBezTo>
                  <a:cubicBezTo>
                    <a:pt x="134" y="373"/>
                    <a:pt x="134" y="373"/>
                    <a:pt x="134" y="373"/>
                  </a:cubicBezTo>
                  <a:cubicBezTo>
                    <a:pt x="134" y="373"/>
                    <a:pt x="134" y="373"/>
                    <a:pt x="134" y="373"/>
                  </a:cubicBezTo>
                  <a:lnTo>
                    <a:pt x="136" y="343"/>
                  </a:lnTo>
                  <a:close/>
                  <a:moveTo>
                    <a:pt x="134" y="376"/>
                  </a:moveTo>
                  <a:cubicBezTo>
                    <a:pt x="152" y="391"/>
                    <a:pt x="152" y="391"/>
                    <a:pt x="152" y="391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31" y="407"/>
                    <a:pt x="131" y="407"/>
                    <a:pt x="131" y="407"/>
                  </a:cubicBezTo>
                  <a:lnTo>
                    <a:pt x="134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178">
                <a:defRPr/>
              </a:pPr>
              <a:endParaRPr lang="nb-NO" sz="900" kern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02835" y="1238815"/>
            <a:ext cx="789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/>
                </a:solidFill>
              </a:rPr>
              <a:t>INTERPORE, New Orleans 14.05.2015</a:t>
            </a:r>
            <a:endParaRPr lang="nb-NO" sz="8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98" y="542985"/>
            <a:ext cx="9001711" cy="934411"/>
          </a:xfrm>
        </p:spPr>
        <p:txBody>
          <a:bodyPr/>
          <a:lstStyle/>
          <a:p>
            <a:r>
              <a:rPr lang="nb-NO" b="1" dirty="0" err="1"/>
              <a:t>W</a:t>
            </a:r>
            <a:r>
              <a:rPr lang="nb-NO" b="1" dirty="0" err="1" smtClean="0"/>
              <a:t>ay</a:t>
            </a:r>
            <a:r>
              <a:rPr lang="nb-NO" b="1" dirty="0" smtClean="0"/>
              <a:t> </a:t>
            </a:r>
            <a:r>
              <a:rPr lang="nb-NO" b="1" dirty="0" err="1" smtClean="0"/>
              <a:t>ahead</a:t>
            </a:r>
            <a:endParaRPr lang="nb-NO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98" y="1902381"/>
            <a:ext cx="5698216" cy="3801079"/>
          </a:xfrm>
        </p:spPr>
        <p:txBody>
          <a:bodyPr/>
          <a:lstStyle/>
          <a:p>
            <a:r>
              <a:rPr lang="nb-NO" dirty="0" smtClean="0"/>
              <a:t>Norway is </a:t>
            </a:r>
            <a:r>
              <a:rPr lang="nb-NO" dirty="0" err="1" smtClean="0">
                <a:solidFill>
                  <a:schemeClr val="accent3"/>
                </a:solidFill>
              </a:rPr>
              <a:t>aiming</a:t>
            </a:r>
            <a:r>
              <a:rPr lang="nb-NO" dirty="0" smtClean="0">
                <a:solidFill>
                  <a:schemeClr val="accent3"/>
                </a:solidFill>
              </a:rPr>
              <a:t> </a:t>
            </a:r>
            <a:r>
              <a:rPr lang="nb-NO" dirty="0" err="1" smtClean="0">
                <a:solidFill>
                  <a:schemeClr val="accent3"/>
                </a:solidFill>
              </a:rPr>
              <a:t>high</a:t>
            </a:r>
            <a:r>
              <a:rPr lang="nb-NO" dirty="0" smtClean="0">
                <a:solidFill>
                  <a:schemeClr val="accent3"/>
                </a:solidFill>
              </a:rPr>
              <a:t> </a:t>
            </a:r>
            <a:r>
              <a:rPr lang="nb-NO" dirty="0" err="1" smtClean="0"/>
              <a:t>when</a:t>
            </a:r>
            <a:r>
              <a:rPr lang="nb-NO" dirty="0" smtClean="0"/>
              <a:t> it </a:t>
            </a:r>
            <a:r>
              <a:rPr lang="nb-NO" dirty="0" err="1" smtClean="0"/>
              <a:t>comes</a:t>
            </a:r>
            <a:r>
              <a:rPr lang="nb-NO" dirty="0" smtClean="0"/>
              <a:t> to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plugging</a:t>
            </a:r>
            <a:r>
              <a:rPr lang="nb-NO" dirty="0" smtClean="0"/>
              <a:t> &amp; abandonment,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regulatory</a:t>
            </a:r>
            <a:r>
              <a:rPr lang="nb-NO" dirty="0" smtClean="0"/>
              <a:t> side and </a:t>
            </a:r>
            <a:r>
              <a:rPr lang="nb-NO" dirty="0" err="1" smtClean="0"/>
              <a:t>on</a:t>
            </a:r>
            <a:r>
              <a:rPr lang="nb-NO" dirty="0" smtClean="0"/>
              <a:t> R&amp;D</a:t>
            </a:r>
          </a:p>
          <a:p>
            <a:r>
              <a:rPr lang="nb-NO" dirty="0" smtClean="0"/>
              <a:t>A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accent3"/>
                </a:solidFill>
              </a:rPr>
              <a:t>plugging</a:t>
            </a:r>
            <a:r>
              <a:rPr lang="nb-NO" dirty="0" smtClean="0">
                <a:solidFill>
                  <a:schemeClr val="accent3"/>
                </a:solidFill>
              </a:rPr>
              <a:t> </a:t>
            </a:r>
            <a:r>
              <a:rPr lang="nb-NO" dirty="0" err="1" smtClean="0">
                <a:solidFill>
                  <a:schemeClr val="accent3"/>
                </a:solidFill>
              </a:rPr>
              <a:t>industry</a:t>
            </a:r>
            <a:r>
              <a:rPr lang="nb-NO" dirty="0" smtClean="0">
                <a:solidFill>
                  <a:schemeClr val="accent3"/>
                </a:solidFill>
              </a:rPr>
              <a:t> </a:t>
            </a:r>
            <a:r>
              <a:rPr lang="nb-NO" dirty="0" smtClean="0"/>
              <a:t>is </a:t>
            </a:r>
            <a:r>
              <a:rPr lang="nb-NO" dirty="0" err="1" smtClean="0"/>
              <a:t>foreseen</a:t>
            </a:r>
            <a:endParaRPr lang="nb-NO" dirty="0" smtClean="0"/>
          </a:p>
          <a:p>
            <a:pPr lvl="1"/>
            <a:r>
              <a:rPr lang="nb-NO" dirty="0"/>
              <a:t>Global and </a:t>
            </a:r>
            <a:r>
              <a:rPr lang="nb-NO" dirty="0" smtClean="0"/>
              <a:t>long-lasting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chemeClr val="accent3"/>
                </a:solidFill>
              </a:rPr>
              <a:t>potential</a:t>
            </a:r>
            <a:r>
              <a:rPr lang="nb-NO" dirty="0" smtClean="0"/>
              <a:t> for </a:t>
            </a:r>
            <a:r>
              <a:rPr lang="nb-NO" dirty="0" err="1" smtClean="0"/>
              <a:t>export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and services</a:t>
            </a:r>
          </a:p>
          <a:p>
            <a:pPr lvl="1"/>
            <a:r>
              <a:rPr lang="nb-NO" dirty="0" err="1"/>
              <a:t>Plugging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>~3000 </a:t>
            </a:r>
            <a:r>
              <a:rPr lang="nb-NO" dirty="0" err="1"/>
              <a:t>wells</a:t>
            </a:r>
            <a:r>
              <a:rPr lang="nb-NO" dirty="0"/>
              <a:t> in Norway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 40 </a:t>
            </a:r>
            <a:r>
              <a:rPr lang="nb-NO" dirty="0" err="1"/>
              <a:t>years</a:t>
            </a:r>
            <a:endParaRPr lang="nb-NO" dirty="0"/>
          </a:p>
          <a:p>
            <a:pPr lvl="1"/>
            <a:r>
              <a:rPr lang="nb-NO" dirty="0" smtClean="0"/>
              <a:t>+/- </a:t>
            </a:r>
            <a:r>
              <a:rPr lang="nb-NO" dirty="0"/>
              <a:t>5000 </a:t>
            </a:r>
            <a:r>
              <a:rPr lang="nb-NO" dirty="0" err="1" smtClean="0"/>
              <a:t>wells</a:t>
            </a:r>
            <a:r>
              <a:rPr lang="nb-NO" dirty="0" smtClean="0"/>
              <a:t> to </a:t>
            </a:r>
            <a:r>
              <a:rPr lang="nb-NO" dirty="0" err="1" smtClean="0"/>
              <a:t>plug</a:t>
            </a:r>
            <a:r>
              <a:rPr lang="nb-NO" dirty="0" smtClean="0"/>
              <a:t> in UK North Sea</a:t>
            </a:r>
          </a:p>
          <a:p>
            <a:pPr lvl="1"/>
            <a:r>
              <a:rPr lang="nb-NO" dirty="0" smtClean="0"/>
              <a:t>More </a:t>
            </a:r>
            <a:r>
              <a:rPr lang="nb-NO" dirty="0" err="1" smtClean="0"/>
              <a:t>than</a:t>
            </a:r>
            <a:r>
              <a:rPr lang="nb-NO" dirty="0" smtClean="0"/>
              <a:t> 1.8 million </a:t>
            </a:r>
            <a:r>
              <a:rPr lang="nb-NO" dirty="0" err="1" smtClean="0"/>
              <a:t>wells</a:t>
            </a:r>
            <a:r>
              <a:rPr lang="nb-NO" dirty="0" smtClean="0"/>
              <a:t> to </a:t>
            </a:r>
            <a:r>
              <a:rPr lang="nb-NO" dirty="0" err="1" smtClean="0"/>
              <a:t>plug</a:t>
            </a:r>
            <a:r>
              <a:rPr lang="nb-NO" dirty="0" smtClean="0"/>
              <a:t> </a:t>
            </a:r>
            <a:r>
              <a:rPr lang="nb-NO" dirty="0" err="1" smtClean="0"/>
              <a:t>globally</a:t>
            </a: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29" y="-11191"/>
            <a:ext cx="5121669" cy="686919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7239000" y="1634969"/>
            <a:ext cx="3223872" cy="5348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96079" indent="-216043" algn="l" defTabSz="91453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15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151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187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16223" indent="-216043" algn="l" defTabSz="914537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977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46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14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783" indent="-228634" algn="l" defTabSz="91453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36" indent="0" algn="ctr">
              <a:buFont typeface="Arial" panose="020B0604020202020204" pitchFamily="34" charset="0"/>
              <a:buNone/>
            </a:pPr>
            <a:r>
              <a:rPr lang="nb-NO" sz="3200" b="1" dirty="0" err="1" smtClean="0"/>
              <a:t>Thank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you</a:t>
            </a:r>
            <a:r>
              <a:rPr lang="nb-NO" sz="3200" b="1" dirty="0" smtClean="0"/>
              <a:t> for </a:t>
            </a:r>
            <a:r>
              <a:rPr lang="nb-NO" sz="3200" b="1" dirty="0" err="1" smtClean="0"/>
              <a:t>your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attention</a:t>
            </a:r>
            <a:r>
              <a:rPr lang="nb-NO" sz="3200" b="1" dirty="0" smtClean="0"/>
              <a:t>!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9913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627963"/>
            <a:ext cx="381000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87" y="2627963"/>
            <a:ext cx="3795713" cy="337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783" y="419518"/>
            <a:ext cx="1066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err="1" smtClean="0">
                <a:solidFill>
                  <a:schemeClr val="accent1"/>
                </a:solidFill>
              </a:rPr>
              <a:t>Motivation</a:t>
            </a:r>
            <a:r>
              <a:rPr lang="nb-NO" sz="4000" b="1" dirty="0" smtClean="0">
                <a:solidFill>
                  <a:schemeClr val="accent1"/>
                </a:solidFill>
              </a:rPr>
              <a:t>: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Eternal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leakage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protection</a:t>
            </a:r>
            <a:endParaRPr lang="nb-NO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14D309-AB27-4141-AD67-5CE1744B4E78}"/>
              </a:ext>
            </a:extLst>
          </p:cNvPr>
          <p:cNvSpPr txBox="1"/>
          <p:nvPr/>
        </p:nvSpPr>
        <p:spPr>
          <a:xfrm>
            <a:off x="2006600" y="2739010"/>
            <a:ext cx="215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en-US" sz="2400" i="1" dirty="0" smtClean="0">
                <a:solidFill>
                  <a:schemeClr val="bg1"/>
                </a:solidFill>
                <a:latin typeface="Calibri"/>
              </a:rPr>
              <a:t>Gas leakage</a:t>
            </a:r>
            <a:endParaRPr lang="en-US" sz="2400" i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14D309-AB27-4141-AD67-5CE1744B4E78}"/>
              </a:ext>
            </a:extLst>
          </p:cNvPr>
          <p:cNvSpPr txBox="1"/>
          <p:nvPr/>
        </p:nvSpPr>
        <p:spPr>
          <a:xfrm>
            <a:off x="6019801" y="2739010"/>
            <a:ext cx="186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en-US" sz="2400" i="1" dirty="0" smtClean="0">
                <a:solidFill>
                  <a:schemeClr val="bg1"/>
                </a:solidFill>
                <a:latin typeface="Calibri"/>
              </a:rPr>
              <a:t>Bacterial mats</a:t>
            </a:r>
            <a:endParaRPr lang="en-US" sz="2400" i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8ED94B-AF3B-4296-BCC1-D7E352212794}"/>
              </a:ext>
            </a:extLst>
          </p:cNvPr>
          <p:cNvSpPr txBox="1"/>
          <p:nvPr/>
        </p:nvSpPr>
        <p:spPr>
          <a:xfrm>
            <a:off x="2795098" y="6024949"/>
            <a:ext cx="675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/>
            <a:r>
              <a:rPr lang="en-US" sz="1200" dirty="0" err="1">
                <a:solidFill>
                  <a:prstClr val="black"/>
                </a:solidFill>
              </a:rPr>
              <a:t>Vielstädte</a:t>
            </a:r>
            <a:r>
              <a:rPr lang="en-US" sz="1200" dirty="0">
                <a:solidFill>
                  <a:prstClr val="black"/>
                </a:solidFill>
              </a:rPr>
              <a:t> et al. (2017), Dealing with legacy wells: Implications from subsea leakage along abandoned North Sea gas wells.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ieaghg.org/docs/11mon/Session11_Talk1_IEAGHG_lvielstaedte.pdf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8902" y="1380067"/>
            <a:ext cx="4908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/>
              <a:t>"</a:t>
            </a:r>
            <a:r>
              <a:rPr lang="en-US" sz="2000" b="1" dirty="0"/>
              <a:t>Permanently abandoned wells shall be plugged with an eternal perspective" </a:t>
            </a:r>
          </a:p>
          <a:p>
            <a:pPr lvl="0" algn="ctr"/>
            <a:r>
              <a:rPr lang="en-US" sz="2000" i="1" dirty="0" smtClean="0"/>
              <a:t>- </a:t>
            </a:r>
            <a:r>
              <a:rPr lang="en-US" sz="2000" i="1" dirty="0"/>
              <a:t>NORSOK D-010</a:t>
            </a:r>
            <a:endParaRPr lang="nb-NO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71825" y="2120900"/>
            <a:ext cx="2802146" cy="1558891"/>
            <a:chOff x="8471825" y="2120900"/>
            <a:chExt cx="2802146" cy="1558891"/>
          </a:xfrm>
        </p:grpSpPr>
        <p:sp>
          <p:nvSpPr>
            <p:cNvPr id="13" name="Oval 12"/>
            <p:cNvSpPr/>
            <p:nvPr/>
          </p:nvSpPr>
          <p:spPr>
            <a:xfrm>
              <a:off x="8471825" y="2120900"/>
              <a:ext cx="2802146" cy="15588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26302" y="2395730"/>
              <a:ext cx="2590310" cy="11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"The objective of P&amp;A is to restore the integrity of the cap rock" </a:t>
              </a:r>
            </a:p>
            <a:p>
              <a:pPr lvl="0" algn="ctr"/>
              <a:r>
                <a:rPr lang="en-US" i="1" dirty="0" smtClean="0"/>
                <a:t>- </a:t>
              </a:r>
              <a:r>
                <a:rPr lang="en-US" i="1" dirty="0"/>
                <a:t>Oil &amp; Gas </a:t>
              </a:r>
              <a:r>
                <a:rPr lang="en-US" i="1" dirty="0" smtClean="0"/>
                <a:t>UK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6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37932"/>
              </p:ext>
            </p:extLst>
          </p:nvPr>
        </p:nvGraphicFramePr>
        <p:xfrm>
          <a:off x="7732486" y="2011311"/>
          <a:ext cx="387894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59"/>
                <a:gridCol w="214448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Country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Min. </a:t>
                      </a:r>
                      <a:r>
                        <a:rPr lang="nb-NO" dirty="0" err="1" smtClean="0"/>
                        <a:t>plug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length</a:t>
                      </a:r>
                      <a:r>
                        <a:rPr lang="nb-NO" dirty="0" smtClean="0"/>
                        <a:t> (m)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Denmark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100 </a:t>
                      </a:r>
                      <a:r>
                        <a:rPr lang="nb-NO" sz="1200" dirty="0" smtClean="0"/>
                        <a:t>(or 50 + </a:t>
                      </a:r>
                      <a:r>
                        <a:rPr lang="nb-NO" sz="1200" dirty="0" err="1" smtClean="0"/>
                        <a:t>mech</a:t>
                      </a:r>
                      <a:r>
                        <a:rPr lang="nb-NO" sz="1200" dirty="0" smtClean="0"/>
                        <a:t> </a:t>
                      </a:r>
                      <a:r>
                        <a:rPr lang="nb-NO" sz="1200" dirty="0" err="1" smtClean="0"/>
                        <a:t>plug</a:t>
                      </a:r>
                      <a:r>
                        <a:rPr lang="nb-NO" sz="1200" dirty="0" smtClean="0"/>
                        <a:t>)</a:t>
                      </a:r>
                      <a:endParaRPr lang="nb-N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Norway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100 </a:t>
                      </a:r>
                      <a:r>
                        <a:rPr lang="nb-NO" sz="1200" dirty="0" smtClean="0"/>
                        <a:t>(or 50 + </a:t>
                      </a:r>
                      <a:r>
                        <a:rPr lang="nb-NO" sz="1200" dirty="0" err="1" smtClean="0"/>
                        <a:t>mech</a:t>
                      </a:r>
                      <a:r>
                        <a:rPr lang="nb-NO" sz="1200" dirty="0" smtClean="0"/>
                        <a:t> </a:t>
                      </a:r>
                      <a:r>
                        <a:rPr lang="nb-NO" sz="1200" dirty="0" err="1" smtClean="0"/>
                        <a:t>plug</a:t>
                      </a:r>
                      <a:r>
                        <a:rPr lang="nb-NO" sz="1200" dirty="0" smtClean="0"/>
                        <a:t>)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Netherlands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100 </a:t>
                      </a:r>
                      <a:r>
                        <a:rPr lang="nb-NO" sz="1200" dirty="0" smtClean="0"/>
                        <a:t>(or 50 +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baseline="0" dirty="0" err="1" smtClean="0"/>
                        <a:t>mech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baseline="0" dirty="0" err="1" smtClean="0"/>
                        <a:t>plug</a:t>
                      </a:r>
                      <a:r>
                        <a:rPr lang="nb-NO" sz="1200" baseline="0" dirty="0" smtClean="0"/>
                        <a:t>)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United Kingdom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Australia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Canada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China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Japan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USA - API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1915" y="1426536"/>
            <a:ext cx="504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From: </a:t>
            </a:r>
          </a:p>
          <a:p>
            <a:pPr algn="ctr"/>
            <a:r>
              <a:rPr lang="nb-NO" sz="1600" dirty="0" err="1" smtClean="0"/>
              <a:t>Kuip</a:t>
            </a:r>
            <a:r>
              <a:rPr lang="nb-NO" sz="1600" dirty="0" smtClean="0"/>
              <a:t> et al, </a:t>
            </a:r>
            <a:r>
              <a:rPr lang="nb-NO" sz="1600" i="1" dirty="0" smtClean="0"/>
              <a:t>Energy </a:t>
            </a:r>
            <a:r>
              <a:rPr lang="nb-NO" sz="1600" i="1" dirty="0" err="1" smtClean="0"/>
              <a:t>Procedia</a:t>
            </a:r>
            <a:r>
              <a:rPr lang="nb-NO" sz="1600" i="1" dirty="0"/>
              <a:t> </a:t>
            </a:r>
            <a:r>
              <a:rPr lang="nb-NO" sz="1600" b="1" dirty="0"/>
              <a:t>4</a:t>
            </a:r>
            <a:r>
              <a:rPr lang="nb-NO" sz="1600" dirty="0"/>
              <a:t> (2011) 5320–5326</a:t>
            </a:r>
          </a:p>
        </p:txBody>
      </p:sp>
      <p:pic>
        <p:nvPicPr>
          <p:cNvPr id="14" name="Picture 2" descr="http://images.uncyc.org/no/d/d7/Ola_Nord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74" y="2169834"/>
            <a:ext cx="1952611" cy="3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3893895" y="2560669"/>
            <a:ext cx="1152128" cy="445061"/>
          </a:xfrm>
          <a:prstGeom prst="wedgeEllipseCallout">
            <a:avLst>
              <a:gd name="adj1" fmla="val 71971"/>
              <a:gd name="adj2" fmla="val 58851"/>
            </a:avLst>
          </a:prstGeom>
          <a:solidFill>
            <a:srgbClr val="FFFFFF"/>
          </a:solidFill>
          <a:ln w="19050" cap="rnd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m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2517155" y="2560670"/>
            <a:ext cx="1152128" cy="445061"/>
          </a:xfrm>
          <a:prstGeom prst="wedgeEllipseCallout">
            <a:avLst>
              <a:gd name="adj1" fmla="val -43535"/>
              <a:gd name="adj2" fmla="val 111972"/>
            </a:avLst>
          </a:prstGeom>
          <a:solidFill>
            <a:srgbClr val="FFFFFF"/>
          </a:solidFill>
          <a:ln w="19050" cap="rnd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</a:t>
            </a:r>
            <a:r>
              <a:rPr kumimoji="0" lang="nb-N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783" y="419518"/>
            <a:ext cx="1066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err="1" smtClean="0">
                <a:solidFill>
                  <a:schemeClr val="accent1"/>
                </a:solidFill>
              </a:rPr>
              <a:t>What</a:t>
            </a:r>
            <a:r>
              <a:rPr lang="nb-NO" sz="4000" b="1" dirty="0" smtClean="0">
                <a:solidFill>
                  <a:schemeClr val="accent1"/>
                </a:solidFill>
              </a:rPr>
              <a:t> do </a:t>
            </a:r>
            <a:r>
              <a:rPr lang="nb-NO" sz="4000" b="1" dirty="0" err="1" smtClean="0">
                <a:solidFill>
                  <a:schemeClr val="accent1"/>
                </a:solidFill>
              </a:rPr>
              <a:t>we</a:t>
            </a:r>
            <a:r>
              <a:rPr lang="nb-NO" sz="4000" b="1" dirty="0" smtClean="0">
                <a:solidFill>
                  <a:schemeClr val="accent1"/>
                </a:solidFill>
              </a:rPr>
              <a:t> </a:t>
            </a:r>
            <a:r>
              <a:rPr lang="nb-NO" sz="4000" b="1" dirty="0" err="1" smtClean="0">
                <a:solidFill>
                  <a:schemeClr val="accent1"/>
                </a:solidFill>
              </a:rPr>
              <a:t>mean</a:t>
            </a:r>
            <a:r>
              <a:rPr lang="nb-NO" sz="4000" b="1" dirty="0" smtClean="0">
                <a:solidFill>
                  <a:schemeClr val="accent1"/>
                </a:solidFill>
              </a:rPr>
              <a:t> by "safe </a:t>
            </a:r>
            <a:r>
              <a:rPr lang="nb-NO" sz="4000" b="1" dirty="0" err="1" smtClean="0">
                <a:solidFill>
                  <a:schemeClr val="accent1"/>
                </a:solidFill>
              </a:rPr>
              <a:t>plug</a:t>
            </a:r>
            <a:r>
              <a:rPr lang="nb-NO" sz="4000" b="1" dirty="0" smtClean="0">
                <a:solidFill>
                  <a:schemeClr val="accent1"/>
                </a:solidFill>
              </a:rPr>
              <a:t> </a:t>
            </a:r>
            <a:r>
              <a:rPr lang="nb-NO" sz="4000" b="1" dirty="0" err="1" smtClean="0">
                <a:solidFill>
                  <a:schemeClr val="accent1"/>
                </a:solidFill>
              </a:rPr>
              <a:t>length</a:t>
            </a:r>
            <a:r>
              <a:rPr lang="nb-NO" sz="4000" b="1" dirty="0" smtClean="0">
                <a:solidFill>
                  <a:schemeClr val="accent1"/>
                </a:solidFill>
              </a:rPr>
              <a:t>"?</a:t>
            </a:r>
            <a:endParaRPr lang="nb-NO" sz="4000" b="1" dirty="0">
              <a:solidFill>
                <a:schemeClr val="accent1"/>
              </a:solidFill>
            </a:endParaRPr>
          </a:p>
        </p:txBody>
      </p:sp>
      <p:pic>
        <p:nvPicPr>
          <p:cNvPr id="19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3" y="2779803"/>
            <a:ext cx="2016590" cy="2683817"/>
          </a:xfrm>
        </p:spPr>
      </p:pic>
    </p:spTree>
    <p:extLst>
      <p:ext uri="{BB962C8B-B14F-4D97-AF65-F5344CB8AC3E}">
        <p14:creationId xmlns:p14="http://schemas.microsoft.com/office/powerpoint/2010/main" val="5479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E18F477-7FC9-4D97-9AE2-3CFF8A258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1810" r="70407" b="91428"/>
          <a:stretch/>
        </p:blipFill>
        <p:spPr bwMode="auto">
          <a:xfrm>
            <a:off x="1987900" y="1327305"/>
            <a:ext cx="3992271" cy="33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FDDC99-C520-46BD-8D72-E75F75E38A0B}"/>
              </a:ext>
            </a:extLst>
          </p:cNvPr>
          <p:cNvSpPr/>
          <p:nvPr/>
        </p:nvSpPr>
        <p:spPr>
          <a:xfrm>
            <a:off x="1659970" y="1660386"/>
            <a:ext cx="4320199" cy="4515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E628656-C559-4D71-93EA-1988EF149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r="70407"/>
          <a:stretch/>
        </p:blipFill>
        <p:spPr bwMode="auto">
          <a:xfrm>
            <a:off x="1659972" y="1229100"/>
            <a:ext cx="454105" cy="50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ED9E6B8-9F4E-4326-A6DC-553C7DCE4569}"/>
              </a:ext>
            </a:extLst>
          </p:cNvPr>
          <p:cNvCxnSpPr/>
          <p:nvPr/>
        </p:nvCxnSpPr>
        <p:spPr>
          <a:xfrm>
            <a:off x="1659971" y="1646913"/>
            <a:ext cx="4320200" cy="673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FEBD40-5964-4F3C-9CB3-0BEAB3612676}"/>
              </a:ext>
            </a:extLst>
          </p:cNvPr>
          <p:cNvSpPr/>
          <p:nvPr/>
        </p:nvSpPr>
        <p:spPr>
          <a:xfrm>
            <a:off x="3443673" y="2938175"/>
            <a:ext cx="834802" cy="3100589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35AF08-80B4-4B22-A596-46E19C5CE1BD}"/>
              </a:ext>
            </a:extLst>
          </p:cNvPr>
          <p:cNvSpPr/>
          <p:nvPr/>
        </p:nvSpPr>
        <p:spPr>
          <a:xfrm>
            <a:off x="3282521" y="1300370"/>
            <a:ext cx="1181306" cy="3597206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6625666-00D5-4169-AB98-9B272B0DF4AE}"/>
              </a:ext>
            </a:extLst>
          </p:cNvPr>
          <p:cNvSpPr/>
          <p:nvPr/>
        </p:nvSpPr>
        <p:spPr>
          <a:xfrm>
            <a:off x="3184984" y="1300370"/>
            <a:ext cx="195070" cy="368749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CC1025-2AF8-488A-95D9-F6863AFB9B3D}"/>
              </a:ext>
            </a:extLst>
          </p:cNvPr>
          <p:cNvSpPr/>
          <p:nvPr/>
        </p:nvSpPr>
        <p:spPr>
          <a:xfrm>
            <a:off x="4371212" y="1300370"/>
            <a:ext cx="190151" cy="3689763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9D59A8-A754-496D-82D3-1B3409866805}"/>
              </a:ext>
            </a:extLst>
          </p:cNvPr>
          <p:cNvSpPr/>
          <p:nvPr/>
        </p:nvSpPr>
        <p:spPr>
          <a:xfrm>
            <a:off x="2989914" y="1300370"/>
            <a:ext cx="195070" cy="285845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8255AB-00F8-4320-8F55-CCE18301C11A}"/>
              </a:ext>
            </a:extLst>
          </p:cNvPr>
          <p:cNvSpPr/>
          <p:nvPr/>
        </p:nvSpPr>
        <p:spPr>
          <a:xfrm>
            <a:off x="4561363" y="1300371"/>
            <a:ext cx="195070" cy="285070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F01A008-94D8-4A2A-9DDC-90863DED5432}"/>
              </a:ext>
            </a:extLst>
          </p:cNvPr>
          <p:cNvSpPr/>
          <p:nvPr/>
        </p:nvSpPr>
        <p:spPr>
          <a:xfrm>
            <a:off x="2799639" y="1300370"/>
            <a:ext cx="195070" cy="2058666"/>
          </a:xfrm>
          <a:prstGeom prst="rect">
            <a:avLst/>
          </a:prstGeom>
          <a:solidFill>
            <a:srgbClr val="C3D69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C418E6-7B5B-4EAC-9FC2-EB843F5CB28F}"/>
              </a:ext>
            </a:extLst>
          </p:cNvPr>
          <p:cNvSpPr/>
          <p:nvPr/>
        </p:nvSpPr>
        <p:spPr>
          <a:xfrm>
            <a:off x="4756435" y="1300370"/>
            <a:ext cx="195069" cy="207086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BCB7DC5-991B-4916-A27D-0C4DC6662259}"/>
              </a:ext>
            </a:extLst>
          </p:cNvPr>
          <p:cNvSpPr/>
          <p:nvPr/>
        </p:nvSpPr>
        <p:spPr>
          <a:xfrm>
            <a:off x="2604569" y="1647089"/>
            <a:ext cx="189057" cy="80533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57BC2FD-B8DD-43A5-BC95-FE8AFE912686}"/>
              </a:ext>
            </a:extLst>
          </p:cNvPr>
          <p:cNvSpPr/>
          <p:nvPr/>
        </p:nvSpPr>
        <p:spPr>
          <a:xfrm>
            <a:off x="4951503" y="1660498"/>
            <a:ext cx="195070" cy="791926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1910BC2-FED3-4D78-8F5A-E64D9F097072}"/>
              </a:ext>
            </a:extLst>
          </p:cNvPr>
          <p:cNvSpPr/>
          <p:nvPr/>
        </p:nvSpPr>
        <p:spPr>
          <a:xfrm>
            <a:off x="2401985" y="1646914"/>
            <a:ext cx="202584" cy="4959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1CF2087-35C0-4867-BB36-38E9723E318A}"/>
              </a:ext>
            </a:extLst>
          </p:cNvPr>
          <p:cNvSpPr/>
          <p:nvPr/>
        </p:nvSpPr>
        <p:spPr>
          <a:xfrm>
            <a:off x="5146573" y="1646914"/>
            <a:ext cx="202584" cy="4959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635C1AE8-7F58-4246-8953-3099A9AFE595}"/>
              </a:ext>
            </a:extLst>
          </p:cNvPr>
          <p:cNvSpPr/>
          <p:nvPr/>
        </p:nvSpPr>
        <p:spPr>
          <a:xfrm>
            <a:off x="5146573" y="2052544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2501299D-EB18-4169-A797-D57DD0D10048}"/>
              </a:ext>
            </a:extLst>
          </p:cNvPr>
          <p:cNvSpPr/>
          <p:nvPr/>
        </p:nvSpPr>
        <p:spPr>
          <a:xfrm flipH="1">
            <a:off x="2482150" y="2050565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DFA1A68-AD43-4D3A-8C66-F6CCEED95A49}"/>
              </a:ext>
            </a:extLst>
          </p:cNvPr>
          <p:cNvSpPr/>
          <p:nvPr/>
        </p:nvSpPr>
        <p:spPr>
          <a:xfrm>
            <a:off x="2604569" y="1300370"/>
            <a:ext cx="195070" cy="115205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F338452-5B59-40EB-9946-474D10F51A53}"/>
              </a:ext>
            </a:extLst>
          </p:cNvPr>
          <p:cNvSpPr/>
          <p:nvPr/>
        </p:nvSpPr>
        <p:spPr>
          <a:xfrm>
            <a:off x="4951503" y="1300370"/>
            <a:ext cx="195072" cy="115205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99643064-4652-4C0D-A717-46A261E0BBCA}"/>
              </a:ext>
            </a:extLst>
          </p:cNvPr>
          <p:cNvSpPr/>
          <p:nvPr/>
        </p:nvSpPr>
        <p:spPr>
          <a:xfrm>
            <a:off x="4962638" y="2362138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FA8475EF-8D0E-442A-8E2B-5C5F5F4FC7D2}"/>
              </a:ext>
            </a:extLst>
          </p:cNvPr>
          <p:cNvSpPr/>
          <p:nvPr/>
        </p:nvSpPr>
        <p:spPr>
          <a:xfrm flipH="1">
            <a:off x="2685337" y="2362138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9E2A042-C0AE-45CD-8AD4-9830676EF7B4}"/>
              </a:ext>
            </a:extLst>
          </p:cNvPr>
          <p:cNvSpPr/>
          <p:nvPr/>
        </p:nvSpPr>
        <p:spPr>
          <a:xfrm>
            <a:off x="4756435" y="2740438"/>
            <a:ext cx="195069" cy="63079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52AC5AF2-1933-4896-B41A-E9EE7F447B22}"/>
              </a:ext>
            </a:extLst>
          </p:cNvPr>
          <p:cNvSpPr/>
          <p:nvPr/>
        </p:nvSpPr>
        <p:spPr>
          <a:xfrm>
            <a:off x="4756433" y="3280946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A45824A-70F6-4C42-AB5B-8A9608904446}"/>
              </a:ext>
            </a:extLst>
          </p:cNvPr>
          <p:cNvSpPr/>
          <p:nvPr/>
        </p:nvSpPr>
        <p:spPr>
          <a:xfrm>
            <a:off x="2799639" y="2740437"/>
            <a:ext cx="195070" cy="63079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026E32F1-2BC8-4B41-9168-A1C19F9F0B9A}"/>
              </a:ext>
            </a:extLst>
          </p:cNvPr>
          <p:cNvSpPr/>
          <p:nvPr/>
        </p:nvSpPr>
        <p:spPr>
          <a:xfrm flipH="1">
            <a:off x="2878158" y="3268751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6ECC4DB-6EE4-45A5-ADD1-A5B58810A019}"/>
              </a:ext>
            </a:extLst>
          </p:cNvPr>
          <p:cNvSpPr/>
          <p:nvPr/>
        </p:nvSpPr>
        <p:spPr>
          <a:xfrm>
            <a:off x="2986082" y="3491190"/>
            <a:ext cx="204395" cy="65988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EF4A958E-8942-4500-A4CF-2775F42FE8BB}"/>
              </a:ext>
            </a:extLst>
          </p:cNvPr>
          <p:cNvSpPr/>
          <p:nvPr/>
        </p:nvSpPr>
        <p:spPr>
          <a:xfrm flipH="1">
            <a:off x="3076695" y="4060785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4464AFC-F24C-4888-A9E3-9D58E096E595}"/>
              </a:ext>
            </a:extLst>
          </p:cNvPr>
          <p:cNvSpPr/>
          <p:nvPr/>
        </p:nvSpPr>
        <p:spPr>
          <a:xfrm>
            <a:off x="4575479" y="3491190"/>
            <a:ext cx="180954" cy="65988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78229DC6-9E68-465E-9451-7441FC771219}"/>
              </a:ext>
            </a:extLst>
          </p:cNvPr>
          <p:cNvSpPr/>
          <p:nvPr/>
        </p:nvSpPr>
        <p:spPr>
          <a:xfrm>
            <a:off x="4566282" y="4060456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F02B7EA-76EA-4D94-A287-6ECB0A483C84}"/>
              </a:ext>
            </a:extLst>
          </p:cNvPr>
          <p:cNvSpPr/>
          <p:nvPr/>
        </p:nvSpPr>
        <p:spPr>
          <a:xfrm>
            <a:off x="3184988" y="4396512"/>
            <a:ext cx="195069" cy="58966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D5D1A6C-BA15-4C95-8382-28DF88C034F7}"/>
              </a:ext>
            </a:extLst>
          </p:cNvPr>
          <p:cNvSpPr/>
          <p:nvPr/>
        </p:nvSpPr>
        <p:spPr>
          <a:xfrm>
            <a:off x="4366295" y="4396512"/>
            <a:ext cx="195069" cy="58966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51C79A30-0624-46B7-9A2D-C0EB7033B75D}"/>
              </a:ext>
            </a:extLst>
          </p:cNvPr>
          <p:cNvSpPr/>
          <p:nvPr/>
        </p:nvSpPr>
        <p:spPr>
          <a:xfrm>
            <a:off x="4371212" y="4895888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4546119-FD2D-40A7-90FA-D9B265B28E1D}"/>
              </a:ext>
            </a:extLst>
          </p:cNvPr>
          <p:cNvSpPr/>
          <p:nvPr/>
        </p:nvSpPr>
        <p:spPr>
          <a:xfrm flipH="1">
            <a:off x="3265323" y="4897576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="" xmlns:a16="http://schemas.microsoft.com/office/drawing/2014/main" id="{6F32346C-5542-4A4A-BBDB-E5F2787E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87" y="4691992"/>
            <a:ext cx="236990" cy="1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="" xmlns:a16="http://schemas.microsoft.com/office/drawing/2014/main" id="{FEF87CFF-F1B9-427C-939D-34C8A668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80" y="4691992"/>
            <a:ext cx="236990" cy="1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="" xmlns:a16="http://schemas.microsoft.com/office/drawing/2014/main" id="{2DC8E442-97C2-40DE-A8F6-3B213B2C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50" y="5116546"/>
            <a:ext cx="236990" cy="1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="" xmlns:a16="http://schemas.microsoft.com/office/drawing/2014/main" id="{51FDD284-C155-498E-9045-DDEF976F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55" y="5129631"/>
            <a:ext cx="236990" cy="1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3B64806-952A-48D1-839D-2E8839730149}"/>
              </a:ext>
            </a:extLst>
          </p:cNvPr>
          <p:cNvSpPr/>
          <p:nvPr/>
        </p:nvSpPr>
        <p:spPr>
          <a:xfrm>
            <a:off x="3690901" y="5393904"/>
            <a:ext cx="364543" cy="525697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39538F3-36E5-44C8-BDAF-4B58BE38CF46}"/>
              </a:ext>
            </a:extLst>
          </p:cNvPr>
          <p:cNvSpPr/>
          <p:nvPr/>
        </p:nvSpPr>
        <p:spPr>
          <a:xfrm>
            <a:off x="3506233" y="5973203"/>
            <a:ext cx="684424" cy="6556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B8B5E09-AFA2-4EB6-8798-EDEC705BDB23}"/>
              </a:ext>
            </a:extLst>
          </p:cNvPr>
          <p:cNvSpPr/>
          <p:nvPr/>
        </p:nvSpPr>
        <p:spPr>
          <a:xfrm>
            <a:off x="3380054" y="4828532"/>
            <a:ext cx="175637" cy="121023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3448DC-1E4C-4EA7-AB10-2D6BE6025A3B}"/>
              </a:ext>
            </a:extLst>
          </p:cNvPr>
          <p:cNvSpPr/>
          <p:nvPr/>
        </p:nvSpPr>
        <p:spPr>
          <a:xfrm>
            <a:off x="4190656" y="4828532"/>
            <a:ext cx="175637" cy="121023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="" xmlns:a16="http://schemas.microsoft.com/office/drawing/2014/main" id="{3940DE7F-2605-496E-837B-627D2D0421F5}"/>
              </a:ext>
            </a:extLst>
          </p:cNvPr>
          <p:cNvSpPr/>
          <p:nvPr/>
        </p:nvSpPr>
        <p:spPr>
          <a:xfrm>
            <a:off x="4190656" y="5948478"/>
            <a:ext cx="115398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="" xmlns:a16="http://schemas.microsoft.com/office/drawing/2014/main" id="{30C3847E-2C47-4340-937E-D2E403C1D4CC}"/>
              </a:ext>
            </a:extLst>
          </p:cNvPr>
          <p:cNvSpPr/>
          <p:nvPr/>
        </p:nvSpPr>
        <p:spPr>
          <a:xfrm flipH="1">
            <a:off x="3447402" y="5948478"/>
            <a:ext cx="108289" cy="90285"/>
          </a:xfrm>
          <a:prstGeom prst="triangle">
            <a:avLst>
              <a:gd name="adj" fmla="val 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05C4951B-F26D-48AE-A708-4ACB180CCDAB}"/>
              </a:ext>
            </a:extLst>
          </p:cNvPr>
          <p:cNvSpPr/>
          <p:nvPr/>
        </p:nvSpPr>
        <p:spPr>
          <a:xfrm rot="5400000">
            <a:off x="4709257" y="5047667"/>
            <a:ext cx="45716" cy="1152053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="" xmlns:a16="http://schemas.microsoft.com/office/drawing/2014/main" id="{7C84CA26-800B-4BF2-8518-A74541E91535}"/>
              </a:ext>
            </a:extLst>
          </p:cNvPr>
          <p:cNvSpPr/>
          <p:nvPr/>
        </p:nvSpPr>
        <p:spPr>
          <a:xfrm rot="5400000">
            <a:off x="4709113" y="5103582"/>
            <a:ext cx="45716" cy="1152053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E03DA003-5695-4464-BEA6-F68F09BF5C0A}"/>
              </a:ext>
            </a:extLst>
          </p:cNvPr>
          <p:cNvSpPr/>
          <p:nvPr/>
        </p:nvSpPr>
        <p:spPr>
          <a:xfrm rot="5400000">
            <a:off x="4709111" y="5154342"/>
            <a:ext cx="45716" cy="1152053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="" xmlns:a16="http://schemas.microsoft.com/office/drawing/2014/main" id="{92A57737-E8F2-493B-9383-5F63EAA57DBF}"/>
              </a:ext>
            </a:extLst>
          </p:cNvPr>
          <p:cNvSpPr/>
          <p:nvPr/>
        </p:nvSpPr>
        <p:spPr>
          <a:xfrm rot="5400000" flipV="1">
            <a:off x="2946167" y="5009479"/>
            <a:ext cx="45716" cy="1228434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45736EF4-9639-47DC-9240-65B2CBF69B5B}"/>
              </a:ext>
            </a:extLst>
          </p:cNvPr>
          <p:cNvSpPr/>
          <p:nvPr/>
        </p:nvSpPr>
        <p:spPr>
          <a:xfrm rot="5400000" flipV="1">
            <a:off x="2946167" y="5062552"/>
            <a:ext cx="45716" cy="1228434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="" xmlns:a16="http://schemas.microsoft.com/office/drawing/2014/main" id="{D7F206B8-9F66-4B9F-A213-0995AEDFE63B}"/>
              </a:ext>
            </a:extLst>
          </p:cNvPr>
          <p:cNvSpPr/>
          <p:nvPr/>
        </p:nvSpPr>
        <p:spPr>
          <a:xfrm rot="5400000" flipV="1">
            <a:off x="2953328" y="5118269"/>
            <a:ext cx="45716" cy="1228434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24">
              <a:defRPr/>
            </a:pPr>
            <a:endParaRPr lang="en-US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215142A-43F8-435E-B7A8-EB571A7E7B3C}"/>
              </a:ext>
            </a:extLst>
          </p:cNvPr>
          <p:cNvGrpSpPr/>
          <p:nvPr/>
        </p:nvGrpSpPr>
        <p:grpSpPr>
          <a:xfrm>
            <a:off x="3004032" y="1300370"/>
            <a:ext cx="1752401" cy="4299735"/>
            <a:chOff x="1856264" y="1145209"/>
            <a:chExt cx="1314386" cy="4300015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2F0D9F2A-6099-4982-AF98-6796485C7164}"/>
                </a:ext>
              </a:extLst>
            </p:cNvPr>
            <p:cNvGrpSpPr/>
            <p:nvPr/>
          </p:nvGrpSpPr>
          <p:grpSpPr>
            <a:xfrm>
              <a:off x="1856264" y="1145209"/>
              <a:ext cx="1314386" cy="4295515"/>
              <a:chOff x="1856264" y="1145209"/>
              <a:chExt cx="1314386" cy="429551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C74B2AB-BBB5-4880-81EE-92A8031F16F2}"/>
                  </a:ext>
                </a:extLst>
              </p:cNvPr>
              <p:cNvCxnSpPr/>
              <p:nvPr/>
            </p:nvCxnSpPr>
            <p:spPr>
              <a:xfrm flipH="1" flipV="1">
                <a:off x="1856264" y="1145210"/>
                <a:ext cx="1" cy="14388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F5610844-17B1-41E3-A985-B1B304AAC022}"/>
                  </a:ext>
                </a:extLst>
              </p:cNvPr>
              <p:cNvCxnSpPr/>
              <p:nvPr/>
            </p:nvCxnSpPr>
            <p:spPr>
              <a:xfrm flipH="1" flipV="1">
                <a:off x="2138299" y="1152808"/>
                <a:ext cx="1" cy="306828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929E9097-C5AA-49BF-98A9-1F933B4F5D7A}"/>
                  </a:ext>
                </a:extLst>
              </p:cNvPr>
              <p:cNvCxnSpPr/>
              <p:nvPr/>
            </p:nvCxnSpPr>
            <p:spPr>
              <a:xfrm flipV="1">
                <a:off x="2431458" y="1152808"/>
                <a:ext cx="1" cy="428791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95E395D6-5571-4F81-8538-23488E0D2502}"/>
                  </a:ext>
                </a:extLst>
              </p:cNvPr>
              <p:cNvCxnSpPr/>
              <p:nvPr/>
            </p:nvCxnSpPr>
            <p:spPr>
              <a:xfrm flipV="1">
                <a:off x="1996107" y="1145210"/>
                <a:ext cx="0" cy="238574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631C3DB0-5A9C-4094-84E9-C9B81C2A3ABE}"/>
                  </a:ext>
                </a:extLst>
              </p:cNvPr>
              <p:cNvCxnSpPr/>
              <p:nvPr/>
            </p:nvCxnSpPr>
            <p:spPr>
              <a:xfrm flipV="1">
                <a:off x="3170650" y="1145209"/>
                <a:ext cx="0" cy="142544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40D809DC-AAB6-48F5-AABD-E73F557833D9}"/>
                  </a:ext>
                </a:extLst>
              </p:cNvPr>
              <p:cNvCxnSpPr/>
              <p:nvPr/>
            </p:nvCxnSpPr>
            <p:spPr>
              <a:xfrm flipV="1">
                <a:off x="3034926" y="1145210"/>
                <a:ext cx="0" cy="238574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82E2E934-32B4-47C1-A6DC-FED1107E1259}"/>
                  </a:ext>
                </a:extLst>
              </p:cNvPr>
              <p:cNvCxnSpPr/>
              <p:nvPr/>
            </p:nvCxnSpPr>
            <p:spPr>
              <a:xfrm flipH="1" flipV="1">
                <a:off x="2888614" y="1166914"/>
                <a:ext cx="1" cy="306828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E8B9E6C3-DC1B-4F32-8E92-1349059182AF}"/>
                </a:ext>
              </a:extLst>
            </p:cNvPr>
            <p:cNvCxnSpPr/>
            <p:nvPr/>
          </p:nvCxnSpPr>
          <p:spPr>
            <a:xfrm flipV="1">
              <a:off x="2583858" y="1157308"/>
              <a:ext cx="1" cy="428791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E34CFAB-2216-47DC-96B7-DB71EFCBB554}"/>
              </a:ext>
            </a:extLst>
          </p:cNvPr>
          <p:cNvGrpSpPr/>
          <p:nvPr/>
        </p:nvGrpSpPr>
        <p:grpSpPr>
          <a:xfrm>
            <a:off x="5329283" y="1342017"/>
            <a:ext cx="4875084" cy="4834114"/>
            <a:chOff x="3707904" y="1186860"/>
            <a:chExt cx="3656551" cy="4834428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7B0B7FC5-5EC9-492E-9DDA-54DE97EAD483}"/>
                </a:ext>
              </a:extLst>
            </p:cNvPr>
            <p:cNvGrpSpPr/>
            <p:nvPr/>
          </p:nvGrpSpPr>
          <p:grpSpPr>
            <a:xfrm>
              <a:off x="4533862" y="1186860"/>
              <a:ext cx="2830593" cy="4834428"/>
              <a:chOff x="4426272" y="1186860"/>
              <a:chExt cx="2830593" cy="4834428"/>
            </a:xfrm>
          </p:grpSpPr>
          <p:pic>
            <p:nvPicPr>
              <p:cNvPr id="69" name="Picture 2">
                <a:extLst>
                  <a:ext uri="{FF2B5EF4-FFF2-40B4-BE49-F238E27FC236}">
                    <a16:creationId xmlns="" xmlns:a16="http://schemas.microsoft.com/office/drawing/2014/main" id="{9219AF38-C808-4B06-8D03-307381CE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38" t="1810" r="70407" b="91428"/>
              <a:stretch/>
            </p:blipFill>
            <p:spPr bwMode="auto">
              <a:xfrm>
                <a:off x="4426273" y="1186860"/>
                <a:ext cx="2830592" cy="33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74766E28-BE12-4203-AD9A-9589FF17D7CA}"/>
                  </a:ext>
                </a:extLst>
              </p:cNvPr>
              <p:cNvSpPr/>
              <p:nvPr/>
            </p:nvSpPr>
            <p:spPr>
              <a:xfrm>
                <a:off x="4426272" y="1519963"/>
                <a:ext cx="2830592" cy="450132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8230AB90-A5E2-4121-9E74-7C27986C3F68}"/>
                  </a:ext>
                </a:extLst>
              </p:cNvPr>
              <p:cNvCxnSpPr/>
              <p:nvPr/>
            </p:nvCxnSpPr>
            <p:spPr>
              <a:xfrm flipV="1">
                <a:off x="4426272" y="1520074"/>
                <a:ext cx="2830593" cy="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FA5F6B11-42F8-4842-8271-E2FB00490287}"/>
                  </a:ext>
                </a:extLst>
              </p:cNvPr>
              <p:cNvSpPr/>
              <p:nvPr/>
            </p:nvSpPr>
            <p:spPr>
              <a:xfrm>
                <a:off x="5518174" y="2797835"/>
                <a:ext cx="626142" cy="3100790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12B6FE80-81AE-4274-AF95-95F1740B7C38}"/>
                  </a:ext>
                </a:extLst>
              </p:cNvPr>
              <p:cNvSpPr/>
              <p:nvPr/>
            </p:nvSpPr>
            <p:spPr>
              <a:xfrm>
                <a:off x="5397301" y="1721272"/>
                <a:ext cx="886037" cy="3036091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B1472746-7D36-426B-BAF9-06DF8D9268AA}"/>
                  </a:ext>
                </a:extLst>
              </p:cNvPr>
              <p:cNvSpPr/>
              <p:nvPr/>
            </p:nvSpPr>
            <p:spPr>
              <a:xfrm>
                <a:off x="5324145" y="1721272"/>
                <a:ext cx="136361" cy="3126381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A1B0C678-3125-4CEF-B247-B1F28EAF6FF1}"/>
                  </a:ext>
                </a:extLst>
              </p:cNvPr>
              <p:cNvSpPr/>
              <p:nvPr/>
            </p:nvSpPr>
            <p:spPr>
              <a:xfrm>
                <a:off x="6213874" y="1721272"/>
                <a:ext cx="142621" cy="3128654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F2A88B3-837E-436A-AED7-EA0AA043159F}"/>
                  </a:ext>
                </a:extLst>
              </p:cNvPr>
              <p:cNvSpPr/>
              <p:nvPr/>
            </p:nvSpPr>
            <p:spPr>
              <a:xfrm>
                <a:off x="5177832" y="1721273"/>
                <a:ext cx="146313" cy="2297287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21156AD-D134-4EDA-AE65-D5F340DB754F}"/>
                  </a:ext>
                </a:extLst>
              </p:cNvPr>
              <p:cNvSpPr/>
              <p:nvPr/>
            </p:nvSpPr>
            <p:spPr>
              <a:xfrm>
                <a:off x="6356496" y="1721271"/>
                <a:ext cx="127961" cy="2289539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3E61E210-B0F5-46D9-93C3-C8401D7D0021}"/>
                  </a:ext>
                </a:extLst>
              </p:cNvPr>
              <p:cNvSpPr/>
              <p:nvPr/>
            </p:nvSpPr>
            <p:spPr>
              <a:xfrm>
                <a:off x="5035117" y="1721273"/>
                <a:ext cx="197311" cy="1497450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8B5E14D3-FB59-4AFD-9A64-CA640BFC86D8}"/>
                  </a:ext>
                </a:extLst>
              </p:cNvPr>
              <p:cNvSpPr/>
              <p:nvPr/>
            </p:nvSpPr>
            <p:spPr>
              <a:xfrm>
                <a:off x="6446740" y="1721271"/>
                <a:ext cx="202379" cy="1509647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524AA1C6-176A-493A-AA9A-48091CEB1E37}"/>
                  </a:ext>
                </a:extLst>
              </p:cNvPr>
              <p:cNvSpPr/>
              <p:nvPr/>
            </p:nvSpPr>
            <p:spPr>
              <a:xfrm>
                <a:off x="6795432" y="1721271"/>
                <a:ext cx="151948" cy="28116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DEDC5689-7D95-4A45-BC45-8E75C367F419}"/>
                  </a:ext>
                </a:extLst>
              </p:cNvPr>
              <p:cNvSpPr/>
              <p:nvPr/>
            </p:nvSpPr>
            <p:spPr>
              <a:xfrm>
                <a:off x="5324146" y="4256268"/>
                <a:ext cx="146311" cy="58969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842A5FAA-6D8D-4FCE-9EA9-E4F2939AEACD}"/>
                  </a:ext>
                </a:extLst>
              </p:cNvPr>
              <p:cNvSpPr/>
              <p:nvPr/>
            </p:nvSpPr>
            <p:spPr>
              <a:xfrm>
                <a:off x="6210184" y="4256268"/>
                <a:ext cx="146311" cy="58969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2ADB461A-90E8-4F17-BE66-AE1378321016}"/>
                  </a:ext>
                </a:extLst>
              </p:cNvPr>
              <p:cNvSpPr/>
              <p:nvPr/>
            </p:nvSpPr>
            <p:spPr>
              <a:xfrm>
                <a:off x="5703606" y="5253723"/>
                <a:ext cx="273425" cy="525731"/>
              </a:xfrm>
              <a:prstGeom prst="rect">
                <a:avLst/>
              </a:prstGeom>
              <a:solidFill>
                <a:srgbClr val="C3D69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5C76AB5F-617C-4CBC-BE48-6A4F241260F8}"/>
                  </a:ext>
                </a:extLst>
              </p:cNvPr>
              <p:cNvSpPr/>
              <p:nvPr/>
            </p:nvSpPr>
            <p:spPr>
              <a:xfrm>
                <a:off x="5597062" y="5808335"/>
                <a:ext cx="481385" cy="9029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671FE54F-E6DE-4624-A517-AB3A17483700}"/>
                  </a:ext>
                </a:extLst>
              </p:cNvPr>
              <p:cNvCxnSpPr/>
              <p:nvPr/>
            </p:nvCxnSpPr>
            <p:spPr>
              <a:xfrm flipV="1">
                <a:off x="5169585" y="1995498"/>
                <a:ext cx="3597" cy="1148642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F25D6331-BF5F-492F-830A-77099278FE05}"/>
                  </a:ext>
                </a:extLst>
              </p:cNvPr>
              <p:cNvCxnSpPr/>
              <p:nvPr/>
            </p:nvCxnSpPr>
            <p:spPr>
              <a:xfrm flipH="1" flipV="1">
                <a:off x="5460506" y="1721272"/>
                <a:ext cx="9954" cy="2520283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560A2E8B-5887-4CB1-B9AC-8CCD0F8E1B5C}"/>
                  </a:ext>
                </a:extLst>
              </p:cNvPr>
              <p:cNvCxnSpPr/>
              <p:nvPr/>
            </p:nvCxnSpPr>
            <p:spPr>
              <a:xfrm flipV="1">
                <a:off x="5753027" y="1721272"/>
                <a:ext cx="0" cy="3724685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91BA41B5-BA2B-4F0D-8383-F8D509B5E99B}"/>
                  </a:ext>
                </a:extLst>
              </p:cNvPr>
              <p:cNvCxnSpPr/>
              <p:nvPr/>
            </p:nvCxnSpPr>
            <p:spPr>
              <a:xfrm flipV="1">
                <a:off x="5905427" y="1721272"/>
                <a:ext cx="1" cy="3729186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32CAF6A2-9676-4BAF-9B8A-DB5B890324D0}"/>
                  </a:ext>
                </a:extLst>
              </p:cNvPr>
              <p:cNvCxnSpPr/>
              <p:nvPr/>
            </p:nvCxnSpPr>
            <p:spPr>
              <a:xfrm flipV="1">
                <a:off x="5317676" y="1721273"/>
                <a:ext cx="0" cy="1814914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DC5000C8-07CA-4AA5-B3DF-0A06A51B4AAD}"/>
                  </a:ext>
                </a:extLst>
              </p:cNvPr>
              <p:cNvCxnSpPr/>
              <p:nvPr/>
            </p:nvCxnSpPr>
            <p:spPr>
              <a:xfrm flipH="1" flipV="1">
                <a:off x="6506249" y="1868709"/>
                <a:ext cx="1" cy="867968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617B78CC-14E8-435F-B309-13A719E9C3DE}"/>
                  </a:ext>
                </a:extLst>
              </p:cNvPr>
              <p:cNvCxnSpPr/>
              <p:nvPr/>
            </p:nvCxnSpPr>
            <p:spPr>
              <a:xfrm flipV="1">
                <a:off x="6356495" y="1721272"/>
                <a:ext cx="3691" cy="1814915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9B8BA406-F6D8-47D7-8131-B780CB539C0E}"/>
                  </a:ext>
                </a:extLst>
              </p:cNvPr>
              <p:cNvCxnSpPr/>
              <p:nvPr/>
            </p:nvCxnSpPr>
            <p:spPr>
              <a:xfrm flipH="1" flipV="1">
                <a:off x="6210184" y="1721272"/>
                <a:ext cx="1" cy="2519155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</a:ln>
              <a:effectLst/>
            </p:spPr>
          </p:cxn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02C79CA9-C257-4EE3-8C6E-84576B448E3F}"/>
                  </a:ext>
                </a:extLst>
              </p:cNvPr>
              <p:cNvSpPr/>
              <p:nvPr/>
            </p:nvSpPr>
            <p:spPr>
              <a:xfrm>
                <a:off x="5547306" y="4740963"/>
                <a:ext cx="597010" cy="24847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DC87264D-FECF-4DE4-AB6B-5D2783495D51}"/>
                  </a:ext>
                </a:extLst>
              </p:cNvPr>
              <p:cNvSpPr/>
              <p:nvPr/>
            </p:nvSpPr>
            <p:spPr>
              <a:xfrm>
                <a:off x="5167120" y="3004924"/>
                <a:ext cx="1335688" cy="33124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30C0E342-DAB3-44EB-9003-EE38C3AAFCDE}"/>
                  </a:ext>
                </a:extLst>
              </p:cNvPr>
              <p:cNvSpPr/>
              <p:nvPr/>
            </p:nvSpPr>
            <p:spPr>
              <a:xfrm>
                <a:off x="5030607" y="1721272"/>
                <a:ext cx="1618512" cy="37731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ABDEAFBB-00CA-46A8-BE62-A144D4622E46}"/>
                  </a:ext>
                </a:extLst>
              </p:cNvPr>
              <p:cNvSpPr/>
              <p:nvPr/>
            </p:nvSpPr>
            <p:spPr>
              <a:xfrm>
                <a:off x="6649119" y="1721271"/>
                <a:ext cx="146313" cy="59078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="" xmlns:a16="http://schemas.microsoft.com/office/drawing/2014/main" id="{1BE3D924-C010-4A0D-AA1A-E06F472F4EC5}"/>
                  </a:ext>
                </a:extLst>
              </p:cNvPr>
              <p:cNvSpPr/>
              <p:nvPr/>
            </p:nvSpPr>
            <p:spPr>
              <a:xfrm>
                <a:off x="6795432" y="1912147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96DFFBE2-9D34-4E77-8EFB-6F3122CA4D62}"/>
                  </a:ext>
                </a:extLst>
              </p:cNvPr>
              <p:cNvSpPr/>
              <p:nvPr/>
            </p:nvSpPr>
            <p:spPr>
              <a:xfrm>
                <a:off x="6657472" y="2221761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DDCB24DA-1F28-439C-938D-F2C177F6B212}"/>
                  </a:ext>
                </a:extLst>
              </p:cNvPr>
              <p:cNvSpPr/>
              <p:nvPr/>
            </p:nvSpPr>
            <p:spPr>
              <a:xfrm>
                <a:off x="4736857" y="1721273"/>
                <a:ext cx="151948" cy="28116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A4961F70-A7D0-4AFA-BBC5-248CB971D95F}"/>
                  </a:ext>
                </a:extLst>
              </p:cNvPr>
              <p:cNvSpPr/>
              <p:nvPr/>
            </p:nvSpPr>
            <p:spPr>
              <a:xfrm flipH="1">
                <a:off x="4796985" y="1910168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94A86E34-2CF3-469E-91CD-B55C80C365A5}"/>
                  </a:ext>
                </a:extLst>
              </p:cNvPr>
              <p:cNvSpPr/>
              <p:nvPr/>
            </p:nvSpPr>
            <p:spPr>
              <a:xfrm>
                <a:off x="4888805" y="1721273"/>
                <a:ext cx="146312" cy="59077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BC5D8DFE-9B95-41D1-B6CC-837D2FBAB2D0}"/>
                  </a:ext>
                </a:extLst>
              </p:cNvPr>
              <p:cNvSpPr/>
              <p:nvPr/>
            </p:nvSpPr>
            <p:spPr>
              <a:xfrm flipH="1">
                <a:off x="4949385" y="2221761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="" xmlns:a16="http://schemas.microsoft.com/office/drawing/2014/main" id="{DFF9FA65-02DB-4B72-B2E0-13399AEBE168}"/>
                  </a:ext>
                </a:extLst>
              </p:cNvPr>
              <p:cNvSpPr/>
              <p:nvPr/>
            </p:nvSpPr>
            <p:spPr>
              <a:xfrm>
                <a:off x="6213874" y="4755676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pic>
            <p:nvPicPr>
              <p:cNvPr id="104" name="Picture 4">
                <a:extLst>
                  <a:ext uri="{FF2B5EF4-FFF2-40B4-BE49-F238E27FC236}">
                    <a16:creationId xmlns="" xmlns:a16="http://schemas.microsoft.com/office/drawing/2014/main" id="{03CCDFF8-67CF-449E-858D-0981AFCD78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5439" y="4551766"/>
                <a:ext cx="177754" cy="157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4">
                <a:extLst>
                  <a:ext uri="{FF2B5EF4-FFF2-40B4-BE49-F238E27FC236}">
                    <a16:creationId xmlns="" xmlns:a16="http://schemas.microsoft.com/office/drawing/2014/main" id="{9C59CCBB-5068-4336-A45A-4C2816A469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262" y="4989433"/>
                <a:ext cx="177754" cy="157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3CF1413E-B8ED-4162-B1B0-46478F28FBA5}"/>
                  </a:ext>
                </a:extLst>
              </p:cNvPr>
              <p:cNvSpPr/>
              <p:nvPr/>
            </p:nvSpPr>
            <p:spPr>
              <a:xfrm>
                <a:off x="6078448" y="4688315"/>
                <a:ext cx="131736" cy="121031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="" xmlns:a16="http://schemas.microsoft.com/office/drawing/2014/main" id="{53CE8F6B-47FE-4015-9E84-025B92BD8A09}"/>
                  </a:ext>
                </a:extLst>
              </p:cNvPr>
              <p:cNvSpPr/>
              <p:nvPr/>
            </p:nvSpPr>
            <p:spPr>
              <a:xfrm>
                <a:off x="6078448" y="5808335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156A0439-A8E7-458D-BB50-3C6256F2672A}"/>
                  </a:ext>
                </a:extLst>
              </p:cNvPr>
              <p:cNvSpPr/>
              <p:nvPr/>
            </p:nvSpPr>
            <p:spPr>
              <a:xfrm rot="5400000">
                <a:off x="6461707" y="5051481"/>
                <a:ext cx="45719" cy="864096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="" xmlns:a16="http://schemas.microsoft.com/office/drawing/2014/main" id="{0845BF76-BC7F-40A7-B328-164CEA5266F8}"/>
                  </a:ext>
                </a:extLst>
              </p:cNvPr>
              <p:cNvSpPr/>
              <p:nvPr/>
            </p:nvSpPr>
            <p:spPr>
              <a:xfrm rot="5400000">
                <a:off x="6461599" y="5107400"/>
                <a:ext cx="45719" cy="864096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CA996ADE-1659-43F4-98A6-72649DAC6626}"/>
                  </a:ext>
                </a:extLst>
              </p:cNvPr>
              <p:cNvSpPr/>
              <p:nvPr/>
            </p:nvSpPr>
            <p:spPr>
              <a:xfrm rot="5400000">
                <a:off x="6461598" y="5158162"/>
                <a:ext cx="45719" cy="864096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="" xmlns:a16="http://schemas.microsoft.com/office/drawing/2014/main" id="{BCA5D6EF-1DDB-4446-BF5C-9D74928C0B05}"/>
                  </a:ext>
                </a:extLst>
              </p:cNvPr>
              <p:cNvSpPr/>
              <p:nvPr/>
            </p:nvSpPr>
            <p:spPr>
              <a:xfrm flipH="1">
                <a:off x="5384403" y="4757364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pic>
            <p:nvPicPr>
              <p:cNvPr id="112" name="Picture 4">
                <a:extLst>
                  <a:ext uri="{FF2B5EF4-FFF2-40B4-BE49-F238E27FC236}">
                    <a16:creationId xmlns="" xmlns:a16="http://schemas.microsoft.com/office/drawing/2014/main" id="{3E18CD29-DAFA-47BC-9425-DE02FB3444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0506" y="4551766"/>
                <a:ext cx="177754" cy="157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4">
                <a:extLst>
                  <a:ext uri="{FF2B5EF4-FFF2-40B4-BE49-F238E27FC236}">
                    <a16:creationId xmlns="" xmlns:a16="http://schemas.microsoft.com/office/drawing/2014/main" id="{981400F6-046C-4D4D-B46D-B261D1D4F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7062" y="4976347"/>
                <a:ext cx="177754" cy="157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BEEAD027-19C9-4841-824C-132D198BE028}"/>
                  </a:ext>
                </a:extLst>
              </p:cNvPr>
              <p:cNvSpPr/>
              <p:nvPr/>
            </p:nvSpPr>
            <p:spPr>
              <a:xfrm>
                <a:off x="5470457" y="4688315"/>
                <a:ext cx="131736" cy="121031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="" xmlns:a16="http://schemas.microsoft.com/office/drawing/2014/main" id="{008E8A51-2A5E-4DB6-9723-6E39BE7FE8B1}"/>
                  </a:ext>
                </a:extLst>
              </p:cNvPr>
              <p:cNvSpPr/>
              <p:nvPr/>
            </p:nvSpPr>
            <p:spPr>
              <a:xfrm flipH="1">
                <a:off x="5520971" y="5808335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2E37B34-66BB-49C4-BB03-8E6A4BE1DEA1}"/>
                  </a:ext>
                </a:extLst>
              </p:cNvPr>
              <p:cNvSpPr/>
              <p:nvPr/>
            </p:nvSpPr>
            <p:spPr>
              <a:xfrm>
                <a:off x="5174958" y="3336172"/>
                <a:ext cx="142717" cy="674637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7" name="Isosceles Triangle 116">
                <a:extLst>
                  <a:ext uri="{FF2B5EF4-FFF2-40B4-BE49-F238E27FC236}">
                    <a16:creationId xmlns="" xmlns:a16="http://schemas.microsoft.com/office/drawing/2014/main" id="{DC2613B0-7EB3-4E15-A44B-C5F12434A9C1}"/>
                  </a:ext>
                </a:extLst>
              </p:cNvPr>
              <p:cNvSpPr/>
              <p:nvPr/>
            </p:nvSpPr>
            <p:spPr>
              <a:xfrm flipH="1">
                <a:off x="5242923" y="3920519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7666C6C8-3F4F-4F4D-B3D3-8B359996B2FA}"/>
                  </a:ext>
                </a:extLst>
              </p:cNvPr>
              <p:cNvSpPr/>
              <p:nvPr/>
            </p:nvSpPr>
            <p:spPr>
              <a:xfrm>
                <a:off x="6356496" y="3336173"/>
                <a:ext cx="146312" cy="67463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19" name="Isosceles Triangle 118">
                <a:extLst>
                  <a:ext uri="{FF2B5EF4-FFF2-40B4-BE49-F238E27FC236}">
                    <a16:creationId xmlns="" xmlns:a16="http://schemas.microsoft.com/office/drawing/2014/main" id="{D998EDD7-58AF-4254-AF41-4AB4DA3D4E5D}"/>
                  </a:ext>
                </a:extLst>
              </p:cNvPr>
              <p:cNvSpPr/>
              <p:nvPr/>
            </p:nvSpPr>
            <p:spPr>
              <a:xfrm>
                <a:off x="6360186" y="3920189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83D2053B-329D-4F9E-AA7E-F6731988F893}"/>
                  </a:ext>
                </a:extLst>
              </p:cNvPr>
              <p:cNvSpPr/>
              <p:nvPr/>
            </p:nvSpPr>
            <p:spPr>
              <a:xfrm>
                <a:off x="6502808" y="2600084"/>
                <a:ext cx="146311" cy="630835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="" xmlns:a16="http://schemas.microsoft.com/office/drawing/2014/main" id="{833274E1-8907-4D0D-84EC-887314EFB981}"/>
                  </a:ext>
                </a:extLst>
              </p:cNvPr>
              <p:cNvSpPr/>
              <p:nvPr/>
            </p:nvSpPr>
            <p:spPr>
              <a:xfrm>
                <a:off x="6502808" y="3140629"/>
                <a:ext cx="86554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18844E58-3E92-486F-9830-98CCCC21C0EA}"/>
                  </a:ext>
                </a:extLst>
              </p:cNvPr>
              <p:cNvSpPr/>
              <p:nvPr/>
            </p:nvSpPr>
            <p:spPr>
              <a:xfrm>
                <a:off x="5035117" y="2600084"/>
                <a:ext cx="146312" cy="63083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3" name="Isosceles Triangle 122">
                <a:extLst>
                  <a:ext uri="{FF2B5EF4-FFF2-40B4-BE49-F238E27FC236}">
                    <a16:creationId xmlns="" xmlns:a16="http://schemas.microsoft.com/office/drawing/2014/main" id="{A5D5CAD3-1F78-41AE-A1C6-DCA7F7B0EC05}"/>
                  </a:ext>
                </a:extLst>
              </p:cNvPr>
              <p:cNvSpPr/>
              <p:nvPr/>
            </p:nvSpPr>
            <p:spPr>
              <a:xfrm flipH="1">
                <a:off x="5094010" y="3128433"/>
                <a:ext cx="81222" cy="90290"/>
              </a:xfrm>
              <a:prstGeom prst="triangle">
                <a:avLst>
                  <a:gd name="adj" fmla="val 0"/>
                </a:avLst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="" xmlns:a16="http://schemas.microsoft.com/office/drawing/2014/main" id="{A46E3DE9-FB8B-4896-8696-9160A01E52EA}"/>
                  </a:ext>
                </a:extLst>
              </p:cNvPr>
              <p:cNvSpPr/>
              <p:nvPr/>
            </p:nvSpPr>
            <p:spPr>
              <a:xfrm rot="5400000" flipV="1">
                <a:off x="5139304" y="5075914"/>
                <a:ext cx="45719" cy="921385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="" xmlns:a16="http://schemas.microsoft.com/office/drawing/2014/main" id="{F44FBEA1-8652-4545-B526-AF76200475DD}"/>
                  </a:ext>
                </a:extLst>
              </p:cNvPr>
              <p:cNvSpPr/>
              <p:nvPr/>
            </p:nvSpPr>
            <p:spPr>
              <a:xfrm rot="5400000" flipV="1">
                <a:off x="5139304" y="5022836"/>
                <a:ext cx="45719" cy="921385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26" name="Isosceles Triangle 125">
                <a:extLst>
                  <a:ext uri="{FF2B5EF4-FFF2-40B4-BE49-F238E27FC236}">
                    <a16:creationId xmlns="" xmlns:a16="http://schemas.microsoft.com/office/drawing/2014/main" id="{3A759941-BFD9-4B44-81FE-AC90085332CD}"/>
                  </a:ext>
                </a:extLst>
              </p:cNvPr>
              <p:cNvSpPr/>
              <p:nvPr/>
            </p:nvSpPr>
            <p:spPr>
              <a:xfrm rot="5400000" flipV="1">
                <a:off x="5144675" y="5131634"/>
                <a:ext cx="45719" cy="921385"/>
              </a:xfrm>
              <a:prstGeom prst="triangl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24">
                  <a:defRPr/>
                </a:pPr>
                <a:endParaRPr lang="en-US" sz="2400" kern="0" dirty="0">
                  <a:solidFill>
                    <a:prstClr val="white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67" name="Right Arrow 193">
              <a:extLst>
                <a:ext uri="{FF2B5EF4-FFF2-40B4-BE49-F238E27FC236}">
                  <a16:creationId xmlns="" xmlns:a16="http://schemas.microsoft.com/office/drawing/2014/main" id="{2989133C-C69F-4763-8647-36B991A72158}"/>
                </a:ext>
              </a:extLst>
            </p:cNvPr>
            <p:cNvSpPr/>
            <p:nvPr/>
          </p:nvSpPr>
          <p:spPr>
            <a:xfrm>
              <a:off x="3750597" y="3428999"/>
              <a:ext cx="1318954" cy="904516"/>
            </a:xfrm>
            <a:prstGeom prst="rightArrow">
              <a:avLst/>
            </a:prstGeom>
            <a:solidFill>
              <a:srgbClr val="FF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4B588A1A-35F1-447D-89F6-67265D512B60}"/>
                </a:ext>
              </a:extLst>
            </p:cNvPr>
            <p:cNvSpPr txBox="1"/>
            <p:nvPr/>
          </p:nvSpPr>
          <p:spPr>
            <a:xfrm>
              <a:off x="3707904" y="3645024"/>
              <a:ext cx="1235200" cy="46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P&amp;A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1C58A9D-445D-41F0-B8DE-EF90767558C0}"/>
              </a:ext>
            </a:extLst>
          </p:cNvPr>
          <p:cNvSpPr txBox="1"/>
          <p:nvPr/>
        </p:nvSpPr>
        <p:spPr>
          <a:xfrm>
            <a:off x="6443688" y="6186876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en-US" sz="2000" b="1" dirty="0">
                <a:solidFill>
                  <a:prstClr val="black"/>
                </a:solidFill>
                <a:latin typeface="Calibri"/>
              </a:rPr>
              <a:t>25-60 days!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10783" y="419518"/>
            <a:ext cx="1060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accent1"/>
                </a:solidFill>
              </a:rPr>
              <a:t>Norway: 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P&amp;A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almost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expensive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 drilling</a:t>
            </a:r>
            <a:endParaRPr lang="nb-NO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5</a:t>
            </a:fld>
            <a:endParaRPr lang="nb-NO"/>
          </a:p>
        </p:txBody>
      </p:sp>
      <p:sp>
        <p:nvSpPr>
          <p:cNvPr id="128" name="TextBox 127"/>
          <p:cNvSpPr txBox="1"/>
          <p:nvPr/>
        </p:nvSpPr>
        <p:spPr>
          <a:xfrm>
            <a:off x="710783" y="419518"/>
            <a:ext cx="1063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accent1"/>
                </a:solidFill>
              </a:rPr>
              <a:t>Main </a:t>
            </a:r>
            <a:r>
              <a:rPr lang="nb-NO" sz="4000" b="1" dirty="0" err="1" smtClean="0">
                <a:solidFill>
                  <a:schemeClr val="accent1"/>
                </a:solidFill>
              </a:rPr>
              <a:t>challenges</a:t>
            </a:r>
            <a:endParaRPr lang="nb-NO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129" name="Diagram 128">
            <a:extLst>
              <a:ext uri="{FF2B5EF4-FFF2-40B4-BE49-F238E27FC236}">
                <a16:creationId xmlns="" xmlns:a16="http://schemas.microsoft.com/office/drawing/2014/main" id="{87ECE396-8B12-444D-9FF6-09A2C8507498}"/>
              </a:ext>
            </a:extLst>
          </p:cNvPr>
          <p:cNvGraphicFramePr/>
          <p:nvPr>
            <p:extLst/>
          </p:nvPr>
        </p:nvGraphicFramePr>
        <p:xfrm>
          <a:off x="974115" y="-526737"/>
          <a:ext cx="10475881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1CDC8F-A1BB-4933-BB9F-8DF6FCE4C21E}"/>
              </a:ext>
            </a:extLst>
          </p:cNvPr>
          <p:cNvPicPr/>
          <p:nvPr/>
        </p:nvPicPr>
        <p:blipFill rotWithShape="1">
          <a:blip r:embed="rId7"/>
          <a:srcRect l="55629" t="7455" r="30226" b="65794"/>
          <a:stretch/>
        </p:blipFill>
        <p:spPr bwMode="auto">
          <a:xfrm>
            <a:off x="2898873" y="1794295"/>
            <a:ext cx="534838" cy="829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AECFEFBC-3F8E-422B-AD1F-F35F7C240657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00" b="66083" l="14844" r="44375"/>
                    </a14:imgEffect>
                  </a14:imgLayer>
                </a14:imgProps>
              </a:ext>
            </a:extLst>
          </a:blip>
          <a:srcRect l="15164" t="41804" r="58828" b="31002"/>
          <a:stretch/>
        </p:blipFill>
        <p:spPr bwMode="auto">
          <a:xfrm rot="4797852">
            <a:off x="6132234" y="2011703"/>
            <a:ext cx="869962" cy="55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D60E7452-A74F-4F9F-8E8C-2A43AE1CC102}"/>
              </a:ext>
            </a:extLst>
          </p:cNvPr>
          <p:cNvSpPr/>
          <p:nvPr/>
        </p:nvSpPr>
        <p:spPr>
          <a:xfrm>
            <a:off x="7795442" y="2250923"/>
            <a:ext cx="194310" cy="24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" name="Picture 2" descr="C:\Users\maltor\AppData\Local\Microsoft\Windows\Temporary Internet Files\Content.Outlook\YAFPX7UN\IMG_0774.JPG">
            <a:extLst>
              <a:ext uri="{FF2B5EF4-FFF2-40B4-BE49-F238E27FC236}">
                <a16:creationId xmlns="" xmlns:a16="http://schemas.microsoft.com/office/drawing/2014/main" id="{DDB1AED3-A986-40BC-BDE7-41C28C81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73" b="97386" l="2819" r="9975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7397" y="1737877"/>
            <a:ext cx="818759" cy="759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C3AD404B-A33F-401C-ADF9-5CACB910CF55}"/>
              </a:ext>
            </a:extLst>
          </p:cNvPr>
          <p:cNvGrpSpPr/>
          <p:nvPr/>
        </p:nvGrpSpPr>
        <p:grpSpPr>
          <a:xfrm>
            <a:off x="1521060" y="3532187"/>
            <a:ext cx="9271733" cy="2592966"/>
            <a:chOff x="3110336" y="6443271"/>
            <a:chExt cx="18543465" cy="5185932"/>
          </a:xfrm>
        </p:grpSpPr>
        <p:pic>
          <p:nvPicPr>
            <p:cNvPr id="135" name="Picture 134">
              <a:extLst>
                <a:ext uri="{FF2B5EF4-FFF2-40B4-BE49-F238E27FC236}">
                  <a16:creationId xmlns="" xmlns:a16="http://schemas.microsoft.com/office/drawing/2014/main" id="{A182FE32-100C-4E24-9F68-BF9BEF6D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786901" y="8266878"/>
              <a:ext cx="1866900" cy="3362325"/>
            </a:xfrm>
            <a:prstGeom prst="rect">
              <a:avLst/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4B309435-FBE5-48D5-A495-58204E6C1337}"/>
                </a:ext>
              </a:extLst>
            </p:cNvPr>
            <p:cNvGrpSpPr/>
            <p:nvPr/>
          </p:nvGrpSpPr>
          <p:grpSpPr>
            <a:xfrm>
              <a:off x="5168779" y="6443271"/>
              <a:ext cx="14932639" cy="5150631"/>
              <a:chOff x="4651194" y="7167893"/>
              <a:chExt cx="14932639" cy="5150631"/>
            </a:xfrm>
          </p:grpSpPr>
          <p:sp>
            <p:nvSpPr>
              <p:cNvPr id="140" name="Ellipse 8">
                <a:extLst>
                  <a:ext uri="{FF2B5EF4-FFF2-40B4-BE49-F238E27FC236}">
                    <a16:creationId xmlns="" xmlns:a16="http://schemas.microsoft.com/office/drawing/2014/main" id="{C48C3C00-0D56-4DFD-B4D1-5B04EBEEA275}"/>
                  </a:ext>
                </a:extLst>
              </p:cNvPr>
              <p:cNvSpPr/>
              <p:nvPr/>
            </p:nvSpPr>
            <p:spPr>
              <a:xfrm>
                <a:off x="11781711" y="8401777"/>
                <a:ext cx="7754724" cy="3916747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Ellipse 4">
                <a:extLst>
                  <a:ext uri="{FF2B5EF4-FFF2-40B4-BE49-F238E27FC236}">
                    <a16:creationId xmlns="" xmlns:a16="http://schemas.microsoft.com/office/drawing/2014/main" id="{BE2A1DB7-535B-4CA3-B94F-BCA8E86FC105}"/>
                  </a:ext>
                </a:extLst>
              </p:cNvPr>
              <p:cNvSpPr/>
              <p:nvPr/>
            </p:nvSpPr>
            <p:spPr>
              <a:xfrm>
                <a:off x="4651194" y="7167893"/>
                <a:ext cx="7955279" cy="4505945"/>
              </a:xfrm>
              <a:prstGeom prst="ellips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="" xmlns:a16="http://schemas.microsoft.com/office/drawing/2014/main" id="{CF974377-C103-44CC-BC48-DB22591E8865}"/>
                  </a:ext>
                </a:extLst>
              </p:cNvPr>
              <p:cNvSpPr txBox="1"/>
              <p:nvPr/>
            </p:nvSpPr>
            <p:spPr>
              <a:xfrm>
                <a:off x="6078312" y="7835819"/>
                <a:ext cx="7231352" cy="3262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5">
                  <a:buClr>
                    <a:srgbClr val="22A7E5"/>
                  </a:buClr>
                </a:pPr>
                <a:r>
                  <a:rPr lang="en-US" sz="2000" b="1" u="sng" dirty="0">
                    <a:solidFill>
                      <a:prstClr val="black"/>
                    </a:solidFill>
                    <a:latin typeface="Calibri"/>
                  </a:rPr>
                  <a:t>Use of expensive rigs: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Heavy lifting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Rotation based methods (cutting, milling)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Need for well control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8E5DF01D-A1F2-40C0-99F6-A1C4C3CF402E}"/>
                  </a:ext>
                </a:extLst>
              </p:cNvPr>
              <p:cNvSpPr txBox="1"/>
              <p:nvPr/>
            </p:nvSpPr>
            <p:spPr>
              <a:xfrm>
                <a:off x="12955345" y="9068221"/>
                <a:ext cx="6628488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5">
                  <a:buClr>
                    <a:srgbClr val="22A7E5"/>
                  </a:buClr>
                </a:pPr>
                <a:r>
                  <a:rPr lang="en-US" sz="2000" b="1" u="sng" dirty="0">
                    <a:solidFill>
                      <a:prstClr val="black"/>
                    </a:solidFill>
                    <a:latin typeface="Calibri"/>
                  </a:rPr>
                  <a:t>Time consuming: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Plug all fluid bearing zones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Relatively long plug lengths</a:t>
                </a:r>
              </a:p>
              <a:p>
                <a:pPr marL="285750" indent="-285750" defTabSz="914355">
                  <a:buClr>
                    <a:srgbClr val="22A7E5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Extensive "tripping"</a:t>
                </a:r>
              </a:p>
            </p:txBody>
          </p:sp>
        </p:grpSp>
        <p:grpSp>
          <p:nvGrpSpPr>
            <p:cNvPr id="137" name="Group 4">
              <a:extLst>
                <a:ext uri="{FF2B5EF4-FFF2-40B4-BE49-F238E27FC236}">
                  <a16:creationId xmlns="" xmlns:a16="http://schemas.microsoft.com/office/drawing/2014/main" id="{C4559F53-22C1-464C-9B2E-01018D17C2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110336" y="7067909"/>
              <a:ext cx="3684602" cy="3443232"/>
              <a:chOff x="6203" y="3296"/>
              <a:chExt cx="1798" cy="1858"/>
            </a:xfrm>
            <a:solidFill>
              <a:srgbClr val="003C65"/>
            </a:solidFill>
          </p:grpSpPr>
          <p:sp>
            <p:nvSpPr>
              <p:cNvPr id="138" name="Freeform 5">
                <a:extLst>
                  <a:ext uri="{FF2B5EF4-FFF2-40B4-BE49-F238E27FC236}">
                    <a16:creationId xmlns="" xmlns:a16="http://schemas.microsoft.com/office/drawing/2014/main" id="{900619FB-5BF5-4E74-81BB-50AF40620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2" y="3998"/>
                <a:ext cx="479" cy="232"/>
              </a:xfrm>
              <a:custGeom>
                <a:avLst/>
                <a:gdLst>
                  <a:gd name="T0" fmla="*/ 200 w 202"/>
                  <a:gd name="T1" fmla="*/ 87 h 98"/>
                  <a:gd name="T2" fmla="*/ 200 w 202"/>
                  <a:gd name="T3" fmla="*/ 85 h 98"/>
                  <a:gd name="T4" fmla="*/ 197 w 202"/>
                  <a:gd name="T5" fmla="*/ 80 h 98"/>
                  <a:gd name="T6" fmla="*/ 197 w 202"/>
                  <a:gd name="T7" fmla="*/ 14 h 98"/>
                  <a:gd name="T8" fmla="*/ 197 w 202"/>
                  <a:gd name="T9" fmla="*/ 8 h 98"/>
                  <a:gd name="T10" fmla="*/ 186 w 202"/>
                  <a:gd name="T11" fmla="*/ 1 h 98"/>
                  <a:gd name="T12" fmla="*/ 184 w 202"/>
                  <a:gd name="T13" fmla="*/ 1 h 98"/>
                  <a:gd name="T14" fmla="*/ 178 w 202"/>
                  <a:gd name="T15" fmla="*/ 7 h 98"/>
                  <a:gd name="T16" fmla="*/ 0 w 202"/>
                  <a:gd name="T17" fmla="*/ 56 h 98"/>
                  <a:gd name="T18" fmla="*/ 14 w 202"/>
                  <a:gd name="T19" fmla="*/ 56 h 98"/>
                  <a:gd name="T20" fmla="*/ 51 w 202"/>
                  <a:gd name="T21" fmla="*/ 47 h 98"/>
                  <a:gd name="T22" fmla="*/ 54 w 202"/>
                  <a:gd name="T23" fmla="*/ 60 h 98"/>
                  <a:gd name="T24" fmla="*/ 37 w 202"/>
                  <a:gd name="T25" fmla="*/ 66 h 98"/>
                  <a:gd name="T26" fmla="*/ 39 w 202"/>
                  <a:gd name="T27" fmla="*/ 70 h 98"/>
                  <a:gd name="T28" fmla="*/ 182 w 202"/>
                  <a:gd name="T29" fmla="*/ 20 h 98"/>
                  <a:gd name="T30" fmla="*/ 189 w 202"/>
                  <a:gd name="T31" fmla="*/ 21 h 98"/>
                  <a:gd name="T32" fmla="*/ 195 w 202"/>
                  <a:gd name="T33" fmla="*/ 17 h 98"/>
                  <a:gd name="T34" fmla="*/ 195 w 202"/>
                  <a:gd name="T35" fmla="*/ 80 h 98"/>
                  <a:gd name="T36" fmla="*/ 191 w 202"/>
                  <a:gd name="T37" fmla="*/ 85 h 98"/>
                  <a:gd name="T38" fmla="*/ 194 w 202"/>
                  <a:gd name="T39" fmla="*/ 89 h 98"/>
                  <a:gd name="T40" fmla="*/ 198 w 202"/>
                  <a:gd name="T41" fmla="*/ 92 h 98"/>
                  <a:gd name="T42" fmla="*/ 196 w 202"/>
                  <a:gd name="T43" fmla="*/ 95 h 98"/>
                  <a:gd name="T44" fmla="*/ 192 w 202"/>
                  <a:gd name="T45" fmla="*/ 92 h 98"/>
                  <a:gd name="T46" fmla="*/ 191 w 202"/>
                  <a:gd name="T47" fmla="*/ 94 h 98"/>
                  <a:gd name="T48" fmla="*/ 196 w 202"/>
                  <a:gd name="T49" fmla="*/ 98 h 98"/>
                  <a:gd name="T50" fmla="*/ 202 w 202"/>
                  <a:gd name="T51" fmla="*/ 91 h 98"/>
                  <a:gd name="T52" fmla="*/ 200 w 202"/>
                  <a:gd name="T53" fmla="*/ 87 h 98"/>
                  <a:gd name="T54" fmla="*/ 58 w 202"/>
                  <a:gd name="T55" fmla="*/ 59 h 98"/>
                  <a:gd name="T56" fmla="*/ 55 w 202"/>
                  <a:gd name="T57" fmla="*/ 45 h 98"/>
                  <a:gd name="T58" fmla="*/ 107 w 202"/>
                  <a:gd name="T59" fmla="*/ 31 h 98"/>
                  <a:gd name="T60" fmla="*/ 110 w 202"/>
                  <a:gd name="T61" fmla="*/ 41 h 98"/>
                  <a:gd name="T62" fmla="*/ 58 w 202"/>
                  <a:gd name="T63" fmla="*/ 59 h 98"/>
                  <a:gd name="T64" fmla="*/ 114 w 202"/>
                  <a:gd name="T65" fmla="*/ 39 h 98"/>
                  <a:gd name="T66" fmla="*/ 112 w 202"/>
                  <a:gd name="T67" fmla="*/ 30 h 98"/>
                  <a:gd name="T68" fmla="*/ 160 w 202"/>
                  <a:gd name="T69" fmla="*/ 16 h 98"/>
                  <a:gd name="T70" fmla="*/ 162 w 202"/>
                  <a:gd name="T71" fmla="*/ 23 h 98"/>
                  <a:gd name="T72" fmla="*/ 114 w 202"/>
                  <a:gd name="T73" fmla="*/ 39 h 98"/>
                  <a:gd name="T74" fmla="*/ 166 w 202"/>
                  <a:gd name="T75" fmla="*/ 21 h 98"/>
                  <a:gd name="T76" fmla="*/ 164 w 202"/>
                  <a:gd name="T77" fmla="*/ 15 h 98"/>
                  <a:gd name="T78" fmla="*/ 177 w 202"/>
                  <a:gd name="T79" fmla="*/ 12 h 98"/>
                  <a:gd name="T80" fmla="*/ 177 w 202"/>
                  <a:gd name="T81" fmla="*/ 14 h 98"/>
                  <a:gd name="T82" fmla="*/ 179 w 202"/>
                  <a:gd name="T83" fmla="*/ 17 h 98"/>
                  <a:gd name="T84" fmla="*/ 166 w 202"/>
                  <a:gd name="T85" fmla="*/ 2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2" h="98">
                    <a:moveTo>
                      <a:pt x="200" y="87"/>
                    </a:moveTo>
                    <a:cubicBezTo>
                      <a:pt x="200" y="86"/>
                      <a:pt x="200" y="86"/>
                      <a:pt x="200" y="85"/>
                    </a:cubicBezTo>
                    <a:cubicBezTo>
                      <a:pt x="200" y="83"/>
                      <a:pt x="199" y="81"/>
                      <a:pt x="197" y="80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7" y="12"/>
                      <a:pt x="197" y="10"/>
                      <a:pt x="197" y="8"/>
                    </a:cubicBezTo>
                    <a:cubicBezTo>
                      <a:pt x="195" y="3"/>
                      <a:pt x="191" y="0"/>
                      <a:pt x="186" y="1"/>
                    </a:cubicBezTo>
                    <a:cubicBezTo>
                      <a:pt x="185" y="1"/>
                      <a:pt x="185" y="1"/>
                      <a:pt x="184" y="1"/>
                    </a:cubicBezTo>
                    <a:cubicBezTo>
                      <a:pt x="181" y="2"/>
                      <a:pt x="179" y="4"/>
                      <a:pt x="178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85" y="21"/>
                      <a:pt x="187" y="22"/>
                      <a:pt x="189" y="21"/>
                    </a:cubicBezTo>
                    <a:cubicBezTo>
                      <a:pt x="192" y="20"/>
                      <a:pt x="194" y="19"/>
                      <a:pt x="195" y="17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3" y="81"/>
                      <a:pt x="191" y="83"/>
                      <a:pt x="191" y="85"/>
                    </a:cubicBezTo>
                    <a:cubicBezTo>
                      <a:pt x="191" y="87"/>
                      <a:pt x="192" y="89"/>
                      <a:pt x="194" y="89"/>
                    </a:cubicBezTo>
                    <a:cubicBezTo>
                      <a:pt x="194" y="91"/>
                      <a:pt x="198" y="90"/>
                      <a:pt x="198" y="92"/>
                    </a:cubicBezTo>
                    <a:cubicBezTo>
                      <a:pt x="198" y="93"/>
                      <a:pt x="197" y="95"/>
                      <a:pt x="196" y="95"/>
                    </a:cubicBezTo>
                    <a:cubicBezTo>
                      <a:pt x="194" y="95"/>
                      <a:pt x="194" y="92"/>
                      <a:pt x="192" y="92"/>
                    </a:cubicBezTo>
                    <a:cubicBezTo>
                      <a:pt x="192" y="92"/>
                      <a:pt x="189" y="94"/>
                      <a:pt x="191" y="94"/>
                    </a:cubicBezTo>
                    <a:cubicBezTo>
                      <a:pt x="193" y="95"/>
                      <a:pt x="194" y="98"/>
                      <a:pt x="196" y="98"/>
                    </a:cubicBezTo>
                    <a:cubicBezTo>
                      <a:pt x="200" y="98"/>
                      <a:pt x="202" y="94"/>
                      <a:pt x="202" y="91"/>
                    </a:cubicBezTo>
                    <a:cubicBezTo>
                      <a:pt x="202" y="90"/>
                      <a:pt x="200" y="89"/>
                      <a:pt x="200" y="87"/>
                    </a:cubicBezTo>
                    <a:close/>
                    <a:moveTo>
                      <a:pt x="58" y="59"/>
                    </a:moveTo>
                    <a:cubicBezTo>
                      <a:pt x="55" y="45"/>
                      <a:pt x="55" y="45"/>
                      <a:pt x="55" y="45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10" y="41"/>
                      <a:pt x="110" y="41"/>
                      <a:pt x="110" y="41"/>
                    </a:cubicBezTo>
                    <a:lnTo>
                      <a:pt x="58" y="59"/>
                    </a:lnTo>
                    <a:close/>
                    <a:moveTo>
                      <a:pt x="114" y="39"/>
                    </a:moveTo>
                    <a:cubicBezTo>
                      <a:pt x="112" y="30"/>
                      <a:pt x="112" y="30"/>
                      <a:pt x="112" y="3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2" y="23"/>
                      <a:pt x="162" y="23"/>
                      <a:pt x="162" y="23"/>
                    </a:cubicBezTo>
                    <a:lnTo>
                      <a:pt x="114" y="39"/>
                    </a:lnTo>
                    <a:close/>
                    <a:moveTo>
                      <a:pt x="166" y="21"/>
                    </a:moveTo>
                    <a:cubicBezTo>
                      <a:pt x="164" y="15"/>
                      <a:pt x="164" y="15"/>
                      <a:pt x="164" y="15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7" y="12"/>
                      <a:pt x="177" y="13"/>
                      <a:pt x="177" y="14"/>
                    </a:cubicBezTo>
                    <a:cubicBezTo>
                      <a:pt x="177" y="15"/>
                      <a:pt x="178" y="16"/>
                      <a:pt x="179" y="17"/>
                    </a:cubicBezTo>
                    <a:lnTo>
                      <a:pt x="1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178">
                  <a:defRPr/>
                </a:pPr>
                <a:endParaRPr lang="en-US" sz="9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="" xmlns:a16="http://schemas.microsoft.com/office/drawing/2014/main" id="{A74C74BD-0358-458E-9BCA-1700ACFB9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3" y="3296"/>
                <a:ext cx="1475" cy="1858"/>
              </a:xfrm>
              <a:custGeom>
                <a:avLst/>
                <a:gdLst>
                  <a:gd name="T0" fmla="*/ 490 w 622"/>
                  <a:gd name="T1" fmla="*/ 784 h 784"/>
                  <a:gd name="T2" fmla="*/ 593 w 622"/>
                  <a:gd name="T3" fmla="*/ 405 h 784"/>
                  <a:gd name="T4" fmla="*/ 429 w 622"/>
                  <a:gd name="T5" fmla="*/ 15 h 784"/>
                  <a:gd name="T6" fmla="*/ 388 w 622"/>
                  <a:gd name="T7" fmla="*/ 33 h 784"/>
                  <a:gd name="T8" fmla="*/ 376 w 622"/>
                  <a:gd name="T9" fmla="*/ 189 h 784"/>
                  <a:gd name="T10" fmla="*/ 366 w 622"/>
                  <a:gd name="T11" fmla="*/ 315 h 784"/>
                  <a:gd name="T12" fmla="*/ 186 w 622"/>
                  <a:gd name="T13" fmla="*/ 324 h 784"/>
                  <a:gd name="T14" fmla="*/ 152 w 622"/>
                  <a:gd name="T15" fmla="*/ 241 h 784"/>
                  <a:gd name="T16" fmla="*/ 141 w 622"/>
                  <a:gd name="T17" fmla="*/ 251 h 784"/>
                  <a:gd name="T18" fmla="*/ 138 w 622"/>
                  <a:gd name="T19" fmla="*/ 293 h 784"/>
                  <a:gd name="T20" fmla="*/ 132 w 622"/>
                  <a:gd name="T21" fmla="*/ 373 h 784"/>
                  <a:gd name="T22" fmla="*/ 71 w 622"/>
                  <a:gd name="T23" fmla="*/ 506 h 784"/>
                  <a:gd name="T24" fmla="*/ 565 w 622"/>
                  <a:gd name="T25" fmla="*/ 360 h 784"/>
                  <a:gd name="T26" fmla="*/ 544 w 622"/>
                  <a:gd name="T27" fmla="*/ 467 h 784"/>
                  <a:gd name="T28" fmla="*/ 452 w 622"/>
                  <a:gd name="T29" fmla="*/ 447 h 784"/>
                  <a:gd name="T30" fmla="*/ 448 w 622"/>
                  <a:gd name="T31" fmla="*/ 382 h 784"/>
                  <a:gd name="T32" fmla="*/ 427 w 622"/>
                  <a:gd name="T33" fmla="*/ 19 h 784"/>
                  <a:gd name="T34" fmla="*/ 428 w 622"/>
                  <a:gd name="T35" fmla="*/ 35 h 784"/>
                  <a:gd name="T36" fmla="*/ 426 w 622"/>
                  <a:gd name="T37" fmla="*/ 71 h 784"/>
                  <a:gd name="T38" fmla="*/ 429 w 622"/>
                  <a:gd name="T39" fmla="*/ 105 h 784"/>
                  <a:gd name="T40" fmla="*/ 436 w 622"/>
                  <a:gd name="T41" fmla="*/ 140 h 784"/>
                  <a:gd name="T42" fmla="*/ 413 w 622"/>
                  <a:gd name="T43" fmla="*/ 160 h 784"/>
                  <a:gd name="T44" fmla="*/ 434 w 622"/>
                  <a:gd name="T45" fmla="*/ 187 h 784"/>
                  <a:gd name="T46" fmla="*/ 440 w 622"/>
                  <a:gd name="T47" fmla="*/ 191 h 784"/>
                  <a:gd name="T48" fmla="*/ 413 w 622"/>
                  <a:gd name="T49" fmla="*/ 223 h 784"/>
                  <a:gd name="T50" fmla="*/ 413 w 622"/>
                  <a:gd name="T51" fmla="*/ 279 h 784"/>
                  <a:gd name="T52" fmla="*/ 436 w 622"/>
                  <a:gd name="T53" fmla="*/ 315 h 784"/>
                  <a:gd name="T54" fmla="*/ 413 w 622"/>
                  <a:gd name="T55" fmla="*/ 345 h 784"/>
                  <a:gd name="T56" fmla="*/ 406 w 622"/>
                  <a:gd name="T57" fmla="*/ 354 h 784"/>
                  <a:gd name="T58" fmla="*/ 406 w 622"/>
                  <a:gd name="T59" fmla="*/ 310 h 784"/>
                  <a:gd name="T60" fmla="*/ 406 w 622"/>
                  <a:gd name="T61" fmla="*/ 212 h 784"/>
                  <a:gd name="T62" fmla="*/ 387 w 622"/>
                  <a:gd name="T63" fmla="*/ 145 h 784"/>
                  <a:gd name="T64" fmla="*/ 406 w 622"/>
                  <a:gd name="T65" fmla="*/ 108 h 784"/>
                  <a:gd name="T66" fmla="*/ 406 w 622"/>
                  <a:gd name="T67" fmla="*/ 82 h 784"/>
                  <a:gd name="T68" fmla="*/ 393 w 622"/>
                  <a:gd name="T69" fmla="*/ 19 h 784"/>
                  <a:gd name="T70" fmla="*/ 391 w 622"/>
                  <a:gd name="T71" fmla="*/ 36 h 784"/>
                  <a:gd name="T72" fmla="*/ 385 w 622"/>
                  <a:gd name="T73" fmla="*/ 110 h 784"/>
                  <a:gd name="T74" fmla="*/ 406 w 622"/>
                  <a:gd name="T75" fmla="*/ 217 h 784"/>
                  <a:gd name="T76" fmla="*/ 367 w 622"/>
                  <a:gd name="T77" fmla="*/ 343 h 784"/>
                  <a:gd name="T78" fmla="*/ 175 w 622"/>
                  <a:gd name="T79" fmla="*/ 487 h 784"/>
                  <a:gd name="T80" fmla="*/ 175 w 622"/>
                  <a:gd name="T81" fmla="*/ 452 h 784"/>
                  <a:gd name="T82" fmla="*/ 175 w 622"/>
                  <a:gd name="T83" fmla="*/ 414 h 784"/>
                  <a:gd name="T84" fmla="*/ 162 w 622"/>
                  <a:gd name="T85" fmla="*/ 252 h 784"/>
                  <a:gd name="T86" fmla="*/ 164 w 622"/>
                  <a:gd name="T87" fmla="*/ 271 h 784"/>
                  <a:gd name="T88" fmla="*/ 167 w 622"/>
                  <a:gd name="T89" fmla="*/ 292 h 784"/>
                  <a:gd name="T90" fmla="*/ 156 w 622"/>
                  <a:gd name="T91" fmla="*/ 301 h 784"/>
                  <a:gd name="T92" fmla="*/ 156 w 622"/>
                  <a:gd name="T93" fmla="*/ 314 h 784"/>
                  <a:gd name="T94" fmla="*/ 156 w 622"/>
                  <a:gd name="T95" fmla="*/ 328 h 784"/>
                  <a:gd name="T96" fmla="*/ 156 w 622"/>
                  <a:gd name="T97" fmla="*/ 342 h 784"/>
                  <a:gd name="T98" fmla="*/ 156 w 622"/>
                  <a:gd name="T99" fmla="*/ 373 h 784"/>
                  <a:gd name="T100" fmla="*/ 177 w 622"/>
                  <a:gd name="T101" fmla="*/ 410 h 784"/>
                  <a:gd name="T102" fmla="*/ 156 w 622"/>
                  <a:gd name="T103" fmla="*/ 395 h 784"/>
                  <a:gd name="T104" fmla="*/ 152 w 622"/>
                  <a:gd name="T105" fmla="*/ 373 h 784"/>
                  <a:gd name="T106" fmla="*/ 140 w 622"/>
                  <a:gd name="T107" fmla="*/ 340 h 784"/>
                  <a:gd name="T108" fmla="*/ 152 w 622"/>
                  <a:gd name="T109" fmla="*/ 306 h 784"/>
                  <a:gd name="T110" fmla="*/ 152 w 622"/>
                  <a:gd name="T111" fmla="*/ 292 h 784"/>
                  <a:gd name="T112" fmla="*/ 152 w 622"/>
                  <a:gd name="T113" fmla="*/ 258 h 784"/>
                  <a:gd name="T114" fmla="*/ 143 w 622"/>
                  <a:gd name="T115" fmla="*/ 254 h 784"/>
                  <a:gd name="T116" fmla="*/ 142 w 622"/>
                  <a:gd name="T117" fmla="*/ 274 h 784"/>
                  <a:gd name="T118" fmla="*/ 137 w 622"/>
                  <a:gd name="T119" fmla="*/ 340 h 784"/>
                  <a:gd name="T120" fmla="*/ 152 w 622"/>
                  <a:gd name="T121" fmla="*/ 391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2" h="784">
                    <a:moveTo>
                      <a:pt x="91" y="784"/>
                    </a:moveTo>
                    <a:cubicBezTo>
                      <a:pt x="153" y="784"/>
                      <a:pt x="153" y="784"/>
                      <a:pt x="153" y="784"/>
                    </a:cubicBezTo>
                    <a:cubicBezTo>
                      <a:pt x="153" y="568"/>
                      <a:pt x="153" y="568"/>
                      <a:pt x="153" y="568"/>
                    </a:cubicBezTo>
                    <a:cubicBezTo>
                      <a:pt x="290" y="568"/>
                      <a:pt x="290" y="568"/>
                      <a:pt x="290" y="568"/>
                    </a:cubicBezTo>
                    <a:cubicBezTo>
                      <a:pt x="290" y="784"/>
                      <a:pt x="290" y="784"/>
                      <a:pt x="290" y="784"/>
                    </a:cubicBezTo>
                    <a:cubicBezTo>
                      <a:pt x="352" y="784"/>
                      <a:pt x="352" y="784"/>
                      <a:pt x="352" y="784"/>
                    </a:cubicBezTo>
                    <a:cubicBezTo>
                      <a:pt x="352" y="568"/>
                      <a:pt x="352" y="568"/>
                      <a:pt x="352" y="568"/>
                    </a:cubicBezTo>
                    <a:cubicBezTo>
                      <a:pt x="490" y="568"/>
                      <a:pt x="490" y="568"/>
                      <a:pt x="490" y="568"/>
                    </a:cubicBezTo>
                    <a:cubicBezTo>
                      <a:pt x="490" y="784"/>
                      <a:pt x="490" y="784"/>
                      <a:pt x="490" y="784"/>
                    </a:cubicBezTo>
                    <a:cubicBezTo>
                      <a:pt x="552" y="784"/>
                      <a:pt x="552" y="784"/>
                      <a:pt x="552" y="784"/>
                    </a:cubicBezTo>
                    <a:cubicBezTo>
                      <a:pt x="552" y="568"/>
                      <a:pt x="552" y="568"/>
                      <a:pt x="552" y="568"/>
                    </a:cubicBezTo>
                    <a:cubicBezTo>
                      <a:pt x="622" y="568"/>
                      <a:pt x="622" y="568"/>
                      <a:pt x="622" y="568"/>
                    </a:cubicBezTo>
                    <a:cubicBezTo>
                      <a:pt x="622" y="506"/>
                      <a:pt x="622" y="506"/>
                      <a:pt x="622" y="506"/>
                    </a:cubicBezTo>
                    <a:cubicBezTo>
                      <a:pt x="586" y="506"/>
                      <a:pt x="586" y="506"/>
                      <a:pt x="586" y="506"/>
                    </a:cubicBezTo>
                    <a:cubicBezTo>
                      <a:pt x="563" y="408"/>
                      <a:pt x="563" y="408"/>
                      <a:pt x="563" y="408"/>
                    </a:cubicBezTo>
                    <a:cubicBezTo>
                      <a:pt x="544" y="408"/>
                      <a:pt x="544" y="408"/>
                      <a:pt x="544" y="408"/>
                    </a:cubicBezTo>
                    <a:cubicBezTo>
                      <a:pt x="544" y="405"/>
                      <a:pt x="544" y="405"/>
                      <a:pt x="544" y="405"/>
                    </a:cubicBezTo>
                    <a:cubicBezTo>
                      <a:pt x="593" y="405"/>
                      <a:pt x="593" y="405"/>
                      <a:pt x="593" y="405"/>
                    </a:cubicBezTo>
                    <a:cubicBezTo>
                      <a:pt x="593" y="379"/>
                      <a:pt x="593" y="379"/>
                      <a:pt x="593" y="379"/>
                    </a:cubicBezTo>
                    <a:cubicBezTo>
                      <a:pt x="587" y="354"/>
                      <a:pt x="587" y="354"/>
                      <a:pt x="587" y="354"/>
                    </a:cubicBezTo>
                    <a:cubicBezTo>
                      <a:pt x="544" y="354"/>
                      <a:pt x="544" y="354"/>
                      <a:pt x="544" y="354"/>
                    </a:cubicBezTo>
                    <a:cubicBezTo>
                      <a:pt x="544" y="338"/>
                      <a:pt x="544" y="338"/>
                      <a:pt x="544" y="338"/>
                    </a:cubicBezTo>
                    <a:cubicBezTo>
                      <a:pt x="461" y="338"/>
                      <a:pt x="461" y="338"/>
                      <a:pt x="461" y="338"/>
                    </a:cubicBezTo>
                    <a:cubicBezTo>
                      <a:pt x="461" y="415"/>
                      <a:pt x="461" y="415"/>
                      <a:pt x="461" y="415"/>
                    </a:cubicBezTo>
                    <a:cubicBezTo>
                      <a:pt x="430" y="17"/>
                      <a:pt x="430" y="17"/>
                      <a:pt x="430" y="17"/>
                    </a:cubicBezTo>
                    <a:cubicBezTo>
                      <a:pt x="430" y="15"/>
                      <a:pt x="430" y="15"/>
                      <a:pt x="430" y="15"/>
                    </a:cubicBezTo>
                    <a:cubicBezTo>
                      <a:pt x="429" y="15"/>
                      <a:pt x="429" y="15"/>
                      <a:pt x="429" y="15"/>
                    </a:cubicBezTo>
                    <a:cubicBezTo>
                      <a:pt x="413" y="15"/>
                      <a:pt x="413" y="15"/>
                      <a:pt x="413" y="15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06" y="15"/>
                      <a:pt x="406" y="15"/>
                      <a:pt x="406" y="15"/>
                    </a:cubicBezTo>
                    <a:cubicBezTo>
                      <a:pt x="391" y="15"/>
                      <a:pt x="391" y="15"/>
                      <a:pt x="391" y="15"/>
                    </a:cubicBezTo>
                    <a:cubicBezTo>
                      <a:pt x="389" y="15"/>
                      <a:pt x="389" y="15"/>
                      <a:pt x="389" y="15"/>
                    </a:cubicBezTo>
                    <a:cubicBezTo>
                      <a:pt x="389" y="17"/>
                      <a:pt x="389" y="17"/>
                      <a:pt x="389" y="17"/>
                    </a:cubicBezTo>
                    <a:cubicBezTo>
                      <a:pt x="388" y="31"/>
                      <a:pt x="388" y="31"/>
                      <a:pt x="388" y="31"/>
                    </a:cubicBezTo>
                    <a:cubicBezTo>
                      <a:pt x="387" y="31"/>
                      <a:pt x="387" y="32"/>
                      <a:pt x="388" y="33"/>
                    </a:cubicBezTo>
                    <a:cubicBezTo>
                      <a:pt x="388" y="33"/>
                      <a:pt x="388" y="33"/>
                      <a:pt x="388" y="33"/>
                    </a:cubicBezTo>
                    <a:cubicBezTo>
                      <a:pt x="385" y="68"/>
                      <a:pt x="385" y="68"/>
                      <a:pt x="385" y="68"/>
                    </a:cubicBezTo>
                    <a:cubicBezTo>
                      <a:pt x="385" y="68"/>
                      <a:pt x="385" y="69"/>
                      <a:pt x="385" y="69"/>
                    </a:cubicBezTo>
                    <a:cubicBezTo>
                      <a:pt x="385" y="69"/>
                      <a:pt x="385" y="69"/>
                      <a:pt x="385" y="69"/>
                    </a:cubicBezTo>
                    <a:cubicBezTo>
                      <a:pt x="385" y="69"/>
                      <a:pt x="385" y="70"/>
                      <a:pt x="385" y="70"/>
                    </a:cubicBezTo>
                    <a:cubicBezTo>
                      <a:pt x="385" y="70"/>
                      <a:pt x="385" y="70"/>
                      <a:pt x="385" y="70"/>
                    </a:cubicBezTo>
                    <a:cubicBezTo>
                      <a:pt x="382" y="105"/>
                      <a:pt x="382" y="105"/>
                      <a:pt x="382" y="105"/>
                    </a:cubicBezTo>
                    <a:cubicBezTo>
                      <a:pt x="382" y="106"/>
                      <a:pt x="382" y="107"/>
                      <a:pt x="382" y="107"/>
                    </a:cubicBezTo>
                    <a:cubicBezTo>
                      <a:pt x="376" y="189"/>
                      <a:pt x="376" y="189"/>
                      <a:pt x="376" y="189"/>
                    </a:cubicBezTo>
                    <a:cubicBezTo>
                      <a:pt x="376" y="189"/>
                      <a:pt x="376" y="189"/>
                      <a:pt x="376" y="189"/>
                    </a:cubicBezTo>
                    <a:cubicBezTo>
                      <a:pt x="371" y="246"/>
                      <a:pt x="371" y="246"/>
                      <a:pt x="371" y="246"/>
                    </a:cubicBezTo>
                    <a:cubicBezTo>
                      <a:pt x="371" y="246"/>
                      <a:pt x="371" y="246"/>
                      <a:pt x="371" y="246"/>
                    </a:cubicBezTo>
                    <a:cubicBezTo>
                      <a:pt x="371" y="246"/>
                      <a:pt x="371" y="246"/>
                      <a:pt x="371" y="246"/>
                    </a:cubicBezTo>
                    <a:cubicBezTo>
                      <a:pt x="371" y="247"/>
                      <a:pt x="371" y="247"/>
                      <a:pt x="371" y="247"/>
                    </a:cubicBezTo>
                    <a:cubicBezTo>
                      <a:pt x="371" y="247"/>
                      <a:pt x="371" y="247"/>
                      <a:pt x="371" y="247"/>
                    </a:cubicBezTo>
                    <a:cubicBezTo>
                      <a:pt x="366" y="311"/>
                      <a:pt x="366" y="311"/>
                      <a:pt x="366" y="311"/>
                    </a:cubicBezTo>
                    <a:cubicBezTo>
                      <a:pt x="365" y="311"/>
                      <a:pt x="365" y="313"/>
                      <a:pt x="366" y="314"/>
                    </a:cubicBezTo>
                    <a:cubicBezTo>
                      <a:pt x="366" y="315"/>
                      <a:pt x="366" y="315"/>
                      <a:pt x="366" y="315"/>
                    </a:cubicBezTo>
                    <a:cubicBezTo>
                      <a:pt x="282" y="315"/>
                      <a:pt x="282" y="315"/>
                      <a:pt x="282" y="315"/>
                    </a:cubicBezTo>
                    <a:cubicBezTo>
                      <a:pt x="282" y="343"/>
                      <a:pt x="282" y="343"/>
                      <a:pt x="282" y="343"/>
                    </a:cubicBezTo>
                    <a:cubicBezTo>
                      <a:pt x="364" y="343"/>
                      <a:pt x="364" y="343"/>
                      <a:pt x="364" y="343"/>
                    </a:cubicBezTo>
                    <a:cubicBezTo>
                      <a:pt x="363" y="354"/>
                      <a:pt x="363" y="354"/>
                      <a:pt x="363" y="354"/>
                    </a:cubicBezTo>
                    <a:cubicBezTo>
                      <a:pt x="294" y="354"/>
                      <a:pt x="294" y="354"/>
                      <a:pt x="294" y="354"/>
                    </a:cubicBezTo>
                    <a:cubicBezTo>
                      <a:pt x="294" y="506"/>
                      <a:pt x="294" y="506"/>
                      <a:pt x="294" y="506"/>
                    </a:cubicBezTo>
                    <a:cubicBezTo>
                      <a:pt x="269" y="506"/>
                      <a:pt x="269" y="506"/>
                      <a:pt x="269" y="506"/>
                    </a:cubicBezTo>
                    <a:cubicBezTo>
                      <a:pt x="269" y="324"/>
                      <a:pt x="269" y="324"/>
                      <a:pt x="269" y="324"/>
                    </a:cubicBezTo>
                    <a:cubicBezTo>
                      <a:pt x="186" y="324"/>
                      <a:pt x="186" y="324"/>
                      <a:pt x="186" y="324"/>
                    </a:cubicBezTo>
                    <a:cubicBezTo>
                      <a:pt x="186" y="487"/>
                      <a:pt x="186" y="487"/>
                      <a:pt x="186" y="487"/>
                    </a:cubicBezTo>
                    <a:cubicBezTo>
                      <a:pt x="185" y="487"/>
                      <a:pt x="185" y="487"/>
                      <a:pt x="185" y="487"/>
                    </a:cubicBezTo>
                    <a:cubicBezTo>
                      <a:pt x="166" y="242"/>
                      <a:pt x="166" y="242"/>
                      <a:pt x="166" y="242"/>
                    </a:cubicBezTo>
                    <a:cubicBezTo>
                      <a:pt x="166" y="241"/>
                      <a:pt x="166" y="241"/>
                      <a:pt x="166" y="241"/>
                    </a:cubicBezTo>
                    <a:cubicBezTo>
                      <a:pt x="165" y="241"/>
                      <a:pt x="165" y="241"/>
                      <a:pt x="165" y="241"/>
                    </a:cubicBezTo>
                    <a:cubicBezTo>
                      <a:pt x="156" y="241"/>
                      <a:pt x="156" y="241"/>
                      <a:pt x="156" y="241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2" y="241"/>
                      <a:pt x="152" y="241"/>
                      <a:pt x="152" y="241"/>
                    </a:cubicBezTo>
                    <a:cubicBezTo>
                      <a:pt x="143" y="241"/>
                      <a:pt x="143" y="241"/>
                      <a:pt x="143" y="241"/>
                    </a:cubicBezTo>
                    <a:cubicBezTo>
                      <a:pt x="142" y="241"/>
                      <a:pt x="142" y="241"/>
                      <a:pt x="142" y="241"/>
                    </a:cubicBezTo>
                    <a:cubicBezTo>
                      <a:pt x="142" y="242"/>
                      <a:pt x="142" y="242"/>
                      <a:pt x="142" y="242"/>
                    </a:cubicBezTo>
                    <a:cubicBezTo>
                      <a:pt x="142" y="251"/>
                      <a:pt x="142" y="251"/>
                      <a:pt x="142" y="251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2"/>
                      <a:pt x="141" y="252"/>
                      <a:pt x="141" y="252"/>
                    </a:cubicBezTo>
                    <a:cubicBezTo>
                      <a:pt x="140" y="272"/>
                      <a:pt x="140" y="272"/>
                      <a:pt x="140" y="272"/>
                    </a:cubicBezTo>
                    <a:cubicBezTo>
                      <a:pt x="140" y="272"/>
                      <a:pt x="140" y="272"/>
                      <a:pt x="140" y="272"/>
                    </a:cubicBezTo>
                    <a:cubicBezTo>
                      <a:pt x="140" y="272"/>
                      <a:pt x="140" y="272"/>
                      <a:pt x="140" y="272"/>
                    </a:cubicBezTo>
                    <a:cubicBezTo>
                      <a:pt x="140" y="272"/>
                      <a:pt x="140" y="272"/>
                      <a:pt x="140" y="272"/>
                    </a:cubicBezTo>
                    <a:cubicBezTo>
                      <a:pt x="140" y="272"/>
                      <a:pt x="140" y="272"/>
                      <a:pt x="140" y="272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40" y="273"/>
                      <a:pt x="140" y="273"/>
                      <a:pt x="140" y="273"/>
                    </a:cubicBezTo>
                    <a:cubicBezTo>
                      <a:pt x="138" y="293"/>
                      <a:pt x="138" y="293"/>
                      <a:pt x="138" y="293"/>
                    </a:cubicBezTo>
                    <a:cubicBezTo>
                      <a:pt x="138" y="293"/>
                      <a:pt x="138" y="293"/>
                      <a:pt x="138" y="293"/>
                    </a:cubicBezTo>
                    <a:cubicBezTo>
                      <a:pt x="138" y="293"/>
                      <a:pt x="138" y="293"/>
                      <a:pt x="138" y="293"/>
                    </a:cubicBezTo>
                    <a:cubicBezTo>
                      <a:pt x="138" y="293"/>
                      <a:pt x="138" y="294"/>
                      <a:pt x="138" y="294"/>
                    </a:cubicBez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8" y="294"/>
                      <a:pt x="138" y="294"/>
                      <a:pt x="138" y="294"/>
                    </a:cubicBezTo>
                    <a:cubicBezTo>
                      <a:pt x="135" y="341"/>
                      <a:pt x="135" y="341"/>
                      <a:pt x="135" y="341"/>
                    </a:cubicBezTo>
                    <a:cubicBezTo>
                      <a:pt x="135" y="341"/>
                      <a:pt x="135" y="341"/>
                      <a:pt x="135" y="341"/>
                    </a:cubicBezTo>
                    <a:cubicBezTo>
                      <a:pt x="132" y="373"/>
                      <a:pt x="132" y="373"/>
                      <a:pt x="132" y="373"/>
                    </a:cubicBezTo>
                    <a:cubicBezTo>
                      <a:pt x="132" y="373"/>
                      <a:pt x="132" y="373"/>
                      <a:pt x="132" y="373"/>
                    </a:cubicBezTo>
                    <a:cubicBezTo>
                      <a:pt x="132" y="373"/>
                      <a:pt x="132" y="373"/>
                      <a:pt x="132" y="373"/>
                    </a:cubicBezTo>
                    <a:cubicBezTo>
                      <a:pt x="132" y="373"/>
                      <a:pt x="132" y="373"/>
                      <a:pt x="132" y="373"/>
                    </a:cubicBezTo>
                    <a:cubicBezTo>
                      <a:pt x="132" y="374"/>
                      <a:pt x="132" y="374"/>
                      <a:pt x="132" y="374"/>
                    </a:cubicBezTo>
                    <a:cubicBezTo>
                      <a:pt x="132" y="374"/>
                      <a:pt x="132" y="374"/>
                      <a:pt x="132" y="374"/>
                    </a:cubicBezTo>
                    <a:cubicBezTo>
                      <a:pt x="132" y="374"/>
                      <a:pt x="132" y="374"/>
                      <a:pt x="132" y="374"/>
                    </a:cubicBezTo>
                    <a:cubicBezTo>
                      <a:pt x="129" y="407"/>
                      <a:pt x="129" y="407"/>
                      <a:pt x="129" y="407"/>
                    </a:cubicBezTo>
                    <a:cubicBezTo>
                      <a:pt x="71" y="407"/>
                      <a:pt x="71" y="407"/>
                      <a:pt x="71" y="407"/>
                    </a:cubicBezTo>
                    <a:cubicBezTo>
                      <a:pt x="71" y="506"/>
                      <a:pt x="71" y="506"/>
                      <a:pt x="71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1" y="568"/>
                      <a:pt x="91" y="568"/>
                      <a:pt x="91" y="568"/>
                    </a:cubicBezTo>
                    <a:lnTo>
                      <a:pt x="91" y="784"/>
                    </a:lnTo>
                    <a:close/>
                    <a:moveTo>
                      <a:pt x="565" y="360"/>
                    </a:moveTo>
                    <a:cubicBezTo>
                      <a:pt x="583" y="360"/>
                      <a:pt x="583" y="360"/>
                      <a:pt x="583" y="360"/>
                    </a:cubicBezTo>
                    <a:cubicBezTo>
                      <a:pt x="588" y="380"/>
                      <a:pt x="588" y="380"/>
                      <a:pt x="588" y="380"/>
                    </a:cubicBezTo>
                    <a:cubicBezTo>
                      <a:pt x="565" y="380"/>
                      <a:pt x="565" y="380"/>
                      <a:pt x="565" y="380"/>
                    </a:cubicBezTo>
                    <a:lnTo>
                      <a:pt x="565" y="360"/>
                    </a:lnTo>
                    <a:close/>
                    <a:moveTo>
                      <a:pt x="544" y="360"/>
                    </a:moveTo>
                    <a:cubicBezTo>
                      <a:pt x="561" y="360"/>
                      <a:pt x="561" y="360"/>
                      <a:pt x="561" y="360"/>
                    </a:cubicBezTo>
                    <a:cubicBezTo>
                      <a:pt x="561" y="380"/>
                      <a:pt x="561" y="380"/>
                      <a:pt x="561" y="380"/>
                    </a:cubicBezTo>
                    <a:cubicBezTo>
                      <a:pt x="544" y="380"/>
                      <a:pt x="544" y="380"/>
                      <a:pt x="544" y="380"/>
                    </a:cubicBezTo>
                    <a:lnTo>
                      <a:pt x="544" y="360"/>
                    </a:lnTo>
                    <a:close/>
                    <a:moveTo>
                      <a:pt x="544" y="421"/>
                    </a:moveTo>
                    <a:cubicBezTo>
                      <a:pt x="554" y="421"/>
                      <a:pt x="554" y="421"/>
                      <a:pt x="554" y="421"/>
                    </a:cubicBezTo>
                    <a:cubicBezTo>
                      <a:pt x="565" y="467"/>
                      <a:pt x="565" y="467"/>
                      <a:pt x="565" y="467"/>
                    </a:cubicBezTo>
                    <a:cubicBezTo>
                      <a:pt x="544" y="467"/>
                      <a:pt x="544" y="467"/>
                      <a:pt x="544" y="467"/>
                    </a:cubicBezTo>
                    <a:lnTo>
                      <a:pt x="544" y="421"/>
                    </a:lnTo>
                    <a:close/>
                    <a:moveTo>
                      <a:pt x="544" y="482"/>
                    </a:moveTo>
                    <a:cubicBezTo>
                      <a:pt x="568" y="482"/>
                      <a:pt x="568" y="482"/>
                      <a:pt x="568" y="482"/>
                    </a:cubicBezTo>
                    <a:cubicBezTo>
                      <a:pt x="575" y="506"/>
                      <a:pt x="575" y="506"/>
                      <a:pt x="575" y="506"/>
                    </a:cubicBezTo>
                    <a:cubicBezTo>
                      <a:pt x="544" y="506"/>
                      <a:pt x="544" y="506"/>
                      <a:pt x="544" y="506"/>
                    </a:cubicBezTo>
                    <a:lnTo>
                      <a:pt x="544" y="482"/>
                    </a:lnTo>
                    <a:close/>
                    <a:moveTo>
                      <a:pt x="420" y="447"/>
                    </a:moveTo>
                    <a:cubicBezTo>
                      <a:pt x="420" y="423"/>
                      <a:pt x="420" y="423"/>
                      <a:pt x="420" y="423"/>
                    </a:cubicBezTo>
                    <a:cubicBezTo>
                      <a:pt x="452" y="447"/>
                      <a:pt x="452" y="447"/>
                      <a:pt x="452" y="447"/>
                    </a:cubicBezTo>
                    <a:lnTo>
                      <a:pt x="420" y="447"/>
                    </a:lnTo>
                    <a:close/>
                    <a:moveTo>
                      <a:pt x="455" y="381"/>
                    </a:moveTo>
                    <a:cubicBezTo>
                      <a:pt x="460" y="447"/>
                      <a:pt x="460" y="447"/>
                      <a:pt x="460" y="447"/>
                    </a:cubicBezTo>
                    <a:cubicBezTo>
                      <a:pt x="459" y="447"/>
                      <a:pt x="459" y="447"/>
                      <a:pt x="459" y="447"/>
                    </a:cubicBezTo>
                    <a:cubicBezTo>
                      <a:pt x="420" y="419"/>
                      <a:pt x="420" y="419"/>
                      <a:pt x="420" y="419"/>
                    </a:cubicBezTo>
                    <a:cubicBezTo>
                      <a:pt x="420" y="407"/>
                      <a:pt x="420" y="407"/>
                      <a:pt x="420" y="407"/>
                    </a:cubicBezTo>
                    <a:cubicBezTo>
                      <a:pt x="455" y="381"/>
                      <a:pt x="455" y="381"/>
                      <a:pt x="455" y="381"/>
                    </a:cubicBezTo>
                    <a:cubicBezTo>
                      <a:pt x="455" y="381"/>
                      <a:pt x="455" y="381"/>
                      <a:pt x="455" y="381"/>
                    </a:cubicBezTo>
                    <a:close/>
                    <a:moveTo>
                      <a:pt x="448" y="382"/>
                    </a:moveTo>
                    <a:cubicBezTo>
                      <a:pt x="420" y="403"/>
                      <a:pt x="420" y="403"/>
                      <a:pt x="420" y="403"/>
                    </a:cubicBezTo>
                    <a:cubicBezTo>
                      <a:pt x="420" y="382"/>
                      <a:pt x="420" y="382"/>
                      <a:pt x="420" y="382"/>
                    </a:cubicBezTo>
                    <a:lnTo>
                      <a:pt x="448" y="382"/>
                    </a:lnTo>
                    <a:close/>
                    <a:moveTo>
                      <a:pt x="420" y="378"/>
                    </a:moveTo>
                    <a:cubicBezTo>
                      <a:pt x="420" y="355"/>
                      <a:pt x="420" y="355"/>
                      <a:pt x="420" y="355"/>
                    </a:cubicBezTo>
                    <a:cubicBezTo>
                      <a:pt x="450" y="378"/>
                      <a:pt x="450" y="378"/>
                      <a:pt x="450" y="378"/>
                    </a:cubicBezTo>
                    <a:lnTo>
                      <a:pt x="420" y="378"/>
                    </a:lnTo>
                    <a:close/>
                    <a:moveTo>
                      <a:pt x="413" y="19"/>
                    </a:moveTo>
                    <a:cubicBezTo>
                      <a:pt x="427" y="19"/>
                      <a:pt x="427" y="19"/>
                      <a:pt x="427" y="19"/>
                    </a:cubicBezTo>
                    <a:cubicBezTo>
                      <a:pt x="428" y="30"/>
                      <a:pt x="428" y="30"/>
                      <a:pt x="428" y="30"/>
                    </a:cubicBezTo>
                    <a:cubicBezTo>
                      <a:pt x="413" y="30"/>
                      <a:pt x="413" y="30"/>
                      <a:pt x="413" y="30"/>
                    </a:cubicBezTo>
                    <a:lnTo>
                      <a:pt x="413" y="19"/>
                    </a:lnTo>
                    <a:close/>
                    <a:moveTo>
                      <a:pt x="413" y="34"/>
                    </a:moveTo>
                    <a:cubicBezTo>
                      <a:pt x="424" y="34"/>
                      <a:pt x="424" y="34"/>
                      <a:pt x="424" y="34"/>
                    </a:cubicBezTo>
                    <a:cubicBezTo>
                      <a:pt x="413" y="44"/>
                      <a:pt x="413" y="44"/>
                      <a:pt x="413" y="44"/>
                    </a:cubicBezTo>
                    <a:lnTo>
                      <a:pt x="413" y="34"/>
                    </a:lnTo>
                    <a:close/>
                    <a:moveTo>
                      <a:pt x="413" y="49"/>
                    </a:moveTo>
                    <a:cubicBezTo>
                      <a:pt x="428" y="35"/>
                      <a:pt x="428" y="35"/>
                      <a:pt x="428" y="35"/>
                    </a:cubicBezTo>
                    <a:cubicBezTo>
                      <a:pt x="431" y="66"/>
                      <a:pt x="431" y="66"/>
                      <a:pt x="431" y="66"/>
                    </a:cubicBezTo>
                    <a:cubicBezTo>
                      <a:pt x="413" y="51"/>
                      <a:pt x="413" y="51"/>
                      <a:pt x="413" y="51"/>
                    </a:cubicBezTo>
                    <a:lnTo>
                      <a:pt x="413" y="49"/>
                    </a:lnTo>
                    <a:close/>
                    <a:moveTo>
                      <a:pt x="413" y="56"/>
                    </a:moveTo>
                    <a:cubicBezTo>
                      <a:pt x="427" y="67"/>
                      <a:pt x="427" y="67"/>
                      <a:pt x="427" y="67"/>
                    </a:cubicBezTo>
                    <a:cubicBezTo>
                      <a:pt x="413" y="67"/>
                      <a:pt x="413" y="67"/>
                      <a:pt x="413" y="67"/>
                    </a:cubicBezTo>
                    <a:lnTo>
                      <a:pt x="413" y="56"/>
                    </a:lnTo>
                    <a:close/>
                    <a:moveTo>
                      <a:pt x="413" y="71"/>
                    </a:moveTo>
                    <a:cubicBezTo>
                      <a:pt x="426" y="71"/>
                      <a:pt x="426" y="71"/>
                      <a:pt x="426" y="71"/>
                    </a:cubicBezTo>
                    <a:cubicBezTo>
                      <a:pt x="413" y="81"/>
                      <a:pt x="413" y="81"/>
                      <a:pt x="413" y="81"/>
                    </a:cubicBezTo>
                    <a:lnTo>
                      <a:pt x="413" y="71"/>
                    </a:lnTo>
                    <a:close/>
                    <a:moveTo>
                      <a:pt x="413" y="86"/>
                    </a:moveTo>
                    <a:cubicBezTo>
                      <a:pt x="431" y="72"/>
                      <a:pt x="431" y="72"/>
                      <a:pt x="431" y="72"/>
                    </a:cubicBezTo>
                    <a:cubicBezTo>
                      <a:pt x="434" y="104"/>
                      <a:pt x="434" y="104"/>
                      <a:pt x="434" y="104"/>
                    </a:cubicBezTo>
                    <a:cubicBezTo>
                      <a:pt x="413" y="88"/>
                      <a:pt x="413" y="88"/>
                      <a:pt x="413" y="88"/>
                    </a:cubicBezTo>
                    <a:lnTo>
                      <a:pt x="413" y="86"/>
                    </a:lnTo>
                    <a:close/>
                    <a:moveTo>
                      <a:pt x="413" y="93"/>
                    </a:moveTo>
                    <a:cubicBezTo>
                      <a:pt x="429" y="105"/>
                      <a:pt x="429" y="105"/>
                      <a:pt x="429" y="105"/>
                    </a:cubicBezTo>
                    <a:cubicBezTo>
                      <a:pt x="413" y="105"/>
                      <a:pt x="413" y="105"/>
                      <a:pt x="413" y="105"/>
                    </a:cubicBezTo>
                    <a:lnTo>
                      <a:pt x="413" y="93"/>
                    </a:lnTo>
                    <a:close/>
                    <a:moveTo>
                      <a:pt x="413" y="108"/>
                    </a:moveTo>
                    <a:cubicBezTo>
                      <a:pt x="428" y="108"/>
                      <a:pt x="428" y="108"/>
                      <a:pt x="428" y="108"/>
                    </a:cubicBezTo>
                    <a:cubicBezTo>
                      <a:pt x="413" y="119"/>
                      <a:pt x="413" y="119"/>
                      <a:pt x="413" y="119"/>
                    </a:cubicBezTo>
                    <a:lnTo>
                      <a:pt x="413" y="108"/>
                    </a:lnTo>
                    <a:close/>
                    <a:moveTo>
                      <a:pt x="413" y="123"/>
                    </a:moveTo>
                    <a:cubicBezTo>
                      <a:pt x="434" y="109"/>
                      <a:pt x="434" y="109"/>
                      <a:pt x="434" y="109"/>
                    </a:cubicBezTo>
                    <a:cubicBezTo>
                      <a:pt x="436" y="140"/>
                      <a:pt x="436" y="140"/>
                      <a:pt x="436" y="140"/>
                    </a:cubicBezTo>
                    <a:cubicBezTo>
                      <a:pt x="413" y="125"/>
                      <a:pt x="413" y="125"/>
                      <a:pt x="413" y="125"/>
                    </a:cubicBezTo>
                    <a:lnTo>
                      <a:pt x="413" y="123"/>
                    </a:lnTo>
                    <a:close/>
                    <a:moveTo>
                      <a:pt x="413" y="129"/>
                    </a:moveTo>
                    <a:cubicBezTo>
                      <a:pt x="432" y="141"/>
                      <a:pt x="432" y="141"/>
                      <a:pt x="432" y="141"/>
                    </a:cubicBezTo>
                    <a:cubicBezTo>
                      <a:pt x="413" y="141"/>
                      <a:pt x="413" y="141"/>
                      <a:pt x="413" y="141"/>
                    </a:cubicBezTo>
                    <a:lnTo>
                      <a:pt x="413" y="129"/>
                    </a:lnTo>
                    <a:close/>
                    <a:moveTo>
                      <a:pt x="413" y="145"/>
                    </a:moveTo>
                    <a:cubicBezTo>
                      <a:pt x="431" y="145"/>
                      <a:pt x="431" y="145"/>
                      <a:pt x="431" y="145"/>
                    </a:cubicBezTo>
                    <a:cubicBezTo>
                      <a:pt x="413" y="160"/>
                      <a:pt x="413" y="160"/>
                      <a:pt x="413" y="160"/>
                    </a:cubicBezTo>
                    <a:lnTo>
                      <a:pt x="413" y="145"/>
                    </a:lnTo>
                    <a:close/>
                    <a:moveTo>
                      <a:pt x="413" y="165"/>
                    </a:moveTo>
                    <a:cubicBezTo>
                      <a:pt x="437" y="145"/>
                      <a:pt x="437" y="145"/>
                      <a:pt x="437" y="145"/>
                    </a:cubicBezTo>
                    <a:cubicBezTo>
                      <a:pt x="440" y="187"/>
                      <a:pt x="440" y="187"/>
                      <a:pt x="440" y="187"/>
                    </a:cubicBezTo>
                    <a:cubicBezTo>
                      <a:pt x="440" y="187"/>
                      <a:pt x="440" y="187"/>
                      <a:pt x="440" y="187"/>
                    </a:cubicBezTo>
                    <a:cubicBezTo>
                      <a:pt x="413" y="166"/>
                      <a:pt x="413" y="166"/>
                      <a:pt x="413" y="166"/>
                    </a:cubicBezTo>
                    <a:lnTo>
                      <a:pt x="413" y="165"/>
                    </a:lnTo>
                    <a:close/>
                    <a:moveTo>
                      <a:pt x="413" y="171"/>
                    </a:move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13" y="187"/>
                      <a:pt x="413" y="187"/>
                      <a:pt x="413" y="187"/>
                    </a:cubicBezTo>
                    <a:lnTo>
                      <a:pt x="413" y="171"/>
                    </a:lnTo>
                    <a:close/>
                    <a:moveTo>
                      <a:pt x="413" y="192"/>
                    </a:moveTo>
                    <a:cubicBezTo>
                      <a:pt x="434" y="192"/>
                      <a:pt x="434" y="192"/>
                      <a:pt x="434" y="192"/>
                    </a:cubicBezTo>
                    <a:cubicBezTo>
                      <a:pt x="413" y="211"/>
                      <a:pt x="413" y="211"/>
                      <a:pt x="413" y="211"/>
                    </a:cubicBezTo>
                    <a:lnTo>
                      <a:pt x="413" y="192"/>
                    </a:lnTo>
                    <a:close/>
                    <a:moveTo>
                      <a:pt x="413" y="216"/>
                    </a:moveTo>
                    <a:cubicBezTo>
                      <a:pt x="440" y="192"/>
                      <a:pt x="440" y="192"/>
                      <a:pt x="440" y="192"/>
                    </a:cubicBezTo>
                    <a:cubicBezTo>
                      <a:pt x="440" y="192"/>
                      <a:pt x="440" y="192"/>
                      <a:pt x="440" y="191"/>
                    </a:cubicBezTo>
                    <a:cubicBezTo>
                      <a:pt x="440" y="191"/>
                      <a:pt x="440" y="191"/>
                      <a:pt x="440" y="191"/>
                    </a:cubicBezTo>
                    <a:cubicBezTo>
                      <a:pt x="444" y="245"/>
                      <a:pt x="444" y="245"/>
                      <a:pt x="444" y="245"/>
                    </a:cubicBezTo>
                    <a:cubicBezTo>
                      <a:pt x="444" y="245"/>
                      <a:pt x="444" y="245"/>
                      <a:pt x="444" y="245"/>
                    </a:cubicBezTo>
                    <a:cubicBezTo>
                      <a:pt x="413" y="218"/>
                      <a:pt x="413" y="218"/>
                      <a:pt x="413" y="218"/>
                    </a:cubicBezTo>
                    <a:lnTo>
                      <a:pt x="413" y="216"/>
                    </a:lnTo>
                    <a:close/>
                    <a:moveTo>
                      <a:pt x="413" y="223"/>
                    </a:moveTo>
                    <a:cubicBezTo>
                      <a:pt x="439" y="245"/>
                      <a:pt x="439" y="245"/>
                      <a:pt x="439" y="245"/>
                    </a:cubicBezTo>
                    <a:cubicBezTo>
                      <a:pt x="413" y="245"/>
                      <a:pt x="413" y="245"/>
                      <a:pt x="413" y="245"/>
                    </a:cubicBezTo>
                    <a:lnTo>
                      <a:pt x="413" y="223"/>
                    </a:lnTo>
                    <a:close/>
                    <a:moveTo>
                      <a:pt x="413" y="249"/>
                    </a:moveTo>
                    <a:cubicBezTo>
                      <a:pt x="439" y="249"/>
                      <a:pt x="439" y="249"/>
                      <a:pt x="439" y="249"/>
                    </a:cubicBezTo>
                    <a:cubicBezTo>
                      <a:pt x="413" y="272"/>
                      <a:pt x="413" y="272"/>
                      <a:pt x="413" y="272"/>
                    </a:cubicBezTo>
                    <a:lnTo>
                      <a:pt x="413" y="249"/>
                    </a:lnTo>
                    <a:close/>
                    <a:moveTo>
                      <a:pt x="413" y="277"/>
                    </a:moveTo>
                    <a:cubicBezTo>
                      <a:pt x="445" y="249"/>
                      <a:pt x="445" y="249"/>
                      <a:pt x="445" y="249"/>
                    </a:cubicBezTo>
                    <a:cubicBezTo>
                      <a:pt x="445" y="249"/>
                      <a:pt x="445" y="249"/>
                      <a:pt x="445" y="249"/>
                    </a:cubicBezTo>
                    <a:cubicBezTo>
                      <a:pt x="450" y="310"/>
                      <a:pt x="450" y="310"/>
                      <a:pt x="450" y="310"/>
                    </a:cubicBezTo>
                    <a:cubicBezTo>
                      <a:pt x="413" y="279"/>
                      <a:pt x="413" y="279"/>
                      <a:pt x="413" y="279"/>
                    </a:cubicBezTo>
                    <a:lnTo>
                      <a:pt x="413" y="277"/>
                    </a:lnTo>
                    <a:close/>
                    <a:moveTo>
                      <a:pt x="413" y="284"/>
                    </a:moveTo>
                    <a:cubicBezTo>
                      <a:pt x="444" y="310"/>
                      <a:pt x="444" y="310"/>
                      <a:pt x="444" y="310"/>
                    </a:cubicBezTo>
                    <a:cubicBezTo>
                      <a:pt x="413" y="310"/>
                      <a:pt x="413" y="310"/>
                      <a:pt x="413" y="310"/>
                    </a:cubicBezTo>
                    <a:lnTo>
                      <a:pt x="413" y="284"/>
                    </a:lnTo>
                    <a:close/>
                    <a:moveTo>
                      <a:pt x="413" y="314"/>
                    </a:moveTo>
                    <a:cubicBezTo>
                      <a:pt x="444" y="314"/>
                      <a:pt x="444" y="314"/>
                      <a:pt x="444" y="314"/>
                    </a:cubicBezTo>
                    <a:cubicBezTo>
                      <a:pt x="436" y="321"/>
                      <a:pt x="436" y="321"/>
                      <a:pt x="436" y="321"/>
                    </a:cubicBezTo>
                    <a:cubicBezTo>
                      <a:pt x="436" y="315"/>
                      <a:pt x="436" y="315"/>
                      <a:pt x="436" y="315"/>
                    </a:cubicBezTo>
                    <a:cubicBezTo>
                      <a:pt x="413" y="315"/>
                      <a:pt x="413" y="315"/>
                      <a:pt x="413" y="315"/>
                    </a:cubicBezTo>
                    <a:lnTo>
                      <a:pt x="413" y="314"/>
                    </a:lnTo>
                    <a:close/>
                    <a:moveTo>
                      <a:pt x="413" y="343"/>
                    </a:moveTo>
                    <a:cubicBezTo>
                      <a:pt x="414" y="343"/>
                      <a:pt x="414" y="343"/>
                      <a:pt x="414" y="343"/>
                    </a:cubicBezTo>
                    <a:cubicBezTo>
                      <a:pt x="436" y="343"/>
                      <a:pt x="436" y="343"/>
                      <a:pt x="436" y="343"/>
                    </a:cubicBezTo>
                    <a:cubicBezTo>
                      <a:pt x="436" y="325"/>
                      <a:pt x="436" y="325"/>
                      <a:pt x="436" y="325"/>
                    </a:cubicBezTo>
                    <a:cubicBezTo>
                      <a:pt x="450" y="314"/>
                      <a:pt x="450" y="314"/>
                      <a:pt x="450" y="314"/>
                    </a:cubicBezTo>
                    <a:cubicBezTo>
                      <a:pt x="455" y="377"/>
                      <a:pt x="455" y="377"/>
                      <a:pt x="455" y="377"/>
                    </a:cubicBezTo>
                    <a:cubicBezTo>
                      <a:pt x="413" y="345"/>
                      <a:pt x="413" y="345"/>
                      <a:pt x="413" y="345"/>
                    </a:cubicBezTo>
                    <a:lnTo>
                      <a:pt x="413" y="343"/>
                    </a:lnTo>
                    <a:close/>
                    <a:moveTo>
                      <a:pt x="413" y="350"/>
                    </a:moveTo>
                    <a:cubicBezTo>
                      <a:pt x="419" y="354"/>
                      <a:pt x="419" y="354"/>
                      <a:pt x="419" y="354"/>
                    </a:cubicBezTo>
                    <a:cubicBezTo>
                      <a:pt x="413" y="354"/>
                      <a:pt x="413" y="354"/>
                      <a:pt x="413" y="354"/>
                    </a:cubicBezTo>
                    <a:lnTo>
                      <a:pt x="413" y="350"/>
                    </a:lnTo>
                    <a:close/>
                    <a:moveTo>
                      <a:pt x="406" y="354"/>
                    </a:moveTo>
                    <a:cubicBezTo>
                      <a:pt x="400" y="354"/>
                      <a:pt x="400" y="354"/>
                      <a:pt x="400" y="354"/>
                    </a:cubicBezTo>
                    <a:cubicBezTo>
                      <a:pt x="406" y="349"/>
                      <a:pt x="406" y="349"/>
                      <a:pt x="406" y="349"/>
                    </a:cubicBezTo>
                    <a:lnTo>
                      <a:pt x="406" y="354"/>
                    </a:lnTo>
                    <a:close/>
                    <a:moveTo>
                      <a:pt x="406" y="315"/>
                    </a:moveTo>
                    <a:cubicBezTo>
                      <a:pt x="374" y="315"/>
                      <a:pt x="374" y="315"/>
                      <a:pt x="374" y="315"/>
                    </a:cubicBezTo>
                    <a:cubicBezTo>
                      <a:pt x="373" y="314"/>
                      <a:pt x="373" y="314"/>
                      <a:pt x="373" y="314"/>
                    </a:cubicBezTo>
                    <a:cubicBezTo>
                      <a:pt x="406" y="314"/>
                      <a:pt x="406" y="314"/>
                      <a:pt x="406" y="314"/>
                    </a:cubicBezTo>
                    <a:lnTo>
                      <a:pt x="406" y="315"/>
                    </a:lnTo>
                    <a:close/>
                    <a:moveTo>
                      <a:pt x="406" y="310"/>
                    </a:moveTo>
                    <a:cubicBezTo>
                      <a:pt x="375" y="310"/>
                      <a:pt x="375" y="310"/>
                      <a:pt x="375" y="310"/>
                    </a:cubicBezTo>
                    <a:cubicBezTo>
                      <a:pt x="406" y="283"/>
                      <a:pt x="406" y="283"/>
                      <a:pt x="406" y="283"/>
                    </a:cubicBezTo>
                    <a:lnTo>
                      <a:pt x="406" y="310"/>
                    </a:lnTo>
                    <a:close/>
                    <a:moveTo>
                      <a:pt x="406" y="273"/>
                    </a:moveTo>
                    <a:cubicBezTo>
                      <a:pt x="378" y="249"/>
                      <a:pt x="378" y="249"/>
                      <a:pt x="378" y="249"/>
                    </a:cubicBezTo>
                    <a:cubicBezTo>
                      <a:pt x="406" y="249"/>
                      <a:pt x="406" y="249"/>
                      <a:pt x="406" y="249"/>
                    </a:cubicBezTo>
                    <a:lnTo>
                      <a:pt x="406" y="273"/>
                    </a:lnTo>
                    <a:close/>
                    <a:moveTo>
                      <a:pt x="406" y="245"/>
                    </a:moveTo>
                    <a:cubicBezTo>
                      <a:pt x="381" y="245"/>
                      <a:pt x="381" y="245"/>
                      <a:pt x="381" y="245"/>
                    </a:cubicBezTo>
                    <a:cubicBezTo>
                      <a:pt x="406" y="222"/>
                      <a:pt x="406" y="222"/>
                      <a:pt x="406" y="222"/>
                    </a:cubicBezTo>
                    <a:lnTo>
                      <a:pt x="406" y="245"/>
                    </a:lnTo>
                    <a:close/>
                    <a:moveTo>
                      <a:pt x="406" y="212"/>
                    </a:moveTo>
                    <a:cubicBezTo>
                      <a:pt x="383" y="192"/>
                      <a:pt x="383" y="192"/>
                      <a:pt x="383" y="192"/>
                    </a:cubicBezTo>
                    <a:cubicBezTo>
                      <a:pt x="406" y="192"/>
                      <a:pt x="406" y="192"/>
                      <a:pt x="406" y="192"/>
                    </a:cubicBezTo>
                    <a:lnTo>
                      <a:pt x="406" y="212"/>
                    </a:lnTo>
                    <a:close/>
                    <a:moveTo>
                      <a:pt x="406" y="187"/>
                    </a:moveTo>
                    <a:cubicBezTo>
                      <a:pt x="386" y="187"/>
                      <a:pt x="386" y="187"/>
                      <a:pt x="386" y="187"/>
                    </a:cubicBezTo>
                    <a:cubicBezTo>
                      <a:pt x="406" y="171"/>
                      <a:pt x="406" y="171"/>
                      <a:pt x="406" y="171"/>
                    </a:cubicBezTo>
                    <a:lnTo>
                      <a:pt x="406" y="187"/>
                    </a:lnTo>
                    <a:close/>
                    <a:moveTo>
                      <a:pt x="406" y="161"/>
                    </a:moveTo>
                    <a:cubicBezTo>
                      <a:pt x="387" y="145"/>
                      <a:pt x="387" y="145"/>
                      <a:pt x="387" y="145"/>
                    </a:cubicBezTo>
                    <a:cubicBezTo>
                      <a:pt x="406" y="145"/>
                      <a:pt x="406" y="145"/>
                      <a:pt x="406" y="145"/>
                    </a:cubicBezTo>
                    <a:lnTo>
                      <a:pt x="406" y="161"/>
                    </a:lnTo>
                    <a:close/>
                    <a:moveTo>
                      <a:pt x="406" y="141"/>
                    </a:moveTo>
                    <a:cubicBezTo>
                      <a:pt x="388" y="141"/>
                      <a:pt x="388" y="141"/>
                      <a:pt x="388" y="141"/>
                    </a:cubicBezTo>
                    <a:cubicBezTo>
                      <a:pt x="406" y="128"/>
                      <a:pt x="406" y="128"/>
                      <a:pt x="406" y="128"/>
                    </a:cubicBezTo>
                    <a:lnTo>
                      <a:pt x="406" y="141"/>
                    </a:lnTo>
                    <a:close/>
                    <a:moveTo>
                      <a:pt x="406" y="119"/>
                    </a:moveTo>
                    <a:cubicBezTo>
                      <a:pt x="390" y="108"/>
                      <a:pt x="390" y="108"/>
                      <a:pt x="390" y="108"/>
                    </a:cubicBezTo>
                    <a:cubicBezTo>
                      <a:pt x="406" y="108"/>
                      <a:pt x="406" y="108"/>
                      <a:pt x="406" y="108"/>
                    </a:cubicBezTo>
                    <a:lnTo>
                      <a:pt x="406" y="119"/>
                    </a:lnTo>
                    <a:close/>
                    <a:moveTo>
                      <a:pt x="406" y="105"/>
                    </a:moveTo>
                    <a:cubicBezTo>
                      <a:pt x="391" y="105"/>
                      <a:pt x="391" y="105"/>
                      <a:pt x="391" y="105"/>
                    </a:cubicBezTo>
                    <a:cubicBezTo>
                      <a:pt x="406" y="92"/>
                      <a:pt x="406" y="92"/>
                      <a:pt x="406" y="92"/>
                    </a:cubicBezTo>
                    <a:lnTo>
                      <a:pt x="406" y="105"/>
                    </a:lnTo>
                    <a:close/>
                    <a:moveTo>
                      <a:pt x="406" y="82"/>
                    </a:moveTo>
                    <a:cubicBezTo>
                      <a:pt x="392" y="71"/>
                      <a:pt x="392" y="71"/>
                      <a:pt x="392" y="71"/>
                    </a:cubicBezTo>
                    <a:cubicBezTo>
                      <a:pt x="406" y="71"/>
                      <a:pt x="406" y="71"/>
                      <a:pt x="406" y="71"/>
                    </a:cubicBezTo>
                    <a:lnTo>
                      <a:pt x="406" y="82"/>
                    </a:lnTo>
                    <a:close/>
                    <a:moveTo>
                      <a:pt x="406" y="67"/>
                    </a:moveTo>
                    <a:cubicBezTo>
                      <a:pt x="393" y="67"/>
                      <a:pt x="393" y="67"/>
                      <a:pt x="393" y="67"/>
                    </a:cubicBezTo>
                    <a:cubicBezTo>
                      <a:pt x="406" y="55"/>
                      <a:pt x="406" y="55"/>
                      <a:pt x="406" y="55"/>
                    </a:cubicBezTo>
                    <a:lnTo>
                      <a:pt x="406" y="67"/>
                    </a:lnTo>
                    <a:close/>
                    <a:moveTo>
                      <a:pt x="406" y="45"/>
                    </a:moveTo>
                    <a:cubicBezTo>
                      <a:pt x="394" y="34"/>
                      <a:pt x="394" y="34"/>
                      <a:pt x="394" y="34"/>
                    </a:cubicBezTo>
                    <a:cubicBezTo>
                      <a:pt x="406" y="34"/>
                      <a:pt x="406" y="34"/>
                      <a:pt x="406" y="34"/>
                    </a:cubicBezTo>
                    <a:lnTo>
                      <a:pt x="406" y="45"/>
                    </a:lnTo>
                    <a:close/>
                    <a:moveTo>
                      <a:pt x="393" y="19"/>
                    </a:moveTo>
                    <a:cubicBezTo>
                      <a:pt x="406" y="19"/>
                      <a:pt x="406" y="19"/>
                      <a:pt x="406" y="19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392" y="30"/>
                      <a:pt x="392" y="30"/>
                      <a:pt x="392" y="30"/>
                    </a:cubicBezTo>
                    <a:lnTo>
                      <a:pt x="393" y="19"/>
                    </a:lnTo>
                    <a:close/>
                    <a:moveTo>
                      <a:pt x="391" y="36"/>
                    </a:moveTo>
                    <a:cubicBezTo>
                      <a:pt x="406" y="49"/>
                      <a:pt x="406" y="49"/>
                      <a:pt x="406" y="49"/>
                    </a:cubicBezTo>
                    <a:cubicBezTo>
                      <a:pt x="406" y="50"/>
                      <a:pt x="406" y="50"/>
                      <a:pt x="406" y="50"/>
                    </a:cubicBezTo>
                    <a:cubicBezTo>
                      <a:pt x="389" y="66"/>
                      <a:pt x="389" y="66"/>
                      <a:pt x="389" y="66"/>
                    </a:cubicBezTo>
                    <a:lnTo>
                      <a:pt x="391" y="36"/>
                    </a:lnTo>
                    <a:close/>
                    <a:moveTo>
                      <a:pt x="388" y="73"/>
                    </a:moveTo>
                    <a:cubicBezTo>
                      <a:pt x="406" y="87"/>
                      <a:pt x="406" y="87"/>
                      <a:pt x="406" y="87"/>
                    </a:cubicBezTo>
                    <a:cubicBezTo>
                      <a:pt x="406" y="87"/>
                      <a:pt x="406" y="87"/>
                      <a:pt x="406" y="87"/>
                    </a:cubicBezTo>
                    <a:cubicBezTo>
                      <a:pt x="386" y="104"/>
                      <a:pt x="386" y="104"/>
                      <a:pt x="386" y="104"/>
                    </a:cubicBezTo>
                    <a:lnTo>
                      <a:pt x="388" y="73"/>
                    </a:lnTo>
                    <a:close/>
                    <a:moveTo>
                      <a:pt x="385" y="110"/>
                    </a:moveTo>
                    <a:cubicBezTo>
                      <a:pt x="406" y="124"/>
                      <a:pt x="406" y="124"/>
                      <a:pt x="406" y="124"/>
                    </a:cubicBezTo>
                    <a:cubicBezTo>
                      <a:pt x="383" y="140"/>
                      <a:pt x="383" y="140"/>
                      <a:pt x="383" y="140"/>
                    </a:cubicBezTo>
                    <a:lnTo>
                      <a:pt x="385" y="110"/>
                    </a:lnTo>
                    <a:close/>
                    <a:moveTo>
                      <a:pt x="383" y="147"/>
                    </a:moveTo>
                    <a:cubicBezTo>
                      <a:pt x="406" y="165"/>
                      <a:pt x="406" y="165"/>
                      <a:pt x="406" y="165"/>
                    </a:cubicBezTo>
                    <a:cubicBezTo>
                      <a:pt x="406" y="166"/>
                      <a:pt x="406" y="166"/>
                      <a:pt x="406" y="166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lnTo>
                      <a:pt x="383" y="147"/>
                    </a:lnTo>
                    <a:close/>
                    <a:moveTo>
                      <a:pt x="379" y="193"/>
                    </a:moveTo>
                    <a:cubicBezTo>
                      <a:pt x="406" y="216"/>
                      <a:pt x="406" y="216"/>
                      <a:pt x="406" y="216"/>
                    </a:cubicBezTo>
                    <a:cubicBezTo>
                      <a:pt x="406" y="217"/>
                      <a:pt x="406" y="217"/>
                      <a:pt x="406" y="217"/>
                    </a:cubicBezTo>
                    <a:cubicBezTo>
                      <a:pt x="375" y="245"/>
                      <a:pt x="375" y="245"/>
                      <a:pt x="375" y="245"/>
                    </a:cubicBezTo>
                    <a:cubicBezTo>
                      <a:pt x="375" y="245"/>
                      <a:pt x="375" y="245"/>
                      <a:pt x="375" y="245"/>
                    </a:cubicBezTo>
                    <a:lnTo>
                      <a:pt x="379" y="193"/>
                    </a:lnTo>
                    <a:close/>
                    <a:moveTo>
                      <a:pt x="375" y="251"/>
                    </a:moveTo>
                    <a:cubicBezTo>
                      <a:pt x="406" y="278"/>
                      <a:pt x="406" y="278"/>
                      <a:pt x="406" y="278"/>
                    </a:cubicBezTo>
                    <a:cubicBezTo>
                      <a:pt x="406" y="278"/>
                      <a:pt x="406" y="278"/>
                      <a:pt x="406" y="278"/>
                    </a:cubicBezTo>
                    <a:cubicBezTo>
                      <a:pt x="370" y="310"/>
                      <a:pt x="370" y="310"/>
                      <a:pt x="370" y="310"/>
                    </a:cubicBezTo>
                    <a:lnTo>
                      <a:pt x="375" y="251"/>
                    </a:lnTo>
                    <a:close/>
                    <a:moveTo>
                      <a:pt x="367" y="343"/>
                    </a:moveTo>
                    <a:cubicBezTo>
                      <a:pt x="404" y="343"/>
                      <a:pt x="404" y="343"/>
                      <a:pt x="404" y="343"/>
                    </a:cubicBezTo>
                    <a:cubicBezTo>
                      <a:pt x="406" y="344"/>
                      <a:pt x="406" y="344"/>
                      <a:pt x="406" y="344"/>
                    </a:cubicBezTo>
                    <a:cubicBezTo>
                      <a:pt x="394" y="354"/>
                      <a:pt x="394" y="354"/>
                      <a:pt x="394" y="354"/>
                    </a:cubicBezTo>
                    <a:cubicBezTo>
                      <a:pt x="367" y="354"/>
                      <a:pt x="367" y="354"/>
                      <a:pt x="367" y="354"/>
                    </a:cubicBezTo>
                    <a:lnTo>
                      <a:pt x="367" y="343"/>
                    </a:lnTo>
                    <a:close/>
                    <a:moveTo>
                      <a:pt x="175" y="487"/>
                    </a:moveTo>
                    <a:cubicBezTo>
                      <a:pt x="175" y="485"/>
                      <a:pt x="175" y="485"/>
                      <a:pt x="175" y="485"/>
                    </a:cubicBezTo>
                    <a:cubicBezTo>
                      <a:pt x="178" y="487"/>
                      <a:pt x="178" y="487"/>
                      <a:pt x="178" y="487"/>
                    </a:cubicBezTo>
                    <a:lnTo>
                      <a:pt x="175" y="487"/>
                    </a:lnTo>
                    <a:close/>
                    <a:moveTo>
                      <a:pt x="180" y="450"/>
                    </a:moveTo>
                    <a:cubicBezTo>
                      <a:pt x="183" y="487"/>
                      <a:pt x="183" y="487"/>
                      <a:pt x="183" y="487"/>
                    </a:cubicBezTo>
                    <a:cubicBezTo>
                      <a:pt x="182" y="487"/>
                      <a:pt x="182" y="487"/>
                      <a:pt x="182" y="487"/>
                    </a:cubicBezTo>
                    <a:cubicBezTo>
                      <a:pt x="175" y="482"/>
                      <a:pt x="175" y="482"/>
                      <a:pt x="175" y="482"/>
                    </a:cubicBezTo>
                    <a:cubicBezTo>
                      <a:pt x="175" y="454"/>
                      <a:pt x="175" y="454"/>
                      <a:pt x="175" y="454"/>
                    </a:cubicBezTo>
                    <a:cubicBezTo>
                      <a:pt x="180" y="450"/>
                      <a:pt x="180" y="450"/>
                      <a:pt x="180" y="450"/>
                    </a:cubicBezTo>
                    <a:cubicBezTo>
                      <a:pt x="180" y="450"/>
                      <a:pt x="180" y="450"/>
                      <a:pt x="180" y="450"/>
                    </a:cubicBezTo>
                    <a:close/>
                    <a:moveTo>
                      <a:pt x="176" y="450"/>
                    </a:moveTo>
                    <a:cubicBezTo>
                      <a:pt x="175" y="452"/>
                      <a:pt x="175" y="452"/>
                      <a:pt x="175" y="452"/>
                    </a:cubicBezTo>
                    <a:cubicBezTo>
                      <a:pt x="175" y="450"/>
                      <a:pt x="175" y="450"/>
                      <a:pt x="175" y="450"/>
                    </a:cubicBezTo>
                    <a:lnTo>
                      <a:pt x="176" y="450"/>
                    </a:lnTo>
                    <a:close/>
                    <a:moveTo>
                      <a:pt x="175" y="448"/>
                    </a:moveTo>
                    <a:cubicBezTo>
                      <a:pt x="175" y="447"/>
                      <a:pt x="175" y="447"/>
                      <a:pt x="175" y="447"/>
                    </a:cubicBezTo>
                    <a:cubicBezTo>
                      <a:pt x="177" y="448"/>
                      <a:pt x="177" y="448"/>
                      <a:pt x="177" y="448"/>
                    </a:cubicBezTo>
                    <a:lnTo>
                      <a:pt x="175" y="448"/>
                    </a:lnTo>
                    <a:close/>
                    <a:moveTo>
                      <a:pt x="180" y="448"/>
                    </a:move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75" y="414"/>
                      <a:pt x="175" y="414"/>
                      <a:pt x="175" y="414"/>
                    </a:cubicBezTo>
                    <a:cubicBezTo>
                      <a:pt x="177" y="412"/>
                      <a:pt x="177" y="412"/>
                      <a:pt x="177" y="412"/>
                    </a:cubicBezTo>
                    <a:lnTo>
                      <a:pt x="180" y="448"/>
                    </a:lnTo>
                    <a:close/>
                    <a:moveTo>
                      <a:pt x="156" y="244"/>
                    </a:move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64" y="250"/>
                      <a:pt x="164" y="250"/>
                      <a:pt x="164" y="250"/>
                    </a:cubicBezTo>
                    <a:cubicBezTo>
                      <a:pt x="156" y="250"/>
                      <a:pt x="156" y="250"/>
                      <a:pt x="156" y="250"/>
                    </a:cubicBezTo>
                    <a:lnTo>
                      <a:pt x="156" y="244"/>
                    </a:lnTo>
                    <a:close/>
                    <a:moveTo>
                      <a:pt x="156" y="252"/>
                    </a:moveTo>
                    <a:cubicBezTo>
                      <a:pt x="162" y="252"/>
                      <a:pt x="162" y="252"/>
                      <a:pt x="162" y="252"/>
                    </a:cubicBezTo>
                    <a:cubicBezTo>
                      <a:pt x="156" y="258"/>
                      <a:pt x="156" y="258"/>
                      <a:pt x="156" y="258"/>
                    </a:cubicBezTo>
                    <a:lnTo>
                      <a:pt x="156" y="252"/>
                    </a:lnTo>
                    <a:close/>
                    <a:moveTo>
                      <a:pt x="156" y="261"/>
                    </a:moveTo>
                    <a:cubicBezTo>
                      <a:pt x="164" y="253"/>
                      <a:pt x="164" y="253"/>
                      <a:pt x="164" y="253"/>
                    </a:cubicBezTo>
                    <a:cubicBezTo>
                      <a:pt x="166" y="271"/>
                      <a:pt x="166" y="271"/>
                      <a:pt x="166" y="271"/>
                    </a:cubicBezTo>
                    <a:cubicBezTo>
                      <a:pt x="156" y="262"/>
                      <a:pt x="156" y="262"/>
                      <a:pt x="156" y="262"/>
                    </a:cubicBezTo>
                    <a:lnTo>
                      <a:pt x="156" y="261"/>
                    </a:lnTo>
                    <a:close/>
                    <a:moveTo>
                      <a:pt x="156" y="265"/>
                    </a:moveTo>
                    <a:cubicBezTo>
                      <a:pt x="164" y="271"/>
                      <a:pt x="164" y="271"/>
                      <a:pt x="164" y="271"/>
                    </a:cubicBezTo>
                    <a:cubicBezTo>
                      <a:pt x="156" y="271"/>
                      <a:pt x="156" y="271"/>
                      <a:pt x="156" y="271"/>
                    </a:cubicBezTo>
                    <a:lnTo>
                      <a:pt x="156" y="265"/>
                    </a:lnTo>
                    <a:close/>
                    <a:moveTo>
                      <a:pt x="156" y="274"/>
                    </a:moveTo>
                    <a:cubicBezTo>
                      <a:pt x="163" y="274"/>
                      <a:pt x="163" y="274"/>
                      <a:pt x="163" y="274"/>
                    </a:cubicBezTo>
                    <a:cubicBezTo>
                      <a:pt x="156" y="279"/>
                      <a:pt x="156" y="279"/>
                      <a:pt x="156" y="279"/>
                    </a:cubicBezTo>
                    <a:lnTo>
                      <a:pt x="156" y="274"/>
                    </a:lnTo>
                    <a:close/>
                    <a:moveTo>
                      <a:pt x="156" y="282"/>
                    </a:move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156" y="283"/>
                      <a:pt x="156" y="283"/>
                      <a:pt x="156" y="283"/>
                    </a:cubicBezTo>
                    <a:lnTo>
                      <a:pt x="156" y="282"/>
                    </a:lnTo>
                    <a:close/>
                    <a:moveTo>
                      <a:pt x="156" y="286"/>
                    </a:moveTo>
                    <a:cubicBezTo>
                      <a:pt x="165" y="292"/>
                      <a:pt x="165" y="292"/>
                      <a:pt x="165" y="292"/>
                    </a:cubicBezTo>
                    <a:cubicBezTo>
                      <a:pt x="156" y="292"/>
                      <a:pt x="156" y="292"/>
                      <a:pt x="156" y="292"/>
                    </a:cubicBezTo>
                    <a:lnTo>
                      <a:pt x="156" y="286"/>
                    </a:lnTo>
                    <a:close/>
                    <a:moveTo>
                      <a:pt x="156" y="295"/>
                    </a:moveTo>
                    <a:cubicBezTo>
                      <a:pt x="164" y="295"/>
                      <a:pt x="164" y="295"/>
                      <a:pt x="164" y="295"/>
                    </a:cubicBezTo>
                    <a:cubicBezTo>
                      <a:pt x="156" y="301"/>
                      <a:pt x="156" y="301"/>
                      <a:pt x="156" y="301"/>
                    </a:cubicBezTo>
                    <a:lnTo>
                      <a:pt x="156" y="295"/>
                    </a:lnTo>
                    <a:close/>
                    <a:moveTo>
                      <a:pt x="156" y="303"/>
                    </a:moveTo>
                    <a:cubicBezTo>
                      <a:pt x="168" y="295"/>
                      <a:pt x="168" y="295"/>
                      <a:pt x="168" y="295"/>
                    </a:cubicBezTo>
                    <a:cubicBezTo>
                      <a:pt x="169" y="313"/>
                      <a:pt x="169" y="313"/>
                      <a:pt x="169" y="313"/>
                    </a:cubicBezTo>
                    <a:cubicBezTo>
                      <a:pt x="156" y="304"/>
                      <a:pt x="156" y="304"/>
                      <a:pt x="156" y="304"/>
                    </a:cubicBezTo>
                    <a:lnTo>
                      <a:pt x="156" y="303"/>
                    </a:lnTo>
                    <a:close/>
                    <a:moveTo>
                      <a:pt x="156" y="306"/>
                    </a:moveTo>
                    <a:cubicBezTo>
                      <a:pt x="166" y="314"/>
                      <a:pt x="166" y="314"/>
                      <a:pt x="166" y="314"/>
                    </a:cubicBezTo>
                    <a:cubicBezTo>
                      <a:pt x="156" y="314"/>
                      <a:pt x="156" y="314"/>
                      <a:pt x="156" y="314"/>
                    </a:cubicBezTo>
                    <a:lnTo>
                      <a:pt x="156" y="306"/>
                    </a:lnTo>
                    <a:close/>
                    <a:moveTo>
                      <a:pt x="156" y="316"/>
                    </a:moveTo>
                    <a:cubicBezTo>
                      <a:pt x="166" y="316"/>
                      <a:pt x="166" y="316"/>
                      <a:pt x="166" y="316"/>
                    </a:cubicBezTo>
                    <a:cubicBezTo>
                      <a:pt x="156" y="324"/>
                      <a:pt x="156" y="324"/>
                      <a:pt x="156" y="324"/>
                    </a:cubicBezTo>
                    <a:lnTo>
                      <a:pt x="156" y="316"/>
                    </a:lnTo>
                    <a:close/>
                    <a:moveTo>
                      <a:pt x="156" y="327"/>
                    </a:move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71" y="340"/>
                      <a:pt x="171" y="340"/>
                      <a:pt x="171" y="340"/>
                    </a:cubicBezTo>
                    <a:cubicBezTo>
                      <a:pt x="156" y="328"/>
                      <a:pt x="156" y="328"/>
                      <a:pt x="156" y="328"/>
                    </a:cubicBezTo>
                    <a:lnTo>
                      <a:pt x="156" y="327"/>
                    </a:lnTo>
                    <a:close/>
                    <a:moveTo>
                      <a:pt x="156" y="330"/>
                    </a:moveTo>
                    <a:cubicBezTo>
                      <a:pt x="168" y="340"/>
                      <a:pt x="168" y="340"/>
                      <a:pt x="168" y="340"/>
                    </a:cubicBezTo>
                    <a:cubicBezTo>
                      <a:pt x="156" y="340"/>
                      <a:pt x="156" y="340"/>
                      <a:pt x="156" y="340"/>
                    </a:cubicBezTo>
                    <a:lnTo>
                      <a:pt x="156" y="330"/>
                    </a:lnTo>
                    <a:close/>
                    <a:moveTo>
                      <a:pt x="156" y="342"/>
                    </a:moveTo>
                    <a:cubicBezTo>
                      <a:pt x="168" y="342"/>
                      <a:pt x="168" y="342"/>
                      <a:pt x="168" y="342"/>
                    </a:cubicBezTo>
                    <a:cubicBezTo>
                      <a:pt x="156" y="353"/>
                      <a:pt x="156" y="353"/>
                      <a:pt x="156" y="353"/>
                    </a:cubicBezTo>
                    <a:lnTo>
                      <a:pt x="156" y="342"/>
                    </a:lnTo>
                    <a:close/>
                    <a:moveTo>
                      <a:pt x="156" y="356"/>
                    </a:moveTo>
                    <a:cubicBezTo>
                      <a:pt x="171" y="342"/>
                      <a:pt x="171" y="342"/>
                      <a:pt x="171" y="342"/>
                    </a:cubicBezTo>
                    <a:cubicBezTo>
                      <a:pt x="174" y="373"/>
                      <a:pt x="174" y="373"/>
                      <a:pt x="174" y="373"/>
                    </a:cubicBezTo>
                    <a:cubicBezTo>
                      <a:pt x="174" y="373"/>
                      <a:pt x="174" y="373"/>
                      <a:pt x="174" y="373"/>
                    </a:cubicBezTo>
                    <a:cubicBezTo>
                      <a:pt x="156" y="357"/>
                      <a:pt x="156" y="357"/>
                      <a:pt x="156" y="357"/>
                    </a:cubicBezTo>
                    <a:lnTo>
                      <a:pt x="156" y="356"/>
                    </a:lnTo>
                    <a:close/>
                    <a:moveTo>
                      <a:pt x="156" y="360"/>
                    </a:moveTo>
                    <a:cubicBezTo>
                      <a:pt x="170" y="373"/>
                      <a:pt x="170" y="373"/>
                      <a:pt x="170" y="373"/>
                    </a:cubicBezTo>
                    <a:cubicBezTo>
                      <a:pt x="156" y="373"/>
                      <a:pt x="156" y="373"/>
                      <a:pt x="156" y="373"/>
                    </a:cubicBezTo>
                    <a:lnTo>
                      <a:pt x="156" y="360"/>
                    </a:lnTo>
                    <a:close/>
                    <a:moveTo>
                      <a:pt x="156" y="375"/>
                    </a:moveTo>
                    <a:cubicBezTo>
                      <a:pt x="171" y="375"/>
                      <a:pt x="171" y="375"/>
                      <a:pt x="171" y="375"/>
                    </a:cubicBezTo>
                    <a:cubicBezTo>
                      <a:pt x="156" y="388"/>
                      <a:pt x="156" y="388"/>
                      <a:pt x="156" y="388"/>
                    </a:cubicBezTo>
                    <a:lnTo>
                      <a:pt x="156" y="375"/>
                    </a:lnTo>
                    <a:close/>
                    <a:moveTo>
                      <a:pt x="156" y="391"/>
                    </a:moveTo>
                    <a:cubicBezTo>
                      <a:pt x="174" y="375"/>
                      <a:pt x="174" y="375"/>
                      <a:pt x="174" y="375"/>
                    </a:cubicBezTo>
                    <a:cubicBezTo>
                      <a:pt x="174" y="375"/>
                      <a:pt x="174" y="375"/>
                      <a:pt x="174" y="375"/>
                    </a:cubicBezTo>
                    <a:cubicBezTo>
                      <a:pt x="177" y="410"/>
                      <a:pt x="177" y="410"/>
                      <a:pt x="177" y="410"/>
                    </a:cubicBezTo>
                    <a:cubicBezTo>
                      <a:pt x="175" y="408"/>
                      <a:pt x="175" y="408"/>
                      <a:pt x="175" y="408"/>
                    </a:cubicBezTo>
                    <a:cubicBezTo>
                      <a:pt x="175" y="407"/>
                      <a:pt x="175" y="407"/>
                      <a:pt x="175" y="407"/>
                    </a:cubicBezTo>
                    <a:cubicBezTo>
                      <a:pt x="173" y="407"/>
                      <a:pt x="173" y="407"/>
                      <a:pt x="173" y="407"/>
                    </a:cubicBezTo>
                    <a:cubicBezTo>
                      <a:pt x="156" y="392"/>
                      <a:pt x="156" y="392"/>
                      <a:pt x="156" y="392"/>
                    </a:cubicBezTo>
                    <a:lnTo>
                      <a:pt x="156" y="391"/>
                    </a:lnTo>
                    <a:close/>
                    <a:moveTo>
                      <a:pt x="156" y="395"/>
                    </a:moveTo>
                    <a:cubicBezTo>
                      <a:pt x="170" y="407"/>
                      <a:pt x="170" y="407"/>
                      <a:pt x="170" y="407"/>
                    </a:cubicBezTo>
                    <a:cubicBezTo>
                      <a:pt x="156" y="407"/>
                      <a:pt x="156" y="407"/>
                      <a:pt x="156" y="407"/>
                    </a:cubicBezTo>
                    <a:lnTo>
                      <a:pt x="156" y="395"/>
                    </a:lnTo>
                    <a:close/>
                    <a:moveTo>
                      <a:pt x="152" y="407"/>
                    </a:moveTo>
                    <a:cubicBezTo>
                      <a:pt x="137" y="407"/>
                      <a:pt x="137" y="407"/>
                      <a:pt x="137" y="407"/>
                    </a:cubicBezTo>
                    <a:cubicBezTo>
                      <a:pt x="152" y="394"/>
                      <a:pt x="152" y="394"/>
                      <a:pt x="152" y="394"/>
                    </a:cubicBezTo>
                    <a:lnTo>
                      <a:pt x="152" y="407"/>
                    </a:lnTo>
                    <a:close/>
                    <a:moveTo>
                      <a:pt x="152" y="389"/>
                    </a:moveTo>
                    <a:cubicBezTo>
                      <a:pt x="136" y="375"/>
                      <a:pt x="136" y="375"/>
                      <a:pt x="136" y="375"/>
                    </a:cubicBezTo>
                    <a:cubicBezTo>
                      <a:pt x="152" y="375"/>
                      <a:pt x="152" y="375"/>
                      <a:pt x="152" y="375"/>
                    </a:cubicBezTo>
                    <a:lnTo>
                      <a:pt x="152" y="389"/>
                    </a:lnTo>
                    <a:close/>
                    <a:moveTo>
                      <a:pt x="152" y="373"/>
                    </a:moveTo>
                    <a:cubicBezTo>
                      <a:pt x="137" y="373"/>
                      <a:pt x="137" y="373"/>
                      <a:pt x="137" y="373"/>
                    </a:cubicBezTo>
                    <a:cubicBezTo>
                      <a:pt x="152" y="359"/>
                      <a:pt x="152" y="359"/>
                      <a:pt x="152" y="359"/>
                    </a:cubicBezTo>
                    <a:lnTo>
                      <a:pt x="152" y="373"/>
                    </a:lnTo>
                    <a:close/>
                    <a:moveTo>
                      <a:pt x="152" y="354"/>
                    </a:moveTo>
                    <a:cubicBezTo>
                      <a:pt x="139" y="342"/>
                      <a:pt x="139" y="342"/>
                      <a:pt x="139" y="342"/>
                    </a:cubicBezTo>
                    <a:cubicBezTo>
                      <a:pt x="152" y="342"/>
                      <a:pt x="152" y="342"/>
                      <a:pt x="152" y="342"/>
                    </a:cubicBezTo>
                    <a:lnTo>
                      <a:pt x="152" y="354"/>
                    </a:lnTo>
                    <a:close/>
                    <a:moveTo>
                      <a:pt x="152" y="340"/>
                    </a:moveTo>
                    <a:cubicBezTo>
                      <a:pt x="140" y="340"/>
                      <a:pt x="140" y="340"/>
                      <a:pt x="140" y="340"/>
                    </a:cubicBezTo>
                    <a:cubicBezTo>
                      <a:pt x="152" y="330"/>
                      <a:pt x="152" y="330"/>
                      <a:pt x="152" y="330"/>
                    </a:cubicBezTo>
                    <a:lnTo>
                      <a:pt x="152" y="340"/>
                    </a:lnTo>
                    <a:close/>
                    <a:moveTo>
                      <a:pt x="152" y="325"/>
                    </a:moveTo>
                    <a:cubicBezTo>
                      <a:pt x="141" y="316"/>
                      <a:pt x="141" y="316"/>
                      <a:pt x="141" y="316"/>
                    </a:cubicBezTo>
                    <a:cubicBezTo>
                      <a:pt x="152" y="316"/>
                      <a:pt x="152" y="316"/>
                      <a:pt x="152" y="316"/>
                    </a:cubicBezTo>
                    <a:lnTo>
                      <a:pt x="152" y="325"/>
                    </a:lnTo>
                    <a:close/>
                    <a:moveTo>
                      <a:pt x="152" y="314"/>
                    </a:moveTo>
                    <a:cubicBezTo>
                      <a:pt x="141" y="314"/>
                      <a:pt x="141" y="314"/>
                      <a:pt x="141" y="314"/>
                    </a:cubicBezTo>
                    <a:cubicBezTo>
                      <a:pt x="152" y="306"/>
                      <a:pt x="152" y="306"/>
                      <a:pt x="152" y="306"/>
                    </a:cubicBezTo>
                    <a:lnTo>
                      <a:pt x="152" y="314"/>
                    </a:lnTo>
                    <a:close/>
                    <a:moveTo>
                      <a:pt x="152" y="301"/>
                    </a:moveTo>
                    <a:cubicBezTo>
                      <a:pt x="142" y="295"/>
                      <a:pt x="142" y="295"/>
                      <a:pt x="142" y="295"/>
                    </a:cubicBezTo>
                    <a:cubicBezTo>
                      <a:pt x="152" y="295"/>
                      <a:pt x="152" y="295"/>
                      <a:pt x="152" y="295"/>
                    </a:cubicBezTo>
                    <a:lnTo>
                      <a:pt x="152" y="301"/>
                    </a:lnTo>
                    <a:close/>
                    <a:moveTo>
                      <a:pt x="152" y="292"/>
                    </a:moveTo>
                    <a:cubicBezTo>
                      <a:pt x="143" y="292"/>
                      <a:pt x="143" y="292"/>
                      <a:pt x="143" y="292"/>
                    </a:cubicBezTo>
                    <a:cubicBezTo>
                      <a:pt x="152" y="285"/>
                      <a:pt x="152" y="285"/>
                      <a:pt x="152" y="285"/>
                    </a:cubicBezTo>
                    <a:lnTo>
                      <a:pt x="152" y="292"/>
                    </a:lnTo>
                    <a:close/>
                    <a:moveTo>
                      <a:pt x="152" y="280"/>
                    </a:moveTo>
                    <a:cubicBezTo>
                      <a:pt x="144" y="274"/>
                      <a:pt x="144" y="274"/>
                      <a:pt x="144" y="274"/>
                    </a:cubicBezTo>
                    <a:cubicBezTo>
                      <a:pt x="152" y="274"/>
                      <a:pt x="152" y="274"/>
                      <a:pt x="152" y="274"/>
                    </a:cubicBezTo>
                    <a:lnTo>
                      <a:pt x="152" y="280"/>
                    </a:lnTo>
                    <a:close/>
                    <a:moveTo>
                      <a:pt x="152" y="271"/>
                    </a:move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52" y="265"/>
                      <a:pt x="152" y="265"/>
                      <a:pt x="152" y="265"/>
                    </a:cubicBezTo>
                    <a:lnTo>
                      <a:pt x="152" y="271"/>
                    </a:lnTo>
                    <a:close/>
                    <a:moveTo>
                      <a:pt x="152" y="258"/>
                    </a:moveTo>
                    <a:cubicBezTo>
                      <a:pt x="145" y="252"/>
                      <a:pt x="145" y="252"/>
                      <a:pt x="145" y="252"/>
                    </a:cubicBezTo>
                    <a:cubicBezTo>
                      <a:pt x="152" y="252"/>
                      <a:pt x="152" y="252"/>
                      <a:pt x="152" y="252"/>
                    </a:cubicBezTo>
                    <a:lnTo>
                      <a:pt x="152" y="258"/>
                    </a:lnTo>
                    <a:close/>
                    <a:moveTo>
                      <a:pt x="144" y="244"/>
                    </a:moveTo>
                    <a:cubicBezTo>
                      <a:pt x="152" y="244"/>
                      <a:pt x="152" y="244"/>
                      <a:pt x="152" y="244"/>
                    </a:cubicBezTo>
                    <a:cubicBezTo>
                      <a:pt x="152" y="250"/>
                      <a:pt x="152" y="250"/>
                      <a:pt x="152" y="250"/>
                    </a:cubicBezTo>
                    <a:cubicBezTo>
                      <a:pt x="144" y="250"/>
                      <a:pt x="144" y="250"/>
                      <a:pt x="144" y="250"/>
                    </a:cubicBezTo>
                    <a:lnTo>
                      <a:pt x="144" y="244"/>
                    </a:lnTo>
                    <a:close/>
                    <a:moveTo>
                      <a:pt x="143" y="254"/>
                    </a:moveTo>
                    <a:cubicBezTo>
                      <a:pt x="152" y="261"/>
                      <a:pt x="152" y="261"/>
                      <a:pt x="152" y="261"/>
                    </a:cubicBezTo>
                    <a:cubicBezTo>
                      <a:pt x="152" y="262"/>
                      <a:pt x="152" y="262"/>
                      <a:pt x="152" y="262"/>
                    </a:cubicBezTo>
                    <a:cubicBezTo>
                      <a:pt x="142" y="271"/>
                      <a:pt x="142" y="271"/>
                      <a:pt x="142" y="271"/>
                    </a:cubicBezTo>
                    <a:lnTo>
                      <a:pt x="143" y="254"/>
                    </a:lnTo>
                    <a:close/>
                    <a:moveTo>
                      <a:pt x="142" y="274"/>
                    </a:moveTo>
                    <a:cubicBezTo>
                      <a:pt x="152" y="282"/>
                      <a:pt x="152" y="282"/>
                      <a:pt x="152" y="282"/>
                    </a:cubicBezTo>
                    <a:cubicBezTo>
                      <a:pt x="152" y="283"/>
                      <a:pt x="152" y="283"/>
                      <a:pt x="152" y="283"/>
                    </a:cubicBezTo>
                    <a:cubicBezTo>
                      <a:pt x="140" y="292"/>
                      <a:pt x="140" y="292"/>
                      <a:pt x="140" y="292"/>
                    </a:cubicBezTo>
                    <a:lnTo>
                      <a:pt x="142" y="274"/>
                    </a:lnTo>
                    <a:close/>
                    <a:moveTo>
                      <a:pt x="140" y="296"/>
                    </a:moveTo>
                    <a:cubicBezTo>
                      <a:pt x="152" y="304"/>
                      <a:pt x="152" y="304"/>
                      <a:pt x="152" y="304"/>
                    </a:cubicBezTo>
                    <a:cubicBezTo>
                      <a:pt x="139" y="313"/>
                      <a:pt x="139" y="313"/>
                      <a:pt x="139" y="313"/>
                    </a:cubicBezTo>
                    <a:lnTo>
                      <a:pt x="140" y="296"/>
                    </a:lnTo>
                    <a:close/>
                    <a:moveTo>
                      <a:pt x="139" y="317"/>
                    </a:moveTo>
                    <a:cubicBezTo>
                      <a:pt x="152" y="327"/>
                      <a:pt x="152" y="327"/>
                      <a:pt x="152" y="327"/>
                    </a:cubicBezTo>
                    <a:cubicBezTo>
                      <a:pt x="152" y="327"/>
                      <a:pt x="152" y="327"/>
                      <a:pt x="152" y="327"/>
                    </a:cubicBezTo>
                    <a:cubicBezTo>
                      <a:pt x="137" y="340"/>
                      <a:pt x="137" y="340"/>
                      <a:pt x="137" y="340"/>
                    </a:cubicBezTo>
                    <a:cubicBezTo>
                      <a:pt x="137" y="340"/>
                      <a:pt x="137" y="340"/>
                      <a:pt x="137" y="340"/>
                    </a:cubicBezTo>
                    <a:lnTo>
                      <a:pt x="139" y="317"/>
                    </a:lnTo>
                    <a:close/>
                    <a:moveTo>
                      <a:pt x="136" y="343"/>
                    </a:moveTo>
                    <a:cubicBezTo>
                      <a:pt x="152" y="356"/>
                      <a:pt x="152" y="356"/>
                      <a:pt x="152" y="356"/>
                    </a:cubicBezTo>
                    <a:cubicBezTo>
                      <a:pt x="152" y="357"/>
                      <a:pt x="152" y="357"/>
                      <a:pt x="152" y="357"/>
                    </a:cubicBezTo>
                    <a:cubicBezTo>
                      <a:pt x="134" y="373"/>
                      <a:pt x="134" y="373"/>
                      <a:pt x="134" y="373"/>
                    </a:cubicBezTo>
                    <a:cubicBezTo>
                      <a:pt x="134" y="373"/>
                      <a:pt x="134" y="373"/>
                      <a:pt x="134" y="373"/>
                    </a:cubicBezTo>
                    <a:lnTo>
                      <a:pt x="136" y="343"/>
                    </a:lnTo>
                    <a:close/>
                    <a:moveTo>
                      <a:pt x="134" y="376"/>
                    </a:moveTo>
                    <a:cubicBezTo>
                      <a:pt x="152" y="391"/>
                      <a:pt x="152" y="391"/>
                      <a:pt x="152" y="391"/>
                    </a:cubicBezTo>
                    <a:cubicBezTo>
                      <a:pt x="152" y="391"/>
                      <a:pt x="152" y="391"/>
                      <a:pt x="152" y="391"/>
                    </a:cubicBezTo>
                    <a:cubicBezTo>
                      <a:pt x="134" y="407"/>
                      <a:pt x="134" y="407"/>
                      <a:pt x="134" y="407"/>
                    </a:cubicBezTo>
                    <a:cubicBezTo>
                      <a:pt x="131" y="407"/>
                      <a:pt x="131" y="407"/>
                      <a:pt x="131" y="407"/>
                    </a:cubicBezTo>
                    <a:lnTo>
                      <a:pt x="134" y="3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178">
                  <a:defRPr/>
                </a:pPr>
                <a:endParaRPr lang="en-US" sz="9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44" name="Picture 5">
            <a:extLst>
              <a:ext uri="{FF2B5EF4-FFF2-40B4-BE49-F238E27FC236}">
                <a16:creationId xmlns="" xmlns:a16="http://schemas.microsoft.com/office/drawing/2014/main" id="{398747D4-4AC5-4CB7-A6B7-9F3F085B1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667" b="81250" l="60938" r="7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28" t="51631" r="27934" b="18669"/>
          <a:stretch/>
        </p:blipFill>
        <p:spPr bwMode="auto">
          <a:xfrm>
            <a:off x="4535712" y="1854679"/>
            <a:ext cx="626224" cy="82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Freeform 5">
            <a:extLst>
              <a:ext uri="{FF2B5EF4-FFF2-40B4-BE49-F238E27FC236}">
                <a16:creationId xmlns="" xmlns:a16="http://schemas.microsoft.com/office/drawing/2014/main" id="{BC5CFBEF-9B1A-4B26-9EAA-E7D3454B72C4}"/>
              </a:ext>
            </a:extLst>
          </p:cNvPr>
          <p:cNvSpPr/>
          <p:nvPr/>
        </p:nvSpPr>
        <p:spPr>
          <a:xfrm>
            <a:off x="8367762" y="2355012"/>
            <a:ext cx="95828" cy="364904"/>
          </a:xfrm>
          <a:custGeom>
            <a:avLst/>
            <a:gdLst>
              <a:gd name="connsiteX0" fmla="*/ 52275 w 191656"/>
              <a:gd name="connsiteY0" fmla="*/ 17253 h 729808"/>
              <a:gd name="connsiteX1" fmla="*/ 35022 w 191656"/>
              <a:gd name="connsiteY1" fmla="*/ 258792 h 729808"/>
              <a:gd name="connsiteX2" fmla="*/ 517 w 191656"/>
              <a:gd name="connsiteY2" fmla="*/ 310551 h 729808"/>
              <a:gd name="connsiteX3" fmla="*/ 17769 w 191656"/>
              <a:gd name="connsiteY3" fmla="*/ 379562 h 729808"/>
              <a:gd name="connsiteX4" fmla="*/ 52275 w 191656"/>
              <a:gd name="connsiteY4" fmla="*/ 483079 h 729808"/>
              <a:gd name="connsiteX5" fmla="*/ 69528 w 191656"/>
              <a:gd name="connsiteY5" fmla="*/ 724619 h 729808"/>
              <a:gd name="connsiteX6" fmla="*/ 104034 w 191656"/>
              <a:gd name="connsiteY6" fmla="*/ 655607 h 729808"/>
              <a:gd name="connsiteX7" fmla="*/ 138539 w 191656"/>
              <a:gd name="connsiteY7" fmla="*/ 552090 h 729808"/>
              <a:gd name="connsiteX8" fmla="*/ 155792 w 191656"/>
              <a:gd name="connsiteY8" fmla="*/ 500332 h 729808"/>
              <a:gd name="connsiteX9" fmla="*/ 173045 w 191656"/>
              <a:gd name="connsiteY9" fmla="*/ 379562 h 729808"/>
              <a:gd name="connsiteX10" fmla="*/ 190298 w 191656"/>
              <a:gd name="connsiteY10" fmla="*/ 327804 h 729808"/>
              <a:gd name="connsiteX11" fmla="*/ 138539 w 191656"/>
              <a:gd name="connsiteY11" fmla="*/ 293298 h 729808"/>
              <a:gd name="connsiteX12" fmla="*/ 104034 w 191656"/>
              <a:gd name="connsiteY12" fmla="*/ 241539 h 729808"/>
              <a:gd name="connsiteX13" fmla="*/ 121286 w 191656"/>
              <a:gd name="connsiteY13" fmla="*/ 189781 h 729808"/>
              <a:gd name="connsiteX14" fmla="*/ 121286 w 191656"/>
              <a:gd name="connsiteY14" fmla="*/ 0 h 7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656" h="729808">
                <a:moveTo>
                  <a:pt x="52275" y="17253"/>
                </a:moveTo>
                <a:cubicBezTo>
                  <a:pt x="46524" y="97766"/>
                  <a:pt x="49050" y="179302"/>
                  <a:pt x="35022" y="258792"/>
                </a:cubicBezTo>
                <a:cubicBezTo>
                  <a:pt x="31419" y="279212"/>
                  <a:pt x="3449" y="290024"/>
                  <a:pt x="517" y="310551"/>
                </a:cubicBezTo>
                <a:cubicBezTo>
                  <a:pt x="-2836" y="334024"/>
                  <a:pt x="10956" y="356850"/>
                  <a:pt x="17769" y="379562"/>
                </a:cubicBezTo>
                <a:cubicBezTo>
                  <a:pt x="28220" y="414400"/>
                  <a:pt x="52275" y="483079"/>
                  <a:pt x="52275" y="483079"/>
                </a:cubicBezTo>
                <a:cubicBezTo>
                  <a:pt x="58026" y="563592"/>
                  <a:pt x="46333" y="647305"/>
                  <a:pt x="69528" y="724619"/>
                </a:cubicBezTo>
                <a:cubicBezTo>
                  <a:pt x="76918" y="749254"/>
                  <a:pt x="94482" y="679487"/>
                  <a:pt x="104034" y="655607"/>
                </a:cubicBezTo>
                <a:cubicBezTo>
                  <a:pt x="117542" y="621836"/>
                  <a:pt x="127037" y="586596"/>
                  <a:pt x="138539" y="552090"/>
                </a:cubicBezTo>
                <a:lnTo>
                  <a:pt x="155792" y="500332"/>
                </a:lnTo>
                <a:cubicBezTo>
                  <a:pt x="161543" y="460075"/>
                  <a:pt x="165070" y="419438"/>
                  <a:pt x="173045" y="379562"/>
                </a:cubicBezTo>
                <a:cubicBezTo>
                  <a:pt x="176612" y="361729"/>
                  <a:pt x="197052" y="344689"/>
                  <a:pt x="190298" y="327804"/>
                </a:cubicBezTo>
                <a:cubicBezTo>
                  <a:pt x="182597" y="308552"/>
                  <a:pt x="155792" y="304800"/>
                  <a:pt x="138539" y="293298"/>
                </a:cubicBezTo>
                <a:cubicBezTo>
                  <a:pt x="127037" y="276045"/>
                  <a:pt x="107443" y="261992"/>
                  <a:pt x="104034" y="241539"/>
                </a:cubicBezTo>
                <a:cubicBezTo>
                  <a:pt x="101044" y="223601"/>
                  <a:pt x="119990" y="207921"/>
                  <a:pt x="121286" y="189781"/>
                </a:cubicBezTo>
                <a:cubicBezTo>
                  <a:pt x="125793" y="126681"/>
                  <a:pt x="121286" y="63260"/>
                  <a:pt x="121286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528CEE43-F7A7-49DD-A6B5-8139535B855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277" y="1595542"/>
            <a:ext cx="1004888" cy="1138238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="" xmlns:a16="http://schemas.microsoft.com/office/drawing/2014/main" id="{7290A1A5-935A-452F-9DBD-2F29A6F2E42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1006" b="21447"/>
          <a:stretch/>
        </p:blipFill>
        <p:spPr>
          <a:xfrm>
            <a:off x="845786" y="1958197"/>
            <a:ext cx="739049" cy="681487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32E0C24-7A40-4312-BCC8-F024863276E5}"/>
              </a:ext>
            </a:extLst>
          </p:cNvPr>
          <p:cNvGrpSpPr/>
          <p:nvPr/>
        </p:nvGrpSpPr>
        <p:grpSpPr>
          <a:xfrm>
            <a:off x="950416" y="1322068"/>
            <a:ext cx="6520457" cy="403215"/>
            <a:chOff x="1002890" y="11080770"/>
            <a:chExt cx="13303045" cy="806430"/>
          </a:xfrm>
        </p:grpSpPr>
        <p:cxnSp>
          <p:nvCxnSpPr>
            <p:cNvPr id="149" name="Straight Arrow Connector 148">
              <a:extLst>
                <a:ext uri="{FF2B5EF4-FFF2-40B4-BE49-F238E27FC236}">
                  <a16:creationId xmlns="" xmlns:a16="http://schemas.microsoft.com/office/drawing/2014/main" id="{B47D4D80-2122-45D3-B840-BD70B36C3E11}"/>
                </a:ext>
              </a:extLst>
            </p:cNvPr>
            <p:cNvCxnSpPr/>
            <p:nvPr/>
          </p:nvCxnSpPr>
          <p:spPr>
            <a:xfrm flipV="1">
              <a:off x="1002890" y="11857703"/>
              <a:ext cx="13303045" cy="29497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stealth" w="lg" len="lg"/>
              <a:tailEnd type="stealth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1CF8F557-C0BB-44C1-BE47-7B4F5D488996}"/>
                </a:ext>
              </a:extLst>
            </p:cNvPr>
            <p:cNvSpPr txBox="1"/>
            <p:nvPr/>
          </p:nvSpPr>
          <p:spPr>
            <a:xfrm>
              <a:off x="1665176" y="11080770"/>
              <a:ext cx="4689986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2000" b="1" dirty="0">
                  <a:solidFill>
                    <a:srgbClr val="C00000"/>
                  </a:solidFill>
                  <a:latin typeface="Calibri"/>
                </a:rPr>
                <a:t>~ 80% of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3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6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653439" y="2740118"/>
            <a:ext cx="7045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 smtClean="0">
                <a:solidFill>
                  <a:schemeClr val="accent1"/>
                </a:solidFill>
              </a:rPr>
              <a:t>Learnings from P&amp;A </a:t>
            </a:r>
            <a:r>
              <a:rPr lang="nb-NO" sz="4800" b="1" dirty="0" err="1" smtClean="0">
                <a:solidFill>
                  <a:schemeClr val="accent1"/>
                </a:solidFill>
              </a:rPr>
              <a:t>research</a:t>
            </a:r>
            <a:r>
              <a:rPr lang="nb-NO" sz="4800" b="1" dirty="0" smtClean="0">
                <a:solidFill>
                  <a:schemeClr val="accent1"/>
                </a:solidFill>
              </a:rPr>
              <a:t> </a:t>
            </a:r>
            <a:r>
              <a:rPr lang="nb-NO" sz="4800" b="1" dirty="0" smtClean="0">
                <a:solidFill>
                  <a:schemeClr val="accent1"/>
                </a:solidFill>
              </a:rPr>
              <a:t>in </a:t>
            </a:r>
            <a:r>
              <a:rPr lang="nb-NO" sz="4800" b="1" dirty="0" smtClean="0">
                <a:solidFill>
                  <a:schemeClr val="accent1"/>
                </a:solidFill>
              </a:rPr>
              <a:t>Norway</a:t>
            </a:r>
            <a:endParaRPr lang="nb-NO" sz="4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0872" y="5931287"/>
            <a:ext cx="1587314" cy="55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7</a:t>
            </a:fld>
            <a:endParaRPr lang="nb-NO"/>
          </a:p>
        </p:txBody>
      </p:sp>
      <p:sp>
        <p:nvSpPr>
          <p:cNvPr id="128" name="TextBox 127"/>
          <p:cNvSpPr txBox="1"/>
          <p:nvPr/>
        </p:nvSpPr>
        <p:spPr>
          <a:xfrm>
            <a:off x="710783" y="419518"/>
            <a:ext cx="1063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err="1" smtClean="0">
                <a:solidFill>
                  <a:schemeClr val="accent1"/>
                </a:solidFill>
              </a:rPr>
              <a:t>Low-hanging</a:t>
            </a:r>
            <a:r>
              <a:rPr lang="nb-NO" sz="4000" b="1" dirty="0" smtClean="0">
                <a:solidFill>
                  <a:schemeClr val="accent1"/>
                </a:solidFill>
              </a:rPr>
              <a:t> </a:t>
            </a:r>
            <a:r>
              <a:rPr lang="nb-NO" sz="4000" b="1" dirty="0" err="1" smtClean="0">
                <a:solidFill>
                  <a:schemeClr val="accent1"/>
                </a:solidFill>
              </a:rPr>
              <a:t>fruits</a:t>
            </a:r>
            <a:r>
              <a:rPr lang="nb-NO" sz="4000" b="1" dirty="0" smtClean="0">
                <a:solidFill>
                  <a:schemeClr val="accent1"/>
                </a:solidFill>
              </a:rPr>
              <a:t>: 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 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 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endParaRPr lang="nb-NO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3130" y="1480706"/>
            <a:ext cx="5347493" cy="5097894"/>
            <a:chOff x="548132" y="1480706"/>
            <a:chExt cx="5347493" cy="5097894"/>
          </a:xfrm>
        </p:grpSpPr>
        <p:sp>
          <p:nvSpPr>
            <p:cNvPr id="11" name="Rounded Rectangle 10"/>
            <p:cNvSpPr/>
            <p:nvPr/>
          </p:nvSpPr>
          <p:spPr>
            <a:xfrm>
              <a:off x="548132" y="1480706"/>
              <a:ext cx="5296333" cy="50978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4CECA917-92B7-456B-9F4E-A2B1CFB23D8C}"/>
                </a:ext>
              </a:extLst>
            </p:cNvPr>
            <p:cNvGrpSpPr/>
            <p:nvPr/>
          </p:nvGrpSpPr>
          <p:grpSpPr>
            <a:xfrm>
              <a:off x="690361" y="1480706"/>
              <a:ext cx="5205264" cy="4959742"/>
              <a:chOff x="13499056" y="2617644"/>
              <a:chExt cx="10410528" cy="9919484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E154943E-CEB7-4A78-B29F-72BF4F90E6BA}"/>
                  </a:ext>
                </a:extLst>
              </p:cNvPr>
              <p:cNvGrpSpPr/>
              <p:nvPr/>
            </p:nvGrpSpPr>
            <p:grpSpPr>
              <a:xfrm>
                <a:off x="13499056" y="2617644"/>
                <a:ext cx="10410528" cy="8750600"/>
                <a:chOff x="13590496" y="2831004"/>
                <a:chExt cx="10410528" cy="8750600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="" xmlns:a16="http://schemas.microsoft.com/office/drawing/2014/main" id="{3596A0B5-F3CD-4FC7-ADDC-3A39EB8AB470}"/>
                    </a:ext>
                  </a:extLst>
                </p:cNvPr>
                <p:cNvSpPr txBox="1"/>
                <p:nvPr/>
              </p:nvSpPr>
              <p:spPr>
                <a:xfrm>
                  <a:off x="15554682" y="2831004"/>
                  <a:ext cx="844634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b="1" dirty="0" smtClean="0">
                      <a:solidFill>
                        <a:prstClr val="black"/>
                      </a:solidFill>
                      <a:latin typeface="Calibri"/>
                    </a:rPr>
                    <a:t>Save time on pipe cut &amp; pull</a:t>
                  </a:r>
                  <a:endParaRPr lang="en-US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="" xmlns:a16="http://schemas.microsoft.com/office/drawing/2014/main" id="{0D32C98C-2B7A-4733-918D-BCEDAEBBCE77}"/>
                    </a:ext>
                  </a:extLst>
                </p:cNvPr>
                <p:cNvSpPr txBox="1"/>
                <p:nvPr/>
              </p:nvSpPr>
              <p:spPr>
                <a:xfrm>
                  <a:off x="14558684" y="3872752"/>
                  <a:ext cx="23487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Explosives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="" xmlns:a16="http://schemas.microsoft.com/office/drawing/2014/main" id="{C6A9696D-7048-4004-8992-1A56F2EB28E7}"/>
                    </a:ext>
                  </a:extLst>
                </p:cNvPr>
                <p:cNvSpPr txBox="1"/>
                <p:nvPr/>
              </p:nvSpPr>
              <p:spPr>
                <a:xfrm>
                  <a:off x="16790896" y="4652682"/>
                  <a:ext cx="500230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Erosion</a:t>
                  </a:r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="" xmlns:a16="http://schemas.microsoft.com/office/drawing/2014/main" id="{A07E6AE2-A5C4-47CC-9FF9-1EE84E8A42FB}"/>
                    </a:ext>
                  </a:extLst>
                </p:cNvPr>
                <p:cNvGrpSpPr/>
                <p:nvPr/>
              </p:nvGrpSpPr>
              <p:grpSpPr>
                <a:xfrm>
                  <a:off x="13631340" y="5140945"/>
                  <a:ext cx="4628899" cy="6440659"/>
                  <a:chOff x="14545739" y="5230592"/>
                  <a:chExt cx="4628899" cy="6440659"/>
                </a:xfrm>
              </p:grpSpPr>
              <p:sp>
                <p:nvSpPr>
                  <p:cNvPr id="148" name="TextBox 147">
                    <a:extLst>
                      <a:ext uri="{FF2B5EF4-FFF2-40B4-BE49-F238E27FC236}">
                        <a16:creationId xmlns="" xmlns:a16="http://schemas.microsoft.com/office/drawing/2014/main" id="{8255A6C6-5F79-4A9D-9ED0-C0A3367A5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4545739" y="5230592"/>
                    <a:ext cx="2357717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a:t>Corrosion</a:t>
                    </a:r>
                  </a:p>
                </p:txBody>
              </p:sp>
              <p:pic>
                <p:nvPicPr>
                  <p:cNvPr id="149" name="Picture 148">
                    <a:extLst>
                      <a:ext uri="{FF2B5EF4-FFF2-40B4-BE49-F238E27FC236}">
                        <a16:creationId xmlns="" xmlns:a16="http://schemas.microsoft.com/office/drawing/2014/main" id="{8D2A3F92-D74A-450F-A98E-EB7F134D0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845551" y="6068438"/>
                    <a:ext cx="4159623" cy="4028095"/>
                  </a:xfrm>
                  <a:prstGeom prst="rect">
                    <a:avLst/>
                  </a:prstGeom>
                </p:spPr>
              </p:pic>
              <p:sp>
                <p:nvSpPr>
                  <p:cNvPr id="150" name="TextBox 149">
                    <a:extLst>
                      <a:ext uri="{FF2B5EF4-FFF2-40B4-BE49-F238E27FC236}">
                        <a16:creationId xmlns="" xmlns:a16="http://schemas.microsoft.com/office/drawing/2014/main" id="{8114D309-AB27-4141-AD67-5CE1744B4E78}"/>
                      </a:ext>
                    </a:extLst>
                  </p:cNvPr>
                  <p:cNvSpPr txBox="1"/>
                  <p:nvPr/>
                </p:nvSpPr>
                <p:spPr>
                  <a:xfrm>
                    <a:off x="14868797" y="10009257"/>
                    <a:ext cx="4305841" cy="1661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5"/>
                    <a:r>
                      <a:rPr lang="en-US" sz="1600" b="1" dirty="0">
                        <a:solidFill>
                          <a:srgbClr val="C00000"/>
                        </a:solidFill>
                        <a:latin typeface="Calibri"/>
                      </a:rPr>
                      <a:t>Pipes corrode at +</a:t>
                    </a:r>
                  </a:p>
                  <a:p>
                    <a:pPr algn="ctr" defTabSz="914355"/>
                    <a:r>
                      <a:rPr lang="en-US" sz="1600" dirty="0">
                        <a:solidFill>
                          <a:prstClr val="black"/>
                        </a:solidFill>
                        <a:latin typeface="Calibri"/>
                      </a:rPr>
                      <a:t>Even stainless steel can be readily removed</a:t>
                    </a: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="" xmlns:a16="http://schemas.microsoft.com/office/drawing/2014/main" id="{AD0D265A-1275-4B5A-9FF6-D64C752837B3}"/>
                    </a:ext>
                  </a:extLst>
                </p:cNvPr>
                <p:cNvGrpSpPr/>
                <p:nvPr/>
              </p:nvGrpSpPr>
              <p:grpSpPr>
                <a:xfrm>
                  <a:off x="18915373" y="4285130"/>
                  <a:ext cx="4884685" cy="6496136"/>
                  <a:chOff x="18664361" y="4966448"/>
                  <a:chExt cx="4884685" cy="6496136"/>
                </a:xfrm>
              </p:grpSpPr>
              <p:sp>
                <p:nvSpPr>
                  <p:cNvPr id="143" name="TextBox 142">
                    <a:extLst>
                      <a:ext uri="{FF2B5EF4-FFF2-40B4-BE49-F238E27FC236}">
                        <a16:creationId xmlns="" xmlns:a16="http://schemas.microsoft.com/office/drawing/2014/main" id="{7294FA77-380A-44DA-97B3-AACE96662DB8}"/>
                      </a:ext>
                    </a:extLst>
                  </p:cNvPr>
                  <p:cNvSpPr txBox="1"/>
                  <p:nvPr/>
                </p:nvSpPr>
                <p:spPr>
                  <a:xfrm>
                    <a:off x="20009222" y="4966448"/>
                    <a:ext cx="3460378" cy="738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dirty="0" smtClean="0">
                        <a:solidFill>
                          <a:prstClr val="black"/>
                        </a:solidFill>
                        <a:latin typeface="Calibri"/>
                      </a:rPr>
                      <a:t>Temperature</a:t>
                    </a:r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44" name="Group 143">
                    <a:extLst>
                      <a:ext uri="{FF2B5EF4-FFF2-40B4-BE49-F238E27FC236}">
                        <a16:creationId xmlns="" xmlns:a16="http://schemas.microsoft.com/office/drawing/2014/main" id="{B500624F-8A1F-4334-BC76-C20AE4C29581}"/>
                      </a:ext>
                    </a:extLst>
                  </p:cNvPr>
                  <p:cNvGrpSpPr/>
                  <p:nvPr/>
                </p:nvGrpSpPr>
                <p:grpSpPr>
                  <a:xfrm>
                    <a:off x="19146806" y="5639099"/>
                    <a:ext cx="4126604" cy="4204173"/>
                    <a:chOff x="4669439" y="2157707"/>
                    <a:chExt cx="2723633" cy="3514160"/>
                  </a:xfrm>
                </p:grpSpPr>
                <p:pic>
                  <p:nvPicPr>
                    <p:cNvPr id="146" name="Picture 2">
                      <a:extLst>
                        <a:ext uri="{FF2B5EF4-FFF2-40B4-BE49-F238E27FC236}">
                          <a16:creationId xmlns="" xmlns:a16="http://schemas.microsoft.com/office/drawing/2014/main" id="{157F441C-5336-4239-A0D4-0905C9DB390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51117" y="2310274"/>
                      <a:ext cx="2641955" cy="33615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47" name="Rectangle 146">
                      <a:extLst>
                        <a:ext uri="{FF2B5EF4-FFF2-40B4-BE49-F238E27FC236}">
                          <a16:creationId xmlns="" xmlns:a16="http://schemas.microsoft.com/office/drawing/2014/main" id="{E4E913AE-E815-4B64-A755-7359E1DC28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669439" y="2157707"/>
                      <a:ext cx="367641" cy="32063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45720" tIns="22860" rIns="45720" bIns="2286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35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45" name="TextBox 144">
                    <a:extLst>
                      <a:ext uri="{FF2B5EF4-FFF2-40B4-BE49-F238E27FC236}">
                        <a16:creationId xmlns="" xmlns:a16="http://schemas.microsoft.com/office/drawing/2014/main" id="{A86EBCFE-63E0-49A8-B060-EAF8C3C57C9B}"/>
                      </a:ext>
                    </a:extLst>
                  </p:cNvPr>
                  <p:cNvSpPr txBox="1"/>
                  <p:nvPr/>
                </p:nvSpPr>
                <p:spPr>
                  <a:xfrm>
                    <a:off x="18664361" y="9800590"/>
                    <a:ext cx="4884685" cy="1661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5"/>
                    <a:r>
                      <a:rPr lang="en-US" sz="1600" b="1" dirty="0">
                        <a:solidFill>
                          <a:srgbClr val="003C65"/>
                        </a:solidFill>
                        <a:latin typeface="Calibri"/>
                      </a:rPr>
                      <a:t>Cooling</a:t>
                    </a:r>
                    <a:r>
                      <a:rPr lang="en-US" sz="1600" dirty="0">
                        <a:solidFill>
                          <a:prstClr val="black"/>
                        </a:solidFill>
                        <a:latin typeface="Calibri"/>
                      </a:rPr>
                      <a:t> by gas expansion can be used to fracture cement/rock. </a:t>
                    </a:r>
                  </a:p>
                </p:txBody>
              </p:sp>
            </p:grpSp>
            <p:sp>
              <p:nvSpPr>
                <p:cNvPr id="137" name="Oval 136">
                  <a:extLst>
                    <a:ext uri="{FF2B5EF4-FFF2-40B4-BE49-F238E27FC236}">
                      <a16:creationId xmlns="" xmlns:a16="http://schemas.microsoft.com/office/drawing/2014/main" id="{317A4031-91F7-468B-9C0C-05F344D11A95}"/>
                    </a:ext>
                  </a:extLst>
                </p:cNvPr>
                <p:cNvSpPr/>
                <p:nvPr/>
              </p:nvSpPr>
              <p:spPr>
                <a:xfrm>
                  <a:off x="13590496" y="5222016"/>
                  <a:ext cx="2223248" cy="645460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="" xmlns:a16="http://schemas.microsoft.com/office/drawing/2014/main" id="{F9FBB26D-2F7F-46E8-9EAC-7BD406A9A5AB}"/>
                    </a:ext>
                  </a:extLst>
                </p:cNvPr>
                <p:cNvSpPr/>
                <p:nvPr/>
              </p:nvSpPr>
              <p:spPr>
                <a:xfrm>
                  <a:off x="16629529" y="4670611"/>
                  <a:ext cx="1855695" cy="645459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="" xmlns:a16="http://schemas.microsoft.com/office/drawing/2014/main" id="{1FDB8AE0-8E5F-41BD-AC9A-F71E04154752}"/>
                    </a:ext>
                  </a:extLst>
                </p:cNvPr>
                <p:cNvSpPr/>
                <p:nvPr/>
              </p:nvSpPr>
              <p:spPr>
                <a:xfrm>
                  <a:off x="20134730" y="4320988"/>
                  <a:ext cx="3000216" cy="645460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="" xmlns:a16="http://schemas.microsoft.com/office/drawing/2014/main" id="{BCE7F3CC-D3C6-4FB7-9FDF-505E2CDCA187}"/>
                    </a:ext>
                  </a:extLst>
                </p:cNvPr>
                <p:cNvSpPr/>
                <p:nvPr/>
              </p:nvSpPr>
              <p:spPr>
                <a:xfrm>
                  <a:off x="18090776" y="3783105"/>
                  <a:ext cx="2115672" cy="645459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="" xmlns:a16="http://schemas.microsoft.com/office/drawing/2014/main" id="{579DA99E-F1E9-4BB5-8ACC-C0543AD8FF70}"/>
                    </a:ext>
                  </a:extLst>
                </p:cNvPr>
                <p:cNvSpPr txBox="1"/>
                <p:nvPr/>
              </p:nvSpPr>
              <p:spPr>
                <a:xfrm>
                  <a:off x="18207318" y="3774140"/>
                  <a:ext cx="225014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Vibration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="" xmlns:a16="http://schemas.microsoft.com/office/drawing/2014/main" id="{8177E394-735A-4CE7-942A-B1905B1DC8C1}"/>
                    </a:ext>
                  </a:extLst>
                </p:cNvPr>
                <p:cNvSpPr/>
                <p:nvPr/>
              </p:nvSpPr>
              <p:spPr>
                <a:xfrm>
                  <a:off x="14406281" y="3899646"/>
                  <a:ext cx="2519083" cy="645459"/>
                </a:xfrm>
                <a:prstGeom prst="ellipse">
                  <a:avLst/>
                </a:prstGeom>
                <a:noFill/>
                <a:ln w="28575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4525A28F-E1A8-4278-899E-529EA0E701E6}"/>
                  </a:ext>
                </a:extLst>
              </p:cNvPr>
              <p:cNvSpPr txBox="1"/>
              <p:nvPr/>
            </p:nvSpPr>
            <p:spPr>
              <a:xfrm>
                <a:off x="14356396" y="11613798"/>
                <a:ext cx="87477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5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A. Lavrov et al. (2016), </a:t>
                </a:r>
                <a:r>
                  <a:rPr lang="en-US" sz="1200" i="1" dirty="0">
                    <a:solidFill>
                      <a:prstClr val="black"/>
                    </a:solidFill>
                    <a:latin typeface="Calibri"/>
                  </a:rPr>
                  <a:t>AIMS Materials Science 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3(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): 1199-1207.</a:t>
                </a:r>
              </a:p>
              <a:p>
                <a:pPr defTabSz="914355"/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J. Todorovic et al. (2016), </a:t>
                </a:r>
                <a:r>
                  <a:rPr lang="en-US" sz="1200" i="1" dirty="0">
                    <a:solidFill>
                      <a:prstClr val="black"/>
                    </a:solidFill>
                    <a:latin typeface="Calibri"/>
                  </a:rPr>
                  <a:t>Soc. of Petr. Eng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.,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/>
                  </a:rPr>
                  <a:t>SPE 180052-MS </a:t>
                </a:r>
                <a:endParaRPr lang="en-US" sz="12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94573" y="1480706"/>
            <a:ext cx="4985252" cy="5097894"/>
            <a:chOff x="6980298" y="1480706"/>
            <a:chExt cx="4985252" cy="5097894"/>
          </a:xfrm>
        </p:grpSpPr>
        <p:sp>
          <p:nvSpPr>
            <p:cNvPr id="113" name="Rounded Rectangle 112"/>
            <p:cNvSpPr/>
            <p:nvPr/>
          </p:nvSpPr>
          <p:spPr>
            <a:xfrm>
              <a:off x="6980298" y="1480706"/>
              <a:ext cx="4985252" cy="50978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84822" y="1480706"/>
              <a:ext cx="4840336" cy="5007236"/>
              <a:chOff x="6984822" y="1480706"/>
              <a:chExt cx="4840336" cy="50072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596A0B5-F3CD-4FC7-ADDC-3A39EB8AB470}"/>
                  </a:ext>
                </a:extLst>
              </p:cNvPr>
              <p:cNvSpPr txBox="1"/>
              <p:nvPr/>
            </p:nvSpPr>
            <p:spPr>
              <a:xfrm>
                <a:off x="7601987" y="1480706"/>
                <a:ext cx="4223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5"/>
                <a:r>
                  <a:rPr lang="en-US" b="1" dirty="0" smtClean="0">
                    <a:solidFill>
                      <a:prstClr val="black"/>
                    </a:solidFill>
                    <a:latin typeface="Calibri"/>
                  </a:rPr>
                  <a:t>Log through multiple steel tubulars</a:t>
                </a:r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4525A28F-E1A8-4278-899E-529EA0E701E6}"/>
                  </a:ext>
                </a:extLst>
              </p:cNvPr>
              <p:cNvSpPr txBox="1"/>
              <p:nvPr/>
            </p:nvSpPr>
            <p:spPr>
              <a:xfrm>
                <a:off x="7363687" y="1802453"/>
                <a:ext cx="42985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800" dirty="0" err="1"/>
                  <a:t>Physics</a:t>
                </a:r>
                <a:r>
                  <a:rPr lang="nb-NO" sz="1800" dirty="0"/>
                  <a:t>: material/fluid </a:t>
                </a:r>
                <a:r>
                  <a:rPr lang="nb-NO" sz="1800" dirty="0" err="1"/>
                  <a:t>impact</a:t>
                </a:r>
                <a:r>
                  <a:rPr lang="nb-NO" sz="1800" dirty="0"/>
                  <a:t> </a:t>
                </a:r>
                <a:r>
                  <a:rPr lang="nb-NO" sz="1800" dirty="0" err="1"/>
                  <a:t>on</a:t>
                </a:r>
                <a:r>
                  <a:rPr lang="nb-NO" sz="1800" dirty="0"/>
                  <a:t> signals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b-NO" sz="1800" dirty="0" err="1"/>
                  <a:t>Eliminate</a:t>
                </a:r>
                <a:r>
                  <a:rPr lang="nb-NO" sz="1800" dirty="0"/>
                  <a:t> human log </a:t>
                </a:r>
                <a:r>
                  <a:rPr lang="nb-NO" sz="1800" dirty="0" err="1"/>
                  <a:t>interpretation</a:t>
                </a:r>
                <a:r>
                  <a:rPr lang="nb-NO" sz="1800" dirty="0"/>
                  <a:t> </a:t>
                </a:r>
              </a:p>
              <a:p>
                <a:pPr marL="180036"/>
                <a:r>
                  <a:rPr lang="nb-NO" sz="1800" dirty="0">
                    <a:sym typeface="Wingdings" panose="05000000000000000000" pitchFamily="2" charset="2"/>
                  </a:rPr>
                  <a:t>	 </a:t>
                </a:r>
                <a:r>
                  <a:rPr lang="nb-NO" sz="1800" dirty="0" err="1">
                    <a:sym typeface="Wingdings" panose="05000000000000000000" pitchFamily="2" charset="2"/>
                  </a:rPr>
                  <a:t>machine</a:t>
                </a:r>
                <a:r>
                  <a:rPr lang="nb-NO" sz="1800" dirty="0">
                    <a:sym typeface="Wingdings" panose="05000000000000000000" pitchFamily="2" charset="2"/>
                  </a:rPr>
                  <a:t> </a:t>
                </a:r>
                <a:r>
                  <a:rPr lang="nb-NO" sz="1800" dirty="0" err="1" smtClean="0">
                    <a:sym typeface="Wingdings" panose="05000000000000000000" pitchFamily="2" charset="2"/>
                  </a:rPr>
                  <a:t>learning</a:t>
                </a:r>
                <a:endParaRPr lang="nb-NO" sz="1800" dirty="0" smtClean="0">
                  <a:sym typeface="Wingdings" panose="05000000000000000000" pitchFamily="2" charset="2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nb-NO" sz="1800" dirty="0" smtClean="0"/>
              </a:p>
              <a:p>
                <a:pPr marL="180036"/>
                <a:endParaRPr lang="nb-NO" sz="1800" dirty="0">
                  <a:sym typeface="Wingdings" panose="05000000000000000000" pitchFamily="2" charset="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284292" y="2817307"/>
                <a:ext cx="2403351" cy="3670635"/>
                <a:chOff x="9193619" y="2813861"/>
                <a:chExt cx="2403351" cy="3670635"/>
              </a:xfrm>
            </p:grpSpPr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3979"/>
                <a:stretch/>
              </p:blipFill>
              <p:spPr>
                <a:xfrm>
                  <a:off x="9234035" y="3177317"/>
                  <a:ext cx="1927965" cy="3307179"/>
                </a:xfrm>
                <a:prstGeom prst="rect">
                  <a:avLst/>
                </a:prstGeom>
              </p:spPr>
            </p:pic>
            <p:sp>
              <p:nvSpPr>
                <p:cNvPr id="93" name="Rectangle 92"/>
                <p:cNvSpPr/>
                <p:nvPr/>
              </p:nvSpPr>
              <p:spPr>
                <a:xfrm>
                  <a:off x="10728580" y="3177315"/>
                  <a:ext cx="45719" cy="307502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899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9193619" y="2813861"/>
                  <a:ext cx="1123634" cy="338958"/>
                  <a:chOff x="15283988" y="2879835"/>
                  <a:chExt cx="2247268" cy="677916"/>
                </a:xfrm>
              </p:grpSpPr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36935" b="96137"/>
                  <a:stretch/>
                </p:blipFill>
                <p:spPr>
                  <a:xfrm>
                    <a:off x="15283988" y="2879835"/>
                    <a:ext cx="2247268" cy="352096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2328" t="980" b="95964"/>
                  <a:stretch/>
                </p:blipFill>
                <p:spPr>
                  <a:xfrm>
                    <a:off x="16033531" y="3279226"/>
                    <a:ext cx="1342395" cy="27852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10532797" y="2946611"/>
                  <a:ext cx="106417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000" dirty="0" err="1">
                      <a:solidFill>
                        <a:schemeClr val="accent2"/>
                      </a:solidFill>
                    </a:rPr>
                    <a:t>casing</a:t>
                  </a:r>
                  <a:endParaRPr lang="nb-NO" sz="1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0979947" y="5507257"/>
                  <a:ext cx="55704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100" b="1" dirty="0"/>
                    <a:t>Fast signal </a:t>
                  </a:r>
                  <a:r>
                    <a:rPr lang="nb-NO" sz="1100" b="1" dirty="0" err="1"/>
                    <a:t>along</a:t>
                  </a:r>
                  <a:r>
                    <a:rPr lang="nb-NO" sz="1100" b="1" dirty="0"/>
                    <a:t> </a:t>
                  </a:r>
                  <a:r>
                    <a:rPr lang="nb-NO" sz="1100" b="1" dirty="0" err="1"/>
                    <a:t>casing</a:t>
                  </a:r>
                  <a:endParaRPr lang="nb-NO" sz="1100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0133896" y="4123857"/>
                  <a:ext cx="614855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100" b="1" dirty="0" err="1">
                      <a:solidFill>
                        <a:schemeClr val="bg1"/>
                      </a:solidFill>
                    </a:rPr>
                    <a:t>Slow</a:t>
                  </a:r>
                  <a:r>
                    <a:rPr lang="nb-NO" sz="1100" b="1" dirty="0">
                      <a:solidFill>
                        <a:schemeClr val="bg1"/>
                      </a:solidFill>
                    </a:rPr>
                    <a:t> signal in </a:t>
                  </a:r>
                  <a:r>
                    <a:rPr lang="nb-NO" sz="1100" b="1" dirty="0" err="1">
                      <a:solidFill>
                        <a:schemeClr val="bg1"/>
                      </a:solidFill>
                    </a:rPr>
                    <a:t>mud</a:t>
                  </a:r>
                  <a:endParaRPr lang="nb-NO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16200000">
                  <a:off x="10438121" y="3592078"/>
                  <a:ext cx="88287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b-NO" sz="1100" b="1" dirty="0">
                      <a:solidFill>
                        <a:schemeClr val="bg1"/>
                      </a:solidFill>
                    </a:rPr>
                    <a:t>ANNULUS</a:t>
                  </a:r>
                  <a:endParaRPr lang="nb-NO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9708555" y="3382245"/>
                  <a:ext cx="5334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000" b="1" dirty="0">
                      <a:solidFill>
                        <a:schemeClr val="bg1"/>
                      </a:solidFill>
                    </a:rPr>
                    <a:t>Trans-</a:t>
                  </a:r>
                  <a:r>
                    <a:rPr lang="nb-NO" sz="1000" b="1" dirty="0" err="1">
                      <a:solidFill>
                        <a:schemeClr val="bg1"/>
                      </a:solidFill>
                    </a:rPr>
                    <a:t>mitter</a:t>
                  </a:r>
                  <a:endParaRPr lang="nb-NO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 rot="16200000">
                  <a:off x="9399256" y="5492412"/>
                  <a:ext cx="95488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000" b="1" dirty="0" err="1">
                      <a:solidFill>
                        <a:schemeClr val="bg1"/>
                      </a:solidFill>
                    </a:rPr>
                    <a:t>Receivers</a:t>
                  </a:r>
                  <a:endParaRPr lang="nb-NO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984822" y="3372290"/>
                <a:ext cx="2151481" cy="2710354"/>
                <a:chOff x="6820432" y="3260127"/>
                <a:chExt cx="2151481" cy="2710354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8078" b="17488"/>
                <a:stretch/>
              </p:blipFill>
              <p:spPr>
                <a:xfrm>
                  <a:off x="7773649" y="3260127"/>
                  <a:ext cx="1198264" cy="2710354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6820432" y="4144635"/>
                  <a:ext cx="1006574" cy="922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b="1" dirty="0" smtClean="0">
                      <a:solidFill>
                        <a:schemeClr val="accent2"/>
                      </a:solidFill>
                    </a:rPr>
                    <a:t>Lab </a:t>
                  </a:r>
                  <a:r>
                    <a:rPr lang="nb-NO" b="1" dirty="0" err="1" smtClean="0">
                      <a:solidFill>
                        <a:schemeClr val="accent2"/>
                      </a:solidFill>
                    </a:rPr>
                    <a:t>study</a:t>
                  </a:r>
                  <a:r>
                    <a:rPr lang="nb-NO" b="1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nb-NO" b="1" dirty="0" err="1" smtClean="0">
                      <a:solidFill>
                        <a:schemeClr val="accent2"/>
                      </a:solidFill>
                    </a:rPr>
                    <a:t>of</a:t>
                  </a:r>
                  <a:r>
                    <a:rPr lang="nb-NO" b="1" dirty="0" smtClean="0">
                      <a:solidFill>
                        <a:schemeClr val="accent2"/>
                      </a:solidFill>
                    </a:rPr>
                    <a:t> signals</a:t>
                  </a:r>
                  <a:endParaRPr lang="nb-NO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59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8</a:t>
            </a:fld>
            <a:endParaRPr lang="nb-NO"/>
          </a:p>
        </p:txBody>
      </p:sp>
      <p:sp>
        <p:nvSpPr>
          <p:cNvPr id="128" name="TextBox 127"/>
          <p:cNvSpPr txBox="1"/>
          <p:nvPr/>
        </p:nvSpPr>
        <p:spPr>
          <a:xfrm>
            <a:off x="710783" y="419518"/>
            <a:ext cx="1063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err="1" smtClean="0">
                <a:solidFill>
                  <a:schemeClr val="accent1"/>
                </a:solidFill>
              </a:rPr>
              <a:t>Well</a:t>
            </a:r>
            <a:r>
              <a:rPr lang="nb-NO" sz="4000" b="1" dirty="0" smtClean="0">
                <a:solidFill>
                  <a:schemeClr val="accent1"/>
                </a:solidFill>
              </a:rPr>
              <a:t> </a:t>
            </a:r>
            <a:r>
              <a:rPr lang="nb-NO" sz="4000" b="1" dirty="0" err="1" smtClean="0">
                <a:solidFill>
                  <a:schemeClr val="accent1"/>
                </a:solidFill>
              </a:rPr>
              <a:t>integrity</a:t>
            </a:r>
            <a:r>
              <a:rPr lang="nb-NO" sz="4000" b="1" dirty="0" smtClean="0">
                <a:solidFill>
                  <a:schemeClr val="accent1"/>
                </a:solidFill>
              </a:rPr>
              <a:t>: 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choice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placement</a:t>
            </a:r>
            <a:endParaRPr lang="nb-NO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1613832-6F35-43A3-87E0-33324888FBE1}"/>
              </a:ext>
            </a:extLst>
          </p:cNvPr>
          <p:cNvGrpSpPr/>
          <p:nvPr/>
        </p:nvGrpSpPr>
        <p:grpSpPr>
          <a:xfrm>
            <a:off x="459087" y="1487797"/>
            <a:ext cx="3846786" cy="4298625"/>
            <a:chOff x="1303349" y="2354805"/>
            <a:chExt cx="7693572" cy="85972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0A9650AF-5D16-4A15-B33B-C1EC92FB9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69" y="3180831"/>
              <a:ext cx="6186980" cy="39332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532D40BB-9862-4E17-B98F-3599C81B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0" b="22021"/>
            <a:stretch/>
          </p:blipFill>
          <p:spPr>
            <a:xfrm>
              <a:off x="2242536" y="3405416"/>
              <a:ext cx="3000128" cy="83130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33DD78C9-0A75-4007-920B-AA6D3C58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6303" y="7412849"/>
              <a:ext cx="6258912" cy="35392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DB3D538-8E8C-4B26-ABF0-7317E1D49571}"/>
                </a:ext>
              </a:extLst>
            </p:cNvPr>
            <p:cNvSpPr txBox="1"/>
            <p:nvPr/>
          </p:nvSpPr>
          <p:spPr>
            <a:xfrm>
              <a:off x="1303349" y="2354805"/>
              <a:ext cx="7693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CO</a:t>
              </a:r>
              <a:r>
                <a:rPr lang="en-US" sz="1600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-injection in the period 2009-2013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38740ED-9773-45F3-9CA7-7EBE9F44C0D1}"/>
              </a:ext>
            </a:extLst>
          </p:cNvPr>
          <p:cNvGrpSpPr/>
          <p:nvPr/>
        </p:nvGrpSpPr>
        <p:grpSpPr>
          <a:xfrm>
            <a:off x="2669519" y="1519084"/>
            <a:ext cx="6757378" cy="4921364"/>
            <a:chOff x="5365654" y="2707396"/>
            <a:chExt cx="13514755" cy="9842728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DAE3C79C-02A0-4764-88F2-4E5531E03A63}"/>
                </a:ext>
              </a:extLst>
            </p:cNvPr>
            <p:cNvGrpSpPr/>
            <p:nvPr/>
          </p:nvGrpSpPr>
          <p:grpSpPr>
            <a:xfrm>
              <a:off x="9123872" y="2707396"/>
              <a:ext cx="7011142" cy="8969133"/>
              <a:chOff x="9147152" y="2600260"/>
              <a:chExt cx="7011142" cy="896913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1675B5B9-82CC-4156-AE48-035DC70F2700}"/>
                  </a:ext>
                </a:extLst>
              </p:cNvPr>
              <p:cNvGrpSpPr/>
              <p:nvPr/>
            </p:nvGrpSpPr>
            <p:grpSpPr>
              <a:xfrm>
                <a:off x="9628815" y="3964175"/>
                <a:ext cx="6529479" cy="7605218"/>
                <a:chOff x="8966664" y="4534886"/>
                <a:chExt cx="6529479" cy="7605218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D35DD05B-399C-4692-BD1A-8C8E3A1456EB}"/>
                    </a:ext>
                  </a:extLst>
                </p:cNvPr>
                <p:cNvGrpSpPr/>
                <p:nvPr/>
              </p:nvGrpSpPr>
              <p:grpSpPr>
                <a:xfrm>
                  <a:off x="8966664" y="4534886"/>
                  <a:ext cx="5411487" cy="6997165"/>
                  <a:chOff x="12576968" y="2154293"/>
                  <a:chExt cx="5411487" cy="6997165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="" xmlns:a16="http://schemas.microsoft.com/office/drawing/2014/main" id="{A7CBAA82-9D05-4C16-ABFE-43DB9FC67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576968" y="2154293"/>
                    <a:ext cx="5411487" cy="6632419"/>
                  </a:xfrm>
                  <a:prstGeom prst="rect">
                    <a:avLst/>
                  </a:prstGeom>
                </p:spPr>
              </p:pic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F337FB97-DAF1-439A-8B4F-480979D893E4}"/>
                      </a:ext>
                    </a:extLst>
                  </p:cNvPr>
                  <p:cNvSpPr txBox="1"/>
                  <p:nvPr/>
                </p:nvSpPr>
                <p:spPr>
                  <a:xfrm>
                    <a:off x="13211504" y="2159877"/>
                    <a:ext cx="162385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Reference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="" xmlns:a16="http://schemas.microsoft.com/office/drawing/2014/main" id="{6719A93D-7027-4735-9855-46DBE55BCE63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4137" y="2201917"/>
                    <a:ext cx="162385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521 m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id="{7E6FA0A0-6A8A-4F3F-AEA6-7582C4150E0A}"/>
                      </a:ext>
                    </a:extLst>
                  </p:cNvPr>
                  <p:cNvSpPr txBox="1"/>
                  <p:nvPr/>
                </p:nvSpPr>
                <p:spPr>
                  <a:xfrm>
                    <a:off x="13484774" y="8597460"/>
                    <a:ext cx="162385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522 m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="" xmlns:a16="http://schemas.microsoft.com/office/drawing/2014/main" id="{5E94A67E-933D-4CB9-9642-B5FD1ABB240A}"/>
                      </a:ext>
                    </a:extLst>
                  </p:cNvPr>
                  <p:cNvSpPr txBox="1"/>
                  <p:nvPr/>
                </p:nvSpPr>
                <p:spPr>
                  <a:xfrm>
                    <a:off x="15881131" y="8550164"/>
                    <a:ext cx="162385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523 m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="" xmlns:a16="http://schemas.microsoft.com/office/drawing/2014/main" id="{B9F37593-EF4C-477F-A47A-A820D1647C18}"/>
                    </a:ext>
                  </a:extLst>
                </p:cNvPr>
                <p:cNvGrpSpPr/>
                <p:nvPr/>
              </p:nvGrpSpPr>
              <p:grpSpPr>
                <a:xfrm>
                  <a:off x="9408614" y="11565890"/>
                  <a:ext cx="6087529" cy="574214"/>
                  <a:chOff x="13003152" y="9437546"/>
                  <a:chExt cx="6087529" cy="574214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B627AB5C-92F6-4122-9138-92C7CF2AA945}"/>
                      </a:ext>
                    </a:extLst>
                  </p:cNvPr>
                  <p:cNvSpPr/>
                  <p:nvPr/>
                </p:nvSpPr>
                <p:spPr>
                  <a:xfrm>
                    <a:off x="13003152" y="9599653"/>
                    <a:ext cx="204952" cy="20495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en-US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="" xmlns:a16="http://schemas.microsoft.com/office/drawing/2014/main" id="{F944C163-FE5B-4D0C-8D22-38BF68F206FD}"/>
                      </a:ext>
                    </a:extLst>
                  </p:cNvPr>
                  <p:cNvSpPr txBox="1"/>
                  <p:nvPr/>
                </p:nvSpPr>
                <p:spPr>
                  <a:xfrm>
                    <a:off x="13271166" y="9457764"/>
                    <a:ext cx="2301764" cy="553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Pores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="" xmlns:a16="http://schemas.microsoft.com/office/drawing/2014/main" id="{5275BBDC-AE2D-494B-9805-27127DD1E275}"/>
                      </a:ext>
                    </a:extLst>
                  </p:cNvPr>
                  <p:cNvSpPr/>
                  <p:nvPr/>
                </p:nvSpPr>
                <p:spPr>
                  <a:xfrm>
                    <a:off x="14407000" y="9587596"/>
                    <a:ext cx="204952" cy="204952"/>
                  </a:xfrm>
                  <a:prstGeom prst="rect">
                    <a:avLst/>
                  </a:prstGeom>
                  <a:solidFill>
                    <a:srgbClr val="93A1E5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en-US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="" xmlns:a16="http://schemas.microsoft.com/office/drawing/2014/main" id="{600C1D60-6AFB-4C89-A405-FEEB00699019}"/>
                      </a:ext>
                    </a:extLst>
                  </p:cNvPr>
                  <p:cNvSpPr txBox="1"/>
                  <p:nvPr/>
                </p:nvSpPr>
                <p:spPr>
                  <a:xfrm>
                    <a:off x="14616020" y="9445708"/>
                    <a:ext cx="2404026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Contamination</a:t>
                    </a: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="" xmlns:a16="http://schemas.microsoft.com/office/drawing/2014/main" id="{9787E5EF-B1AA-4333-9BE6-1B9719AD7DF0}"/>
                      </a:ext>
                    </a:extLst>
                  </p:cNvPr>
                  <p:cNvSpPr/>
                  <p:nvPr/>
                </p:nvSpPr>
                <p:spPr>
                  <a:xfrm>
                    <a:off x="16912938" y="9578384"/>
                    <a:ext cx="204952" cy="20495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en-US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="" xmlns:a16="http://schemas.microsoft.com/office/drawing/2014/main" id="{E52DC8FC-5E24-4339-8120-2D3F106EB159}"/>
                      </a:ext>
                    </a:extLst>
                  </p:cNvPr>
                  <p:cNvSpPr txBox="1"/>
                  <p:nvPr/>
                </p:nvSpPr>
                <p:spPr>
                  <a:xfrm>
                    <a:off x="17119991" y="9437546"/>
                    <a:ext cx="197069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55"/>
                    <a:r>
                      <a:rPr lang="en-US" sz="1200" dirty="0">
                        <a:solidFill>
                          <a:prstClr val="black"/>
                        </a:solidFill>
                        <a:latin typeface="Calibri"/>
                      </a:rPr>
                      <a:t>Cement</a:t>
                    </a:r>
                  </a:p>
                </p:txBody>
              </p:sp>
            </p:grpSp>
          </p:grp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8116B4CB-D92E-4B39-A593-6CED81E37E35}"/>
                  </a:ext>
                </a:extLst>
              </p:cNvPr>
              <p:cNvSpPr txBox="1"/>
              <p:nvPr/>
            </p:nvSpPr>
            <p:spPr>
              <a:xfrm>
                <a:off x="9147152" y="2600260"/>
                <a:ext cx="606236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5"/>
                <a:r>
                  <a:rPr lang="en-US" b="1" i="1" dirty="0">
                    <a:solidFill>
                      <a:srgbClr val="C00000"/>
                    </a:solidFill>
                    <a:latin typeface="Calibri"/>
                  </a:rPr>
                  <a:t>Cement from well plug placed in 2013, cored in 2015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48ED94B-AF3B-4296-BCC1-D7E352212794}"/>
                </a:ext>
              </a:extLst>
            </p:cNvPr>
            <p:cNvSpPr txBox="1"/>
            <p:nvPr/>
          </p:nvSpPr>
          <p:spPr>
            <a:xfrm>
              <a:off x="5365654" y="11996126"/>
              <a:ext cx="135147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K.Gawel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et al., Study of materials retrieved from a </a:t>
              </a:r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Ketzin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CO</a:t>
              </a:r>
              <a:r>
                <a:rPr lang="en-US" sz="1200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monitoring well,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</a:rPr>
                <a:t>Energy Procedia 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(2017)</a:t>
              </a:r>
              <a:endParaRPr lang="en-US" sz="1200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8A3D16C5-E22D-444A-A5BD-44A15E3D23CE}"/>
              </a:ext>
            </a:extLst>
          </p:cNvPr>
          <p:cNvGrpSpPr/>
          <p:nvPr/>
        </p:nvGrpSpPr>
        <p:grpSpPr>
          <a:xfrm>
            <a:off x="7899852" y="1492589"/>
            <a:ext cx="3909848" cy="4502632"/>
            <a:chOff x="15794789" y="2701702"/>
            <a:chExt cx="7819696" cy="9005263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9577044C-391F-472D-AEB5-ECA97BDE2AE0}"/>
                </a:ext>
              </a:extLst>
            </p:cNvPr>
            <p:cNvGrpSpPr/>
            <p:nvPr/>
          </p:nvGrpSpPr>
          <p:grpSpPr>
            <a:xfrm>
              <a:off x="15794789" y="2701702"/>
              <a:ext cx="7819696" cy="9005263"/>
              <a:chOff x="15668822" y="2729537"/>
              <a:chExt cx="7819696" cy="900526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="" xmlns:a16="http://schemas.microsoft.com/office/drawing/2014/main" id="{2137B1A5-19A8-451B-9621-58ED977CF648}"/>
                  </a:ext>
                </a:extLst>
              </p:cNvPr>
              <p:cNvGrpSpPr/>
              <p:nvPr/>
            </p:nvGrpSpPr>
            <p:grpSpPr>
              <a:xfrm>
                <a:off x="15668822" y="2729537"/>
                <a:ext cx="7819696" cy="5094012"/>
                <a:chOff x="15546902" y="2333297"/>
                <a:chExt cx="7819696" cy="5094012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="" xmlns:a16="http://schemas.microsoft.com/office/drawing/2014/main" id="{6EFB5146-570E-47B7-A446-CE1E612F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89424" y="3085256"/>
                  <a:ext cx="5660976" cy="4250865"/>
                </a:xfrm>
                <a:prstGeom prst="rect">
                  <a:avLst/>
                </a:prstGeom>
              </p:spPr>
            </p:pic>
            <p:sp>
              <p:nvSpPr>
                <p:cNvPr id="72" name="TextBox 71">
                  <a:extLst>
                    <a:ext uri="{FF2B5EF4-FFF2-40B4-BE49-F238E27FC236}">
                      <a16:creationId xmlns="" xmlns:a16="http://schemas.microsoft.com/office/drawing/2014/main" id="{DB17E5A2-06FD-4CCC-AD5C-F987BFAE01FB}"/>
                    </a:ext>
                  </a:extLst>
                </p:cNvPr>
                <p:cNvSpPr txBox="1"/>
                <p:nvPr/>
              </p:nvSpPr>
              <p:spPr>
                <a:xfrm>
                  <a:off x="15546902" y="2333297"/>
                  <a:ext cx="781969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5"/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</a:rPr>
                    <a:t>Microscopy study of pipes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="" xmlns:a16="http://schemas.microsoft.com/office/drawing/2014/main" id="{8FBE650E-C68B-441E-B395-0D74A5573693}"/>
                    </a:ext>
                  </a:extLst>
                </p:cNvPr>
                <p:cNvSpPr txBox="1"/>
                <p:nvPr/>
              </p:nvSpPr>
              <p:spPr>
                <a:xfrm>
                  <a:off x="16675714" y="6771817"/>
                  <a:ext cx="3421118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400" b="1" dirty="0">
                      <a:solidFill>
                        <a:prstClr val="white"/>
                      </a:solidFill>
                      <a:latin typeface="Calibri"/>
                    </a:rPr>
                    <a:t>Inside casing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="" xmlns:a16="http://schemas.microsoft.com/office/drawing/2014/main" id="{5D013A98-A5C7-48A8-B67B-EDC58C8952B6}"/>
                    </a:ext>
                  </a:extLst>
                </p:cNvPr>
                <p:cNvSpPr txBox="1"/>
                <p:nvPr/>
              </p:nvSpPr>
              <p:spPr>
                <a:xfrm>
                  <a:off x="19865604" y="6811755"/>
                  <a:ext cx="3421118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400" b="1" dirty="0">
                      <a:solidFill>
                        <a:prstClr val="white"/>
                      </a:solidFill>
                      <a:latin typeface="Calibri"/>
                    </a:rPr>
                    <a:t>Outside casing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="" xmlns:a16="http://schemas.microsoft.com/office/drawing/2014/main" id="{49B55DB1-4735-47E0-BC02-7D1FD84B086D}"/>
                    </a:ext>
                  </a:extLst>
                </p:cNvPr>
                <p:cNvSpPr txBox="1"/>
                <p:nvPr/>
              </p:nvSpPr>
              <p:spPr>
                <a:xfrm>
                  <a:off x="16700938" y="4594073"/>
                  <a:ext cx="2623384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400" b="1" dirty="0">
                      <a:solidFill>
                        <a:prstClr val="white"/>
                      </a:solidFill>
                      <a:latin typeface="Calibri"/>
                    </a:rPr>
                    <a:t>Inside tubing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9BB5EF47-FB74-4D4D-A44A-7D207A315264}"/>
                    </a:ext>
                  </a:extLst>
                </p:cNvPr>
                <p:cNvSpPr txBox="1"/>
                <p:nvPr/>
              </p:nvSpPr>
              <p:spPr>
                <a:xfrm>
                  <a:off x="19813050" y="4632959"/>
                  <a:ext cx="3077432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400" b="1" dirty="0">
                      <a:solidFill>
                        <a:prstClr val="white"/>
                      </a:solidFill>
                      <a:latin typeface="Calibri"/>
                    </a:rPr>
                    <a:t>Outside tubing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="" xmlns:a16="http://schemas.microsoft.com/office/drawing/2014/main" id="{E96573DB-695C-40F7-B540-713588C1668C}"/>
                  </a:ext>
                </a:extLst>
              </p:cNvPr>
              <p:cNvGrpSpPr/>
              <p:nvPr/>
            </p:nvGrpSpPr>
            <p:grpSpPr>
              <a:xfrm>
                <a:off x="16787095" y="8016240"/>
                <a:ext cx="6652025" cy="3718560"/>
                <a:chOff x="16665175" y="7924800"/>
                <a:chExt cx="6652025" cy="3718560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="" xmlns:a16="http://schemas.microsoft.com/office/drawing/2014/main" id="{7262C7B7-A660-463B-9170-277A29E9AB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16674"/>
                <a:stretch/>
              </p:blipFill>
              <p:spPr>
                <a:xfrm>
                  <a:off x="16665175" y="7924800"/>
                  <a:ext cx="4792745" cy="3718560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99157AB7-533E-48D8-9F9E-2B2788F7FB8A}"/>
                    </a:ext>
                  </a:extLst>
                </p:cNvPr>
                <p:cNvSpPr txBox="1"/>
                <p:nvPr/>
              </p:nvSpPr>
              <p:spPr>
                <a:xfrm>
                  <a:off x="20634960" y="8930640"/>
                  <a:ext cx="2682240" cy="492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000" dirty="0">
                      <a:solidFill>
                        <a:prstClr val="black"/>
                      </a:solidFill>
                      <a:latin typeface="Calibri"/>
                    </a:rPr>
                    <a:t>tubing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AFCBE05B-09B1-4592-A388-E60E759BA75B}"/>
                    </a:ext>
                  </a:extLst>
                </p:cNvPr>
                <p:cNvSpPr txBox="1"/>
                <p:nvPr/>
              </p:nvSpPr>
              <p:spPr>
                <a:xfrm>
                  <a:off x="20634960" y="9296400"/>
                  <a:ext cx="2682240" cy="492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914355"/>
                  <a:r>
                    <a:rPr lang="en-US" sz="1000" dirty="0">
                      <a:solidFill>
                        <a:prstClr val="black"/>
                      </a:solidFill>
                      <a:latin typeface="Calibri"/>
                    </a:rPr>
                    <a:t>casing</a:t>
                  </a: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504F9B26-5ACE-4EE8-8B1A-EB55D888C11B}"/>
                </a:ext>
              </a:extLst>
            </p:cNvPr>
            <p:cNvGrpSpPr/>
            <p:nvPr/>
          </p:nvGrpSpPr>
          <p:grpSpPr>
            <a:xfrm>
              <a:off x="17923567" y="8440789"/>
              <a:ext cx="2421398" cy="2347517"/>
              <a:chOff x="18071920" y="8276897"/>
              <a:chExt cx="2421398" cy="2347517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D1E5CFF0-EFE4-4E4F-80D6-97EC32DE510C}"/>
                  </a:ext>
                </a:extLst>
              </p:cNvPr>
              <p:cNvCxnSpPr/>
              <p:nvPr/>
            </p:nvCxnSpPr>
            <p:spPr>
              <a:xfrm flipV="1">
                <a:off x="18098814" y="8276897"/>
                <a:ext cx="1261241" cy="1119351"/>
              </a:xfrm>
              <a:prstGeom prst="line">
                <a:avLst/>
              </a:prstGeom>
              <a:ln w="508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0568E1C4-DEB5-4EDF-8126-E27B230887E4}"/>
                  </a:ext>
                </a:extLst>
              </p:cNvPr>
              <p:cNvCxnSpPr/>
              <p:nvPr/>
            </p:nvCxnSpPr>
            <p:spPr>
              <a:xfrm flipV="1">
                <a:off x="18071920" y="10309412"/>
                <a:ext cx="2421398" cy="315002"/>
              </a:xfrm>
              <a:prstGeom prst="line">
                <a:avLst/>
              </a:prstGeom>
              <a:ln w="50800">
                <a:solidFill>
                  <a:srgbClr val="0070C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223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9</a:t>
            </a:fld>
            <a:endParaRPr lang="nb-NO"/>
          </a:p>
        </p:txBody>
      </p:sp>
      <p:sp>
        <p:nvSpPr>
          <p:cNvPr id="128" name="TextBox 127"/>
          <p:cNvSpPr txBox="1"/>
          <p:nvPr/>
        </p:nvSpPr>
        <p:spPr>
          <a:xfrm>
            <a:off x="710783" y="419518"/>
            <a:ext cx="11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err="1" smtClean="0">
                <a:solidFill>
                  <a:schemeClr val="accent1"/>
                </a:solidFill>
              </a:rPr>
              <a:t>Nature's</a:t>
            </a:r>
            <a:r>
              <a:rPr lang="nb-NO" sz="4000" b="1" dirty="0" smtClean="0">
                <a:solidFill>
                  <a:schemeClr val="accent1"/>
                </a:solidFill>
              </a:rPr>
              <a:t> </a:t>
            </a:r>
            <a:r>
              <a:rPr lang="nb-NO" sz="4000" b="1" dirty="0" err="1" smtClean="0">
                <a:solidFill>
                  <a:schemeClr val="accent1"/>
                </a:solidFill>
              </a:rPr>
              <a:t>solution</a:t>
            </a:r>
            <a:r>
              <a:rPr lang="nb-NO" sz="4000" b="1" dirty="0" smtClean="0">
                <a:solidFill>
                  <a:schemeClr val="accent1"/>
                </a:solidFill>
              </a:rPr>
              <a:t>: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shale</a:t>
            </a:r>
            <a:r>
              <a:rPr lang="nb-NO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as a </a:t>
            </a:r>
            <a:r>
              <a:rPr lang="nb-NO" sz="4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barrier</a:t>
            </a:r>
            <a:endParaRPr lang="nb-NO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B16F9B42-8E3A-4E1A-A718-21CAE3F6A60E}"/>
              </a:ext>
            </a:extLst>
          </p:cNvPr>
          <p:cNvGrpSpPr/>
          <p:nvPr/>
        </p:nvGrpSpPr>
        <p:grpSpPr>
          <a:xfrm>
            <a:off x="1620738" y="2411575"/>
            <a:ext cx="2381909" cy="2200679"/>
            <a:chOff x="1785783" y="3944473"/>
            <a:chExt cx="4763817" cy="4401358"/>
          </a:xfrm>
        </p:grpSpPr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CF693B3B-7B5F-4978-BE74-24B6DA196E86}"/>
                </a:ext>
              </a:extLst>
            </p:cNvPr>
            <p:cNvGrpSpPr/>
            <p:nvPr/>
          </p:nvGrpSpPr>
          <p:grpSpPr>
            <a:xfrm>
              <a:off x="1785783" y="5073713"/>
              <a:ext cx="4763817" cy="3272118"/>
              <a:chOff x="9984903" y="9520208"/>
              <a:chExt cx="4763817" cy="3272118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="" xmlns:a16="http://schemas.microsoft.com/office/drawing/2014/main" id="{2C0803C2-D6FC-4A8E-8788-6276A0BBD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27715" y="9831114"/>
                <a:ext cx="2467112" cy="2583585"/>
              </a:xfrm>
              <a:prstGeom prst="rect">
                <a:avLst/>
              </a:prstGeom>
            </p:spPr>
          </p:pic>
          <p:sp>
            <p:nvSpPr>
              <p:cNvPr id="133" name="Right Arrow 12">
                <a:extLst>
                  <a:ext uri="{FF2B5EF4-FFF2-40B4-BE49-F238E27FC236}">
                    <a16:creationId xmlns="" xmlns:a16="http://schemas.microsoft.com/office/drawing/2014/main" id="{31A2B971-DCAD-438D-A5D7-BCEE7EC9D5A2}"/>
                  </a:ext>
                </a:extLst>
              </p:cNvPr>
              <p:cNvSpPr/>
              <p:nvPr/>
            </p:nvSpPr>
            <p:spPr>
              <a:xfrm>
                <a:off x="11020096" y="10389477"/>
                <a:ext cx="409904" cy="2522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ight Arrow 33">
                <a:extLst>
                  <a:ext uri="{FF2B5EF4-FFF2-40B4-BE49-F238E27FC236}">
                    <a16:creationId xmlns="" xmlns:a16="http://schemas.microsoft.com/office/drawing/2014/main" id="{896C2637-D47D-42BA-AFD9-61431EC6EAFB}"/>
                  </a:ext>
                </a:extLst>
              </p:cNvPr>
              <p:cNvSpPr/>
              <p:nvPr/>
            </p:nvSpPr>
            <p:spPr>
              <a:xfrm>
                <a:off x="11014841" y="11613931"/>
                <a:ext cx="409904" cy="2522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ight Arrow 34">
                <a:extLst>
                  <a:ext uri="{FF2B5EF4-FFF2-40B4-BE49-F238E27FC236}">
                    <a16:creationId xmlns="" xmlns:a16="http://schemas.microsoft.com/office/drawing/2014/main" id="{FF03E3FA-667A-4EDB-AD3D-AA26AF37C3C8}"/>
                  </a:ext>
                </a:extLst>
              </p:cNvPr>
              <p:cNvSpPr/>
              <p:nvPr/>
            </p:nvSpPr>
            <p:spPr>
              <a:xfrm>
                <a:off x="11025351" y="10962291"/>
                <a:ext cx="409904" cy="2522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6" name="Right Arrow 35">
                <a:extLst>
                  <a:ext uri="{FF2B5EF4-FFF2-40B4-BE49-F238E27FC236}">
                    <a16:creationId xmlns="" xmlns:a16="http://schemas.microsoft.com/office/drawing/2014/main" id="{FEB3DFCE-4430-456B-B89F-627C1C3066A9}"/>
                  </a:ext>
                </a:extLst>
              </p:cNvPr>
              <p:cNvSpPr/>
              <p:nvPr/>
            </p:nvSpPr>
            <p:spPr>
              <a:xfrm flipH="1">
                <a:off x="13637172" y="10405242"/>
                <a:ext cx="425669" cy="236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Right Arrow 36">
                <a:extLst>
                  <a:ext uri="{FF2B5EF4-FFF2-40B4-BE49-F238E27FC236}">
                    <a16:creationId xmlns="" xmlns:a16="http://schemas.microsoft.com/office/drawing/2014/main" id="{0BBBC29A-0EED-4415-9D62-12072FA03C5C}"/>
                  </a:ext>
                </a:extLst>
              </p:cNvPr>
              <p:cNvSpPr/>
              <p:nvPr/>
            </p:nvSpPr>
            <p:spPr>
              <a:xfrm flipH="1">
                <a:off x="13631917" y="11030607"/>
                <a:ext cx="425669" cy="236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8" name="Right Arrow 37">
                <a:extLst>
                  <a:ext uri="{FF2B5EF4-FFF2-40B4-BE49-F238E27FC236}">
                    <a16:creationId xmlns="" xmlns:a16="http://schemas.microsoft.com/office/drawing/2014/main" id="{28ADF584-9875-4886-9FDA-C0E1AD44CAF7}"/>
                  </a:ext>
                </a:extLst>
              </p:cNvPr>
              <p:cNvSpPr/>
              <p:nvPr/>
            </p:nvSpPr>
            <p:spPr>
              <a:xfrm flipH="1">
                <a:off x="13616152" y="11629697"/>
                <a:ext cx="425669" cy="236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="" xmlns:a16="http://schemas.microsoft.com/office/drawing/2014/main" id="{011FC5B3-DCDF-4C1B-933C-8565ED76C902}"/>
                  </a:ext>
                </a:extLst>
              </p:cNvPr>
              <p:cNvCxnSpPr/>
              <p:nvPr/>
            </p:nvCxnSpPr>
            <p:spPr>
              <a:xfrm flipV="1">
                <a:off x="12423228" y="12218276"/>
                <a:ext cx="0" cy="551793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="" xmlns:a16="http://schemas.microsoft.com/office/drawing/2014/main" id="{4F49BF2D-A5F7-41BA-832B-4A99244F28CF}"/>
                  </a:ext>
                </a:extLst>
              </p:cNvPr>
              <p:cNvCxnSpPr/>
              <p:nvPr/>
            </p:nvCxnSpPr>
            <p:spPr>
              <a:xfrm>
                <a:off x="12443012" y="9520519"/>
                <a:ext cx="1" cy="519953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DFD72D3C-FC5D-456C-AC23-02266343E1A5}"/>
                  </a:ext>
                </a:extLst>
              </p:cNvPr>
              <p:cNvCxnSpPr/>
              <p:nvPr/>
            </p:nvCxnSpPr>
            <p:spPr>
              <a:xfrm flipH="1">
                <a:off x="10659654" y="12792326"/>
                <a:ext cx="1781504" cy="0"/>
              </a:xfrm>
              <a:prstGeom prst="line">
                <a:avLst/>
              </a:prstGeom>
              <a:ln w="508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7C0AB56E-5D32-443D-8EEB-F13DD2C97279}"/>
                  </a:ext>
                </a:extLst>
              </p:cNvPr>
              <p:cNvCxnSpPr/>
              <p:nvPr/>
            </p:nvCxnSpPr>
            <p:spPr>
              <a:xfrm flipH="1">
                <a:off x="10668618" y="9520208"/>
                <a:ext cx="1781504" cy="0"/>
              </a:xfrm>
              <a:prstGeom prst="line">
                <a:avLst/>
              </a:prstGeom>
              <a:ln w="508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620A14E9-B8E0-49A3-A3EB-A17E6342AFB8}"/>
                  </a:ext>
                </a:extLst>
              </p:cNvPr>
              <p:cNvCxnSpPr/>
              <p:nvPr/>
            </p:nvCxnSpPr>
            <p:spPr>
              <a:xfrm>
                <a:off x="10685929" y="9520518"/>
                <a:ext cx="619" cy="3262844"/>
              </a:xfrm>
              <a:prstGeom prst="line">
                <a:avLst/>
              </a:prstGeom>
              <a:ln w="508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="" xmlns:a16="http://schemas.microsoft.com/office/drawing/2014/main" id="{60D23D02-6DD0-45A7-ADE6-FCA5003D0482}"/>
                  </a:ext>
                </a:extLst>
              </p:cNvPr>
              <p:cNvSpPr txBox="1"/>
              <p:nvPr/>
            </p:nvSpPr>
            <p:spPr>
              <a:xfrm rot="5400000">
                <a:off x="12837458" y="10747338"/>
                <a:ext cx="30838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5"/>
                <a:r>
                  <a:rPr lang="en-US" dirty="0">
                    <a:solidFill>
                      <a:srgbClr val="003C65"/>
                    </a:solidFill>
                    <a:latin typeface="Calibri"/>
                  </a:rPr>
                  <a:t>pressure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F94AA27A-5AE7-4F3A-AEA8-BDD41C99B714}"/>
                  </a:ext>
                </a:extLst>
              </p:cNvPr>
              <p:cNvSpPr txBox="1"/>
              <p:nvPr/>
            </p:nvSpPr>
            <p:spPr>
              <a:xfrm rot="16200000">
                <a:off x="8812305" y="10774232"/>
                <a:ext cx="30838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5"/>
                <a:r>
                  <a:rPr lang="en-US" dirty="0">
                    <a:solidFill>
                      <a:srgbClr val="C00000"/>
                    </a:solidFill>
                    <a:latin typeface="Calibri"/>
                  </a:rPr>
                  <a:t>permeability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D966A8E3-3C72-4838-AAEB-2B262D6289C1}"/>
                </a:ext>
              </a:extLst>
            </p:cNvPr>
            <p:cNvSpPr txBox="1"/>
            <p:nvPr/>
          </p:nvSpPr>
          <p:spPr>
            <a:xfrm>
              <a:off x="2235799" y="3944473"/>
              <a:ext cx="420028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Cylindrical shale sample creeping towards pipe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0A0A8D63-08B7-4C31-B5A6-57EAC2CE63EA}"/>
              </a:ext>
            </a:extLst>
          </p:cNvPr>
          <p:cNvSpPr txBox="1"/>
          <p:nvPr/>
        </p:nvSpPr>
        <p:spPr>
          <a:xfrm>
            <a:off x="767899" y="1325283"/>
            <a:ext cx="591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How can we plan to use shale as a barrier?</a:t>
            </a:r>
          </a:p>
          <a:p>
            <a:pPr marL="285750" indent="-285750" defTabSz="91435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Can we facilitate shale creep/swelling?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93D087B9-61CB-4C5F-AACF-93515C7F1463}"/>
              </a:ext>
            </a:extLst>
          </p:cNvPr>
          <p:cNvGrpSpPr/>
          <p:nvPr/>
        </p:nvGrpSpPr>
        <p:grpSpPr>
          <a:xfrm>
            <a:off x="4356066" y="1990479"/>
            <a:ext cx="2580853" cy="3942091"/>
            <a:chOff x="8888593" y="3472957"/>
            <a:chExt cx="5161705" cy="7884182"/>
          </a:xfrm>
        </p:grpSpPr>
        <p:pic>
          <p:nvPicPr>
            <p:cNvPr id="148" name="Picture 147">
              <a:extLst>
                <a:ext uri="{FF2B5EF4-FFF2-40B4-BE49-F238E27FC236}">
                  <a16:creationId xmlns="" xmlns:a16="http://schemas.microsoft.com/office/drawing/2014/main" id="{7559E4E8-16AB-4859-A757-FD2612A27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88467" y="7369357"/>
              <a:ext cx="3961831" cy="3987782"/>
            </a:xfrm>
            <a:prstGeom prst="rect">
              <a:avLst/>
            </a:prstGeom>
          </p:spPr>
        </p:pic>
        <p:sp>
          <p:nvSpPr>
            <p:cNvPr id="149" name="Right Arrow 75">
              <a:extLst>
                <a:ext uri="{FF2B5EF4-FFF2-40B4-BE49-F238E27FC236}">
                  <a16:creationId xmlns="" xmlns:a16="http://schemas.microsoft.com/office/drawing/2014/main" id="{3525F22D-859F-414B-BE85-3CDDBB603096}"/>
                </a:ext>
              </a:extLst>
            </p:cNvPr>
            <p:cNvSpPr/>
            <p:nvPr/>
          </p:nvSpPr>
          <p:spPr>
            <a:xfrm>
              <a:off x="8888593" y="6527001"/>
              <a:ext cx="753035" cy="824753"/>
            </a:xfrm>
            <a:prstGeom prst="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0" name="Picture 2" descr="U:\prosjekt\3300\IK7020768 Shale as a barrier KPN\Data\bilder\HC\HC346_2_303_top_after.jpg">
              <a:extLst>
                <a:ext uri="{FF2B5EF4-FFF2-40B4-BE49-F238E27FC236}">
                  <a16:creationId xmlns="" xmlns:a16="http://schemas.microsoft.com/office/drawing/2014/main" id="{B864E6E7-C3D1-4BCC-B391-CD1860AAF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50" b="92000" l="21011" r="778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3" t="1989" r="19144" b="3341"/>
            <a:stretch/>
          </p:blipFill>
          <p:spPr bwMode="auto">
            <a:xfrm>
              <a:off x="10164771" y="3472957"/>
              <a:ext cx="3826533" cy="390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D35479C2-FDD6-4129-A8B1-6FCCB1826BDA}"/>
              </a:ext>
            </a:extLst>
          </p:cNvPr>
          <p:cNvGrpSpPr/>
          <p:nvPr/>
        </p:nvGrpSpPr>
        <p:grpSpPr>
          <a:xfrm>
            <a:off x="1504645" y="5145057"/>
            <a:ext cx="2447691" cy="971426"/>
            <a:chOff x="3263326" y="10249147"/>
            <a:chExt cx="4211156" cy="1942852"/>
          </a:xfrm>
        </p:grpSpPr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97AC9F6D-68BA-4DAF-BC38-F2FA2B5BA890}"/>
                </a:ext>
              </a:extLst>
            </p:cNvPr>
            <p:cNvSpPr txBox="1"/>
            <p:nvPr/>
          </p:nvSpPr>
          <p:spPr>
            <a:xfrm>
              <a:off x="3372462" y="10573669"/>
              <a:ext cx="403533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/>
              <a:r>
                <a:rPr lang="en-US" dirty="0">
                  <a:solidFill>
                    <a:srgbClr val="003C65"/>
                  </a:solidFill>
                  <a:latin typeface="Calibri"/>
                </a:rPr>
                <a:t>"Field proven" to last for a long time!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F219EFB2-5B1F-437D-811B-BAA8B6B719D5}"/>
                </a:ext>
              </a:extLst>
            </p:cNvPr>
            <p:cNvSpPr/>
            <p:nvPr/>
          </p:nvSpPr>
          <p:spPr>
            <a:xfrm>
              <a:off x="3263326" y="10249147"/>
              <a:ext cx="4211156" cy="194285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37C3EF04-82DF-4E7B-A980-C0581BA4104F}"/>
              </a:ext>
            </a:extLst>
          </p:cNvPr>
          <p:cNvGrpSpPr/>
          <p:nvPr/>
        </p:nvGrpSpPr>
        <p:grpSpPr>
          <a:xfrm>
            <a:off x="7395910" y="824991"/>
            <a:ext cx="4723103" cy="5263653"/>
            <a:chOff x="16767585" y="1348458"/>
            <a:chExt cx="9446205" cy="10527305"/>
          </a:xfrm>
        </p:grpSpPr>
        <p:grpSp>
          <p:nvGrpSpPr>
            <p:cNvPr id="155" name="Group 154">
              <a:extLst>
                <a:ext uri="{FF2B5EF4-FFF2-40B4-BE49-F238E27FC236}">
                  <a16:creationId xmlns="" xmlns:a16="http://schemas.microsoft.com/office/drawing/2014/main" id="{3B115C6E-B3DF-47EF-8799-F2E4C20A90BE}"/>
                </a:ext>
              </a:extLst>
            </p:cNvPr>
            <p:cNvGrpSpPr/>
            <p:nvPr/>
          </p:nvGrpSpPr>
          <p:grpSpPr>
            <a:xfrm>
              <a:off x="17933767" y="1606475"/>
              <a:ext cx="4820450" cy="5191107"/>
              <a:chOff x="12427644" y="2283527"/>
              <a:chExt cx="5073935" cy="5543204"/>
            </a:xfrm>
          </p:grpSpPr>
          <p:pic>
            <p:nvPicPr>
              <p:cNvPr id="168" name="Picture 2">
                <a:extLst>
                  <a:ext uri="{FF2B5EF4-FFF2-40B4-BE49-F238E27FC236}">
                    <a16:creationId xmlns="" xmlns:a16="http://schemas.microsoft.com/office/drawing/2014/main" id="{6752AA7F-84FA-4100-A402-741658807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7644" y="2283527"/>
                <a:ext cx="5073935" cy="554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DD6CA201-3348-4A51-83CD-45FF44040EB7}"/>
                  </a:ext>
                </a:extLst>
              </p:cNvPr>
              <p:cNvSpPr txBox="1"/>
              <p:nvPr/>
            </p:nvSpPr>
            <p:spPr>
              <a:xfrm>
                <a:off x="13643850" y="6518801"/>
                <a:ext cx="2805694" cy="111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5"/>
                <a:r>
                  <a:rPr lang="en-US" sz="1400" b="1" dirty="0">
                    <a:solidFill>
                      <a:prstClr val="black"/>
                    </a:solidFill>
                    <a:latin typeface="Calibri"/>
                  </a:rPr>
                  <a:t>Selected field shale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705FD6FD-8433-4672-B934-2FDED652E7B0}"/>
                </a:ext>
              </a:extLst>
            </p:cNvPr>
            <p:cNvGrpSpPr/>
            <p:nvPr/>
          </p:nvGrpSpPr>
          <p:grpSpPr>
            <a:xfrm>
              <a:off x="18220489" y="6902824"/>
              <a:ext cx="4275543" cy="4972939"/>
              <a:chOff x="17580409" y="2630368"/>
              <a:chExt cx="4500554" cy="5139559"/>
            </a:xfrm>
          </p:grpSpPr>
          <p:pic>
            <p:nvPicPr>
              <p:cNvPr id="166" name="Picture 2">
                <a:extLst>
                  <a:ext uri="{FF2B5EF4-FFF2-40B4-BE49-F238E27FC236}">
                    <a16:creationId xmlns="" xmlns:a16="http://schemas.microsoft.com/office/drawing/2014/main" id="{A32CD344-86A9-4B84-B7EE-124EA3D28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1" t="4155" r="4020" b="2573"/>
              <a:stretch/>
            </p:blipFill>
            <p:spPr bwMode="auto">
              <a:xfrm>
                <a:off x="17580409" y="2630368"/>
                <a:ext cx="4500554" cy="513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id="{8A60680C-18BE-444E-8855-49913E4628C5}"/>
                  </a:ext>
                </a:extLst>
              </p:cNvPr>
              <p:cNvSpPr txBox="1"/>
              <p:nvPr/>
            </p:nvSpPr>
            <p:spPr>
              <a:xfrm>
                <a:off x="17890945" y="6860806"/>
                <a:ext cx="3720662" cy="63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5"/>
                <a:r>
                  <a:rPr lang="en-US" sz="1400" b="1" dirty="0">
                    <a:solidFill>
                      <a:prstClr val="black"/>
                    </a:solidFill>
                    <a:latin typeface="Calibri"/>
                  </a:rPr>
                  <a:t>Outcrop shale</a:t>
                </a: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29E8C30A-DF33-443E-8EC1-4CC5EFA2127A}"/>
                </a:ext>
              </a:extLst>
            </p:cNvPr>
            <p:cNvSpPr/>
            <p:nvPr/>
          </p:nvSpPr>
          <p:spPr>
            <a:xfrm>
              <a:off x="23591358" y="1558692"/>
              <a:ext cx="204952" cy="2049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B61F4922-6078-4905-81AE-A7B6AC725488}"/>
                </a:ext>
              </a:extLst>
            </p:cNvPr>
            <p:cNvSpPr txBox="1"/>
            <p:nvPr/>
          </p:nvSpPr>
          <p:spPr>
            <a:xfrm>
              <a:off x="23912026" y="1348458"/>
              <a:ext cx="23017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Pores/cracks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9336EE0D-D293-49B8-8D26-F1975EE5C1EC}"/>
                </a:ext>
              </a:extLst>
            </p:cNvPr>
            <p:cNvSpPr/>
            <p:nvPr/>
          </p:nvSpPr>
          <p:spPr>
            <a:xfrm>
              <a:off x="23602388" y="2076254"/>
              <a:ext cx="204952" cy="204952"/>
            </a:xfrm>
            <a:prstGeom prst="rect">
              <a:avLst/>
            </a:prstGeom>
            <a:solidFill>
              <a:srgbClr val="C5CCF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AE0B04A5-6338-44EA-85ED-31CF9F9B962B}"/>
                </a:ext>
              </a:extLst>
            </p:cNvPr>
            <p:cNvSpPr txBox="1"/>
            <p:nvPr/>
          </p:nvSpPr>
          <p:spPr>
            <a:xfrm>
              <a:off x="23912026" y="1953284"/>
              <a:ext cx="19706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Steel pipe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DCD2D25C-D272-41D0-9843-3FB6AC7D5069}"/>
                </a:ext>
              </a:extLst>
            </p:cNvPr>
            <p:cNvSpPr/>
            <p:nvPr/>
          </p:nvSpPr>
          <p:spPr>
            <a:xfrm>
              <a:off x="23591358" y="2783458"/>
              <a:ext cx="204952" cy="204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62234EA5-99EA-42A6-A7B7-72AEF2CE16E3}"/>
                </a:ext>
              </a:extLst>
            </p:cNvPr>
            <p:cNvSpPr txBox="1"/>
            <p:nvPr/>
          </p:nvSpPr>
          <p:spPr>
            <a:xfrm>
              <a:off x="23912028" y="2608936"/>
              <a:ext cx="19706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Intact shale</a:t>
              </a:r>
            </a:p>
          </p:txBody>
        </p:sp>
        <p:sp>
          <p:nvSpPr>
            <p:cNvPr id="163" name="Right Arrow 76">
              <a:extLst>
                <a:ext uri="{FF2B5EF4-FFF2-40B4-BE49-F238E27FC236}">
                  <a16:creationId xmlns="" xmlns:a16="http://schemas.microsoft.com/office/drawing/2014/main" id="{B05BF252-50E9-44DD-90E6-7515ED7EBB6C}"/>
                </a:ext>
              </a:extLst>
            </p:cNvPr>
            <p:cNvSpPr/>
            <p:nvPr/>
          </p:nvSpPr>
          <p:spPr>
            <a:xfrm>
              <a:off x="16767585" y="6707394"/>
              <a:ext cx="753035" cy="824753"/>
            </a:xfrm>
            <a:prstGeom prst="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29B22F9E-05ED-482D-937E-94CD1D1773A4}"/>
                </a:ext>
              </a:extLst>
            </p:cNvPr>
            <p:cNvSpPr txBox="1"/>
            <p:nvPr/>
          </p:nvSpPr>
          <p:spPr>
            <a:xfrm>
              <a:off x="21610320" y="4949560"/>
              <a:ext cx="3107978" cy="153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/>
              <a:r>
                <a:rPr lang="en-US" sz="2200" b="1" dirty="0">
                  <a:solidFill>
                    <a:srgbClr val="EC008C"/>
                  </a:solidFill>
                  <a:latin typeface="Calibri"/>
                </a:rPr>
                <a:t>Good barrier!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164630B0-700C-41B9-B08A-18C0A3281A64}"/>
                </a:ext>
              </a:extLst>
            </p:cNvPr>
            <p:cNvSpPr txBox="1"/>
            <p:nvPr/>
          </p:nvSpPr>
          <p:spPr>
            <a:xfrm>
              <a:off x="21683020" y="9922077"/>
              <a:ext cx="2893578" cy="153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/>
              <a:r>
                <a:rPr lang="en-US" sz="2200" b="1" dirty="0">
                  <a:solidFill>
                    <a:srgbClr val="EC008C"/>
                  </a:solidFill>
                  <a:latin typeface="Calibri"/>
                </a:rPr>
                <a:t>Poor barrier!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57AF32-37D4-4241-A77C-4B930FDD1EA7}"/>
              </a:ext>
            </a:extLst>
          </p:cNvPr>
          <p:cNvSpPr txBox="1"/>
          <p:nvPr/>
        </p:nvSpPr>
        <p:spPr>
          <a:xfrm>
            <a:off x="4200838" y="6088644"/>
            <a:ext cx="414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/>
            <a:r>
              <a:rPr lang="en-US" sz="1200" dirty="0">
                <a:solidFill>
                  <a:prstClr val="black"/>
                </a:solidFill>
                <a:latin typeface="Calibri"/>
              </a:rPr>
              <a:t>E. Fjær et al. (2016), How creeping shale may form a sealing barrier around a well,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Am. Rock Mech. Assoc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.,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ARMA 16-482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3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437E8BBA-6947-4E25-91C8-495944816AA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381</TotalTime>
  <Words>606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SINTEF Lys</vt:lpstr>
      <vt:lpstr>SINTEF Mørk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 ahead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Oppføging CoP- møtet</dc:title>
  <dc:creator>Eli Aamot</dc:creator>
  <dc:description>template by officeconsult.no</dc:description>
  <cp:lastModifiedBy>Malin Torsæter</cp:lastModifiedBy>
  <cp:revision>44</cp:revision>
  <cp:lastPrinted>2017-12-04T10:26:36Z</cp:lastPrinted>
  <dcterms:created xsi:type="dcterms:W3CDTF">2017-12-01T06:46:05Z</dcterms:created>
  <dcterms:modified xsi:type="dcterms:W3CDTF">2018-05-11T19:11:34Z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2143620004</vt:i4>
  </property>
  <property fmtid="{D5CDD505-2E9C-101B-9397-08002B2CF9AE}" pid="4" name="_NewReviewCycle">
    <vt:lpwstr/>
  </property>
  <property fmtid="{D5CDD505-2E9C-101B-9397-08002B2CF9AE}" pid="5" name="_EmailSubject">
    <vt:lpwstr>Oppføging CoP- møtet.pptx</vt:lpwstr>
  </property>
  <property fmtid="{D5CDD505-2E9C-101B-9397-08002B2CF9AE}" pid="6" name="_AuthorEmail">
    <vt:lpwstr>Petter.E.Rokke@sintef.no</vt:lpwstr>
  </property>
  <property fmtid="{D5CDD505-2E9C-101B-9397-08002B2CF9AE}" pid="7" name="_AuthorEmailDisplayName">
    <vt:lpwstr>Petter Røkke</vt:lpwstr>
  </property>
</Properties>
</file>