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68" r:id="rId2"/>
    <p:sldId id="466" r:id="rId3"/>
    <p:sldId id="481" r:id="rId4"/>
    <p:sldId id="486" r:id="rId5"/>
    <p:sldId id="485" r:id="rId6"/>
    <p:sldId id="482" r:id="rId7"/>
    <p:sldId id="484" r:id="rId8"/>
    <p:sldId id="487" r:id="rId9"/>
    <p:sldId id="491" r:id="rId10"/>
    <p:sldId id="490" r:id="rId11"/>
    <p:sldId id="493" r:id="rId12"/>
    <p:sldId id="500" r:id="rId13"/>
    <p:sldId id="497" r:id="rId14"/>
    <p:sldId id="492" r:id="rId15"/>
    <p:sldId id="488" r:id="rId16"/>
    <p:sldId id="501" r:id="rId17"/>
    <p:sldId id="504" r:id="rId18"/>
    <p:sldId id="498" r:id="rId19"/>
    <p:sldId id="503" r:id="rId20"/>
    <p:sldId id="496" r:id="rId21"/>
    <p:sldId id="499" r:id="rId22"/>
    <p:sldId id="489" r:id="rId23"/>
    <p:sldId id="477" r:id="rId24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BURLOT-FERRE Nadine" initials="BN" lastIdx="22" clrIdx="0"/>
  <p:cmAuthor id="4" name="FOURNO Andre" initials="F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99"/>
    <a:srgbClr val="FF7C80"/>
    <a:srgbClr val="006AB3"/>
    <a:srgbClr val="25CBC3"/>
    <a:srgbClr val="006AB2"/>
    <a:srgbClr val="5B9BD5"/>
    <a:srgbClr val="5582AC"/>
    <a:srgbClr val="E7E6E6"/>
    <a:srgbClr val="801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387" autoAdjust="0"/>
  </p:normalViewPr>
  <p:slideViewPr>
    <p:cSldViewPr snapToGrid="0">
      <p:cViewPr>
        <p:scale>
          <a:sx n="100" d="100"/>
          <a:sy n="100" d="100"/>
        </p:scale>
        <p:origin x="-990" y="-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5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336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448F7-0272-4D0F-BA66-D65B303392B9}" type="datetimeFigureOut">
              <a:rPr lang="en-US" smtClean="0"/>
              <a:t>5/4/2018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2AA12-A6FE-4C91-A074-2765A7ABF2A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50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16448-2BDC-44AE-BD3D-055F68DCCA9A}" type="datetimeFigureOut">
              <a:rPr lang="en-US" smtClean="0"/>
              <a:t>5/4/2018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B2A8F-DB5F-40B4-8722-A16259517A6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3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3286" y="2394857"/>
            <a:ext cx="8370434" cy="2155372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0"/>
          </p:nvPr>
        </p:nvSpPr>
        <p:spPr>
          <a:xfrm>
            <a:off x="8635471" y="127000"/>
            <a:ext cx="3429529" cy="4424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1"/>
          </p:nvPr>
        </p:nvSpPr>
        <p:spPr>
          <a:xfrm>
            <a:off x="163286" y="127001"/>
            <a:ext cx="8370434" cy="21677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Espace réservé pour une image  18"/>
          <p:cNvSpPr>
            <a:spLocks noGrp="1"/>
          </p:cNvSpPr>
          <p:nvPr>
            <p:ph type="pic" sz="quarter" idx="12"/>
          </p:nvPr>
        </p:nvSpPr>
        <p:spPr>
          <a:xfrm>
            <a:off x="163287" y="4651375"/>
            <a:ext cx="3684134" cy="20812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3"/>
          </p:nvPr>
        </p:nvSpPr>
        <p:spPr>
          <a:xfrm>
            <a:off x="3962400" y="4651375"/>
            <a:ext cx="4571320" cy="20812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20133" y="3056944"/>
            <a:ext cx="7802311" cy="483967"/>
          </a:xfrm>
        </p:spPr>
        <p:txBody>
          <a:bodyPr/>
          <a:lstStyle>
            <a:lvl1pPr marL="0" indent="0">
              <a:buNone/>
              <a:defRPr b="0" cap="all" baseline="0">
                <a:solidFill>
                  <a:srgbClr val="006AB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/ 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0134" y="3547084"/>
            <a:ext cx="7802310" cy="546100"/>
          </a:xfrm>
        </p:spPr>
        <p:txBody>
          <a:bodyPr>
            <a:normAutofit/>
          </a:bodyPr>
          <a:lstStyle>
            <a:lvl1pPr marL="0" indent="0">
              <a:buNone/>
              <a:defRPr sz="2400" cap="all" baseline="0">
                <a:solidFill>
                  <a:srgbClr val="006AB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/ SUB-TITLE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416" y="5335584"/>
            <a:ext cx="1651007" cy="70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sans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22" y="4926910"/>
            <a:ext cx="1274156" cy="54617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918721"/>
            <a:ext cx="12192000" cy="483967"/>
          </a:xfrm>
        </p:spPr>
        <p:txBody>
          <a:bodyPr/>
          <a:lstStyle>
            <a:lvl1pPr marL="0" indent="0" algn="ctr">
              <a:buNone/>
              <a:defRPr b="0" cap="all" baseline="0">
                <a:solidFill>
                  <a:srgbClr val="006AB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/ 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612712"/>
            <a:ext cx="12192000" cy="352705"/>
          </a:xfrm>
        </p:spPr>
        <p:txBody>
          <a:bodyPr>
            <a:noAutofit/>
          </a:bodyPr>
          <a:lstStyle>
            <a:lvl1pPr marL="0" indent="0" algn="ctr">
              <a:buNone/>
              <a:defRPr sz="2400" cap="all" baseline="0">
                <a:solidFill>
                  <a:srgbClr val="006AB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/ SUB-TITLE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 rot="5400000">
            <a:off x="6096000" y="2270448"/>
            <a:ext cx="0" cy="2404497"/>
          </a:xfrm>
          <a:prstGeom prst="line">
            <a:avLst/>
          </a:prstGeom>
          <a:ln w="12700">
            <a:solidFill>
              <a:srgbClr val="006A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1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 smtClean="0"/>
              <a:t>ENTREZ </a:t>
            </a:r>
            <a:r>
              <a:rPr lang="fr-FR" dirty="0"/>
              <a:t>LE </a:t>
            </a:r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70C0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70C0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6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2016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2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ité_Niveau 2 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 smtClean="0"/>
              <a:t>ENTREZ LE TITRE</a:t>
            </a:r>
            <a:endParaRPr lang="en-US" dirty="0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9372600" y="378142"/>
            <a:ext cx="2819400" cy="600164"/>
          </a:xfrm>
          <a:prstGeom prst="rect">
            <a:avLst/>
          </a:prstGeom>
          <a:solidFill>
            <a:srgbClr val="80197F"/>
          </a:solidFill>
        </p:spPr>
        <p:txBody>
          <a:bodyPr wrap="square" rtlCol="0" anchor="ctr">
            <a:spAutoFit/>
          </a:bodyPr>
          <a:lstStyle/>
          <a:p>
            <a:pPr lvl="0" algn="ctr"/>
            <a:endParaRPr lang="fr-FR" sz="1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fr-FR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S U S T A I N A B L E    M O B I L I T Y</a:t>
            </a:r>
          </a:p>
          <a:p>
            <a:pPr lvl="0" algn="ctr"/>
            <a:r>
              <a:rPr lang="fr-FR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801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649" y="6361843"/>
            <a:ext cx="1279235" cy="306241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4"/>
              </a:buBlip>
              <a:defRPr sz="2200">
                <a:solidFill>
                  <a:srgbClr val="006AB2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solidFill>
                  <a:srgbClr val="006AB2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 sz="1800">
                <a:solidFill>
                  <a:srgbClr val="006AB2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 sz="1400">
                <a:solidFill>
                  <a:srgbClr val="006AB2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20073" y="6448529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2016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0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veau 2 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 smtClean="0"/>
              <a:t>ENTREZ LE TITRE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9372600" y="426897"/>
            <a:ext cx="2819400" cy="548428"/>
          </a:xfrm>
          <a:prstGeom prst="rect">
            <a:avLst/>
          </a:prstGeom>
          <a:solidFill>
            <a:srgbClr val="8AB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AB3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ZoneTexte 22"/>
          <p:cNvSpPr txBox="1"/>
          <p:nvPr userDrawn="1"/>
        </p:nvSpPr>
        <p:spPr>
          <a:xfrm>
            <a:off x="9372600" y="401029"/>
            <a:ext cx="2819400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endParaRPr lang="fr-FR" sz="1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fr-FR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N E W    E N E R G I E S</a:t>
            </a:r>
            <a:endParaRPr lang="fr-FR" sz="1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8AB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6AB2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6AB2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6AB2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006AB2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120073" y="6448529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2016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3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ydrocarbures_Niveau 2 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 smtClean="0"/>
              <a:t>ENTREZ LE TITRE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9372600" y="316391"/>
            <a:ext cx="28194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 algn="ctr"/>
            <a:endParaRPr lang="fr-FR" sz="1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fr-FR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r>
              <a:rPr lang="fr-FR" sz="1100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 E S P O N S I B L E</a:t>
            </a: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O I L   A N D   G A S</a:t>
            </a:r>
            <a:endParaRPr lang="fr-FR" sz="1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6AB2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6AB2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6AB2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006AB2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120073" y="6448529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2016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3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 V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59" y="5970317"/>
            <a:ext cx="1319740" cy="5657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81" y="3188255"/>
            <a:ext cx="3864429" cy="916706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949703" y="3439618"/>
            <a:ext cx="4367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www.ifpenergiesnouvelles.fr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6949704" y="3937540"/>
            <a:ext cx="2707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@IFPENinnovation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31" y="4005424"/>
            <a:ext cx="264342" cy="26434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99" y="3496917"/>
            <a:ext cx="272151" cy="272151"/>
          </a:xfrm>
          <a:prstGeom prst="rect">
            <a:avLst/>
          </a:prstGeom>
        </p:spPr>
      </p:pic>
      <p:sp>
        <p:nvSpPr>
          <p:cNvPr id="15" name="ZoneTexte 14"/>
          <p:cNvSpPr txBox="1"/>
          <p:nvPr userDrawn="1"/>
        </p:nvSpPr>
        <p:spPr>
          <a:xfrm>
            <a:off x="6597450" y="2871294"/>
            <a:ext cx="3317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Retrouvez-nous sur :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094430" y="2404569"/>
            <a:ext cx="0" cy="2404497"/>
          </a:xfrm>
          <a:prstGeom prst="line">
            <a:avLst/>
          </a:prstGeom>
          <a:ln w="12700">
            <a:solidFill>
              <a:srgbClr val="006A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 userDrawn="1"/>
        </p:nvSpPr>
        <p:spPr>
          <a:xfrm>
            <a:off x="120073" y="6448529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2016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 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59" y="5970317"/>
            <a:ext cx="1319740" cy="565717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949703" y="3439618"/>
            <a:ext cx="4367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www.ifpenergiesnouvelles.com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6949704" y="3937540"/>
            <a:ext cx="2707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@IFPENinnovation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31" y="4005424"/>
            <a:ext cx="264342" cy="26434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99" y="3496917"/>
            <a:ext cx="272151" cy="272151"/>
          </a:xfrm>
          <a:prstGeom prst="rect">
            <a:avLst/>
          </a:prstGeom>
        </p:spPr>
      </p:pic>
      <p:sp>
        <p:nvSpPr>
          <p:cNvPr id="15" name="ZoneTexte 14"/>
          <p:cNvSpPr txBox="1"/>
          <p:nvPr userDrawn="1"/>
        </p:nvSpPr>
        <p:spPr>
          <a:xfrm>
            <a:off x="6597450" y="2871294"/>
            <a:ext cx="2470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Find us on: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094430" y="2404569"/>
            <a:ext cx="0" cy="2404497"/>
          </a:xfrm>
          <a:prstGeom prst="line">
            <a:avLst/>
          </a:prstGeom>
          <a:ln w="12700">
            <a:solidFill>
              <a:srgbClr val="006A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0" descr="IFP_CMJN_SIGN_SEUL_UK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05" y="3256306"/>
            <a:ext cx="4059369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 userDrawn="1"/>
        </p:nvSpPr>
        <p:spPr>
          <a:xfrm>
            <a:off x="120073" y="6448529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2016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3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0426" y="6319028"/>
            <a:ext cx="3293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120073" y="6448529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7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4192" r:id="rId2"/>
    <p:sldLayoutId id="2147484195" r:id="rId3"/>
    <p:sldLayoutId id="2147484213" r:id="rId4"/>
    <p:sldLayoutId id="2147484214" r:id="rId5"/>
    <p:sldLayoutId id="2147484215" r:id="rId6"/>
    <p:sldLayoutId id="2147484207" r:id="rId7"/>
    <p:sldLayoutId id="2147484209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hyperlink" Target="https://www.smartanalog.f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Superficial_deposits" TargetMode="External"/><Relationship Id="rId5" Type="http://schemas.openxmlformats.org/officeDocument/2006/relationships/hyperlink" Target="https://en.wikipedia.org/wiki/Bedrock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0" y="1043940"/>
            <a:ext cx="12192000" cy="2358749"/>
          </a:xfrm>
        </p:spPr>
        <p:txBody>
          <a:bodyPr>
            <a:normAutofit/>
          </a:bodyPr>
          <a:lstStyle/>
          <a:p>
            <a:r>
              <a:rPr lang="en-US" b="1" dirty="0"/>
              <a:t>Sensitivity studies of </a:t>
            </a:r>
            <a:r>
              <a:rPr lang="en-US" b="1" dirty="0" smtClean="0"/>
              <a:t>polymer </a:t>
            </a:r>
            <a:r>
              <a:rPr lang="en-US" b="1" dirty="0"/>
              <a:t>injection applied to Ainsa Quarry1 outcrop</a:t>
            </a:r>
            <a:endParaRPr lang="fr-FR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0" y="3625965"/>
            <a:ext cx="12192000" cy="352705"/>
          </a:xfrm>
        </p:spPr>
        <p:txBody>
          <a:bodyPr>
            <a:noAutofit/>
          </a:bodyPr>
          <a:lstStyle/>
          <a:p>
            <a:r>
              <a:rPr lang="fr-FR" dirty="0" smtClean="0"/>
              <a:t>A. Fourno</a:t>
            </a:r>
            <a:r>
              <a:rPr lang="fr-FR" dirty="0"/>
              <a:t>, J. Zarate Rada, N. Dubos-Sallee, V. Gervais, </a:t>
            </a:r>
            <a:endParaRPr lang="fr-FR" dirty="0" smtClean="0"/>
          </a:p>
          <a:p>
            <a:r>
              <a:rPr lang="fr-FR" dirty="0" smtClean="0"/>
              <a:t>O</a:t>
            </a:r>
            <a:r>
              <a:rPr lang="fr-FR" dirty="0"/>
              <a:t>. Lerat, P.N.J. Rasolofosaon</a:t>
            </a:r>
          </a:p>
        </p:txBody>
      </p:sp>
    </p:spTree>
    <p:extLst>
      <p:ext uri="{BB962C8B-B14F-4D97-AF65-F5344CB8AC3E}">
        <p14:creationId xmlns:p14="http://schemas.microsoft.com/office/powerpoint/2010/main" val="22649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fractured model</a:t>
            </a:r>
            <a:endParaRPr lang="en-US" b="1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455" y="1332193"/>
            <a:ext cx="4488873" cy="4008181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429125" y="1332194"/>
            <a:ext cx="4676775" cy="4249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2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Gravelly mudstones (1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Heterolithic packages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and </a:t>
            </a:r>
            <a:r>
              <a:rPr lang="en-US" dirty="0">
                <a:solidFill>
                  <a:srgbClr val="0070C0"/>
                </a:solidFill>
              </a:rPr>
              <a:t>mudstone beds (2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Thick-bedded sandstones (3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Mudstone-clastics conglomerates (4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Conglomerates (5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408351" y="1332194"/>
            <a:ext cx="18557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Permeability</a:t>
            </a:r>
            <a:endParaRPr kumimoji="0" lang="en-US" alt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80010" y="1332194"/>
            <a:ext cx="3931271" cy="3939467"/>
            <a:chOff x="536057" y="1424853"/>
            <a:chExt cx="3775225" cy="332150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057" y="1424853"/>
              <a:ext cx="3775225" cy="3299547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857250" y="4427400"/>
              <a:ext cx="628373" cy="3113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1,4,5</a:t>
              </a:r>
              <a:endParaRPr lang="fr-FR" b="1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590800" y="4434959"/>
              <a:ext cx="459042" cy="3113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2,3</a:t>
              </a:r>
              <a:endParaRPr lang="fr-FR" b="1" dirty="0"/>
            </a:p>
          </p:txBody>
        </p: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662916" y="1457371"/>
            <a:ext cx="18557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Porosity</a:t>
            </a:r>
            <a:endParaRPr kumimoji="0" lang="en-US" alt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Fractured model: Water Flood / Polymer slug</a:t>
            </a:r>
            <a:endParaRPr lang="en-US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45" y="4067896"/>
            <a:ext cx="4335222" cy="252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3" y="1022640"/>
            <a:ext cx="4335222" cy="27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547118" y="2441024"/>
            <a:ext cx="218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Water Flood scenario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03743" y="1157349"/>
            <a:ext cx="180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Polymer scenario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495926" y="1342015"/>
            <a:ext cx="62520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Cumulated Oil curves: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Polymer helps to better produce the reservoir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For polymer scenario, </a:t>
            </a:r>
            <a:r>
              <a:rPr lang="en-US" dirty="0">
                <a:sym typeface="Wingdings" panose="05000000000000000000" pitchFamily="2" charset="2"/>
              </a:rPr>
              <a:t>oil production is still ongoing in </a:t>
            </a:r>
            <a:r>
              <a:rPr lang="en-US" dirty="0" smtClean="0">
                <a:sym typeface="Wingdings" panose="05000000000000000000" pitchFamily="2" charset="2"/>
              </a:rPr>
              <a:t>2030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Whereas a few additional oil has been produced since 2019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for the water flood scenario. 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5324475" y="4165613"/>
            <a:ext cx="686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cut curves: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Polymer helps to reduce the water production</a:t>
            </a:r>
          </a:p>
        </p:txBody>
      </p:sp>
      <p:sp>
        <p:nvSpPr>
          <p:cNvPr id="15" name="Flèche vers le bas 14"/>
          <p:cNvSpPr/>
          <p:nvPr/>
        </p:nvSpPr>
        <p:spPr>
          <a:xfrm flipV="1">
            <a:off x="4588064" y="1209475"/>
            <a:ext cx="216693" cy="82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710142" y="149319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88%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138695" y="3933322"/>
            <a:ext cx="218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Water Flood scenario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859905" y="4811944"/>
            <a:ext cx="180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Polymer scenario</a:t>
            </a:r>
          </a:p>
        </p:txBody>
      </p:sp>
      <p:sp>
        <p:nvSpPr>
          <p:cNvPr id="3" name="ZoneTexte 2"/>
          <p:cNvSpPr txBox="1"/>
          <p:nvPr/>
        </p:nvSpPr>
        <p:spPr>
          <a:xfrm rot="16200000">
            <a:off x="-277320" y="2188515"/>
            <a:ext cx="20205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Cumulative </a:t>
            </a:r>
            <a:r>
              <a:rPr lang="fr-FR" b="1" dirty="0" err="1" smtClean="0"/>
              <a:t>oil</a:t>
            </a:r>
            <a:r>
              <a:rPr lang="fr-FR" b="1" dirty="0" smtClean="0"/>
              <a:t> (m</a:t>
            </a:r>
            <a:r>
              <a:rPr lang="fr-FR" b="1" baseline="30000" dirty="0" smtClean="0"/>
              <a:t>3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7226" y="4955906"/>
            <a:ext cx="14457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Water </a:t>
            </a:r>
            <a:r>
              <a:rPr lang="en-US" b="1" dirty="0" smtClean="0"/>
              <a:t>cut</a:t>
            </a:r>
            <a:r>
              <a:rPr lang="fr-FR" b="1" dirty="0" smtClean="0"/>
              <a:t>  (-)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2334377" y="3673042"/>
            <a:ext cx="1335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Time  (date)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2392221" y="6511116"/>
            <a:ext cx="1335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Time  (date)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96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7448549" y="832344"/>
            <a:ext cx="4680771" cy="3019476"/>
            <a:chOff x="7448549" y="832344"/>
            <a:chExt cx="4680771" cy="3019476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8549" y="832344"/>
              <a:ext cx="4680771" cy="3019476"/>
            </a:xfrm>
            <a:prstGeom prst="rect">
              <a:avLst/>
            </a:prstGeom>
            <a:solidFill>
              <a:srgbClr val="FF0000">
                <a:alpha val="32000"/>
              </a:srgbClr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9410700" y="1026557"/>
              <a:ext cx="1766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Injector</a:t>
              </a:r>
              <a:r>
                <a:rPr lang="fr-FR" dirty="0" smtClean="0">
                  <a:solidFill>
                    <a:srgbClr val="FF0000"/>
                  </a:solidFill>
                </a:rPr>
                <a:t> Pressure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9270681" y="2961085"/>
              <a:ext cx="1481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6AB3"/>
                  </a:solidFill>
                </a:rPr>
                <a:t>Injection Rate</a:t>
              </a:r>
              <a:endParaRPr lang="fr-FR" dirty="0">
                <a:solidFill>
                  <a:srgbClr val="006AB3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7405604" y="3897167"/>
            <a:ext cx="4691301" cy="2960833"/>
            <a:chOff x="7500699" y="3897167"/>
            <a:chExt cx="4691301" cy="2960833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699" y="3897167"/>
              <a:ext cx="4691301" cy="296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1877675" y="3909711"/>
              <a:ext cx="200434" cy="2861080"/>
            </a:xfrm>
            <a:prstGeom prst="rect">
              <a:avLst/>
            </a:prstGeom>
            <a:solidFill>
              <a:srgbClr val="0070C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9867479" y="3973367"/>
              <a:ext cx="1769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Injector</a:t>
              </a:r>
              <a:r>
                <a:rPr lang="fr-FR" dirty="0" smtClean="0">
                  <a:solidFill>
                    <a:srgbClr val="FF0000"/>
                  </a:solidFill>
                </a:rPr>
                <a:t> pressure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9788934" y="5944985"/>
              <a:ext cx="1481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6AB3"/>
                  </a:solidFill>
                </a:rPr>
                <a:t>Injection Rate</a:t>
              </a:r>
              <a:endParaRPr lang="fr-FR" dirty="0">
                <a:solidFill>
                  <a:srgbClr val="006AB3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15928"/>
            <a:ext cx="8724900" cy="514203"/>
          </a:xfrm>
        </p:spPr>
        <p:txBody>
          <a:bodyPr/>
          <a:lstStyle/>
          <a:p>
            <a:r>
              <a:rPr lang="en-US" b="1" dirty="0" smtClean="0"/>
              <a:t>Fractured model: Polymer IMPACTS (from wells)</a:t>
            </a:r>
            <a:endParaRPr lang="en-US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57225" y="1483757"/>
            <a:ext cx="65323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Flood scenario: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Early pressure decrease is due to producer well interferences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Pmax is </a:t>
            </a:r>
            <a:r>
              <a:rPr lang="en-US" dirty="0">
                <a:sym typeface="Wingdings" panose="05000000000000000000" pitchFamily="2" charset="2"/>
              </a:rPr>
              <a:t>reached </a:t>
            </a:r>
            <a:r>
              <a:rPr lang="en-US" dirty="0" smtClean="0">
                <a:sym typeface="Wingdings" panose="05000000000000000000" pitchFamily="2" charset="2"/>
              </a:rPr>
              <a:t>in 06/2020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From this date, Injector well control evolved to a pressure control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This induces a decrease of water injection rate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485774" y="4307355"/>
            <a:ext cx="6867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Polymer scenario: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Early pressure decrease is due to producer interferences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Pmax is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reached as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soon as polymer is injected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From polymer injection date (04/2017), </a:t>
            </a:r>
            <a:r>
              <a:rPr lang="en-US" dirty="0">
                <a:sym typeface="Wingdings" panose="05000000000000000000" pitchFamily="2" charset="2"/>
              </a:rPr>
              <a:t>i</a:t>
            </a:r>
            <a:r>
              <a:rPr lang="en-US" dirty="0" smtClean="0">
                <a:sym typeface="Wingdings" panose="05000000000000000000" pitchFamily="2" charset="2"/>
              </a:rPr>
              <a:t>njector well control evolved to a pressure control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This induces a decrease of water injection rate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8585440" y="657225"/>
            <a:ext cx="22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Water Flood scenario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8870321" y="3762404"/>
            <a:ext cx="183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Polymer scenario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 rot="16200000">
            <a:off x="5986091" y="2127269"/>
            <a:ext cx="2883169" cy="29331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050" b="1" dirty="0" err="1">
                <a:solidFill>
                  <a:schemeClr val="tx1"/>
                </a:solidFill>
              </a:rPr>
              <a:t>Bottom</a:t>
            </a:r>
            <a:r>
              <a:rPr lang="fr-FR" sz="1050" b="1" dirty="0">
                <a:solidFill>
                  <a:schemeClr val="tx1"/>
                </a:solidFill>
              </a:rPr>
              <a:t> </a:t>
            </a:r>
            <a:r>
              <a:rPr lang="fr-FR" sz="1050" b="1" dirty="0" err="1">
                <a:solidFill>
                  <a:schemeClr val="tx1"/>
                </a:solidFill>
              </a:rPr>
              <a:t>hole</a:t>
            </a:r>
            <a:r>
              <a:rPr lang="fr-FR" sz="1050" b="1" dirty="0">
                <a:solidFill>
                  <a:schemeClr val="tx1"/>
                </a:solidFill>
              </a:rPr>
              <a:t> pressure (bar</a:t>
            </a:r>
            <a:r>
              <a:rPr lang="fr-FR" sz="1050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5981329" y="5193495"/>
            <a:ext cx="2892695" cy="29331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fr-FR" sz="1050" dirty="0" err="1"/>
              <a:t>Bottom</a:t>
            </a:r>
            <a:r>
              <a:rPr lang="fr-FR" sz="1050" dirty="0"/>
              <a:t> </a:t>
            </a:r>
            <a:r>
              <a:rPr lang="fr-FR" sz="1050" dirty="0" err="1"/>
              <a:t>hole</a:t>
            </a:r>
            <a:r>
              <a:rPr lang="fr-FR" sz="1050" dirty="0"/>
              <a:t> pressure (bar)</a:t>
            </a:r>
          </a:p>
        </p:txBody>
      </p:sp>
      <p:sp>
        <p:nvSpPr>
          <p:cNvPr id="9" name="ZoneTexte 8"/>
          <p:cNvSpPr txBox="1"/>
          <p:nvPr/>
        </p:nvSpPr>
        <p:spPr>
          <a:xfrm rot="5400000">
            <a:off x="10641297" y="2163288"/>
            <a:ext cx="2873623" cy="2308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Water injection (m</a:t>
            </a:r>
            <a:r>
              <a:rPr lang="fr-FR" sz="900" b="1" baseline="30000" dirty="0" smtClean="0"/>
              <a:t>3</a:t>
            </a:r>
            <a:r>
              <a:rPr lang="fr-FR" sz="900" b="1" dirty="0" smtClean="0"/>
              <a:t>/Day)</a:t>
            </a:r>
          </a:p>
        </p:txBody>
      </p:sp>
      <p:sp>
        <p:nvSpPr>
          <p:cNvPr id="23" name="ZoneTexte 22"/>
          <p:cNvSpPr txBox="1"/>
          <p:nvPr/>
        </p:nvSpPr>
        <p:spPr>
          <a:xfrm rot="5400000">
            <a:off x="10648802" y="5218563"/>
            <a:ext cx="2873623" cy="2308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/>
              <a:t>Water injection (m</a:t>
            </a:r>
            <a:r>
              <a:rPr lang="fr-FR" sz="900" b="1" baseline="30000" dirty="0" smtClean="0"/>
              <a:t>3</a:t>
            </a:r>
            <a:r>
              <a:rPr lang="fr-FR" sz="900" b="1" dirty="0" smtClean="0"/>
              <a:t>/Day)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773841" y="841892"/>
            <a:ext cx="200434" cy="2873621"/>
          </a:xfrm>
          <a:prstGeom prst="rect">
            <a:avLst/>
          </a:prstGeom>
          <a:solidFill>
            <a:srgbClr val="0070C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7574336" y="836815"/>
            <a:ext cx="267558" cy="2873621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7574335" y="3893806"/>
            <a:ext cx="267558" cy="2892696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34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415928"/>
            <a:ext cx="10273671" cy="514203"/>
          </a:xfrm>
        </p:spPr>
        <p:txBody>
          <a:bodyPr/>
          <a:lstStyle/>
          <a:p>
            <a:r>
              <a:rPr lang="en-US" b="1" dirty="0"/>
              <a:t>Fractured model: OIL SATURATION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9349915" y="2043589"/>
            <a:ext cx="22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Water Flood scenario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9279830" y="4640467"/>
            <a:ext cx="183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Polymer scenario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82" y="1022473"/>
            <a:ext cx="6435148" cy="525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84355" y="3370824"/>
            <a:ext cx="7783952" cy="676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2216484" y="3424754"/>
            <a:ext cx="7691543" cy="528861"/>
            <a:chOff x="86544" y="1387118"/>
            <a:chExt cx="7691543" cy="1057723"/>
          </a:xfrm>
        </p:grpSpPr>
        <p:grpSp>
          <p:nvGrpSpPr>
            <p:cNvPr id="9" name="Groupe 8"/>
            <p:cNvGrpSpPr/>
            <p:nvPr/>
          </p:nvGrpSpPr>
          <p:grpSpPr>
            <a:xfrm>
              <a:off x="86544" y="1762125"/>
              <a:ext cx="7691543" cy="682716"/>
              <a:chOff x="86544" y="1762125"/>
              <a:chExt cx="7691543" cy="682716"/>
            </a:xfrm>
          </p:grpSpPr>
          <p:sp>
            <p:nvSpPr>
              <p:cNvPr id="11" name="ZoneTexte 10"/>
              <p:cNvSpPr txBox="1"/>
              <p:nvPr/>
            </p:nvSpPr>
            <p:spPr>
              <a:xfrm>
                <a:off x="86544" y="2111728"/>
                <a:ext cx="885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04/14/16</a:t>
                </a:r>
                <a:endParaRPr lang="fr-FR" sz="1400" dirty="0"/>
              </a:p>
            </p:txBody>
          </p:sp>
          <p:grpSp>
            <p:nvGrpSpPr>
              <p:cNvPr id="12" name="Groupe 11"/>
              <p:cNvGrpSpPr/>
              <p:nvPr/>
            </p:nvGrpSpPr>
            <p:grpSpPr>
              <a:xfrm>
                <a:off x="500063" y="1762125"/>
                <a:ext cx="7278024" cy="682716"/>
                <a:chOff x="500063" y="1762125"/>
                <a:chExt cx="7278024" cy="682716"/>
              </a:xfrm>
            </p:grpSpPr>
            <p:sp>
              <p:nvSpPr>
                <p:cNvPr id="13" name="Flèche droite 12"/>
                <p:cNvSpPr/>
                <p:nvPr/>
              </p:nvSpPr>
              <p:spPr>
                <a:xfrm>
                  <a:off x="500063" y="1762125"/>
                  <a:ext cx="7024266" cy="45720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4" name="ZoneTexte 13"/>
                <p:cNvSpPr txBox="1"/>
                <p:nvPr/>
              </p:nvSpPr>
              <p:spPr>
                <a:xfrm>
                  <a:off x="6838520" y="2137064"/>
                  <a:ext cx="93956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/>
                    <a:t>04/14/30</a:t>
                  </a:r>
                  <a:endParaRPr lang="fr-FR" sz="1400" dirty="0"/>
                </a:p>
              </p:txBody>
            </p:sp>
          </p:grpSp>
        </p:grpSp>
        <p:sp>
          <p:nvSpPr>
            <p:cNvPr id="10" name="ZoneTexte 9"/>
            <p:cNvSpPr txBox="1"/>
            <p:nvPr/>
          </p:nvSpPr>
          <p:spPr>
            <a:xfrm>
              <a:off x="2824870" y="1387118"/>
              <a:ext cx="2230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W 600m</a:t>
              </a:r>
              <a:r>
                <a:rPr lang="fr-FR" b="1" baseline="30000" dirty="0" smtClean="0">
                  <a:solidFill>
                    <a:srgbClr val="0070C0"/>
                  </a:solidFill>
                </a:rPr>
                <a:t>3</a:t>
              </a:r>
              <a:r>
                <a:rPr lang="fr-FR" b="1" dirty="0" smtClean="0">
                  <a:solidFill>
                    <a:srgbClr val="0070C0"/>
                  </a:solidFill>
                </a:rPr>
                <a:t>/D</a:t>
              </a:r>
              <a:endParaRPr lang="fr-FR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411898" y="6152224"/>
            <a:ext cx="7783952" cy="676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2324100" y="6161749"/>
            <a:ext cx="7696199" cy="569507"/>
            <a:chOff x="1771080" y="4208969"/>
            <a:chExt cx="7691543" cy="1193160"/>
          </a:xfrm>
        </p:grpSpPr>
        <p:sp>
          <p:nvSpPr>
            <p:cNvPr id="16" name="ZoneTexte 15"/>
            <p:cNvSpPr txBox="1"/>
            <p:nvPr/>
          </p:nvSpPr>
          <p:spPr>
            <a:xfrm>
              <a:off x="3994595" y="5094352"/>
              <a:ext cx="869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04/14/18</a:t>
              </a: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1771080" y="4208969"/>
              <a:ext cx="7691543" cy="1187888"/>
              <a:chOff x="1771080" y="2382150"/>
              <a:chExt cx="7691543" cy="1187888"/>
            </a:xfrm>
          </p:grpSpPr>
          <p:grpSp>
            <p:nvGrpSpPr>
              <p:cNvPr id="18" name="Groupe 17"/>
              <p:cNvGrpSpPr/>
              <p:nvPr/>
            </p:nvGrpSpPr>
            <p:grpSpPr>
              <a:xfrm>
                <a:off x="1771080" y="2382150"/>
                <a:ext cx="7691543" cy="1187888"/>
                <a:chOff x="86544" y="1256953"/>
                <a:chExt cx="7691543" cy="1187888"/>
              </a:xfrm>
            </p:grpSpPr>
            <p:grpSp>
              <p:nvGrpSpPr>
                <p:cNvPr id="20" name="Groupe 19"/>
                <p:cNvGrpSpPr/>
                <p:nvPr/>
              </p:nvGrpSpPr>
              <p:grpSpPr>
                <a:xfrm>
                  <a:off x="86544" y="1269727"/>
                  <a:ext cx="7691543" cy="1175114"/>
                  <a:chOff x="86544" y="1269727"/>
                  <a:chExt cx="7691543" cy="1175114"/>
                </a:xfrm>
              </p:grpSpPr>
              <p:sp>
                <p:nvSpPr>
                  <p:cNvPr id="23" name="ZoneTexte 22"/>
                  <p:cNvSpPr txBox="1"/>
                  <p:nvPr/>
                </p:nvSpPr>
                <p:spPr>
                  <a:xfrm>
                    <a:off x="86544" y="2111728"/>
                    <a:ext cx="885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400" dirty="0" smtClean="0"/>
                      <a:t>04/14/16</a:t>
                    </a:r>
                    <a:endParaRPr lang="fr-FR" sz="1400" dirty="0"/>
                  </a:p>
                </p:txBody>
              </p:sp>
              <p:grpSp>
                <p:nvGrpSpPr>
                  <p:cNvPr id="24" name="Groupe 23"/>
                  <p:cNvGrpSpPr/>
                  <p:nvPr/>
                </p:nvGrpSpPr>
                <p:grpSpPr>
                  <a:xfrm>
                    <a:off x="500063" y="1269727"/>
                    <a:ext cx="7278024" cy="1175114"/>
                    <a:chOff x="500063" y="1269727"/>
                    <a:chExt cx="7278024" cy="1175114"/>
                  </a:xfrm>
                </p:grpSpPr>
                <p:sp>
                  <p:nvSpPr>
                    <p:cNvPr id="26" name="Flèche droite 25"/>
                    <p:cNvSpPr/>
                    <p:nvPr/>
                  </p:nvSpPr>
                  <p:spPr>
                    <a:xfrm>
                      <a:off x="500063" y="1762125"/>
                      <a:ext cx="7024266" cy="457200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1738193" y="1874075"/>
                      <a:ext cx="1006767" cy="2366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28" name="ZoneTexte 27"/>
                    <p:cNvSpPr txBox="1"/>
                    <p:nvPr/>
                  </p:nvSpPr>
                  <p:spPr>
                    <a:xfrm>
                      <a:off x="4309477" y="1269727"/>
                      <a:ext cx="21806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b="1" dirty="0" smtClean="0">
                          <a:solidFill>
                            <a:srgbClr val="0070C0"/>
                          </a:solidFill>
                        </a:rPr>
                        <a:t>W 600m</a:t>
                      </a:r>
                      <a:r>
                        <a:rPr lang="fr-FR" b="1" baseline="300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fr-FR" b="1" dirty="0" smtClean="0">
                          <a:solidFill>
                            <a:srgbClr val="0070C0"/>
                          </a:solidFill>
                        </a:rPr>
                        <a:t>/D</a:t>
                      </a:r>
                    </a:p>
                  </p:txBody>
                </p:sp>
                <p:sp>
                  <p:nvSpPr>
                    <p:cNvPr id="29" name="ZoneTexte 28"/>
                    <p:cNvSpPr txBox="1"/>
                    <p:nvPr/>
                  </p:nvSpPr>
                  <p:spPr>
                    <a:xfrm>
                      <a:off x="3404965" y="2113111"/>
                      <a:ext cx="86980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400" dirty="0" smtClean="0"/>
                        <a:t>04/14/19</a:t>
                      </a:r>
                      <a:endParaRPr lang="fr-FR" sz="1400" dirty="0"/>
                    </a:p>
                  </p:txBody>
                </p:sp>
                <p:sp>
                  <p:nvSpPr>
                    <p:cNvPr id="30" name="ZoneTexte 29"/>
                    <p:cNvSpPr txBox="1"/>
                    <p:nvPr/>
                  </p:nvSpPr>
                  <p:spPr>
                    <a:xfrm>
                      <a:off x="6838520" y="2137064"/>
                      <a:ext cx="93956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400" dirty="0" smtClean="0"/>
                        <a:t>04/14/30</a:t>
                      </a:r>
                      <a:endParaRPr lang="fr-FR" sz="1400" dirty="0"/>
                    </a:p>
                  </p:txBody>
                </p:sp>
              </p:grpSp>
              <p:sp>
                <p:nvSpPr>
                  <p:cNvPr id="25" name="ZoneTexte 24"/>
                  <p:cNvSpPr txBox="1"/>
                  <p:nvPr/>
                </p:nvSpPr>
                <p:spPr>
                  <a:xfrm>
                    <a:off x="1306425" y="2128425"/>
                    <a:ext cx="885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400" dirty="0" smtClean="0"/>
                      <a:t>04/14/17</a:t>
                    </a:r>
                    <a:endParaRPr lang="fr-FR" sz="1400" dirty="0"/>
                  </a:p>
                </p:txBody>
              </p:sp>
            </p:grpSp>
            <p:sp>
              <p:nvSpPr>
                <p:cNvPr id="21" name="ZoneTexte 20"/>
                <p:cNvSpPr txBox="1"/>
                <p:nvPr/>
              </p:nvSpPr>
              <p:spPr>
                <a:xfrm>
                  <a:off x="403686" y="1256953"/>
                  <a:ext cx="13345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rgbClr val="0070C0"/>
                      </a:solidFill>
                    </a:rPr>
                    <a:t>W 600m</a:t>
                  </a:r>
                  <a:r>
                    <a:rPr lang="fr-FR" b="1" baseline="30000" dirty="0" smtClean="0">
                      <a:solidFill>
                        <a:srgbClr val="0070C0"/>
                      </a:solidFill>
                    </a:rPr>
                    <a:t>3</a:t>
                  </a:r>
                  <a:r>
                    <a:rPr lang="fr-FR" b="1" dirty="0" smtClean="0">
                      <a:solidFill>
                        <a:srgbClr val="0070C0"/>
                      </a:solidFill>
                    </a:rPr>
                    <a:t>/D</a:t>
                  </a:r>
                  <a:endParaRPr lang="fr-FR" b="1" baseline="300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2" name="ZoneTexte 21"/>
                <p:cNvSpPr txBox="1"/>
                <p:nvPr/>
              </p:nvSpPr>
              <p:spPr>
                <a:xfrm>
                  <a:off x="1771079" y="1258322"/>
                  <a:ext cx="2230561" cy="446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rgbClr val="FF0000"/>
                      </a:solidFill>
                    </a:rPr>
                    <a:t>Pol 1000 / 500 ppm</a:t>
                  </a:r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4442811" y="3000722"/>
                <a:ext cx="998465" cy="230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grpSp>
        <p:nvGrpSpPr>
          <p:cNvPr id="1024" name="Groupe 1023"/>
          <p:cNvGrpSpPr/>
          <p:nvPr/>
        </p:nvGrpSpPr>
        <p:grpSpPr>
          <a:xfrm>
            <a:off x="7907990" y="2910959"/>
            <a:ext cx="652743" cy="701298"/>
            <a:chOff x="7907990" y="2910959"/>
            <a:chExt cx="652743" cy="701298"/>
          </a:xfrm>
        </p:grpSpPr>
        <p:sp>
          <p:nvSpPr>
            <p:cNvPr id="4" name="Flèche vers le bas 3"/>
            <p:cNvSpPr/>
            <p:nvPr/>
          </p:nvSpPr>
          <p:spPr>
            <a:xfrm>
              <a:off x="8058150" y="3168203"/>
              <a:ext cx="352425" cy="444054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7907990" y="2910959"/>
              <a:ext cx="6527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2026</a:t>
              </a:r>
              <a:endParaRPr lang="fr-FR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8084203" y="5755010"/>
            <a:ext cx="652743" cy="701298"/>
            <a:chOff x="7907990" y="2910959"/>
            <a:chExt cx="652743" cy="701298"/>
          </a:xfrm>
        </p:grpSpPr>
        <p:sp>
          <p:nvSpPr>
            <p:cNvPr id="35" name="Flèche vers le bas 34"/>
            <p:cNvSpPr/>
            <p:nvPr/>
          </p:nvSpPr>
          <p:spPr>
            <a:xfrm>
              <a:off x="8058150" y="3168203"/>
              <a:ext cx="352425" cy="444054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907990" y="2910959"/>
              <a:ext cx="6527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2026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7616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hypotheses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4925"/>
            <a:ext cx="10515600" cy="48720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What happens if fractured hypothesis is </a:t>
            </a:r>
            <a:r>
              <a:rPr lang="en-US" sz="3200" dirty="0" smtClean="0"/>
              <a:t>wrong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outcrop data help to understand deposit facies distributions </a:t>
            </a:r>
          </a:p>
          <a:p>
            <a:pPr marL="0" indent="0">
              <a:buNone/>
            </a:pPr>
            <a:r>
              <a:rPr lang="en-US" dirty="0"/>
              <a:t>			        but not the deposit porosity/permeability </a:t>
            </a:r>
            <a:r>
              <a:rPr lang="en-US" dirty="0" smtClean="0"/>
              <a:t>distributions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 hypotheses are now considered :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permeable reservoir (the reservoir is not a fractured reservoir)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unconsolidated reservoir 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7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</a:t>
            </a:r>
            <a:r>
              <a:rPr lang="en-US" b="1" dirty="0" smtClean="0"/>
              <a:t>hypotheses</a:t>
            </a:r>
            <a:endParaRPr lang="fr-FR" b="1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27" y="2151344"/>
            <a:ext cx="2983922" cy="2836292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427149" y="1332193"/>
            <a:ext cx="4676775" cy="4249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2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Gravelly mudstones (1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Heterolithic packages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and </a:t>
            </a:r>
            <a:r>
              <a:rPr lang="en-US" dirty="0">
                <a:solidFill>
                  <a:srgbClr val="0070C0"/>
                </a:solidFill>
              </a:rPr>
              <a:t>mudstone beds (2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Thick-bedded sandstones (3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Mudstone-clastics conglomerates (4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Conglomerates (5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1025" name="Espace réservé du contenu 8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8"/>
          <a:stretch>
            <a:fillRect/>
          </a:stretch>
        </p:blipFill>
        <p:spPr bwMode="auto">
          <a:xfrm>
            <a:off x="5046602" y="3561938"/>
            <a:ext cx="4271426" cy="32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470278" y="3561938"/>
            <a:ext cx="26245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6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alt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ermeable reservoir permeability</a:t>
            </a:r>
            <a:r>
              <a:rPr kumimoji="0" lang="fr-FR" alt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alt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4955701" y="631829"/>
            <a:ext cx="4271426" cy="2853716"/>
            <a:chOff x="5050705" y="4004285"/>
            <a:chExt cx="4271426" cy="2853716"/>
          </a:xfrm>
        </p:grpSpPr>
        <p:pic>
          <p:nvPicPr>
            <p:cNvPr id="1028" name="Espace réservé du contenu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13"/>
            <a:stretch>
              <a:fillRect/>
            </a:stretch>
          </p:blipFill>
          <p:spPr bwMode="auto">
            <a:xfrm>
              <a:off x="5050705" y="4004285"/>
              <a:ext cx="4271426" cy="2853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5474381" y="4033033"/>
              <a:ext cx="287397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fr-FR" sz="1600" b="1" dirty="0" smtClean="0">
                  <a:latin typeface="Arial" pitchFamily="34" charset="0"/>
                  <a:ea typeface="Calibri" pitchFamily="34" charset="0"/>
                  <a:cs typeface="Times New Roman" pitchFamily="18" charset="0"/>
                </a:rPr>
                <a:t>Unconsolidated </a:t>
              </a:r>
              <a:r>
                <a:rPr kumimoji="0" lang="en-US" altLang="fr-F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reservoir permeability</a:t>
              </a:r>
              <a:r>
                <a:rPr kumimoji="0" lang="fr-FR" altLang="fr-FR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318028" y="2142867"/>
            <a:ext cx="28739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Fractured </a:t>
            </a:r>
            <a:r>
              <a:rPr kumimoji="0" lang="en-US" alt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reservoir permeability</a:t>
            </a:r>
            <a:r>
              <a:rPr kumimoji="0" lang="fr-FR" alt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alt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297399" y="2727642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1,4,5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948539" y="595661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1,4,5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886700" y="15584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648700" y="1562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347014" y="40576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881874" y="36883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1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27" y="2151344"/>
            <a:ext cx="2983922" cy="2836292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427149" y="1332193"/>
            <a:ext cx="4676775" cy="4249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2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Gravelly mudstones (1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Heterolithic packages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and </a:t>
            </a:r>
            <a:r>
              <a:rPr lang="en-US" dirty="0">
                <a:solidFill>
                  <a:srgbClr val="0070C0"/>
                </a:solidFill>
              </a:rPr>
              <a:t>mudstone beds (2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Thick-bedded sandstones (3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Mudstone-clastics conglomerates (4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Conglomerates (5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1025" name="Espace réservé du contenu 8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8"/>
          <a:stretch>
            <a:fillRect/>
          </a:stretch>
        </p:blipFill>
        <p:spPr bwMode="auto">
          <a:xfrm>
            <a:off x="5046602" y="3561938"/>
            <a:ext cx="4271426" cy="32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470278" y="3561938"/>
            <a:ext cx="26245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6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alt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ermeable reservoir permeability</a:t>
            </a:r>
            <a:r>
              <a:rPr kumimoji="0" lang="fr-FR" alt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alt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4955701" y="631829"/>
            <a:ext cx="4271426" cy="2853716"/>
            <a:chOff x="5050705" y="4004285"/>
            <a:chExt cx="4271426" cy="2853716"/>
          </a:xfrm>
        </p:grpSpPr>
        <p:pic>
          <p:nvPicPr>
            <p:cNvPr id="1028" name="Espace réservé du contenu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13"/>
            <a:stretch>
              <a:fillRect/>
            </a:stretch>
          </p:blipFill>
          <p:spPr bwMode="auto">
            <a:xfrm>
              <a:off x="5050705" y="4004285"/>
              <a:ext cx="4271426" cy="2853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5474381" y="4033033"/>
              <a:ext cx="287397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fr-FR" sz="1600" b="1" dirty="0" smtClean="0">
                  <a:latin typeface="Arial" pitchFamily="34" charset="0"/>
                  <a:ea typeface="Calibri" pitchFamily="34" charset="0"/>
                  <a:cs typeface="Times New Roman" pitchFamily="18" charset="0"/>
                </a:rPr>
                <a:t>Unconsolidated </a:t>
              </a:r>
              <a:r>
                <a:rPr kumimoji="0" lang="en-US" altLang="fr-F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reservoir permeability</a:t>
              </a:r>
              <a:r>
                <a:rPr kumimoji="0" lang="fr-FR" altLang="fr-FR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318028" y="2142867"/>
            <a:ext cx="28739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Fractured </a:t>
            </a:r>
            <a:r>
              <a:rPr kumimoji="0" lang="en-US" alt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reservoir permeability</a:t>
            </a:r>
            <a:r>
              <a:rPr kumimoji="0" lang="fr-FR" alt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alt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3450" y="3485545"/>
            <a:ext cx="4574578" cy="3372455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318028" y="85726"/>
            <a:ext cx="2873972" cy="6772274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01628"/>
            <a:ext cx="8277225" cy="514203"/>
          </a:xfrm>
        </p:spPr>
        <p:txBody>
          <a:bodyPr/>
          <a:lstStyle/>
          <a:p>
            <a:r>
              <a:rPr lang="en-US" b="1" dirty="0" smtClean="0"/>
              <a:t>UNCONSOLIDATED hypothesis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297399" y="2727642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1,4,5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886700" y="15584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648700" y="1562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425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85775" y="830044"/>
            <a:ext cx="11439524" cy="3037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6205537" y="3867150"/>
            <a:ext cx="5719762" cy="30371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85775" y="3867150"/>
            <a:ext cx="5719762" cy="30371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UNCONSOLIDATED hypothesis</a:t>
            </a:r>
            <a:endParaRPr lang="fr-FR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6867524" y="1476375"/>
            <a:ext cx="4819649" cy="2323226"/>
            <a:chOff x="5867401" y="1476375"/>
            <a:chExt cx="6248398" cy="3973239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1" y="1476375"/>
              <a:ext cx="6248398" cy="3973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Ellipse 5"/>
            <p:cNvSpPr/>
            <p:nvPr/>
          </p:nvSpPr>
          <p:spPr>
            <a:xfrm>
              <a:off x="6696074" y="3302917"/>
              <a:ext cx="1233487" cy="934442"/>
            </a:xfrm>
            <a:prstGeom prst="ellipse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781050" y="1476375"/>
            <a:ext cx="4772026" cy="2323226"/>
            <a:chOff x="-1" y="1476375"/>
            <a:chExt cx="6219825" cy="396284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476375"/>
              <a:ext cx="6219825" cy="3962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Ellipse 6"/>
            <p:cNvSpPr/>
            <p:nvPr/>
          </p:nvSpPr>
          <p:spPr>
            <a:xfrm>
              <a:off x="1209675" y="3447279"/>
              <a:ext cx="942975" cy="645718"/>
            </a:xfrm>
            <a:prstGeom prst="ellipse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781050" y="830044"/>
            <a:ext cx="6352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permeability is stronger polymer effect on Injector well is weak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This is a good news for well management</a:t>
            </a:r>
            <a:endParaRPr lang="en-US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4330198"/>
            <a:ext cx="3463184" cy="2330169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7643814" y="4436493"/>
            <a:ext cx="3748085" cy="2421507"/>
            <a:chOff x="7643815" y="4145532"/>
            <a:chExt cx="4186235" cy="272415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815" y="4145532"/>
              <a:ext cx="4186235" cy="2724150"/>
            </a:xfrm>
            <a:prstGeom prst="rect">
              <a:avLst/>
            </a:prstGeom>
          </p:spPr>
        </p:pic>
        <p:sp>
          <p:nvSpPr>
            <p:cNvPr id="12" name="Flèche vers le bas 11"/>
            <p:cNvSpPr/>
            <p:nvPr/>
          </p:nvSpPr>
          <p:spPr>
            <a:xfrm flipV="1">
              <a:off x="11019235" y="4346205"/>
              <a:ext cx="216693" cy="35177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1246236" y="4357887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22%</a:t>
              </a:r>
              <a:endParaRPr lang="fr-FR" dirty="0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781050" y="3881987"/>
            <a:ext cx="524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Polymer is not so efficient to reduce water production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058025" y="3885691"/>
            <a:ext cx="42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Nevertheless production increases of 22%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032218" y="3092321"/>
            <a:ext cx="22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Water Flood scenario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8601836" y="3079492"/>
            <a:ext cx="183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Polymer scenario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-380564" y="2491330"/>
            <a:ext cx="2323228" cy="29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050" b="1" dirty="0" err="1">
                <a:solidFill>
                  <a:prstClr val="black"/>
                </a:solidFill>
              </a:rPr>
              <a:t>Bottom</a:t>
            </a:r>
            <a:r>
              <a:rPr lang="fr-FR" sz="1050" b="1" dirty="0">
                <a:solidFill>
                  <a:prstClr val="black"/>
                </a:solidFill>
              </a:rPr>
              <a:t> </a:t>
            </a:r>
            <a:r>
              <a:rPr lang="fr-FR" sz="1050" b="1" dirty="0" err="1">
                <a:solidFill>
                  <a:prstClr val="black"/>
                </a:solidFill>
              </a:rPr>
              <a:t>hole</a:t>
            </a:r>
            <a:r>
              <a:rPr lang="fr-FR" sz="1050" b="1" dirty="0">
                <a:solidFill>
                  <a:prstClr val="black"/>
                </a:solidFill>
              </a:rPr>
              <a:t> pressure (bar</a:t>
            </a:r>
            <a:r>
              <a:rPr lang="fr-FR" sz="1050" b="1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4" name="ZoneTexte 23"/>
          <p:cNvSpPr txBox="1"/>
          <p:nvPr/>
        </p:nvSpPr>
        <p:spPr>
          <a:xfrm rot="5400000">
            <a:off x="4407885" y="2522575"/>
            <a:ext cx="232322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prstClr val="black"/>
                </a:solidFill>
              </a:rPr>
              <a:t>Water injection (m</a:t>
            </a:r>
            <a:r>
              <a:rPr lang="fr-FR" sz="900" b="1" baseline="30000" dirty="0" smtClean="0">
                <a:solidFill>
                  <a:prstClr val="black"/>
                </a:solidFill>
              </a:rPr>
              <a:t>3</a:t>
            </a:r>
            <a:r>
              <a:rPr lang="fr-FR" sz="900" b="1" dirty="0" smtClean="0">
                <a:solidFill>
                  <a:prstClr val="black"/>
                </a:solidFill>
              </a:rPr>
              <a:t>/Day)</a:t>
            </a:r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5662051" y="2488462"/>
            <a:ext cx="2323228" cy="29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050" b="1" dirty="0" err="1">
                <a:solidFill>
                  <a:prstClr val="black"/>
                </a:solidFill>
              </a:rPr>
              <a:t>Bottom</a:t>
            </a:r>
            <a:r>
              <a:rPr lang="fr-FR" sz="1050" b="1" dirty="0">
                <a:solidFill>
                  <a:prstClr val="black"/>
                </a:solidFill>
              </a:rPr>
              <a:t> </a:t>
            </a:r>
            <a:r>
              <a:rPr lang="fr-FR" sz="1050" b="1" dirty="0" err="1">
                <a:solidFill>
                  <a:prstClr val="black"/>
                </a:solidFill>
              </a:rPr>
              <a:t>hole</a:t>
            </a:r>
            <a:r>
              <a:rPr lang="fr-FR" sz="1050" b="1" dirty="0">
                <a:solidFill>
                  <a:prstClr val="black"/>
                </a:solidFill>
              </a:rPr>
              <a:t> pressure (bar</a:t>
            </a:r>
            <a:r>
              <a:rPr lang="fr-FR" sz="1050" b="1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6" name="ZoneTexte 25"/>
          <p:cNvSpPr txBox="1"/>
          <p:nvPr/>
        </p:nvSpPr>
        <p:spPr>
          <a:xfrm rot="5400000">
            <a:off x="10571264" y="2519707"/>
            <a:ext cx="232322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prstClr val="black"/>
                </a:solidFill>
              </a:rPr>
              <a:t>Water injection (m</a:t>
            </a:r>
            <a:r>
              <a:rPr lang="fr-FR" sz="900" b="1" baseline="30000" dirty="0" smtClean="0">
                <a:solidFill>
                  <a:prstClr val="black"/>
                </a:solidFill>
              </a:rPr>
              <a:t>3</a:t>
            </a:r>
            <a:r>
              <a:rPr lang="fr-FR" sz="900" b="1" dirty="0" smtClean="0">
                <a:solidFill>
                  <a:prstClr val="black"/>
                </a:solidFill>
              </a:rPr>
              <a:t>/Day)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983507" y="4221420"/>
            <a:ext cx="218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Water Flood scenario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832138" y="4625256"/>
            <a:ext cx="180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Polymer scenario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9065418" y="5024735"/>
            <a:ext cx="218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Water Flood scenario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674533" y="4407533"/>
            <a:ext cx="180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Polymer scenario</a:t>
            </a:r>
          </a:p>
        </p:txBody>
      </p:sp>
    </p:spTree>
    <p:extLst>
      <p:ext uri="{BB962C8B-B14F-4D97-AF65-F5344CB8AC3E}">
        <p14:creationId xmlns:p14="http://schemas.microsoft.com/office/powerpoint/2010/main" val="29973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Unconsolidated hypothesis: OIL SATURATION</a:t>
            </a:r>
            <a:endParaRPr lang="en-US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9643457" y="952498"/>
            <a:ext cx="174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Water Flood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643457" y="4058298"/>
            <a:ext cx="139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Polymer</a:t>
            </a:r>
            <a:r>
              <a:rPr lang="fr-FR" dirty="0" smtClean="0"/>
              <a:t> Slug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91" y="952496"/>
            <a:ext cx="6512294" cy="550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2216483" y="3370824"/>
            <a:ext cx="7751823" cy="676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2216484" y="3424754"/>
            <a:ext cx="7691543" cy="528861"/>
            <a:chOff x="86544" y="1387118"/>
            <a:chExt cx="7691543" cy="1057723"/>
          </a:xfrm>
        </p:grpSpPr>
        <p:grpSp>
          <p:nvGrpSpPr>
            <p:cNvPr id="8" name="Groupe 7"/>
            <p:cNvGrpSpPr/>
            <p:nvPr/>
          </p:nvGrpSpPr>
          <p:grpSpPr>
            <a:xfrm>
              <a:off x="86544" y="1762125"/>
              <a:ext cx="7691543" cy="682716"/>
              <a:chOff x="86544" y="1762125"/>
              <a:chExt cx="7691543" cy="682716"/>
            </a:xfrm>
          </p:grpSpPr>
          <p:sp>
            <p:nvSpPr>
              <p:cNvPr id="10" name="ZoneTexte 9"/>
              <p:cNvSpPr txBox="1"/>
              <p:nvPr/>
            </p:nvSpPr>
            <p:spPr>
              <a:xfrm>
                <a:off x="86544" y="2111728"/>
                <a:ext cx="885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04/14/16</a:t>
                </a:r>
                <a:endParaRPr lang="fr-FR" sz="1400" dirty="0"/>
              </a:p>
            </p:txBody>
          </p:sp>
          <p:grpSp>
            <p:nvGrpSpPr>
              <p:cNvPr id="11" name="Groupe 10"/>
              <p:cNvGrpSpPr/>
              <p:nvPr/>
            </p:nvGrpSpPr>
            <p:grpSpPr>
              <a:xfrm>
                <a:off x="500063" y="1762125"/>
                <a:ext cx="7278024" cy="682716"/>
                <a:chOff x="500063" y="1762125"/>
                <a:chExt cx="7278024" cy="682716"/>
              </a:xfrm>
            </p:grpSpPr>
            <p:sp>
              <p:nvSpPr>
                <p:cNvPr id="12" name="Flèche droite 11"/>
                <p:cNvSpPr/>
                <p:nvPr/>
              </p:nvSpPr>
              <p:spPr>
                <a:xfrm>
                  <a:off x="500063" y="1762125"/>
                  <a:ext cx="7024266" cy="45720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3" name="ZoneTexte 12"/>
                <p:cNvSpPr txBox="1"/>
                <p:nvPr/>
              </p:nvSpPr>
              <p:spPr>
                <a:xfrm>
                  <a:off x="6838520" y="2137064"/>
                  <a:ext cx="93956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/>
                    <a:t>04/14/30</a:t>
                  </a:r>
                  <a:endParaRPr lang="fr-FR" sz="1400" dirty="0"/>
                </a:p>
              </p:txBody>
            </p:sp>
          </p:grpSp>
        </p:grpSp>
        <p:sp>
          <p:nvSpPr>
            <p:cNvPr id="9" name="ZoneTexte 8"/>
            <p:cNvSpPr txBox="1"/>
            <p:nvPr/>
          </p:nvSpPr>
          <p:spPr>
            <a:xfrm>
              <a:off x="2824870" y="1387118"/>
              <a:ext cx="2230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W 600m</a:t>
              </a:r>
              <a:r>
                <a:rPr lang="fr-FR" b="1" baseline="30000" dirty="0" smtClean="0">
                  <a:solidFill>
                    <a:srgbClr val="0070C0"/>
                  </a:solidFill>
                </a:rPr>
                <a:t>3</a:t>
              </a:r>
              <a:r>
                <a:rPr lang="fr-FR" b="1" dirty="0" smtClean="0">
                  <a:solidFill>
                    <a:srgbClr val="0070C0"/>
                  </a:solidFill>
                </a:rPr>
                <a:t>/D</a:t>
              </a:r>
              <a:endParaRPr lang="fr-FR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411898" y="6152224"/>
            <a:ext cx="7783952" cy="676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7907990" y="2910959"/>
            <a:ext cx="652743" cy="701298"/>
            <a:chOff x="7907990" y="2910959"/>
            <a:chExt cx="652743" cy="701298"/>
          </a:xfrm>
        </p:grpSpPr>
        <p:sp>
          <p:nvSpPr>
            <p:cNvPr id="16" name="Flèche vers le bas 15"/>
            <p:cNvSpPr/>
            <p:nvPr/>
          </p:nvSpPr>
          <p:spPr>
            <a:xfrm>
              <a:off x="8058150" y="3168203"/>
              <a:ext cx="352425" cy="444054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907990" y="2910959"/>
              <a:ext cx="6527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2026</a:t>
              </a:r>
              <a:endParaRPr lang="fr-FR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8084203" y="5755010"/>
            <a:ext cx="652743" cy="701298"/>
            <a:chOff x="7907990" y="2910959"/>
            <a:chExt cx="652743" cy="701298"/>
          </a:xfrm>
        </p:grpSpPr>
        <p:sp>
          <p:nvSpPr>
            <p:cNvPr id="19" name="Flèche vers le bas 18"/>
            <p:cNvSpPr/>
            <p:nvPr/>
          </p:nvSpPr>
          <p:spPr>
            <a:xfrm>
              <a:off x="8058150" y="3168203"/>
              <a:ext cx="352425" cy="444054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907990" y="2910959"/>
              <a:ext cx="6527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2026</a:t>
              </a:r>
              <a:endParaRPr lang="fr-FR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2324100" y="6161749"/>
            <a:ext cx="7696199" cy="569507"/>
            <a:chOff x="1771080" y="4208969"/>
            <a:chExt cx="7691543" cy="1193160"/>
          </a:xfrm>
        </p:grpSpPr>
        <p:sp>
          <p:nvSpPr>
            <p:cNvPr id="22" name="ZoneTexte 21"/>
            <p:cNvSpPr txBox="1"/>
            <p:nvPr/>
          </p:nvSpPr>
          <p:spPr>
            <a:xfrm>
              <a:off x="3994595" y="5094352"/>
              <a:ext cx="869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04/14/18</a:t>
              </a:r>
            </a:p>
          </p:txBody>
        </p:sp>
        <p:grpSp>
          <p:nvGrpSpPr>
            <p:cNvPr id="23" name="Groupe 22"/>
            <p:cNvGrpSpPr/>
            <p:nvPr/>
          </p:nvGrpSpPr>
          <p:grpSpPr>
            <a:xfrm>
              <a:off x="1771080" y="4208969"/>
              <a:ext cx="7691543" cy="1187888"/>
              <a:chOff x="1771080" y="2382150"/>
              <a:chExt cx="7691543" cy="1187888"/>
            </a:xfrm>
          </p:grpSpPr>
          <p:grpSp>
            <p:nvGrpSpPr>
              <p:cNvPr id="24" name="Groupe 23"/>
              <p:cNvGrpSpPr/>
              <p:nvPr/>
            </p:nvGrpSpPr>
            <p:grpSpPr>
              <a:xfrm>
                <a:off x="1771080" y="2382150"/>
                <a:ext cx="7691543" cy="1187888"/>
                <a:chOff x="86544" y="1256953"/>
                <a:chExt cx="7691543" cy="1187888"/>
              </a:xfrm>
            </p:grpSpPr>
            <p:grpSp>
              <p:nvGrpSpPr>
                <p:cNvPr id="26" name="Groupe 25"/>
                <p:cNvGrpSpPr/>
                <p:nvPr/>
              </p:nvGrpSpPr>
              <p:grpSpPr>
                <a:xfrm>
                  <a:off x="86544" y="1269727"/>
                  <a:ext cx="7691543" cy="1175114"/>
                  <a:chOff x="86544" y="1269727"/>
                  <a:chExt cx="7691543" cy="1175114"/>
                </a:xfrm>
              </p:grpSpPr>
              <p:sp>
                <p:nvSpPr>
                  <p:cNvPr id="29" name="ZoneTexte 28"/>
                  <p:cNvSpPr txBox="1"/>
                  <p:nvPr/>
                </p:nvSpPr>
                <p:spPr>
                  <a:xfrm>
                    <a:off x="86544" y="2111728"/>
                    <a:ext cx="885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400" dirty="0" smtClean="0"/>
                      <a:t>04/14/16</a:t>
                    </a:r>
                    <a:endParaRPr lang="fr-FR" sz="1400" dirty="0"/>
                  </a:p>
                </p:txBody>
              </p:sp>
              <p:grpSp>
                <p:nvGrpSpPr>
                  <p:cNvPr id="30" name="Groupe 29"/>
                  <p:cNvGrpSpPr/>
                  <p:nvPr/>
                </p:nvGrpSpPr>
                <p:grpSpPr>
                  <a:xfrm>
                    <a:off x="500063" y="1269727"/>
                    <a:ext cx="7278024" cy="1175114"/>
                    <a:chOff x="500063" y="1269727"/>
                    <a:chExt cx="7278024" cy="1175114"/>
                  </a:xfrm>
                </p:grpSpPr>
                <p:sp>
                  <p:nvSpPr>
                    <p:cNvPr id="32" name="Flèche droite 31"/>
                    <p:cNvSpPr/>
                    <p:nvPr/>
                  </p:nvSpPr>
                  <p:spPr>
                    <a:xfrm>
                      <a:off x="500063" y="1762125"/>
                      <a:ext cx="7024266" cy="457200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1738193" y="1874075"/>
                      <a:ext cx="1006767" cy="2366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34" name="ZoneTexte 33"/>
                    <p:cNvSpPr txBox="1"/>
                    <p:nvPr/>
                  </p:nvSpPr>
                  <p:spPr>
                    <a:xfrm>
                      <a:off x="4309477" y="1269727"/>
                      <a:ext cx="21806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b="1" dirty="0" smtClean="0">
                          <a:solidFill>
                            <a:srgbClr val="0070C0"/>
                          </a:solidFill>
                        </a:rPr>
                        <a:t>W 600m</a:t>
                      </a:r>
                      <a:r>
                        <a:rPr lang="fr-FR" b="1" baseline="300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fr-FR" b="1" dirty="0" smtClean="0">
                          <a:solidFill>
                            <a:srgbClr val="0070C0"/>
                          </a:solidFill>
                        </a:rPr>
                        <a:t>/D</a:t>
                      </a:r>
                    </a:p>
                  </p:txBody>
                </p:sp>
                <p:sp>
                  <p:nvSpPr>
                    <p:cNvPr id="35" name="ZoneTexte 34"/>
                    <p:cNvSpPr txBox="1"/>
                    <p:nvPr/>
                  </p:nvSpPr>
                  <p:spPr>
                    <a:xfrm>
                      <a:off x="3404965" y="2113111"/>
                      <a:ext cx="86980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400" dirty="0" smtClean="0"/>
                        <a:t>04/14/19</a:t>
                      </a:r>
                      <a:endParaRPr lang="fr-FR" sz="1400" dirty="0"/>
                    </a:p>
                  </p:txBody>
                </p:sp>
                <p:sp>
                  <p:nvSpPr>
                    <p:cNvPr id="36" name="ZoneTexte 35"/>
                    <p:cNvSpPr txBox="1"/>
                    <p:nvPr/>
                  </p:nvSpPr>
                  <p:spPr>
                    <a:xfrm>
                      <a:off x="6838520" y="2137064"/>
                      <a:ext cx="93956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400" dirty="0" smtClean="0"/>
                        <a:t>04/14/30</a:t>
                      </a:r>
                      <a:endParaRPr lang="fr-FR" sz="1400" dirty="0"/>
                    </a:p>
                  </p:txBody>
                </p:sp>
              </p:grpSp>
              <p:sp>
                <p:nvSpPr>
                  <p:cNvPr id="31" name="ZoneTexte 30"/>
                  <p:cNvSpPr txBox="1"/>
                  <p:nvPr/>
                </p:nvSpPr>
                <p:spPr>
                  <a:xfrm>
                    <a:off x="1306425" y="2128425"/>
                    <a:ext cx="885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400" dirty="0" smtClean="0"/>
                      <a:t>04/14/17</a:t>
                    </a:r>
                    <a:endParaRPr lang="fr-FR" sz="1400" dirty="0"/>
                  </a:p>
                </p:txBody>
              </p:sp>
            </p:grpSp>
            <p:sp>
              <p:nvSpPr>
                <p:cNvPr id="27" name="ZoneTexte 26"/>
                <p:cNvSpPr txBox="1"/>
                <p:nvPr/>
              </p:nvSpPr>
              <p:spPr>
                <a:xfrm>
                  <a:off x="403686" y="1256953"/>
                  <a:ext cx="13345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rgbClr val="0070C0"/>
                      </a:solidFill>
                    </a:rPr>
                    <a:t>W 600m</a:t>
                  </a:r>
                  <a:r>
                    <a:rPr lang="fr-FR" b="1" baseline="30000" dirty="0" smtClean="0">
                      <a:solidFill>
                        <a:srgbClr val="0070C0"/>
                      </a:solidFill>
                    </a:rPr>
                    <a:t>3</a:t>
                  </a:r>
                  <a:r>
                    <a:rPr lang="fr-FR" b="1" dirty="0" smtClean="0">
                      <a:solidFill>
                        <a:srgbClr val="0070C0"/>
                      </a:solidFill>
                    </a:rPr>
                    <a:t>/D</a:t>
                  </a:r>
                  <a:endParaRPr lang="fr-FR" b="1" baseline="300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8" name="ZoneTexte 27"/>
                <p:cNvSpPr txBox="1"/>
                <p:nvPr/>
              </p:nvSpPr>
              <p:spPr>
                <a:xfrm>
                  <a:off x="1771079" y="1258322"/>
                  <a:ext cx="2230561" cy="446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rgbClr val="FF0000"/>
                      </a:solidFill>
                    </a:rPr>
                    <a:t>Pol 1000 / 500 ppm</a:t>
                  </a:r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4442811" y="3000722"/>
                <a:ext cx="998465" cy="230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61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Permeable hypothesis</a:t>
            </a:r>
            <a:endParaRPr lang="fr-FR" b="1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27" y="2151344"/>
            <a:ext cx="2983922" cy="2836292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427149" y="1332193"/>
            <a:ext cx="4676775" cy="4249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2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Gravelly mudstones (1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Heterolithic packages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and </a:t>
            </a:r>
            <a:r>
              <a:rPr lang="en-US" dirty="0">
                <a:solidFill>
                  <a:srgbClr val="0070C0"/>
                </a:solidFill>
              </a:rPr>
              <a:t>mudstone beds (2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Thick-bedded sandstones (3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Mudstone-clastics conglomerates (4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Conglomerates (5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1025" name="Espace réservé du contenu 8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8"/>
          <a:stretch>
            <a:fillRect/>
          </a:stretch>
        </p:blipFill>
        <p:spPr bwMode="auto">
          <a:xfrm>
            <a:off x="5046602" y="3561938"/>
            <a:ext cx="4271426" cy="32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470278" y="3561938"/>
            <a:ext cx="26245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6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alt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ermeable reservoir permeability</a:t>
            </a:r>
            <a:r>
              <a:rPr kumimoji="0" lang="fr-FR" alt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alt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4955701" y="631829"/>
            <a:ext cx="4271426" cy="2853716"/>
            <a:chOff x="5050705" y="4004285"/>
            <a:chExt cx="4271426" cy="2853716"/>
          </a:xfrm>
        </p:grpSpPr>
        <p:pic>
          <p:nvPicPr>
            <p:cNvPr id="1028" name="Espace réservé du contenu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13"/>
            <a:stretch>
              <a:fillRect/>
            </a:stretch>
          </p:blipFill>
          <p:spPr bwMode="auto">
            <a:xfrm>
              <a:off x="5050705" y="4004285"/>
              <a:ext cx="4271426" cy="2853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5474381" y="4033033"/>
              <a:ext cx="287397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fr-FR" sz="1600" b="1" dirty="0" smtClean="0">
                  <a:latin typeface="Arial" pitchFamily="34" charset="0"/>
                  <a:ea typeface="Calibri" pitchFamily="34" charset="0"/>
                  <a:cs typeface="Times New Roman" pitchFamily="18" charset="0"/>
                </a:rPr>
                <a:t>Unconsolidated </a:t>
              </a:r>
              <a:r>
                <a:rPr kumimoji="0" lang="en-US" altLang="fr-F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reservoir permeability</a:t>
              </a:r>
              <a:r>
                <a:rPr kumimoji="0" lang="fr-FR" altLang="fr-FR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318028" y="2142867"/>
            <a:ext cx="28739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Fractured </a:t>
            </a:r>
            <a:r>
              <a:rPr kumimoji="0" lang="en-US" alt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reservoir permeability</a:t>
            </a:r>
            <a:r>
              <a:rPr kumimoji="0" lang="fr-FR" alt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alt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3450" y="84342"/>
            <a:ext cx="4574578" cy="3401203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318028" y="85726"/>
            <a:ext cx="2873972" cy="6772274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948539" y="595661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1,4,5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347014" y="40576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881874" y="36883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80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190625"/>
            <a:ext cx="10515600" cy="4986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The Ainsa outcrop</a:t>
            </a:r>
          </a:p>
          <a:p>
            <a:pPr lvl="1"/>
            <a:r>
              <a:rPr lang="en-US" dirty="0" smtClean="0"/>
              <a:t>Facies Model</a:t>
            </a:r>
          </a:p>
          <a:p>
            <a:pPr lvl="1"/>
            <a:r>
              <a:rPr lang="en-US" dirty="0" smtClean="0"/>
              <a:t>Motivation</a:t>
            </a:r>
          </a:p>
          <a:p>
            <a:endParaRPr lang="en-US" dirty="0" smtClean="0"/>
          </a:p>
          <a:p>
            <a:r>
              <a:rPr lang="en-US" dirty="0" smtClean="0"/>
              <a:t>Injection / Production constraints</a:t>
            </a:r>
          </a:p>
          <a:p>
            <a:endParaRPr lang="en-US" dirty="0" smtClean="0"/>
          </a:p>
          <a:p>
            <a:r>
              <a:rPr lang="en-US" dirty="0" smtClean="0"/>
              <a:t>Ainsa Fractured Model</a:t>
            </a:r>
          </a:p>
          <a:p>
            <a:endParaRPr lang="en-US" dirty="0" smtClean="0"/>
          </a:p>
          <a:p>
            <a:r>
              <a:rPr lang="en-US" dirty="0" smtClean="0"/>
              <a:t>Other hypotheses</a:t>
            </a:r>
          </a:p>
          <a:p>
            <a:pPr lvl="1"/>
            <a:r>
              <a:rPr lang="en-US" dirty="0" smtClean="0">
                <a:solidFill>
                  <a:srgbClr val="006AB3"/>
                </a:solidFill>
              </a:rPr>
              <a:t>Unconsolidated model</a:t>
            </a:r>
          </a:p>
          <a:p>
            <a:pPr lvl="1"/>
            <a:r>
              <a:rPr lang="en-US" dirty="0" smtClean="0">
                <a:solidFill>
                  <a:srgbClr val="006AB3"/>
                </a:solidFill>
              </a:rPr>
              <a:t>Permeable model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6AB3"/>
              </a:solidFill>
            </a:endParaRPr>
          </a:p>
          <a:p>
            <a:r>
              <a:rPr lang="en-US" dirty="0" smtClean="0">
                <a:solidFill>
                  <a:srgbClr val="006AB3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154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Permeable hypothesis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38187" y="990600"/>
            <a:ext cx="10720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 both scenarios, Water injection is performed under a pressure constraint.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use of polymer tends to strongly decrease the injection rate.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0" y="3199459"/>
            <a:ext cx="12215135" cy="2477443"/>
            <a:chOff x="0" y="2123134"/>
            <a:chExt cx="12215135" cy="247744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135" y="2123135"/>
              <a:ext cx="6096000" cy="2477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23134"/>
              <a:ext cx="6119135" cy="2477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Ellipse 5"/>
            <p:cNvSpPr/>
            <p:nvPr/>
          </p:nvSpPr>
          <p:spPr>
            <a:xfrm>
              <a:off x="6760367" y="3332289"/>
              <a:ext cx="1233487" cy="934442"/>
            </a:xfrm>
            <a:prstGeom prst="ellipse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Ellipse 6"/>
            <p:cNvSpPr/>
            <p:nvPr/>
          </p:nvSpPr>
          <p:spPr>
            <a:xfrm>
              <a:off x="814387" y="3221262"/>
              <a:ext cx="942975" cy="645718"/>
            </a:xfrm>
            <a:prstGeom prst="ellipse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832193" y="2212181"/>
              <a:ext cx="2212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Water Flood scenario</a:t>
              </a:r>
              <a:endParaRPr lang="fr-FR" b="1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8401811" y="2199352"/>
              <a:ext cx="1832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Polymer scenario</a:t>
              </a:r>
              <a:endParaRPr lang="fr-FR" b="1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1330613" y="3716893"/>
            <a:ext cx="15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Pmax = 500Bar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802968" y="3716893"/>
            <a:ext cx="15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Pmax = 500Bar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53453" y="4562987"/>
            <a:ext cx="18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Qinj~280 m3/Day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9573428" y="4426033"/>
            <a:ext cx="18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Qinj~200 m3/Day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19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Permeable hypothesis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8" y="3027969"/>
            <a:ext cx="5249419" cy="36776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09" y="3027478"/>
            <a:ext cx="5264973" cy="367763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81050" y="896719"/>
            <a:ext cx="63747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Polymer effect seems to be important considering the water cut :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water production decreases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a delay is observed to the water arrival time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Nevertheless, oil production slightly increases because :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permeability is more homogeneous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there is not a strong layering effect for both scenarios</a:t>
            </a:r>
            <a:endParaRPr lang="en-US" dirty="0" smtClean="0"/>
          </a:p>
        </p:txBody>
      </p:sp>
      <p:pic>
        <p:nvPicPr>
          <p:cNvPr id="8" name="Espace réservé du contenu 8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8"/>
          <a:stretch>
            <a:fillRect/>
          </a:stretch>
        </p:blipFill>
        <p:spPr bwMode="auto">
          <a:xfrm>
            <a:off x="8584442" y="0"/>
            <a:ext cx="3607557" cy="278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363811" y="4173254"/>
            <a:ext cx="218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Water Flood scenario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34755" y="3212203"/>
            <a:ext cx="180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Polymer scenario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019869" y="3166236"/>
            <a:ext cx="218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Water Flood scenario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382966" y="3708708"/>
            <a:ext cx="180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Polymer scenario</a:t>
            </a:r>
          </a:p>
        </p:txBody>
      </p:sp>
    </p:spTree>
    <p:extLst>
      <p:ext uri="{BB962C8B-B14F-4D97-AF65-F5344CB8AC3E}">
        <p14:creationId xmlns:p14="http://schemas.microsoft.com/office/powerpoint/2010/main" val="4060738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44600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 a result, </a:t>
            </a:r>
          </a:p>
          <a:p>
            <a:pPr>
              <a:buFont typeface="Wingdings"/>
              <a:buChar char="à"/>
            </a:pPr>
            <a:r>
              <a:rPr lang="en-US" dirty="0" smtClean="0"/>
              <a:t>studied polymer is well adapted for fractured reservoir </a:t>
            </a:r>
          </a:p>
          <a:p>
            <a:pPr>
              <a:buFont typeface="Wingdings"/>
              <a:buChar char="à"/>
            </a:pPr>
            <a:r>
              <a:rPr lang="en-US" dirty="0" smtClean="0"/>
              <a:t>Has a weak impact for permeable reservoir as this reservoir is more homogeneous</a:t>
            </a:r>
          </a:p>
          <a:p>
            <a:endParaRPr lang="en-US" dirty="0" smtClean="0"/>
          </a:p>
          <a:p>
            <a:r>
              <a:rPr lang="en-US" dirty="0" smtClean="0"/>
              <a:t>Obviously, polymer properties have to be chosen depending on : </a:t>
            </a:r>
          </a:p>
          <a:p>
            <a:pPr>
              <a:buFont typeface="Wingdings"/>
              <a:buChar char="à"/>
            </a:pPr>
            <a:r>
              <a:rPr lang="en-US" dirty="0" smtClean="0"/>
              <a:t> permeabilities </a:t>
            </a:r>
          </a:p>
          <a:p>
            <a:pPr>
              <a:buFont typeface="Wingdings"/>
              <a:buChar char="à"/>
            </a:pPr>
            <a:r>
              <a:rPr lang="en-US" dirty="0" smtClean="0"/>
              <a:t> heterogeneities</a:t>
            </a:r>
          </a:p>
          <a:p>
            <a:pPr>
              <a:buFont typeface="Wingdings"/>
              <a:buChar char="à"/>
            </a:pPr>
            <a:endParaRPr lang="en-US" dirty="0" smtClean="0"/>
          </a:p>
          <a:p>
            <a:r>
              <a:rPr lang="en-US" dirty="0" smtClean="0"/>
              <a:t>But not only :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Polymer has a strong impact on well management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/>
              <a:t>Only reservoir simulations help :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To test facies properties hypothesis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To improve the polymer impact on production and well management</a:t>
            </a:r>
            <a:endParaRPr lang="en-US" dirty="0" smtClean="0"/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07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8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Ainsa Outcrop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" y="1825625"/>
            <a:ext cx="5105400" cy="2671947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ocated </a:t>
            </a:r>
            <a:r>
              <a:rPr lang="en-US" dirty="0"/>
              <a:t>in </a:t>
            </a:r>
            <a:r>
              <a:rPr lang="en-US" dirty="0" smtClean="0"/>
              <a:t>Spain (</a:t>
            </a:r>
            <a:r>
              <a:rPr lang="en-US" dirty="0"/>
              <a:t>Southern Pyrenees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Thickness 42m and Length 750m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Widely studied as a reference case for West Africa’s reservoirs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situacion geografic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38"/>
          <a:stretch>
            <a:fillRect/>
          </a:stretch>
        </p:blipFill>
        <p:spPr bwMode="auto">
          <a:xfrm>
            <a:off x="5003812" y="1950755"/>
            <a:ext cx="6273525" cy="4308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6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2617093"/>
            <a:ext cx="3514725" cy="201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"/>
          <p:cNvPicPr/>
          <p:nvPr/>
        </p:nvPicPr>
        <p:blipFill rotWithShape="1">
          <a:blip r:embed="rId3"/>
          <a:srcRect l="12787" r="16883" b="14117"/>
          <a:stretch/>
        </p:blipFill>
        <p:spPr bwMode="auto">
          <a:xfrm>
            <a:off x="3892469" y="4657725"/>
            <a:ext cx="3306445" cy="1890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5" t="31662" r="17725" b="41269"/>
          <a:stretch>
            <a:fillRect/>
          </a:stretch>
        </p:blipFill>
        <p:spPr bwMode="auto">
          <a:xfrm>
            <a:off x="3863894" y="692979"/>
            <a:ext cx="44005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Ainsa Outcrop studies</a:t>
            </a:r>
            <a:endParaRPr lang="en-US" b="1" dirty="0"/>
          </a:p>
        </p:txBody>
      </p:sp>
      <p:grpSp>
        <p:nvGrpSpPr>
          <p:cNvPr id="4" name="Groupe 3"/>
          <p:cNvGrpSpPr/>
          <p:nvPr/>
        </p:nvGrpSpPr>
        <p:grpSpPr>
          <a:xfrm>
            <a:off x="3733799" y="1695449"/>
            <a:ext cx="4086226" cy="3838575"/>
            <a:chOff x="3733799" y="1933574"/>
            <a:chExt cx="4086226" cy="3838575"/>
          </a:xfrm>
        </p:grpSpPr>
        <p:sp>
          <p:nvSpPr>
            <p:cNvPr id="5" name="Rectangle à quatre flèches 4"/>
            <p:cNvSpPr/>
            <p:nvPr/>
          </p:nvSpPr>
          <p:spPr>
            <a:xfrm>
              <a:off x="3733799" y="1933574"/>
              <a:ext cx="4086226" cy="3838575"/>
            </a:xfrm>
            <a:prstGeom prst="quad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140597" y="2554842"/>
              <a:ext cx="12910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Geologists</a:t>
              </a:r>
              <a:endParaRPr lang="fr-FR" sz="2000" b="1" dirty="0"/>
            </a:p>
          </p:txBody>
        </p:sp>
        <p:sp>
          <p:nvSpPr>
            <p:cNvPr id="7" name="ZoneTexte 6"/>
            <p:cNvSpPr txBox="1"/>
            <p:nvPr/>
          </p:nvSpPr>
          <p:spPr>
            <a:xfrm rot="16200000">
              <a:off x="6141832" y="3652806"/>
              <a:ext cx="1632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Geophysicists</a:t>
              </a:r>
              <a:endParaRPr lang="en-US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675373" y="4707493"/>
              <a:ext cx="2282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/>
                <a:t>Reservoir </a:t>
              </a:r>
              <a:r>
                <a:rPr lang="en-US" sz="2000" b="1" dirty="0" smtClean="0"/>
                <a:t>Engineers</a:t>
              </a:r>
              <a:endParaRPr lang="en-US" sz="2000" b="1" dirty="0"/>
            </a:p>
          </p:txBody>
        </p:sp>
        <p:sp>
          <p:nvSpPr>
            <p:cNvPr id="9" name="ZoneTexte 8"/>
            <p:cNvSpPr txBox="1"/>
            <p:nvPr/>
          </p:nvSpPr>
          <p:spPr>
            <a:xfrm rot="16200000">
              <a:off x="3787078" y="3668933"/>
              <a:ext cx="1600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/>
                <a:t>New learning</a:t>
              </a: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9" t="21033" r="11353" b="16518"/>
          <a:stretch>
            <a:fillRect/>
          </a:stretch>
        </p:blipFill>
        <p:spPr bwMode="auto">
          <a:xfrm>
            <a:off x="7391314" y="789820"/>
            <a:ext cx="1366294" cy="62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3" y="2486358"/>
            <a:ext cx="2767128" cy="2275806"/>
          </a:xfrm>
          <a:prstGeom prst="rect">
            <a:avLst/>
          </a:prstGeom>
        </p:spPr>
      </p:pic>
      <p:pic>
        <p:nvPicPr>
          <p:cNvPr id="15" name="Picture 37" descr="logo_ifpschool_bleu_40x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59" y="4299952"/>
            <a:ext cx="721942" cy="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627" y="1260036"/>
            <a:ext cx="841923" cy="6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38175" y="6202144"/>
            <a:ext cx="81343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hlinkClick r:id="rId9"/>
              </a:rPr>
              <a:t>https://www.smartanalog.fr</a:t>
            </a:r>
            <a:r>
              <a:rPr lang="fr-FR" dirty="0" smtClean="0">
                <a:hlinkClick r:id="rId9"/>
              </a:rPr>
              <a:t>/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http://</a:t>
            </a:r>
            <a:r>
              <a:rPr lang="fr-FR" dirty="0" smtClean="0"/>
              <a:t>www.ifp-school.com/jcms/r_23117/en/innovation-and-accomplishments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67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Facies Characterization</a:t>
            </a:r>
            <a:endParaRPr lang="en-US" b="1" dirty="0"/>
          </a:p>
        </p:txBody>
      </p:sp>
      <p:pic>
        <p:nvPicPr>
          <p:cNvPr id="11" name="Picture 17" descr="Figure2_Arbues_Ainsa1_chann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r="6157" b="76251"/>
          <a:stretch>
            <a:fillRect/>
          </a:stretch>
        </p:blipFill>
        <p:spPr bwMode="auto">
          <a:xfrm>
            <a:off x="662962" y="1244981"/>
            <a:ext cx="10610089" cy="174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4" b="5511"/>
          <a:stretch>
            <a:fillRect/>
          </a:stretch>
        </p:blipFill>
        <p:spPr bwMode="auto">
          <a:xfrm>
            <a:off x="636735" y="3272108"/>
            <a:ext cx="10628084" cy="304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173073" y="3222204"/>
            <a:ext cx="4179220" cy="36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>
            <a:lvl1pPr defTabSz="1042988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522288" defTabSz="1042988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042988" defTabSz="1042988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65275" defTabSz="1042988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5975" defTabSz="1042988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43175" algn="r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00375" algn="r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57575" algn="r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14775" algn="r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fr-FR" altLang="fr-FR" sz="1800" b="1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Geological model </a:t>
            </a:r>
            <a:r>
              <a:rPr lang="en-GB" altLang="fr-FR" sz="1800" b="1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(Arbués et al., 2007)</a:t>
            </a:r>
            <a:r>
              <a:rPr lang="fr-FR" altLang="fr-FR" b="1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74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Geology and reservoir characteristics</a:t>
            </a:r>
            <a:endParaRPr lang="en-US" b="1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302756" y="3848990"/>
            <a:ext cx="2288628" cy="463180"/>
          </a:xfrm>
          <a:prstGeom prst="rect">
            <a:avLst/>
          </a:prstGeom>
          <a:ln w="1270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2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Conglomerates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2708" r="2538" b="45801"/>
          <a:stretch/>
        </p:blipFill>
        <p:spPr bwMode="auto">
          <a:xfrm>
            <a:off x="1154163" y="1380344"/>
            <a:ext cx="2996699" cy="2241613"/>
          </a:xfrm>
          <a:prstGeom prst="rect">
            <a:avLst/>
          </a:prstGeom>
          <a:noFill/>
          <a:ln w="1270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t="3674" r="4411" b="4715"/>
          <a:stretch>
            <a:fillRect/>
          </a:stretch>
        </p:blipFill>
        <p:spPr bwMode="auto">
          <a:xfrm>
            <a:off x="8429922" y="1487320"/>
            <a:ext cx="2842431" cy="2134637"/>
          </a:xfrm>
          <a:prstGeom prst="rect">
            <a:avLst/>
          </a:prstGeom>
          <a:ln w="127000">
            <a:solidFill>
              <a:srgbClr val="25CBC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26337" r="14607" b="4527"/>
          <a:stretch>
            <a:fillRect/>
          </a:stretch>
        </p:blipFill>
        <p:spPr bwMode="auto">
          <a:xfrm>
            <a:off x="4410722" y="3028144"/>
            <a:ext cx="3369563" cy="2530508"/>
          </a:xfrm>
          <a:prstGeom prst="rect">
            <a:avLst/>
          </a:prstGeom>
          <a:ln w="1270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5992" r="4274" b="4120"/>
          <a:stretch>
            <a:fillRect/>
          </a:stretch>
        </p:blipFill>
        <p:spPr bwMode="auto">
          <a:xfrm>
            <a:off x="8516524" y="4281442"/>
            <a:ext cx="2848698" cy="2143588"/>
          </a:xfrm>
          <a:prstGeom prst="rect">
            <a:avLst/>
          </a:prstGeom>
          <a:ln w="1270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t="5827" r="6757"/>
          <a:stretch>
            <a:fillRect/>
          </a:stretch>
        </p:blipFill>
        <p:spPr bwMode="auto">
          <a:xfrm>
            <a:off x="986402" y="4409269"/>
            <a:ext cx="2921336" cy="2200427"/>
          </a:xfrm>
          <a:prstGeom prst="rect">
            <a:avLst/>
          </a:prstGeom>
          <a:ln w="1270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2794" y="6425030"/>
            <a:ext cx="2427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Arbués </a:t>
            </a:r>
            <a:r>
              <a:rPr lang="en-US" dirty="0"/>
              <a:t>et al. </a:t>
            </a:r>
            <a:r>
              <a:rPr lang="en-US" dirty="0" smtClean="0"/>
              <a:t>2007</a:t>
            </a: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945821" y="3818262"/>
            <a:ext cx="4246179" cy="375977"/>
          </a:xfrm>
          <a:prstGeom prst="rect">
            <a:avLst/>
          </a:prstGeom>
          <a:ln w="127000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2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Mudstone-clastics conglomerates 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379190" y="2501150"/>
            <a:ext cx="3472038" cy="428381"/>
          </a:xfrm>
          <a:prstGeom prst="rect">
            <a:avLst/>
          </a:prstGeom>
          <a:ln w="127000">
            <a:solidFill>
              <a:schemeClr val="accent4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2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Thick-bedded sandstones 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7047187" y="909970"/>
            <a:ext cx="5144814" cy="514286"/>
          </a:xfrm>
          <a:prstGeom prst="rect">
            <a:avLst/>
          </a:prstGeom>
          <a:ln w="127000">
            <a:solidFill>
              <a:srgbClr val="25CBC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2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Heterolithic packages and mudstone beds</a:t>
            </a:r>
            <a:endParaRPr lang="fr-FR" b="1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260548" y="909970"/>
            <a:ext cx="2773318" cy="419690"/>
          </a:xfrm>
          <a:prstGeom prst="rect">
            <a:avLst/>
          </a:prstGeom>
          <a:noFill/>
          <a:ln w="1270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2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Gravelly mudstones </a:t>
            </a:r>
          </a:p>
        </p:txBody>
      </p:sp>
    </p:spTree>
    <p:extLst>
      <p:ext uri="{BB962C8B-B14F-4D97-AF65-F5344CB8AC3E}">
        <p14:creationId xmlns:p14="http://schemas.microsoft.com/office/powerpoint/2010/main" val="40634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Ainsa outcrop: Facies MODEL</a:t>
            </a:r>
            <a:endParaRPr lang="en-US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47" y="2914341"/>
            <a:ext cx="7067595" cy="3648383"/>
          </a:xfrm>
          <a:prstGeom prst="rect">
            <a:avLst/>
          </a:prstGeom>
        </p:spPr>
      </p:pic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827791" y="981537"/>
            <a:ext cx="2287677" cy="64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6" tIns="45688" rIns="91376" bIns="45688">
            <a:spAutoFit/>
          </a:bodyPr>
          <a:lstStyle>
            <a:lvl1pPr defTabSz="1042988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522288" defTabSz="1042988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042988" defTabSz="1042988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65275" defTabSz="1042988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5975" defTabSz="1042988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43175" algn="r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00375" algn="r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57575" algn="r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14775" algn="r" defTabSz="1042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GB" altLang="fr-FR" sz="1800" b="1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3D Reservoir Model </a:t>
            </a:r>
          </a:p>
          <a:p>
            <a:r>
              <a:rPr lang="en-GB" altLang="fr-FR" sz="1800" b="1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Jardin </a:t>
            </a:r>
            <a:r>
              <a:rPr lang="en-GB" altLang="fr-FR" sz="1800" b="1" i="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 al., </a:t>
            </a:r>
            <a:r>
              <a:rPr lang="en-GB" altLang="fr-FR" sz="1800" b="1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2010</a:t>
            </a:r>
            <a:endParaRPr lang="fr-FR" altLang="fr-FR" sz="1800" b="1" i="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7791" y="1648791"/>
            <a:ext cx="1499031" cy="338506"/>
          </a:xfrm>
          <a:prstGeom prst="rect">
            <a:avLst/>
          </a:prstGeom>
        </p:spPr>
        <p:txBody>
          <a:bodyPr wrap="none" lIns="91392" tIns="45696" rIns="91392" bIns="45696">
            <a:spAutoFit/>
          </a:bodyPr>
          <a:lstStyle/>
          <a:p>
            <a:r>
              <a:rPr lang="en-GB" altLang="fr-FR" b="1" i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O. Lerat, 2013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817919"/>
            <a:ext cx="45815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7992374" y="3638729"/>
            <a:ext cx="4199626" cy="1584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200" kern="120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rgbClr val="0070C0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Model characteristics</a:t>
            </a:r>
          </a:p>
          <a:p>
            <a:pPr lvl="1"/>
            <a:r>
              <a:rPr lang="en-US" dirty="0"/>
              <a:t>64 cells in I (X length: 960 m)</a:t>
            </a:r>
            <a:endParaRPr lang="fr-FR" dirty="0"/>
          </a:p>
          <a:p>
            <a:pPr lvl="1"/>
            <a:r>
              <a:rPr lang="en-US" dirty="0"/>
              <a:t>70 cells in J (Y length: 1050 m)</a:t>
            </a:r>
            <a:endParaRPr lang="fr-FR" dirty="0"/>
          </a:p>
          <a:p>
            <a:pPr lvl="1"/>
            <a:r>
              <a:rPr lang="en-US" dirty="0"/>
              <a:t>145 cells in K (Z length: 50 m) </a:t>
            </a:r>
            <a:endParaRPr lang="fr-FR" dirty="0"/>
          </a:p>
          <a:p>
            <a:pPr lvl="1"/>
            <a:endParaRPr lang="en-US" dirty="0" smtClean="0"/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69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924050" y="6536694"/>
            <a:ext cx="87915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[1] </a:t>
            </a:r>
            <a:r>
              <a:rPr lang="en-US" sz="1400" dirty="0"/>
              <a:t>Howell, J. V., 1960, Glossary of geology and related sciences. American Geological Institute, Washington, p. 207-208</a:t>
            </a:r>
            <a:endParaRPr lang="fr-FR" sz="1400" dirty="0"/>
          </a:p>
        </p:txBody>
      </p:sp>
      <p:grpSp>
        <p:nvGrpSpPr>
          <p:cNvPr id="5" name="Groupe 4"/>
          <p:cNvGrpSpPr/>
          <p:nvPr/>
        </p:nvGrpSpPr>
        <p:grpSpPr>
          <a:xfrm>
            <a:off x="2912612" y="2809875"/>
            <a:ext cx="6288539" cy="3748085"/>
            <a:chOff x="102736" y="1933574"/>
            <a:chExt cx="7717289" cy="4938712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73" y="2714958"/>
              <a:ext cx="2767128" cy="2275806"/>
            </a:xfrm>
            <a:prstGeom prst="rect">
              <a:avLst/>
            </a:prstGeom>
          </p:spPr>
        </p:pic>
        <p:pic>
          <p:nvPicPr>
            <p:cNvPr id="12" name="Image 11"/>
            <p:cNvPicPr/>
            <p:nvPr/>
          </p:nvPicPr>
          <p:blipFill rotWithShape="1">
            <a:blip r:embed="rId3"/>
            <a:srcRect l="12787" r="16883" b="14117"/>
            <a:stretch/>
          </p:blipFill>
          <p:spPr bwMode="auto">
            <a:xfrm>
              <a:off x="3901994" y="4981575"/>
              <a:ext cx="3306445" cy="189071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Rectangle à quatre flèches 17"/>
            <p:cNvSpPr/>
            <p:nvPr/>
          </p:nvSpPr>
          <p:spPr>
            <a:xfrm>
              <a:off x="3733799" y="1933574"/>
              <a:ext cx="4086226" cy="3838575"/>
            </a:xfrm>
            <a:prstGeom prst="quad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675373" y="4707493"/>
              <a:ext cx="2282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/>
                <a:t>Reservoir </a:t>
              </a:r>
              <a:r>
                <a:rPr lang="en-US" sz="2000" b="1" dirty="0" smtClean="0"/>
                <a:t>Engineers</a:t>
              </a:r>
              <a:endParaRPr lang="en-US" sz="2000" b="1" dirty="0"/>
            </a:p>
          </p:txBody>
        </p:sp>
        <p:sp>
          <p:nvSpPr>
            <p:cNvPr id="9" name="ZoneTexte 8"/>
            <p:cNvSpPr txBox="1"/>
            <p:nvPr/>
          </p:nvSpPr>
          <p:spPr>
            <a:xfrm rot="16200000">
              <a:off x="3787078" y="3668933"/>
              <a:ext cx="1600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/>
                <a:t>New learning</a:t>
              </a:r>
            </a:p>
          </p:txBody>
        </p:sp>
        <p:sp>
          <p:nvSpPr>
            <p:cNvPr id="3" name="Ellipse 2"/>
            <p:cNvSpPr/>
            <p:nvPr/>
          </p:nvSpPr>
          <p:spPr>
            <a:xfrm rot="1396965">
              <a:off x="102736" y="2884585"/>
              <a:ext cx="7673780" cy="3569244"/>
            </a:xfrm>
            <a:prstGeom prst="ellipse">
              <a:avLst/>
            </a:prstGeom>
            <a:noFill/>
            <a:ln w="66675">
              <a:solidFill>
                <a:srgbClr val="FFC000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MOTIVATION</a:t>
            </a:r>
            <a:endParaRPr lang="fr-FR" b="1" dirty="0"/>
          </a:p>
        </p:txBody>
      </p:sp>
      <p:pic>
        <p:nvPicPr>
          <p:cNvPr id="15" name="Picture 37" descr="logo_ifpschool_bleu_40x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00" y="4699688"/>
            <a:ext cx="721942" cy="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90551" y="847725"/>
            <a:ext cx="1160145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An outcrop </a:t>
            </a:r>
            <a:r>
              <a:rPr lang="en-US" dirty="0"/>
              <a:t>is a visible exposure of </a:t>
            </a:r>
            <a:r>
              <a:rPr lang="en-US" dirty="0">
                <a:hlinkClick r:id="rId5" tooltip="Bedrock"/>
              </a:rPr>
              <a:t>bedrock</a:t>
            </a:r>
            <a:r>
              <a:rPr lang="en-US" dirty="0"/>
              <a:t> or ancient </a:t>
            </a:r>
            <a:r>
              <a:rPr lang="en-US" dirty="0">
                <a:hlinkClick r:id="rId6" tooltip="Superficial deposits"/>
              </a:rPr>
              <a:t>superficial deposits</a:t>
            </a:r>
            <a:r>
              <a:rPr lang="en-US" dirty="0"/>
              <a:t> on the surface of the Earth, [1</a:t>
            </a:r>
            <a:r>
              <a:rPr lang="en-US" dirty="0" smtClean="0"/>
              <a:t>]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Gives information on </a:t>
            </a:r>
            <a:r>
              <a:rPr lang="en-US" dirty="0"/>
              <a:t>f</a:t>
            </a:r>
            <a:r>
              <a:rPr lang="en-US" dirty="0" smtClean="0"/>
              <a:t>acies distribution of a reservoir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No information on petro-physical properties</a:t>
            </a:r>
          </a:p>
          <a:p>
            <a:endParaRPr lang="en-US" dirty="0"/>
          </a:p>
          <a:p>
            <a:r>
              <a:rPr lang="en-US" sz="2400" b="1" dirty="0" smtClean="0"/>
              <a:t>Goal of this work: </a:t>
            </a:r>
            <a:r>
              <a:rPr lang="en-US" sz="2400" b="1" dirty="0" smtClean="0">
                <a:sym typeface="Wingdings" panose="05000000000000000000" pitchFamily="2" charset="2"/>
              </a:rPr>
              <a:t>Evaluate/Understand polymer process impact considering realistic facies and permeability distributions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159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Water flood / polymer slug injection</a:t>
            </a:r>
            <a:endParaRPr lang="en-US" b="1" dirty="0"/>
          </a:p>
        </p:txBody>
      </p:sp>
      <p:grpSp>
        <p:nvGrpSpPr>
          <p:cNvPr id="4" name="Groupe 3"/>
          <p:cNvGrpSpPr/>
          <p:nvPr/>
        </p:nvGrpSpPr>
        <p:grpSpPr>
          <a:xfrm>
            <a:off x="2161605" y="4683516"/>
            <a:ext cx="7691543" cy="1057723"/>
            <a:chOff x="86544" y="1387118"/>
            <a:chExt cx="7691543" cy="1057723"/>
          </a:xfrm>
        </p:grpSpPr>
        <p:grpSp>
          <p:nvGrpSpPr>
            <p:cNvPr id="5" name="Groupe 4"/>
            <p:cNvGrpSpPr/>
            <p:nvPr/>
          </p:nvGrpSpPr>
          <p:grpSpPr>
            <a:xfrm>
              <a:off x="86544" y="1762125"/>
              <a:ext cx="7691543" cy="682716"/>
              <a:chOff x="86544" y="1762125"/>
              <a:chExt cx="7691543" cy="682716"/>
            </a:xfrm>
          </p:grpSpPr>
          <p:sp>
            <p:nvSpPr>
              <p:cNvPr id="9" name="ZoneTexte 8"/>
              <p:cNvSpPr txBox="1"/>
              <p:nvPr/>
            </p:nvSpPr>
            <p:spPr>
              <a:xfrm>
                <a:off x="86544" y="2111728"/>
                <a:ext cx="885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04/14/16</a:t>
                </a:r>
                <a:endParaRPr lang="fr-FR" sz="1400" dirty="0"/>
              </a:p>
            </p:txBody>
          </p:sp>
          <p:grpSp>
            <p:nvGrpSpPr>
              <p:cNvPr id="10" name="Groupe 9"/>
              <p:cNvGrpSpPr/>
              <p:nvPr/>
            </p:nvGrpSpPr>
            <p:grpSpPr>
              <a:xfrm>
                <a:off x="500063" y="1762125"/>
                <a:ext cx="7278024" cy="682716"/>
                <a:chOff x="500063" y="1762125"/>
                <a:chExt cx="7278024" cy="682716"/>
              </a:xfrm>
            </p:grpSpPr>
            <p:sp>
              <p:nvSpPr>
                <p:cNvPr id="13" name="Flèche droite 12"/>
                <p:cNvSpPr/>
                <p:nvPr/>
              </p:nvSpPr>
              <p:spPr>
                <a:xfrm>
                  <a:off x="500063" y="1762125"/>
                  <a:ext cx="7024266" cy="45720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" name="ZoneTexte 19"/>
                <p:cNvSpPr txBox="1"/>
                <p:nvPr/>
              </p:nvSpPr>
              <p:spPr>
                <a:xfrm>
                  <a:off x="6838520" y="2137064"/>
                  <a:ext cx="93956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/>
                    <a:t>04/14/30</a:t>
                  </a:r>
                  <a:endParaRPr lang="fr-FR" sz="1400" dirty="0"/>
                </a:p>
              </p:txBody>
            </p:sp>
          </p:grpSp>
        </p:grpSp>
        <p:sp>
          <p:nvSpPr>
            <p:cNvPr id="7" name="ZoneTexte 6"/>
            <p:cNvSpPr txBox="1"/>
            <p:nvPr/>
          </p:nvSpPr>
          <p:spPr>
            <a:xfrm>
              <a:off x="2824870" y="1387118"/>
              <a:ext cx="2230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70C0"/>
                  </a:solidFill>
                </a:rPr>
                <a:t>W 600m</a:t>
              </a:r>
              <a:r>
                <a:rPr lang="fr-FR" b="1" baseline="30000" dirty="0" smtClean="0">
                  <a:solidFill>
                    <a:srgbClr val="0070C0"/>
                  </a:solidFill>
                </a:rPr>
                <a:t>3</a:t>
              </a:r>
              <a:r>
                <a:rPr lang="fr-FR" b="1" dirty="0" smtClean="0">
                  <a:solidFill>
                    <a:srgbClr val="0070C0"/>
                  </a:solidFill>
                </a:rPr>
                <a:t>/D</a:t>
              </a:r>
              <a:endParaRPr lang="fr-FR" b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2180655" y="5664840"/>
            <a:ext cx="7691543" cy="1193160"/>
            <a:chOff x="1771080" y="4208969"/>
            <a:chExt cx="7691543" cy="1193160"/>
          </a:xfrm>
        </p:grpSpPr>
        <p:sp>
          <p:nvSpPr>
            <p:cNvPr id="23" name="ZoneTexte 22"/>
            <p:cNvSpPr txBox="1"/>
            <p:nvPr/>
          </p:nvSpPr>
          <p:spPr>
            <a:xfrm>
              <a:off x="3994595" y="5094352"/>
              <a:ext cx="869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04/14/18</a:t>
              </a:r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1771080" y="4208969"/>
              <a:ext cx="7691543" cy="1187888"/>
              <a:chOff x="1771080" y="2382150"/>
              <a:chExt cx="7691543" cy="1187888"/>
            </a:xfrm>
          </p:grpSpPr>
          <p:grpSp>
            <p:nvGrpSpPr>
              <p:cNvPr id="25" name="Groupe 24"/>
              <p:cNvGrpSpPr/>
              <p:nvPr/>
            </p:nvGrpSpPr>
            <p:grpSpPr>
              <a:xfrm>
                <a:off x="1771080" y="2382150"/>
                <a:ext cx="7691543" cy="1187888"/>
                <a:chOff x="86544" y="1256953"/>
                <a:chExt cx="7691543" cy="1187888"/>
              </a:xfrm>
            </p:grpSpPr>
            <p:grpSp>
              <p:nvGrpSpPr>
                <p:cNvPr id="27" name="Groupe 26"/>
                <p:cNvGrpSpPr/>
                <p:nvPr/>
              </p:nvGrpSpPr>
              <p:grpSpPr>
                <a:xfrm>
                  <a:off x="86544" y="1269727"/>
                  <a:ext cx="7691543" cy="1175114"/>
                  <a:chOff x="86544" y="1269727"/>
                  <a:chExt cx="7691543" cy="1175114"/>
                </a:xfrm>
              </p:grpSpPr>
              <p:sp>
                <p:nvSpPr>
                  <p:cNvPr id="30" name="ZoneTexte 29"/>
                  <p:cNvSpPr txBox="1"/>
                  <p:nvPr/>
                </p:nvSpPr>
                <p:spPr>
                  <a:xfrm>
                    <a:off x="86544" y="2111728"/>
                    <a:ext cx="885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400" dirty="0" smtClean="0"/>
                      <a:t>04/14/16</a:t>
                    </a:r>
                    <a:endParaRPr lang="fr-FR" sz="1400" dirty="0"/>
                  </a:p>
                </p:txBody>
              </p:sp>
              <p:grpSp>
                <p:nvGrpSpPr>
                  <p:cNvPr id="31" name="Groupe 30"/>
                  <p:cNvGrpSpPr/>
                  <p:nvPr/>
                </p:nvGrpSpPr>
                <p:grpSpPr>
                  <a:xfrm>
                    <a:off x="500063" y="1269727"/>
                    <a:ext cx="7278024" cy="1175114"/>
                    <a:chOff x="500063" y="1269727"/>
                    <a:chExt cx="7278024" cy="1175114"/>
                  </a:xfrm>
                </p:grpSpPr>
                <p:sp>
                  <p:nvSpPr>
                    <p:cNvPr id="33" name="Flèche droite 32"/>
                    <p:cNvSpPr/>
                    <p:nvPr/>
                  </p:nvSpPr>
                  <p:spPr>
                    <a:xfrm>
                      <a:off x="500063" y="1762125"/>
                      <a:ext cx="7024266" cy="457200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1738193" y="1874075"/>
                      <a:ext cx="1006767" cy="2366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35" name="ZoneTexte 34"/>
                    <p:cNvSpPr txBox="1"/>
                    <p:nvPr/>
                  </p:nvSpPr>
                  <p:spPr>
                    <a:xfrm>
                      <a:off x="4861593" y="1269727"/>
                      <a:ext cx="21806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b="1" dirty="0" smtClean="0">
                          <a:solidFill>
                            <a:srgbClr val="0070C0"/>
                          </a:solidFill>
                        </a:rPr>
                        <a:t>W 600m</a:t>
                      </a:r>
                      <a:r>
                        <a:rPr lang="fr-FR" b="1" baseline="300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fr-FR" b="1" dirty="0" smtClean="0">
                          <a:solidFill>
                            <a:srgbClr val="0070C0"/>
                          </a:solidFill>
                        </a:rPr>
                        <a:t>/D</a:t>
                      </a:r>
                    </a:p>
                  </p:txBody>
                </p:sp>
                <p:sp>
                  <p:nvSpPr>
                    <p:cNvPr id="36" name="ZoneTexte 35"/>
                    <p:cNvSpPr txBox="1"/>
                    <p:nvPr/>
                  </p:nvSpPr>
                  <p:spPr>
                    <a:xfrm>
                      <a:off x="3404965" y="2113111"/>
                      <a:ext cx="86980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400" dirty="0" smtClean="0"/>
                        <a:t>04/14/19</a:t>
                      </a:r>
                      <a:endParaRPr lang="fr-FR" sz="1400" dirty="0"/>
                    </a:p>
                  </p:txBody>
                </p:sp>
                <p:sp>
                  <p:nvSpPr>
                    <p:cNvPr id="37" name="ZoneTexte 36"/>
                    <p:cNvSpPr txBox="1"/>
                    <p:nvPr/>
                  </p:nvSpPr>
                  <p:spPr>
                    <a:xfrm>
                      <a:off x="6838520" y="2137064"/>
                      <a:ext cx="93956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400" dirty="0" smtClean="0"/>
                        <a:t>04/14/30</a:t>
                      </a:r>
                      <a:endParaRPr lang="fr-FR" sz="1400" dirty="0"/>
                    </a:p>
                  </p:txBody>
                </p:sp>
              </p:grpSp>
              <p:sp>
                <p:nvSpPr>
                  <p:cNvPr id="32" name="ZoneTexte 31"/>
                  <p:cNvSpPr txBox="1"/>
                  <p:nvPr/>
                </p:nvSpPr>
                <p:spPr>
                  <a:xfrm>
                    <a:off x="1306425" y="2128425"/>
                    <a:ext cx="885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400" dirty="0" smtClean="0"/>
                      <a:t>04/14/17</a:t>
                    </a:r>
                    <a:endParaRPr lang="fr-FR" sz="1400" dirty="0"/>
                  </a:p>
                </p:txBody>
              </p:sp>
            </p:grpSp>
            <p:sp>
              <p:nvSpPr>
                <p:cNvPr id="28" name="ZoneTexte 27"/>
                <p:cNvSpPr txBox="1"/>
                <p:nvPr/>
              </p:nvSpPr>
              <p:spPr>
                <a:xfrm>
                  <a:off x="403686" y="1256953"/>
                  <a:ext cx="13345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rgbClr val="0070C0"/>
                      </a:solidFill>
                    </a:rPr>
                    <a:t>W 600m</a:t>
                  </a:r>
                  <a:r>
                    <a:rPr lang="fr-FR" b="1" baseline="30000" dirty="0" smtClean="0">
                      <a:solidFill>
                        <a:srgbClr val="0070C0"/>
                      </a:solidFill>
                    </a:rPr>
                    <a:t>3</a:t>
                  </a:r>
                  <a:r>
                    <a:rPr lang="fr-FR" b="1" dirty="0" smtClean="0">
                      <a:solidFill>
                        <a:srgbClr val="0070C0"/>
                      </a:solidFill>
                    </a:rPr>
                    <a:t>/D</a:t>
                  </a:r>
                  <a:endParaRPr lang="fr-FR" b="1" baseline="300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>
                  <a:off x="1771079" y="1258322"/>
                  <a:ext cx="223056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 smtClean="0">
                      <a:solidFill>
                        <a:srgbClr val="0070C0"/>
                      </a:solidFill>
                    </a:rPr>
                    <a:t>W 600m</a:t>
                  </a:r>
                  <a:r>
                    <a:rPr lang="fr-FR" b="1" baseline="30000" dirty="0" smtClean="0">
                      <a:solidFill>
                        <a:srgbClr val="0070C0"/>
                      </a:solidFill>
                    </a:rPr>
                    <a:t>3</a:t>
                  </a:r>
                  <a:r>
                    <a:rPr lang="fr-FR" b="1" dirty="0" smtClean="0">
                      <a:solidFill>
                        <a:srgbClr val="0070C0"/>
                      </a:solidFill>
                    </a:rPr>
                    <a:t>/D</a:t>
                  </a:r>
                  <a:endParaRPr lang="fr-FR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fr-FR" b="1" dirty="0" smtClean="0">
                      <a:solidFill>
                        <a:srgbClr val="FF0000"/>
                      </a:solidFill>
                    </a:rPr>
                    <a:t>Pol 1000 / 500 ppm</a:t>
                  </a:r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4442811" y="3000722"/>
                <a:ext cx="998465" cy="230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42028"/>
            <a:ext cx="6501863" cy="381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719096" y="2307193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INJ</a:t>
            </a:r>
            <a:endParaRPr lang="fr-FR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2848104" y="1651337"/>
            <a:ext cx="63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Prod</a:t>
            </a:r>
            <a:endParaRPr lang="fr-FR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5617030" y="2571750"/>
            <a:ext cx="63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Prod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151278" y="2020669"/>
            <a:ext cx="37267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Injector Well (INJ)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Qmax = 600 m</a:t>
            </a:r>
            <a:r>
              <a:rPr lang="en-US" baseline="30000" dirty="0" smtClean="0">
                <a:sym typeface="Wingdings" panose="05000000000000000000" pitchFamily="2" charset="2"/>
              </a:rPr>
              <a:t>3</a:t>
            </a:r>
            <a:r>
              <a:rPr lang="en-US" dirty="0" smtClean="0">
                <a:sym typeface="Wingdings" panose="05000000000000000000" pitchFamily="2" charset="2"/>
              </a:rPr>
              <a:t>/Day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Pmax  = 500Bar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If Pmax is achieved, injection is done 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using a pressure control (Pmax fixed)</a:t>
            </a:r>
          </a:p>
          <a:p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771587" y="5038794"/>
            <a:ext cx="218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Water Flood scenario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9771587" y="6180891"/>
            <a:ext cx="1800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Polymer scenario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9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10333</TotalTime>
  <Words>986</Words>
  <Application>Microsoft Office PowerPoint</Application>
  <PresentationFormat>Personnalisé</PresentationFormat>
  <Paragraphs>282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OUTLINE</vt:lpstr>
      <vt:lpstr>Ainsa Outcrop</vt:lpstr>
      <vt:lpstr>Ainsa Outcrop studies</vt:lpstr>
      <vt:lpstr>Facies Characterization</vt:lpstr>
      <vt:lpstr>Geology and reservoir characteristics</vt:lpstr>
      <vt:lpstr>Ainsa outcrop: Facies MODEL</vt:lpstr>
      <vt:lpstr>MOTIVATION</vt:lpstr>
      <vt:lpstr>Water flood / polymer slug injection</vt:lpstr>
      <vt:lpstr>fractured model</vt:lpstr>
      <vt:lpstr>Fractured model: Water Flood / Polymer slug</vt:lpstr>
      <vt:lpstr>Fractured model: Polymer IMPACTS (from wells)</vt:lpstr>
      <vt:lpstr>Fractured model: OIL SATURATION</vt:lpstr>
      <vt:lpstr>Other hypotheses</vt:lpstr>
      <vt:lpstr>Other hypotheses</vt:lpstr>
      <vt:lpstr>UNCONSOLIDATED hypothesis</vt:lpstr>
      <vt:lpstr>UNCONSOLIDATED hypothesis</vt:lpstr>
      <vt:lpstr>Unconsolidated hypothesis: OIL SATURATION</vt:lpstr>
      <vt:lpstr>Permeable hypothesis</vt:lpstr>
      <vt:lpstr>Permeable hypothesis</vt:lpstr>
      <vt:lpstr>Permeable hypothesis</vt:lpstr>
      <vt:lpstr>Conclusions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Colignon</dc:creator>
  <cp:lastModifiedBy>FOURNO Andre</cp:lastModifiedBy>
  <cp:revision>649</cp:revision>
  <cp:lastPrinted>2016-03-11T10:09:08Z</cp:lastPrinted>
  <dcterms:created xsi:type="dcterms:W3CDTF">2015-11-02T15:34:28Z</dcterms:created>
  <dcterms:modified xsi:type="dcterms:W3CDTF">2018-05-04T09:01:30Z</dcterms:modified>
</cp:coreProperties>
</file>