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4" r:id="rId1"/>
  </p:sldMasterIdLst>
  <p:notesMasterIdLst>
    <p:notesMasterId r:id="rId15"/>
  </p:notesMasterIdLst>
  <p:handoutMasterIdLst>
    <p:handoutMasterId r:id="rId16"/>
  </p:handoutMasterIdLst>
  <p:sldIdLst>
    <p:sldId id="358" r:id="rId2"/>
    <p:sldId id="702" r:id="rId3"/>
    <p:sldId id="719" r:id="rId4"/>
    <p:sldId id="703" r:id="rId5"/>
    <p:sldId id="735" r:id="rId6"/>
    <p:sldId id="734" r:id="rId7"/>
    <p:sldId id="691" r:id="rId8"/>
    <p:sldId id="737" r:id="rId9"/>
    <p:sldId id="738" r:id="rId10"/>
    <p:sldId id="742" r:id="rId11"/>
    <p:sldId id="743" r:id="rId12"/>
    <p:sldId id="731" r:id="rId13"/>
    <p:sldId id="700" r:id="rId14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FFFF99"/>
    <a:srgbClr val="CCFF99"/>
    <a:srgbClr val="77C0D7"/>
    <a:srgbClr val="7BA0C9"/>
    <a:srgbClr val="0093AB"/>
    <a:srgbClr val="002B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88800" autoAdjust="0"/>
  </p:normalViewPr>
  <p:slideViewPr>
    <p:cSldViewPr snapToGrid="0">
      <p:cViewPr varScale="1">
        <p:scale>
          <a:sx n="76" d="100"/>
          <a:sy n="76" d="100"/>
        </p:scale>
        <p:origin x="917" y="43"/>
      </p:cViewPr>
      <p:guideLst>
        <p:guide orient="horz" pos="2160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14" y="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6456405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B41CBB51-64C1-439F-B0F2-32CBB6FFD124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831729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NL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276188-2272-4BD6-BE51-5541A27A46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1CBB51-64C1-439F-B0F2-32CBB6FFD124}" type="slidenum">
              <a:rPr lang="en-US" altLang="nl-NL" smtClean="0"/>
              <a:pPr>
                <a:defRPr/>
              </a:pPr>
              <a:t>1</a:t>
            </a:fld>
            <a:endParaRPr lang="en-US" alt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NL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34F0AB-ABAB-43F8-9E49-A21586ACB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1CBB51-64C1-439F-B0F2-32CBB6FFD124}" type="slidenum">
              <a:rPr lang="en-US" altLang="nl-NL" smtClean="0"/>
              <a:pPr>
                <a:defRPr/>
              </a:pPr>
              <a:t>10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774222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NL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34F0AB-ABAB-43F8-9E49-A21586ACB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1CBB51-64C1-439F-B0F2-32CBB6FFD124}" type="slidenum">
              <a:rPr lang="en-US" altLang="nl-NL" smtClean="0"/>
              <a:pPr>
                <a:defRPr/>
              </a:pPr>
              <a:t>11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975165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NL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34F0AB-ABAB-43F8-9E49-A21586ACB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1CBB51-64C1-439F-B0F2-32CBB6FFD124}" type="slidenum">
              <a:rPr lang="en-US" altLang="nl-NL" smtClean="0"/>
              <a:pPr>
                <a:defRPr/>
              </a:pPr>
              <a:t>12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147237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NL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276188-2272-4BD6-BE51-5541A27A46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1CBB51-64C1-439F-B0F2-32CBB6FFD124}" type="slidenum">
              <a:rPr lang="en-US" altLang="nl-NL" smtClean="0"/>
              <a:pPr>
                <a:defRPr/>
              </a:pPr>
              <a:t>13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671694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NL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34F0AB-ABAB-43F8-9E49-A21586ACB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1CBB51-64C1-439F-B0F2-32CBB6FFD124}" type="slidenum">
              <a:rPr lang="en-US" altLang="nl-NL" smtClean="0"/>
              <a:pPr>
                <a:defRPr/>
              </a:pPr>
              <a:t>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264568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NL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34F0AB-ABAB-43F8-9E49-A21586ACB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1CBB51-64C1-439F-B0F2-32CBB6FFD124}" type="slidenum">
              <a:rPr lang="en-US" altLang="nl-NL" smtClean="0"/>
              <a:pPr>
                <a:defRPr/>
              </a:pPr>
              <a:t>3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791578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NL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34F0AB-ABAB-43F8-9E49-A21586ACB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1CBB51-64C1-439F-B0F2-32CBB6FFD124}" type="slidenum">
              <a:rPr lang="en-US" altLang="nl-NL" smtClean="0"/>
              <a:pPr>
                <a:defRPr/>
              </a:pPr>
              <a:t>4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765352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NL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34F0AB-ABAB-43F8-9E49-A21586ACB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1CBB51-64C1-439F-B0F2-32CBB6FFD124}" type="slidenum">
              <a:rPr lang="en-US" altLang="nl-NL" smtClean="0"/>
              <a:pPr>
                <a:defRPr/>
              </a:pPr>
              <a:t>5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407957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NL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34F0AB-ABAB-43F8-9E49-A21586ACB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1CBB51-64C1-439F-B0F2-32CBB6FFD124}" type="slidenum">
              <a:rPr lang="en-US" altLang="nl-NL" smtClean="0"/>
              <a:pPr>
                <a:defRPr/>
              </a:pPr>
              <a:t>6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683011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NL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34F0AB-ABAB-43F8-9E49-A21586ACB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1CBB51-64C1-439F-B0F2-32CBB6FFD124}" type="slidenum">
              <a:rPr lang="en-US" altLang="nl-NL" smtClean="0"/>
              <a:pPr>
                <a:defRPr/>
              </a:pPr>
              <a:t>7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032272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NL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34F0AB-ABAB-43F8-9E49-A21586ACB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1CBB51-64C1-439F-B0F2-32CBB6FFD124}" type="slidenum">
              <a:rPr lang="en-US" altLang="nl-NL" smtClean="0"/>
              <a:pPr>
                <a:defRPr/>
              </a:pPr>
              <a:t>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282892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NL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34F0AB-ABAB-43F8-9E49-A21586ACB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1CBB51-64C1-439F-B0F2-32CBB6FFD124}" type="slidenum">
              <a:rPr lang="en-US" altLang="nl-NL" smtClean="0"/>
              <a:pPr>
                <a:defRPr/>
              </a:pPr>
              <a:t>9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26620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9955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 userDrawn="1"/>
        </p:nvSpPr>
        <p:spPr bwMode="auto">
          <a:xfrm>
            <a:off x="0" y="718302"/>
            <a:ext cx="12192000" cy="714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defRPr/>
            </a:pPr>
            <a:endParaRPr lang="nl-NL" altLang="nl-NL" sz="220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019" y="1828800"/>
            <a:ext cx="10198100" cy="3505200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bg2"/>
              </a:buClr>
              <a:buFont typeface="Wingdings" panose="05000000000000000000" pitchFamily="2" charset="2"/>
              <a:buChar char="q"/>
              <a:defRPr/>
            </a:lvl1pPr>
            <a:lvl2pPr marL="576263" indent="-190500">
              <a:buClr>
                <a:schemeClr val="tx1"/>
              </a:buClr>
              <a:buFont typeface="Wingdings" panose="05000000000000000000" pitchFamily="2" charset="2"/>
              <a:buChar char="Ø"/>
              <a:defRPr/>
            </a:lvl2pPr>
            <a:lvl3pPr marL="957263" indent="-190500">
              <a:buClr>
                <a:schemeClr val="tx1"/>
              </a:buClr>
              <a:buFont typeface="Wingdings" panose="05000000000000000000" pitchFamily="2" charset="2"/>
              <a:buChar char="v"/>
              <a:defRPr/>
            </a:lvl3pPr>
            <a:lvl4pPr marL="1490663" indent="-342900">
              <a:buClr>
                <a:schemeClr val="tx1"/>
              </a:buClr>
              <a:buFont typeface="+mj-lt"/>
              <a:buAutoNum type="arabicParenR"/>
              <a:defRPr/>
            </a:lvl4pPr>
            <a:lvl5pPr marL="1528763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59B0C-D6C0-4971-896F-548F48BB9A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55190-87D3-4E73-8549-2E0C528681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82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4021" y="1828800"/>
            <a:ext cx="4997449" cy="3505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669" y="1828800"/>
            <a:ext cx="4997451" cy="3505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01425-00F3-4ED1-8272-24DFBFC71D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55190-87D3-4E73-8549-2E0C528681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0" y="718302"/>
            <a:ext cx="12192000" cy="714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defRPr/>
            </a:pPr>
            <a:endParaRPr lang="nl-NL" altLang="nl-NL" sz="2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81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63D132D-19C2-4BFE-A4A7-CCCB8F3DE9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55190-87D3-4E73-8549-2E0C528681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19"/>
          <p:cNvSpPr>
            <a:spLocks noChangeArrowheads="1"/>
          </p:cNvSpPr>
          <p:nvPr userDrawn="1"/>
        </p:nvSpPr>
        <p:spPr bwMode="auto">
          <a:xfrm>
            <a:off x="0" y="718302"/>
            <a:ext cx="12192000" cy="714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defRPr/>
            </a:pPr>
            <a:endParaRPr lang="nl-NL" altLang="nl-NL" sz="2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18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A63D132D-19C2-4BFE-A4A7-CCCB8F3DE9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98075" y="6444503"/>
            <a:ext cx="2743200" cy="365125"/>
          </a:xfrm>
        </p:spPr>
        <p:txBody>
          <a:bodyPr/>
          <a:lstStyle/>
          <a:p>
            <a:fld id="{A3D55190-87D3-4E73-8549-2E0C528681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059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1" y="1221971"/>
            <a:ext cx="6865119" cy="3505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7F81BE-9658-4877-B72B-8B0FE07A66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55190-87D3-4E73-8549-2E0C528681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19"/>
          <p:cNvSpPr>
            <a:spLocks noChangeArrowheads="1"/>
          </p:cNvSpPr>
          <p:nvPr userDrawn="1"/>
        </p:nvSpPr>
        <p:spPr bwMode="auto">
          <a:xfrm>
            <a:off x="0" y="718302"/>
            <a:ext cx="12192000" cy="714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defRPr/>
            </a:pPr>
            <a:endParaRPr lang="nl-NL" altLang="nl-NL" sz="2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57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0"/>
          <p:cNvSpPr>
            <a:spLocks noChangeShapeType="1"/>
          </p:cNvSpPr>
          <p:nvPr/>
        </p:nvSpPr>
        <p:spPr bwMode="auto">
          <a:xfrm>
            <a:off x="0" y="6781800"/>
            <a:ext cx="12192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 sz="2400"/>
          </a:p>
        </p:txBody>
      </p:sp>
      <p:sp>
        <p:nvSpPr>
          <p:cNvPr id="1034" name="Rectangle 28"/>
          <p:cNvSpPr>
            <a:spLocks noChangeArrowheads="1"/>
          </p:cNvSpPr>
          <p:nvPr/>
        </p:nvSpPr>
        <p:spPr bwMode="auto">
          <a:xfrm>
            <a:off x="0" y="0"/>
            <a:ext cx="626533" cy="2057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defRPr/>
            </a:pPr>
            <a:endParaRPr lang="nl-NL" altLang="nl-NL" sz="2200">
              <a:cs typeface="+mn-cs"/>
            </a:endParaRPr>
          </a:p>
        </p:txBody>
      </p:sp>
      <p:pic>
        <p:nvPicPr>
          <p:cNvPr id="5" name="Picture 21" descr="TU_Delft_2.png                                                 00095E43Smidswater Server              C1CD65DB: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70" y="6444498"/>
            <a:ext cx="118321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Line 22"/>
          <p:cNvSpPr>
            <a:spLocks noChangeShapeType="1"/>
          </p:cNvSpPr>
          <p:nvPr/>
        </p:nvSpPr>
        <p:spPr bwMode="auto">
          <a:xfrm>
            <a:off x="0" y="6383770"/>
            <a:ext cx="1219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 sz="2400"/>
          </a:p>
        </p:txBody>
      </p:sp>
      <p:sp>
        <p:nvSpPr>
          <p:cNvPr id="1040" name="Rectangle 28"/>
          <p:cNvSpPr>
            <a:spLocks noChangeArrowheads="1"/>
          </p:cNvSpPr>
          <p:nvPr/>
        </p:nvSpPr>
        <p:spPr bwMode="auto">
          <a:xfrm>
            <a:off x="0" y="0"/>
            <a:ext cx="626533" cy="2057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defRPr/>
            </a:pPr>
            <a:endParaRPr lang="nl-NL" altLang="nl-NL" sz="2200"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3CF257-BF84-4EF4-AA4A-A02FCF6D3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8075" y="64445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2"/>
                </a:solidFill>
              </a:defRPr>
            </a:lvl1pPr>
          </a:lstStyle>
          <a:p>
            <a:fld id="{A3D55190-87D3-4E73-8549-2E0C528681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ED9CB90-5E13-4FA4-AA04-BE4103F8B2B3}"/>
              </a:ext>
            </a:extLst>
          </p:cNvPr>
          <p:cNvSpPr txBox="1">
            <a:spLocks/>
          </p:cNvSpPr>
          <p:nvPr userDrawn="1"/>
        </p:nvSpPr>
        <p:spPr>
          <a:xfrm>
            <a:off x="708660" y="71438"/>
            <a:ext cx="10212917" cy="646864"/>
          </a:xfrm>
          <a:prstGeom prst="rect">
            <a:avLst/>
          </a:prstGeom>
        </p:spPr>
        <p:txBody>
          <a:bodyPr/>
          <a:lstStyle>
            <a:lvl1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2pPr>
            <a:lvl3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3pPr>
            <a:lvl4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4pPr>
            <a:lvl5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5pPr>
            <a:lvl6pPr marL="13144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6pPr>
            <a:lvl7pPr marL="17716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7pPr>
            <a:lvl8pPr marL="22288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8pPr>
            <a:lvl9pPr marL="26860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sz="3400" kern="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E40B17F-0D0B-4F3D-BDB1-F870F853A8C5}"/>
              </a:ext>
            </a:extLst>
          </p:cNvPr>
          <p:cNvSpPr txBox="1">
            <a:spLocks/>
          </p:cNvSpPr>
          <p:nvPr userDrawn="1"/>
        </p:nvSpPr>
        <p:spPr>
          <a:xfrm>
            <a:off x="708660" y="59491"/>
            <a:ext cx="10212917" cy="646864"/>
          </a:xfrm>
          <a:prstGeom prst="rect">
            <a:avLst/>
          </a:prstGeom>
        </p:spPr>
        <p:txBody>
          <a:bodyPr/>
          <a:lstStyle>
            <a:lvl1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2pPr>
            <a:lvl3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3pPr>
            <a:lvl4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4pPr>
            <a:lvl5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5pPr>
            <a:lvl6pPr marL="13144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6pPr>
            <a:lvl7pPr marL="17716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7pPr>
            <a:lvl8pPr marL="22288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8pPr>
            <a:lvl9pPr marL="26860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sz="3400" kern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7" r:id="rId1"/>
    <p:sldLayoutId id="2147484728" r:id="rId2"/>
    <p:sldLayoutId id="2147484730" r:id="rId3"/>
    <p:sldLayoutId id="2147484731" r:id="rId4"/>
    <p:sldLayoutId id="2147484720" r:id="rId5"/>
    <p:sldLayoutId id="2147484721" r:id="rId6"/>
  </p:sldLayoutIdLst>
  <p:hf hdr="0" dt="0"/>
  <p:txStyles>
    <p:titleStyle>
      <a:lvl1pPr marL="857250" indent="-85725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j-lt"/>
          <a:ea typeface="+mj-ea"/>
          <a:cs typeface="+mj-cs"/>
        </a:defRPr>
      </a:lvl1pPr>
      <a:lvl2pPr marL="857250" indent="-85725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Tahoma" pitchFamily="34" charset="0"/>
        </a:defRPr>
      </a:lvl2pPr>
      <a:lvl3pPr marL="857250" indent="-85725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Tahoma" pitchFamily="34" charset="0"/>
        </a:defRPr>
      </a:lvl3pPr>
      <a:lvl4pPr marL="857250" indent="-85725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Tahoma" pitchFamily="34" charset="0"/>
        </a:defRPr>
      </a:lvl4pPr>
      <a:lvl5pPr marL="857250" indent="-85725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Tahoma" pitchFamily="34" charset="0"/>
        </a:defRPr>
      </a:lvl5pPr>
      <a:lvl6pPr marL="1314450" indent="-85725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Tahoma" pitchFamily="34" charset="0"/>
        </a:defRPr>
      </a:lvl6pPr>
      <a:lvl7pPr marL="1771650" indent="-85725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Tahoma" pitchFamily="34" charset="0"/>
        </a:defRPr>
      </a:lvl7pPr>
      <a:lvl8pPr marL="2228850" indent="-85725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Tahoma" pitchFamily="34" charset="0"/>
        </a:defRPr>
      </a:lvl8pPr>
      <a:lvl9pPr marL="2686050" indent="-85725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Tahoma" pitchFamily="34" charset="0"/>
        </a:defRPr>
      </a:lvl9pPr>
    </p:titleStyle>
    <p:bodyStyle>
      <a:lvl1pPr marL="195263" indent="-195263" algn="l" rtl="0" eaLnBrk="0" fontAlgn="base" hangingPunct="0">
        <a:lnSpc>
          <a:spcPts val="2500"/>
        </a:lnSpc>
        <a:spcBef>
          <a:spcPct val="0"/>
        </a:spcBef>
        <a:spcAft>
          <a:spcPct val="25000"/>
        </a:spcAft>
        <a:buClr>
          <a:schemeClr val="bg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190500" algn="l" rtl="0" eaLnBrk="0" fontAlgn="base" hangingPunct="0">
        <a:lnSpc>
          <a:spcPts val="2500"/>
        </a:lnSpc>
        <a:spcBef>
          <a:spcPct val="0"/>
        </a:spcBef>
        <a:spcAft>
          <a:spcPct val="25000"/>
        </a:spcAft>
        <a:buClr>
          <a:schemeClr val="bg2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2pPr>
      <a:lvl3pPr marL="957263" indent="-190500" algn="l" rtl="0" eaLnBrk="0" fontAlgn="base" hangingPunct="0">
        <a:lnSpc>
          <a:spcPts val="2500"/>
        </a:lnSpc>
        <a:spcBef>
          <a:spcPct val="0"/>
        </a:spcBef>
        <a:spcAft>
          <a:spcPct val="25000"/>
        </a:spcAft>
        <a:buClr>
          <a:schemeClr val="bg2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3pPr>
      <a:lvl4pPr marL="1338263" indent="-190500" algn="l" rtl="0" eaLnBrk="0" fontAlgn="base" hangingPunct="0">
        <a:lnSpc>
          <a:spcPts val="2500"/>
        </a:lnSpc>
        <a:spcBef>
          <a:spcPct val="0"/>
        </a:spcBef>
        <a:spcAft>
          <a:spcPct val="25000"/>
        </a:spcAft>
        <a:buClr>
          <a:schemeClr val="bg2"/>
        </a:buClr>
        <a:buFont typeface="Times" pitchFamily="18" charset="0"/>
        <a:buChar char="•"/>
        <a:defRPr sz="1400">
          <a:solidFill>
            <a:schemeClr val="tx1"/>
          </a:solidFill>
          <a:latin typeface="+mn-lt"/>
        </a:defRPr>
      </a:lvl4pPr>
      <a:lvl5pPr marL="1719263" indent="-190500" algn="l" rtl="0" eaLnBrk="0" fontAlgn="base" hangingPunct="0">
        <a:lnSpc>
          <a:spcPts val="2500"/>
        </a:lnSpc>
        <a:spcBef>
          <a:spcPct val="0"/>
        </a:spcBef>
        <a:spcAft>
          <a:spcPct val="2500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5pPr>
      <a:lvl6pPr marL="2176463" indent="-190500" algn="l" rtl="0" eaLnBrk="0" fontAlgn="base" hangingPunct="0">
        <a:lnSpc>
          <a:spcPts val="2500"/>
        </a:lnSpc>
        <a:spcBef>
          <a:spcPct val="0"/>
        </a:spcBef>
        <a:spcAft>
          <a:spcPct val="2500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6pPr>
      <a:lvl7pPr marL="2633663" indent="-190500" algn="l" rtl="0" eaLnBrk="0" fontAlgn="base" hangingPunct="0">
        <a:lnSpc>
          <a:spcPts val="2500"/>
        </a:lnSpc>
        <a:spcBef>
          <a:spcPct val="0"/>
        </a:spcBef>
        <a:spcAft>
          <a:spcPct val="2500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7pPr>
      <a:lvl8pPr marL="3090863" indent="-190500" algn="l" rtl="0" eaLnBrk="0" fontAlgn="base" hangingPunct="0">
        <a:lnSpc>
          <a:spcPts val="2500"/>
        </a:lnSpc>
        <a:spcBef>
          <a:spcPct val="0"/>
        </a:spcBef>
        <a:spcAft>
          <a:spcPct val="2500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8pPr>
      <a:lvl9pPr marL="3548063" indent="-190500" algn="l" rtl="0" eaLnBrk="0" fontAlgn="base" hangingPunct="0">
        <a:lnSpc>
          <a:spcPts val="2500"/>
        </a:lnSpc>
        <a:spcBef>
          <a:spcPct val="0"/>
        </a:spcBef>
        <a:spcAft>
          <a:spcPct val="2500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f.xu-4@tudelft.n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1rkab7tlqy5f1.cloudfront.net/CiTG/Over%20faculteit/Afdelingen/Geoscience%20Engineering/RTEmagicC_logo__01.jpg%5B1%5D.jpg">
            <a:extLst>
              <a:ext uri="{FF2B5EF4-FFF2-40B4-BE49-F238E27FC236}">
                <a16:creationId xmlns:a16="http://schemas.microsoft.com/office/drawing/2014/main" id="{4DA38CB3-C596-4344-8478-DF2FC38FE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262" y="6138000"/>
            <a:ext cx="197873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85B29BE0-5B86-43C6-B7D3-2E05235B8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2626" y="5815624"/>
            <a:ext cx="29067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ts val="2500"/>
              </a:lnSpc>
              <a:spcAft>
                <a:spcPct val="25000"/>
              </a:spcAft>
              <a:buClr>
                <a:schemeClr val="bg2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500"/>
              </a:lnSpc>
              <a:spcAft>
                <a:spcPct val="25000"/>
              </a:spcAft>
              <a:buClr>
                <a:schemeClr val="bg2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500"/>
              </a:lnSpc>
              <a:spcAft>
                <a:spcPct val="25000"/>
              </a:spcAft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500"/>
              </a:lnSpc>
              <a:spcAft>
                <a:spcPct val="25000"/>
              </a:spcAft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500"/>
              </a:lnSpc>
              <a:spcAft>
                <a:spcPct val="2500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2500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2500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2500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2500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May 25, 2023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2702" y="823954"/>
            <a:ext cx="10046596" cy="1318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spcAft>
                <a:spcPts val="600"/>
              </a:spcAft>
              <a:buClr>
                <a:schemeClr val="accent4"/>
              </a:buClr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Multiscale Extended Finite Element Method for the Simulation of Contact – Frictional Behaviors of Fractures Under Compression</a:t>
            </a:r>
            <a:endParaRPr lang="en-US" sz="28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40717F85-758B-9EE8-004F-70E2F34DD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8218" y="2905780"/>
            <a:ext cx="25855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ts val="2500"/>
              </a:lnSpc>
              <a:spcAft>
                <a:spcPct val="25000"/>
              </a:spcAft>
              <a:buClr>
                <a:schemeClr val="bg2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500"/>
              </a:lnSpc>
              <a:spcAft>
                <a:spcPct val="25000"/>
              </a:spcAft>
              <a:buClr>
                <a:schemeClr val="bg2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500"/>
              </a:lnSpc>
              <a:spcAft>
                <a:spcPct val="25000"/>
              </a:spcAft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500"/>
              </a:lnSpc>
              <a:spcAft>
                <a:spcPct val="25000"/>
              </a:spcAft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500"/>
              </a:lnSpc>
              <a:spcAft>
                <a:spcPct val="2500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2500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2500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2500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2500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nl-NL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Fanxiang Xu</a:t>
            </a:r>
            <a:r>
              <a:rPr lang="en-US" alt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altLang="nl-NL" sz="2000" b="1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B85F2A18-8A97-18D0-EF1B-B38FE8226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3796" y="2905780"/>
            <a:ext cx="25855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ts val="2500"/>
              </a:lnSpc>
              <a:spcAft>
                <a:spcPct val="25000"/>
              </a:spcAft>
              <a:buClr>
                <a:schemeClr val="bg2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500"/>
              </a:lnSpc>
              <a:spcAft>
                <a:spcPct val="25000"/>
              </a:spcAft>
              <a:buClr>
                <a:schemeClr val="bg2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500"/>
              </a:lnSpc>
              <a:spcAft>
                <a:spcPct val="25000"/>
              </a:spcAft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500"/>
              </a:lnSpc>
              <a:spcAft>
                <a:spcPct val="25000"/>
              </a:spcAft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500"/>
              </a:lnSpc>
              <a:spcAft>
                <a:spcPct val="2500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2500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2500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2500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2500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nl-NL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Hadi Hajibeygi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193033E2-FFD4-5DAB-5A7C-218AC2DB1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0157" y="2905780"/>
            <a:ext cx="35005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ts val="2500"/>
              </a:lnSpc>
              <a:spcAft>
                <a:spcPct val="25000"/>
              </a:spcAft>
              <a:buClr>
                <a:schemeClr val="bg2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500"/>
              </a:lnSpc>
              <a:spcAft>
                <a:spcPct val="25000"/>
              </a:spcAft>
              <a:buClr>
                <a:schemeClr val="bg2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500"/>
              </a:lnSpc>
              <a:spcAft>
                <a:spcPct val="25000"/>
              </a:spcAft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500"/>
              </a:lnSpc>
              <a:spcAft>
                <a:spcPct val="25000"/>
              </a:spcAft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500"/>
              </a:lnSpc>
              <a:spcAft>
                <a:spcPct val="2500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2500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2500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2500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2500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Bert Sluys</a:t>
            </a:r>
            <a:endParaRPr lang="nl-NL" altLang="zh-CN" sz="2000" b="1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6635EB20-9F3B-DA8F-10D6-4E2C9DB18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8118" y="4678862"/>
            <a:ext cx="37557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ts val="2500"/>
              </a:lnSpc>
              <a:spcAft>
                <a:spcPct val="25000"/>
              </a:spcAft>
              <a:buClr>
                <a:schemeClr val="bg2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500"/>
              </a:lnSpc>
              <a:spcAft>
                <a:spcPct val="25000"/>
              </a:spcAft>
              <a:buClr>
                <a:schemeClr val="bg2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500"/>
              </a:lnSpc>
              <a:spcAft>
                <a:spcPct val="25000"/>
              </a:spcAft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500"/>
              </a:lnSpc>
              <a:spcAft>
                <a:spcPct val="25000"/>
              </a:spcAft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500"/>
              </a:lnSpc>
              <a:spcAft>
                <a:spcPct val="2500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2500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2500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2500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2500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nl-NL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Delft University of Technology</a:t>
            </a:r>
            <a:endParaRPr lang="en-US" altLang="nl-NL" sz="2400" b="1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E35EAB-D6E0-F8DC-7E0E-019A714A4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805" y="2126384"/>
            <a:ext cx="8851037" cy="3786603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86CDCDED-FBFF-D200-C64F-41651EC57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68" y="92312"/>
            <a:ext cx="8519826" cy="59460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2pPr>
            <a:lvl3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3pPr>
            <a:lvl4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4pPr>
            <a:lvl5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5pPr>
            <a:lvl6pPr marL="13144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6pPr>
            <a:lvl7pPr marL="17716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7pPr>
            <a:lvl8pPr marL="22288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8pPr>
            <a:lvl9pPr marL="26860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altLang="nl-NL" kern="0" dirty="0">
                <a:latin typeface="Calibri" panose="020F0502020204030204" pitchFamily="34" charset="0"/>
                <a:cs typeface="Calibri" panose="020F0502020204030204" pitchFamily="34" charset="0"/>
              </a:rPr>
              <a:t>Test Case</a:t>
            </a:r>
          </a:p>
        </p:txBody>
      </p:sp>
      <p:sp>
        <p:nvSpPr>
          <p:cNvPr id="6" name="Rectangle 64">
            <a:extLst>
              <a:ext uri="{FF2B5EF4-FFF2-40B4-BE49-F238E27FC236}">
                <a16:creationId xmlns:a16="http://schemas.microsoft.com/office/drawing/2014/main" id="{936E10A2-76D7-FDA6-EE97-0EFD9A142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705" y="978103"/>
            <a:ext cx="9243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>
              <a:buClr>
                <a:srgbClr val="0000FF"/>
              </a:buClr>
              <a:buSzPct val="75000"/>
              <a:buFont typeface="Wingdings" pitchFamily="2" charset="2"/>
              <a:buChar char="q"/>
            </a:pPr>
            <a:r>
              <a:rPr lang="en-GB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MS-XFEM combined with GMRES can reduce errors greatly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E512BD-F22E-F522-E115-8475090C370F}"/>
              </a:ext>
            </a:extLst>
          </p:cNvPr>
          <p:cNvSpPr/>
          <p:nvPr/>
        </p:nvSpPr>
        <p:spPr>
          <a:xfrm>
            <a:off x="1388118" y="1571174"/>
            <a:ext cx="92430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Calibri "/>
                <a:cs typeface="Calibri Light" panose="020F0302020204030204" pitchFamily="34" charset="0"/>
              </a:rPr>
              <a:t>Error plots show local peaks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875EB4-E5E2-614C-0E09-DF808C61F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6859" y="5888163"/>
            <a:ext cx="3096384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/>
            <a:r>
              <a:rPr lang="en-US" altLang="zh-CN" sz="18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Errors in x direction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2C82CD-A4B6-9163-CFF5-67A75F987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8231" y="5888163"/>
            <a:ext cx="3096384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/>
            <a:r>
              <a:rPr lang="en-US" altLang="zh-CN" sz="18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Errors in y direction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C97C1244-F239-912D-75AF-F702BF1A73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73803" y="6460016"/>
            <a:ext cx="313164" cy="365125"/>
          </a:xfrm>
        </p:spPr>
        <p:txBody>
          <a:bodyPr/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262929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2C95370-3E52-2BFB-71E4-74A359724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128" y="1792506"/>
            <a:ext cx="4783744" cy="4171089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8C80C493-B4BC-8F7C-BEA9-1DD20FEE2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68" y="92312"/>
            <a:ext cx="8519826" cy="59460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2pPr>
            <a:lvl3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3pPr>
            <a:lvl4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4pPr>
            <a:lvl5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5pPr>
            <a:lvl6pPr marL="13144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6pPr>
            <a:lvl7pPr marL="17716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7pPr>
            <a:lvl8pPr marL="22288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8pPr>
            <a:lvl9pPr marL="26860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altLang="nl-NL" kern="0" dirty="0">
                <a:latin typeface="Calibri" panose="020F0502020204030204" pitchFamily="34" charset="0"/>
                <a:cs typeface="Calibri" panose="020F0502020204030204" pitchFamily="34" charset="0"/>
              </a:rPr>
              <a:t>Test Case</a:t>
            </a:r>
          </a:p>
        </p:txBody>
      </p:sp>
      <p:sp>
        <p:nvSpPr>
          <p:cNvPr id="7" name="Rectangle 64">
            <a:extLst>
              <a:ext uri="{FF2B5EF4-FFF2-40B4-BE49-F238E27FC236}">
                <a16:creationId xmlns:a16="http://schemas.microsoft.com/office/drawing/2014/main" id="{EA69ACA2-042F-5159-910A-09116DA74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705" y="978103"/>
            <a:ext cx="78500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>
              <a:buClr>
                <a:srgbClr val="0000FF"/>
              </a:buClr>
              <a:buSzPct val="75000"/>
              <a:buFont typeface="Wingdings" pitchFamily="2" charset="2"/>
              <a:buChar char="q"/>
            </a:pPr>
            <a:r>
              <a:rPr lang="en-GB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Basis functions capture the discontinuities well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982ADAF8-6856-26CD-82F7-3BA8ABB65A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55604" y="6460016"/>
            <a:ext cx="531363" cy="365125"/>
          </a:xfrm>
        </p:spPr>
        <p:txBody>
          <a:bodyPr/>
          <a:lstStyle/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201971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4"/>
          <p:cNvSpPr>
            <a:spLocks noChangeArrowheads="1"/>
          </p:cNvSpPr>
          <p:nvPr/>
        </p:nvSpPr>
        <p:spPr bwMode="auto">
          <a:xfrm>
            <a:off x="1022657" y="1249408"/>
            <a:ext cx="108343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>
              <a:buClr>
                <a:srgbClr val="0000FF"/>
              </a:buClr>
              <a:buSzPct val="75000"/>
              <a:buFont typeface="Wingdings" pitchFamily="2" charset="2"/>
              <a:buChar char="q"/>
            </a:pPr>
            <a:r>
              <a:rPr lang="en-GB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MS-XFEM is much better applicable for geoscience projects than XFEM</a:t>
            </a:r>
          </a:p>
        </p:txBody>
      </p:sp>
      <p:sp>
        <p:nvSpPr>
          <p:cNvPr id="5" name="Rectangle 64"/>
          <p:cNvSpPr>
            <a:spLocks noChangeArrowheads="1"/>
          </p:cNvSpPr>
          <p:nvPr/>
        </p:nvSpPr>
        <p:spPr bwMode="auto">
          <a:xfrm>
            <a:off x="1022656" y="3553373"/>
            <a:ext cx="1046260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>
              <a:buClr>
                <a:srgbClr val="0000FF"/>
              </a:buClr>
              <a:buSzPct val="75000"/>
              <a:buFont typeface="Wingdings" pitchFamily="2" charset="2"/>
              <a:buChar char="q"/>
            </a:pPr>
            <a:r>
              <a:rPr lang="en-GB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MS-XFEM was found accurate for simulation of contact-frictional behaviors under compressive stress</a:t>
            </a:r>
            <a:endParaRPr lang="en-GB" alt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64"/>
          <p:cNvSpPr>
            <a:spLocks noChangeArrowheads="1"/>
          </p:cNvSpPr>
          <p:nvPr/>
        </p:nvSpPr>
        <p:spPr bwMode="auto">
          <a:xfrm>
            <a:off x="1022656" y="2401390"/>
            <a:ext cx="108343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>
              <a:buClr>
                <a:srgbClr val="0000FF"/>
              </a:buClr>
              <a:buSzPct val="75000"/>
              <a:buFont typeface="Wingdings" pitchFamily="2" charset="2"/>
              <a:buChar char="q"/>
            </a:pPr>
            <a:r>
              <a:rPr lang="en-GB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XFEM was used for local basis functions, FEM for coarse-scale system!</a:t>
            </a:r>
            <a:endParaRPr lang="en-GB" alt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637A35-3EC2-0AEA-A11C-B64EB02F5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68" y="92312"/>
            <a:ext cx="8519826" cy="59460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2pPr>
            <a:lvl3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3pPr>
            <a:lvl4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4pPr>
            <a:lvl5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5pPr>
            <a:lvl6pPr marL="13144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6pPr>
            <a:lvl7pPr marL="17716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7pPr>
            <a:lvl8pPr marL="22288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8pPr>
            <a:lvl9pPr marL="26860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altLang="nl-NL" kern="0" dirty="0"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B3B6AFB9-6717-6EE1-89A7-E8AE687FB7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75701" y="6460016"/>
            <a:ext cx="511266" cy="365125"/>
          </a:xfrm>
        </p:spPr>
        <p:txBody>
          <a:bodyPr/>
          <a:lstStyle/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020110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1rkab7tlqy5f1.cloudfront.net/CiTG/Over%20faculteit/Afdelingen/Geoscience%20Engineering/RTEmagicC_logo__01.jpg%5B1%5D.jpg">
            <a:extLst>
              <a:ext uri="{FF2B5EF4-FFF2-40B4-BE49-F238E27FC236}">
                <a16:creationId xmlns:a16="http://schemas.microsoft.com/office/drawing/2014/main" id="{4DA38CB3-C596-4344-8478-DF2FC38FE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261" y="6138000"/>
            <a:ext cx="197873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4">
            <a:extLst>
              <a:ext uri="{FF2B5EF4-FFF2-40B4-BE49-F238E27FC236}">
                <a16:creationId xmlns:a16="http://schemas.microsoft.com/office/drawing/2014/main" id="{E00D7BA1-2845-FB29-649B-CD2BB5634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178" y="2357001"/>
            <a:ext cx="26256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>
              <a:buClr>
                <a:srgbClr val="0000FF"/>
              </a:buClr>
            </a:pPr>
            <a:r>
              <a:rPr lang="en-GB" altLang="nl-NL" sz="3600" b="1" dirty="0">
                <a:latin typeface="Calibri" panose="020F0502020204030204" pitchFamily="34" charset="0"/>
                <a:cs typeface="Calibri" panose="020F0502020204030204" pitchFamily="34" charset="0"/>
              </a:rPr>
              <a:t>Thank   You</a:t>
            </a:r>
          </a:p>
        </p:txBody>
      </p:sp>
      <p:sp>
        <p:nvSpPr>
          <p:cNvPr id="7" name="Rectangle 64">
            <a:extLst>
              <a:ext uri="{FF2B5EF4-FFF2-40B4-BE49-F238E27FC236}">
                <a16:creationId xmlns:a16="http://schemas.microsoft.com/office/drawing/2014/main" id="{6567BE43-5FAF-0B5D-8F1E-1085721F3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9292" y="5242550"/>
            <a:ext cx="35134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>
              <a:buClr>
                <a:srgbClr val="0000FF"/>
              </a:buClr>
            </a:pPr>
            <a:r>
              <a:rPr lang="en-GB" altLang="nl-NL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f.xu-4@tudelft.nl</a:t>
            </a:r>
            <a:r>
              <a:rPr lang="en-GB" altLang="nl-NL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9598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7E214149-5342-4FC5-A119-9CCC4258C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68" y="92312"/>
            <a:ext cx="8519826" cy="59460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2pPr>
            <a:lvl3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3pPr>
            <a:lvl4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4pPr>
            <a:lvl5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5pPr>
            <a:lvl6pPr marL="13144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6pPr>
            <a:lvl7pPr marL="17716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7pPr>
            <a:lvl8pPr marL="22288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8pPr>
            <a:lvl9pPr marL="26860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altLang="nl-NL" kern="0" dirty="0">
                <a:latin typeface="Calibri" panose="020F0502020204030204" pitchFamily="34" charset="0"/>
                <a:cs typeface="Calibri" panose="020F0502020204030204" pitchFamily="34" charset="0"/>
              </a:rPr>
              <a:t>Simulation of Deformable Fractured Formation</a:t>
            </a:r>
          </a:p>
        </p:txBody>
      </p:sp>
      <p:sp>
        <p:nvSpPr>
          <p:cNvPr id="12" name="Rectangle 64"/>
          <p:cNvSpPr>
            <a:spLocks noChangeArrowheads="1"/>
          </p:cNvSpPr>
          <p:nvPr/>
        </p:nvSpPr>
        <p:spPr bwMode="auto">
          <a:xfrm>
            <a:off x="1032705" y="978103"/>
            <a:ext cx="5130367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>
              <a:buClr>
                <a:srgbClr val="0000FF"/>
              </a:buClr>
              <a:buSzPct val="75000"/>
              <a:buFont typeface="Wingdings" pitchFamily="2" charset="2"/>
              <a:buChar char="q"/>
            </a:pPr>
            <a:r>
              <a:rPr lang="en-GB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nl-NL" sz="2600" dirty="0">
                <a:latin typeface="Calibri" panose="020F0502020204030204" pitchFamily="34" charset="0"/>
                <a:cs typeface="Calibri" panose="020F0502020204030204" pitchFamily="34" charset="0"/>
              </a:rPr>
              <a:t>Reservoirs are highly &amp; densely fractured</a:t>
            </a:r>
          </a:p>
          <a:p>
            <a:pPr algn="just">
              <a:buClr>
                <a:srgbClr val="0000FF"/>
              </a:buClr>
              <a:buSzPct val="75000"/>
            </a:pPr>
            <a:endParaRPr lang="en-GB" altLang="nl-NL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0000FF"/>
              </a:buClr>
              <a:buSzPct val="75000"/>
              <a:buFont typeface="Wingdings" pitchFamily="2" charset="2"/>
              <a:buChar char="q"/>
            </a:pPr>
            <a:r>
              <a:rPr lang="en-GB" altLang="nl-NL" sz="2600" dirty="0">
                <a:latin typeface="Calibri" panose="020F0502020204030204" pitchFamily="34" charset="0"/>
                <a:cs typeface="Calibri" panose="020F0502020204030204" pitchFamily="34" charset="0"/>
              </a:rPr>
              <a:t> Geo-mechanics is important on a bigger domain than reservoir itself</a:t>
            </a:r>
          </a:p>
          <a:p>
            <a:pPr algn="just">
              <a:buClr>
                <a:srgbClr val="0000FF"/>
              </a:buClr>
              <a:buSzPct val="75000"/>
              <a:buFont typeface="Wingdings" pitchFamily="2" charset="2"/>
              <a:buChar char="q"/>
            </a:pPr>
            <a:endParaRPr lang="en-GB" altLang="nl-NL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0000FF"/>
              </a:buClr>
              <a:buSzPct val="75000"/>
              <a:buFont typeface="Wingdings" pitchFamily="2" charset="2"/>
              <a:buChar char="q"/>
            </a:pPr>
            <a:r>
              <a:rPr lang="en-GB" altLang="nl-NL" sz="2600" dirty="0">
                <a:latin typeface="Calibri" panose="020F0502020204030204" pitchFamily="34" charset="0"/>
                <a:cs typeface="Calibri" panose="020F0502020204030204" pitchFamily="34" charset="0"/>
              </a:rPr>
              <a:t> Fractures can slide &amp; grow</a:t>
            </a:r>
          </a:p>
          <a:p>
            <a:pPr algn="just">
              <a:buClr>
                <a:srgbClr val="0000FF"/>
              </a:buClr>
              <a:buSzPct val="75000"/>
            </a:pPr>
            <a:endParaRPr lang="en-GB" altLang="nl-NL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0000FF"/>
              </a:buClr>
              <a:buSzPct val="75000"/>
              <a:buFont typeface="Wingdings" pitchFamily="2" charset="2"/>
              <a:buChar char="q"/>
            </a:pPr>
            <a:r>
              <a:rPr lang="en-GB" altLang="nl-NL" sz="2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Accurate &amp; Efficient simulations are crucial 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7B217F-38DA-48F0-AF2C-EBA1070FE584}"/>
              </a:ext>
            </a:extLst>
          </p:cNvPr>
          <p:cNvSpPr/>
          <p:nvPr/>
        </p:nvSpPr>
        <p:spPr>
          <a:xfrm>
            <a:off x="2379754" y="1454235"/>
            <a:ext cx="7755008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25000"/>
              </a:lnSpc>
              <a:defRPr/>
            </a:pPr>
            <a:r>
              <a:rPr lang="en-US" sz="1800" dirty="0">
                <a:latin typeface="Calibri "/>
                <a:cs typeface="Calibri Light" panose="020F0302020204030204" pitchFamily="34" charset="0"/>
              </a:rPr>
              <a:t> 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D0EAD2-7995-C8F7-1616-22C3992932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73803" y="6460016"/>
            <a:ext cx="313164" cy="365125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9D49AF-4215-BFE0-D51A-3580F028D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018" y="1569026"/>
            <a:ext cx="5130367" cy="371994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0AF20B-D651-6D99-5FE3-054558918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6936" y="6519467"/>
            <a:ext cx="6620237" cy="2462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n-US" altLang="nl-NL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[1]. Hajibeygi, H. (2021). Multiscale lecture notes.</a:t>
            </a:r>
            <a:endParaRPr lang="nl-NL" altLang="nl-NL" sz="1000" b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2624C13-0D6B-10E8-9E01-E925B1AE5D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18018" y="5219098"/>
                <a:ext cx="973982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1" i="1" smtClean="0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[</m:t>
                      </m:r>
                      <m:r>
                        <a:rPr lang="en-US" altLang="zh-CN" sz="1800" b="1" i="1" smtClean="0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𝟏</m:t>
                      </m:r>
                      <m:r>
                        <a:rPr lang="en-US" altLang="zh-CN" sz="1800" b="1" i="1" smtClean="0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]</m:t>
                      </m:r>
                    </m:oMath>
                  </m:oMathPara>
                </a14:m>
                <a:endParaRPr lang="en-US" sz="18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2624C13-0D6B-10E8-9E01-E925B1AE5D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18018" y="5219098"/>
                <a:ext cx="973982" cy="369332"/>
              </a:xfrm>
              <a:prstGeom prst="rect">
                <a:avLst/>
              </a:prstGeom>
              <a:blipFill>
                <a:blip r:embed="rId4"/>
                <a:stretch>
                  <a:fillRect b="-147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3718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51DF20E-FA63-48CB-8F72-EFE66166514F}"/>
                  </a:ext>
                </a:extLst>
              </p:cNvPr>
              <p:cNvSpPr/>
              <p:nvPr/>
            </p:nvSpPr>
            <p:spPr>
              <a:xfrm>
                <a:off x="1418125" y="1522073"/>
                <a:ext cx="3868990" cy="44781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25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𝜵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∙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𝝈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+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𝒇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𝟎</m:t>
                    </m:r>
                  </m:oMath>
                </a14:m>
                <a:r>
                  <a:rPr lang="en-US" sz="20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	on  </a:t>
                </a:r>
                <a14:m>
                  <m:oMath xmlns:m="http://schemas.openxmlformats.org/officeDocument/2006/math">
                    <m:r>
                      <a:rPr lang="el-G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𝜴</m:t>
                    </m:r>
                  </m:oMath>
                </a14:m>
                <a:endParaRPr lang="en-US" sz="2000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51DF20E-FA63-48CB-8F72-EFE6616651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125" y="1522073"/>
                <a:ext cx="3868990" cy="447815"/>
              </a:xfrm>
              <a:prstGeom prst="rect">
                <a:avLst/>
              </a:prstGeom>
              <a:blipFill>
                <a:blip r:embed="rId3"/>
                <a:stretch>
                  <a:fillRect b="-246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F5C5725-17EA-44E7-B8B0-E6A5AEC6098D}"/>
                  </a:ext>
                </a:extLst>
              </p:cNvPr>
              <p:cNvSpPr txBox="1"/>
              <p:nvPr/>
            </p:nvSpPr>
            <p:spPr>
              <a:xfrm>
                <a:off x="1418125" y="2008846"/>
                <a:ext cx="3873672" cy="4478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25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𝝈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altLang="zh-CN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𝒏</m:t>
                        </m:r>
                      </m:e>
                    </m:acc>
                    <m:r>
                      <a:rPr lang="en-US" altLang="zh-CN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𝒇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altLang="zh-CN" sz="20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	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l-GR" altLang="zh-CN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𝜞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𝒄</m:t>
                        </m:r>
                      </m:sub>
                    </m:sSub>
                  </m:oMath>
                </a14:m>
                <a:endParaRPr lang="en-US" altLang="zh-CN" sz="1800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F5C5725-17EA-44E7-B8B0-E6A5AEC60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125" y="2008846"/>
                <a:ext cx="3873672" cy="447815"/>
              </a:xfrm>
              <a:prstGeom prst="rect">
                <a:avLst/>
              </a:prstGeom>
              <a:blipFill>
                <a:blip r:embed="rId4"/>
                <a:stretch>
                  <a:fillRect b="-246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4220" y="1215103"/>
            <a:ext cx="4314938" cy="3783049"/>
          </a:xfrm>
          <a:prstGeom prst="rect">
            <a:avLst/>
          </a:prstGeom>
        </p:spPr>
      </p:pic>
      <p:sp>
        <p:nvSpPr>
          <p:cNvPr id="4" name="Rectangle 64">
            <a:extLst>
              <a:ext uri="{FF2B5EF4-FFF2-40B4-BE49-F238E27FC236}">
                <a16:creationId xmlns:a16="http://schemas.microsoft.com/office/drawing/2014/main" id="{884590D0-704F-581E-E887-E7D48556D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706" y="2845018"/>
            <a:ext cx="5214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>
              <a:buClr>
                <a:srgbClr val="0000FF"/>
              </a:buClr>
              <a:buSzPct val="75000"/>
              <a:buFont typeface="Wingdings" pitchFamily="2" charset="2"/>
              <a:buChar char="q"/>
            </a:pP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Contact – frictional law</a:t>
            </a:r>
            <a:endParaRPr lang="en-GB" alt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7E7D699-0E7D-B655-2A1B-DB22340FBBE2}"/>
                  </a:ext>
                </a:extLst>
              </p:cNvPr>
              <p:cNvSpPr/>
              <p:nvPr/>
            </p:nvSpPr>
            <p:spPr>
              <a:xfrm>
                <a:off x="1361430" y="3537669"/>
                <a:ext cx="5962790" cy="2533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eaLnBrk="0" hangingPunct="0">
                  <a:buFont typeface="Wingdings" panose="05000000000000000000" pitchFamily="2" charset="2"/>
                  <a:buChar char="Ø"/>
                  <a:defRPr/>
                </a:pPr>
                <a:r>
                  <a:rPr lang="en-US" dirty="0">
                    <a:latin typeface="Calibri "/>
                    <a:cs typeface="Calibri Light" panose="020F0302020204030204" pitchFamily="34" charset="0"/>
                  </a:rPr>
                  <a:t>No penetration </a:t>
                </a:r>
              </a:p>
              <a:p>
                <a:pPr eaLnBrk="0" hangingPunct="0">
                  <a:defRPr/>
                </a:pPr>
                <a:endParaRPr lang="en-US" sz="1000" dirty="0">
                  <a:latin typeface="Calibri "/>
                  <a:cs typeface="Calibri Light" panose="020F0302020204030204" pitchFamily="34" charset="0"/>
                </a:endParaRPr>
              </a:p>
              <a:p>
                <a:pPr algn="ctr" eaLnBrk="0" hangingPunct="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b="1" dirty="0">
                    <a:latin typeface="Calibri "/>
                    <a:cs typeface="Calibri Light" panose="020F0302020204030204" pitchFamily="34" charset="0"/>
                  </a:rPr>
                  <a:t>,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b="1" dirty="0">
                    <a:latin typeface="Calibri "/>
                    <a:cs typeface="Calibri Light" panose="020F0302020204030204" pitchFamily="34" charset="0"/>
                  </a:rPr>
                  <a:t>,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b="1" dirty="0">
                    <a:latin typeface="Calibri "/>
                    <a:cs typeface="Calibri Light" panose="020F0302020204030204" pitchFamily="34" charset="0"/>
                  </a:rPr>
                  <a:t> </a:t>
                </a:r>
              </a:p>
              <a:p>
                <a:pPr marL="342900" indent="-342900" eaLnBrk="0" hangingPunct="0">
                  <a:buFont typeface="Wingdings" panose="05000000000000000000" pitchFamily="2" charset="2"/>
                  <a:buChar char="Ø"/>
                  <a:defRPr/>
                </a:pPr>
                <a:endParaRPr lang="en-US" dirty="0">
                  <a:latin typeface="Calibri "/>
                  <a:cs typeface="Calibri Light" panose="020F0302020204030204" pitchFamily="34" charset="0"/>
                </a:endParaRPr>
              </a:p>
              <a:p>
                <a:pPr marL="342900" indent="-342900" eaLnBrk="0" hangingPunct="0">
                  <a:buFont typeface="Wingdings" panose="05000000000000000000" pitchFamily="2" charset="2"/>
                  <a:buChar char="Ø"/>
                  <a:defRPr/>
                </a:pPr>
                <a:r>
                  <a:rPr lang="en-US" dirty="0">
                    <a:latin typeface="Calibri "/>
                    <a:cs typeface="Calibri Light" panose="020F0302020204030204" pitchFamily="34" charset="0"/>
                  </a:rPr>
                  <a:t>Coulomb’s law of friction</a:t>
                </a:r>
              </a:p>
              <a:p>
                <a:pPr eaLnBrk="0" hangingPunct="0">
                  <a:defRPr/>
                </a:pPr>
                <a:endParaRPr lang="en-US" sz="1200" dirty="0">
                  <a:latin typeface="Calibri "/>
                  <a:cs typeface="Calibri Light" panose="020F0302020204030204" pitchFamily="34" charset="0"/>
                </a:endParaRPr>
              </a:p>
              <a:p>
                <a:pPr eaLnBrk="0" hangingPunct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𝒄𝑻</m:t>
                              </m:r>
                            </m:sub>
                          </m:sSub>
                        </m:e>
                      </m:d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𝒄𝑵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{"/>
                          <m:endChr m:val=""/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𝒔𝒍𝒊𝒑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𝒔𝒕𝒊𝒄𝒌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7E7D699-0E7D-B655-2A1B-DB22340FBB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430" y="3537669"/>
                <a:ext cx="5962790" cy="2533194"/>
              </a:xfrm>
              <a:prstGeom prst="rect">
                <a:avLst/>
              </a:prstGeom>
              <a:blipFill>
                <a:blip r:embed="rId6"/>
                <a:stretch>
                  <a:fillRect l="-1329" t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151692E2-84CC-51D1-49DD-E72D74F3A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68" y="92312"/>
            <a:ext cx="8519826" cy="59460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2pPr>
            <a:lvl3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3pPr>
            <a:lvl4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4pPr>
            <a:lvl5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5pPr>
            <a:lvl6pPr marL="13144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6pPr>
            <a:lvl7pPr marL="17716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7pPr>
            <a:lvl8pPr marL="22288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8pPr>
            <a:lvl9pPr marL="26860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altLang="nl-NL" kern="0" dirty="0">
                <a:latin typeface="Calibri" panose="020F0502020204030204" pitchFamily="34" charset="0"/>
                <a:cs typeface="Calibri" panose="020F0502020204030204" pitchFamily="34" charset="0"/>
              </a:rPr>
              <a:t>Governing Equations</a:t>
            </a:r>
          </a:p>
        </p:txBody>
      </p:sp>
      <p:sp>
        <p:nvSpPr>
          <p:cNvPr id="9" name="Rectangle 64">
            <a:extLst>
              <a:ext uri="{FF2B5EF4-FFF2-40B4-BE49-F238E27FC236}">
                <a16:creationId xmlns:a16="http://schemas.microsoft.com/office/drawing/2014/main" id="{7992AD11-3622-8A22-6BCD-0EE9864A3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706" y="978103"/>
            <a:ext cx="66202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>
              <a:buClr>
                <a:srgbClr val="0000FF"/>
              </a:buClr>
              <a:buSzPct val="75000"/>
              <a:buFont typeface="Wingdings" pitchFamily="2" charset="2"/>
              <a:buChar char="q"/>
            </a:pPr>
            <a:r>
              <a:rPr lang="en-GB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Momentum balance (LEFM)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80DF3AF2-1327-98A1-0C7E-4D3096065F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73803" y="6460016"/>
            <a:ext cx="313164" cy="365125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63558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47B217F-38DA-48F0-AF2C-EBA1070FE584}"/>
                  </a:ext>
                </a:extLst>
              </p:cNvPr>
              <p:cNvSpPr/>
              <p:nvPr/>
            </p:nvSpPr>
            <p:spPr>
              <a:xfrm>
                <a:off x="1369412" y="1584507"/>
                <a:ext cx="4881852" cy="43593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eaLnBrk="0" hangingPunct="0">
                  <a:buFont typeface="Wingdings" panose="05000000000000000000" pitchFamily="2" charset="2"/>
                  <a:buChar char="Ø"/>
                  <a:defRPr/>
                </a:pPr>
                <a:r>
                  <a:rPr lang="en-US" dirty="0">
                    <a:latin typeface="Calibri "/>
                    <a:cs typeface="Calibri Light" panose="020F0302020204030204" pitchFamily="34" charset="0"/>
                  </a:rPr>
                  <a:t> Structured grids</a:t>
                </a:r>
              </a:p>
              <a:p>
                <a:pPr marL="285750" indent="-285750" eaLnBrk="0" hangingPunct="0">
                  <a:buFont typeface="Wingdings" panose="05000000000000000000" pitchFamily="2" charset="2"/>
                  <a:buChar char="Ø"/>
                  <a:defRPr/>
                </a:pPr>
                <a:endParaRPr lang="en-US" dirty="0">
                  <a:latin typeface="Calibri "/>
                  <a:cs typeface="Calibri Light" panose="020F0302020204030204" pitchFamily="34" charset="0"/>
                </a:endParaRPr>
              </a:p>
              <a:p>
                <a:pPr marL="285750" indent="-285750" eaLnBrk="0" hangingPunct="0">
                  <a:buFont typeface="Wingdings" panose="05000000000000000000" pitchFamily="2" charset="2"/>
                  <a:buChar char="Ø"/>
                  <a:defRPr/>
                </a:pPr>
                <a:r>
                  <a:rPr lang="en-US" dirty="0">
                    <a:latin typeface="Calibri "/>
                    <a:cs typeface="Calibri Light" panose="020F0302020204030204" pitchFamily="34" charset="0"/>
                  </a:rPr>
                  <a:t> Extra DOFs in solution</a:t>
                </a:r>
                <a:r>
                  <a:rPr lang="en-US" baseline="30000" dirty="0">
                    <a:latin typeface="Calibri "/>
                    <a:cs typeface="Calibri Light" panose="020F0302020204030204" pitchFamily="34" charset="0"/>
                  </a:rPr>
                  <a:t>[1]</a:t>
                </a:r>
                <a:endParaRPr lang="en-US" sz="2000" dirty="0">
                  <a:latin typeface="Calibri "/>
                  <a:cs typeface="Calibri Light" panose="020F0302020204030204" pitchFamily="34" charset="0"/>
                </a:endParaRPr>
              </a:p>
              <a:p>
                <a:pPr algn="ctr" eaLnBrk="0" hangingPunct="0">
                  <a:defRPr/>
                </a:pPr>
                <a:endParaRPr lang="en-GB" altLang="zh-CN" sz="1800" b="1" i="1" dirty="0">
                  <a:latin typeface="Cambria Math" panose="02040503050406030204" pitchFamily="18" charset="0"/>
                </a:endParaRPr>
              </a:p>
              <a:p>
                <a:pPr algn="ctr" eaLnBrk="0" hangingPunct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zh-CN" sz="1800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altLang="zh-CN" sz="1800" b="1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GB" altLang="zh-CN" sz="18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GB" altLang="zh-CN" sz="1800" b="1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GB" altLang="zh-CN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GB" altLang="zh-CN" sz="1800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GB" altLang="zh-CN" sz="1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GB" altLang="zh-CN" sz="1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𝑰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GB" altLang="zh-CN" sz="1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b="1" i="1">
                                          <a:latin typeface="Cambria Math" panose="02040503050406030204" pitchFamily="18" charset="0"/>
                                        </a:rPr>
                                        <m:t>𝒖</m:t>
                                      </m:r>
                                    </m:e>
                                    <m:sub>
                                      <m:r>
                                        <a:rPr lang="en-GB" altLang="zh-CN" sz="1800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nary>
                              <m:sSub>
                                <m:sSubPr>
                                  <m:ctrlPr>
                                    <a:rPr lang="en-GB" altLang="zh-CN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1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GB" altLang="zh-CN" sz="1800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r>
                            <a:rPr lang="en-GB" altLang="zh-CN" sz="1800" b="1" i="1">
                              <a:latin typeface="Cambria Math" panose="02040503050406030204" pitchFamily="18" charset="0"/>
                            </a:rPr>
                            <m:t>𝒔𝒕𝒂𝒏𝒅𝒂𝒓𝒅</m:t>
                          </m:r>
                          <m:r>
                            <a:rPr lang="en-GB" altLang="zh-CN" sz="18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altLang="zh-CN" sz="1800" b="1" i="1">
                              <a:latin typeface="Cambria Math" panose="02040503050406030204" pitchFamily="18" charset="0"/>
                            </a:rPr>
                            <m:t>𝑭𝑬𝑴</m:t>
                          </m:r>
                        </m:lim>
                      </m:limLow>
                      <m:r>
                        <a:rPr lang="en-GB" altLang="zh-CN" sz="1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1800" b="1" i="1">
                          <a:latin typeface="Cambria Math" panose="02040503050406030204" pitchFamily="18" charset="0"/>
                        </a:rPr>
                        <m:t>  </m:t>
                      </m:r>
                      <m:limLow>
                        <m:limLowPr>
                          <m:ctrlPr>
                            <a:rPr lang="en-GB" altLang="zh-CN" sz="18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GB" altLang="zh-CN" sz="1800" b="1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GB" altLang="zh-CN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altLang="zh-CN" sz="1800" b="1" i="1"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  <m:r>
                                    <a:rPr lang="en-GB" altLang="zh-CN" sz="1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GB" altLang="zh-CN" sz="1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𝑱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GB" altLang="zh-CN" sz="1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b="1" i="1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GB" altLang="zh-CN" sz="1800" b="1" i="1"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</m:sub>
                                  </m:sSub>
                                </m:e>
                              </m:nary>
                              <m:sSub>
                                <m:sSubPr>
                                  <m:ctrlPr>
                                    <a:rPr lang="en-GB" altLang="zh-CN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1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GB" altLang="zh-CN" sz="1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  <m:r>
                                <a:rPr lang="en-US" altLang="zh-CN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</m:t>
                              </m:r>
                              <m:d>
                                <m:dPr>
                                  <m:ctrlPr>
                                    <a:rPr lang="en-GB" altLang="zh-CN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altLang="zh-CN" sz="1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GB" altLang="zh-CN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𝒆𝒏𝒓𝒊𝒄𝒉𝒎𝒆𝒏𝒕</m:t>
                          </m:r>
                        </m:lim>
                      </m:limLow>
                    </m:oMath>
                  </m:oMathPara>
                </a14:m>
                <a:endParaRPr lang="en-US" sz="2000" b="1" dirty="0">
                  <a:latin typeface="Calibri "/>
                  <a:cs typeface="Calibri Light" panose="020F0302020204030204" pitchFamily="34" charset="0"/>
                </a:endParaRPr>
              </a:p>
              <a:p>
                <a:pPr marL="285750" indent="-285750" eaLnBrk="0" hangingPunct="0">
                  <a:buFont typeface="Wingdings" panose="05000000000000000000" pitchFamily="2" charset="2"/>
                  <a:buChar char="Ø"/>
                  <a:defRPr/>
                </a:pPr>
                <a:endParaRPr lang="en-US" sz="2000" dirty="0">
                  <a:latin typeface="Calibri "/>
                  <a:cs typeface="Calibri Light" panose="020F0302020204030204" pitchFamily="34" charset="0"/>
                </a:endParaRPr>
              </a:p>
              <a:p>
                <a:pPr marL="285750" indent="-285750" eaLnBrk="0" hangingPunct="0">
                  <a:buFont typeface="Wingdings" panose="05000000000000000000" pitchFamily="2" charset="2"/>
                  <a:buChar char="Ø"/>
                  <a:defRPr/>
                </a:pPr>
                <a:r>
                  <a:rPr lang="en-US" dirty="0">
                    <a:latin typeface="Calibri "/>
                    <a:cs typeface="Calibri Light" panose="020F0302020204030204" pitchFamily="34" charset="0"/>
                  </a:rPr>
                  <a:t> A</a:t>
                </a:r>
                <a:r>
                  <a:rPr lang="en-US" altLang="zh-CN" dirty="0">
                    <a:latin typeface="Calibri "/>
                    <a:cs typeface="Calibri Light" panose="020F0302020204030204" pitchFamily="34" charset="0"/>
                  </a:rPr>
                  <a:t>dditional blocks</a:t>
                </a:r>
              </a:p>
              <a:p>
                <a:pPr marL="285750" indent="-285750" eaLnBrk="0" hangingPunct="0">
                  <a:buFont typeface="Wingdings" panose="05000000000000000000" pitchFamily="2" charset="2"/>
                  <a:buChar char="Ø"/>
                  <a:defRPr/>
                </a:pPr>
                <a:endParaRPr lang="en-US" dirty="0">
                  <a:latin typeface="Calibri "/>
                  <a:cs typeface="Calibri Light" panose="020F0302020204030204" pitchFamily="34" charset="0"/>
                </a:endParaRPr>
              </a:p>
              <a:p>
                <a:pPr algn="ctr" eaLnBrk="0" hangingPunct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1" i="1"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lang="en-GB" sz="2000" b="1" i="1">
                                        <a:latin typeface="Cambria Math" panose="02040503050406030204" pitchFamily="18" charset="0"/>
                                      </a:rPr>
                                      <m:t>𝒖𝒖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lang="en-GB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  <m:r>
                                      <a:rPr lang="en-US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  <m:r>
                                      <a:rPr lang="en-GB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𝒂𝒂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GB" sz="2000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b="1" dirty="0">
                  <a:latin typeface="Calibri "/>
                  <a:cs typeface="Calibri Light" panose="020F0302020204030204" pitchFamily="34" charset="0"/>
                </a:endParaRPr>
              </a:p>
              <a:p>
                <a:pPr eaLnBrk="0" hangingPunct="0">
                  <a:defRPr/>
                </a:pPr>
                <a:endParaRPr lang="en-US" sz="2000" dirty="0">
                  <a:latin typeface="Calibri 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47B217F-38DA-48F0-AF2C-EBA1070FE5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412" y="1584507"/>
                <a:ext cx="4881852" cy="4359335"/>
              </a:xfrm>
              <a:prstGeom prst="rect">
                <a:avLst/>
              </a:prstGeom>
              <a:blipFill>
                <a:blip r:embed="rId3"/>
                <a:stretch>
                  <a:fillRect l="-1750" t="-1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1F9F45D-E978-CC56-B1BB-0C1FE2D70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9357" y="3486687"/>
            <a:ext cx="3176144" cy="27449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BEE61C-5A47-1E24-3AD7-BB4A2E1FD4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7173" y="867576"/>
            <a:ext cx="2660512" cy="2561424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AFCF1777-5956-2B78-E4DB-558C75C9D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68" y="92312"/>
            <a:ext cx="8519826" cy="59460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2pPr>
            <a:lvl3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3pPr>
            <a:lvl4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4pPr>
            <a:lvl5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5pPr>
            <a:lvl6pPr marL="13144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6pPr>
            <a:lvl7pPr marL="17716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7pPr>
            <a:lvl8pPr marL="22288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8pPr>
            <a:lvl9pPr marL="26860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altLang="nl-NL" kern="0" dirty="0">
                <a:latin typeface="Calibri" panose="020F0502020204030204" pitchFamily="34" charset="0"/>
                <a:cs typeface="Calibri" panose="020F0502020204030204" pitchFamily="34" charset="0"/>
              </a:rPr>
              <a:t>XFEM</a:t>
            </a:r>
          </a:p>
        </p:txBody>
      </p:sp>
      <p:sp>
        <p:nvSpPr>
          <p:cNvPr id="8" name="Rectangle 64">
            <a:extLst>
              <a:ext uri="{FF2B5EF4-FFF2-40B4-BE49-F238E27FC236}">
                <a16:creationId xmlns:a16="http://schemas.microsoft.com/office/drawing/2014/main" id="{F7506D2F-5B2F-4747-E0B9-19D1C90F7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706" y="978103"/>
            <a:ext cx="66202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>
              <a:buClr>
                <a:srgbClr val="0000FF"/>
              </a:buClr>
              <a:buSzPct val="75000"/>
              <a:buFont typeface="Wingdings" pitchFamily="2" charset="2"/>
              <a:buChar char="q"/>
            </a:pPr>
            <a:r>
              <a:rPr lang="en-GB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Efficient in simulation of fractures</a:t>
            </a:r>
            <a:endParaRPr lang="en-GB" alt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5F6C4D-688D-03D6-4DED-F8F06680F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6936" y="6519467"/>
            <a:ext cx="6620237" cy="2462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n-US" altLang="nl-NL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[1]. </a:t>
            </a:r>
            <a:r>
              <a:rPr lang="en-US" altLang="nl-NL" sz="1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Moës</a:t>
            </a:r>
            <a:r>
              <a:rPr lang="en-US" altLang="nl-NL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, N. et al. (1999). A finite element method for crack growth without remeshing.</a:t>
            </a:r>
            <a:endParaRPr lang="nl-NL" altLang="nl-NL" sz="1000" b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F4AD8E20-5748-0072-7F32-F490C41F16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73803" y="6460016"/>
            <a:ext cx="313164" cy="365125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0801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4">
            <a:extLst>
              <a:ext uri="{FF2B5EF4-FFF2-40B4-BE49-F238E27FC236}">
                <a16:creationId xmlns:a16="http://schemas.microsoft.com/office/drawing/2014/main" id="{509211F4-72D9-9199-1A90-9D45FABB9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706" y="3269813"/>
            <a:ext cx="56159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>
              <a:buClr>
                <a:srgbClr val="0000FF"/>
              </a:buClr>
              <a:buSzPct val="75000"/>
              <a:buFont typeface="Wingdings" pitchFamily="2" charset="2"/>
              <a:buChar char="q"/>
            </a:pPr>
            <a:r>
              <a:rPr lang="en-GB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Too many extra DOFs for geoscience applications !</a:t>
            </a:r>
          </a:p>
        </p:txBody>
      </p:sp>
      <p:sp>
        <p:nvSpPr>
          <p:cNvPr id="11" name="Rectangle 64">
            <a:extLst>
              <a:ext uri="{FF2B5EF4-FFF2-40B4-BE49-F238E27FC236}">
                <a16:creationId xmlns:a16="http://schemas.microsoft.com/office/drawing/2014/main" id="{014B0182-A9BE-4EF6-FE85-BD4B2E542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706" y="4821702"/>
            <a:ext cx="70327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>
              <a:buClr>
                <a:srgbClr val="0000FF"/>
              </a:buClr>
              <a:buSzPct val="75000"/>
              <a:buFont typeface="Wingdings" pitchFamily="2" charset="2"/>
              <a:buChar char="q"/>
            </a:pPr>
            <a:r>
              <a:rPr lang="en-GB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nl-NL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propose multiscale XFEM (MS-XFEM)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1008EC8-8D1D-EAC5-8CF8-8A062D830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68" y="92312"/>
            <a:ext cx="8519826" cy="59460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2pPr>
            <a:lvl3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3pPr>
            <a:lvl4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4pPr>
            <a:lvl5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5pPr>
            <a:lvl6pPr marL="13144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6pPr>
            <a:lvl7pPr marL="17716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7pPr>
            <a:lvl8pPr marL="22288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8pPr>
            <a:lvl9pPr marL="26860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altLang="nl-NL" kern="0" dirty="0">
                <a:latin typeface="Calibri" panose="020F0502020204030204" pitchFamily="34" charset="0"/>
                <a:cs typeface="Calibri" panose="020F0502020204030204" pitchFamily="34" charset="0"/>
              </a:rPr>
              <a:t>Compression + XFEM</a:t>
            </a:r>
          </a:p>
        </p:txBody>
      </p:sp>
      <p:sp>
        <p:nvSpPr>
          <p:cNvPr id="6" name="Rectangle 64">
            <a:extLst>
              <a:ext uri="{FF2B5EF4-FFF2-40B4-BE49-F238E27FC236}">
                <a16:creationId xmlns:a16="http://schemas.microsoft.com/office/drawing/2014/main" id="{39AF61A6-06CF-16F9-DEA0-C82A5E4D6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706" y="978103"/>
            <a:ext cx="70327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>
              <a:buClr>
                <a:srgbClr val="0000FF"/>
              </a:buClr>
              <a:buSzPct val="75000"/>
              <a:buFont typeface="Wingdings" pitchFamily="2" charset="2"/>
              <a:buChar char="q"/>
            </a:pPr>
            <a:r>
              <a:rPr lang="en-GB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Penalty method</a:t>
            </a:r>
            <a:r>
              <a:rPr lang="en-GB" altLang="nl-NL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[1]  </a:t>
            </a:r>
            <a:r>
              <a:rPr lang="en-GB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(Artificial high stiffness)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739935EC-923D-1FE6-7ED4-B5E258C9F4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73803" y="6460016"/>
            <a:ext cx="313164" cy="365125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A08E5EB-2DBB-7857-932A-0B54403FB24A}"/>
                  </a:ext>
                </a:extLst>
              </p:cNvPr>
              <p:cNvSpPr/>
              <p:nvPr/>
            </p:nvSpPr>
            <p:spPr>
              <a:xfrm>
                <a:off x="1194615" y="1716833"/>
                <a:ext cx="5854843" cy="10475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0" hangingPunct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sz="1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 b="1" i="1">
                                            <a:latin typeface="Cambria Math" panose="02040503050406030204" pitchFamily="18" charset="0"/>
                                          </a:rPr>
                                          <m:t>𝑲</m:t>
                                        </m:r>
                                      </m:e>
                                      <m:sub>
                                        <m:r>
                                          <a:rPr lang="en-GB" sz="1800" b="1" i="1">
                                            <a:latin typeface="Cambria Math" panose="02040503050406030204" pitchFamily="18" charset="0"/>
                                          </a:rPr>
                                          <m:t>𝒖𝒖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GB" sz="1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 b="1" i="1">
                                            <a:latin typeface="Cambria Math" panose="02040503050406030204" pitchFamily="18" charset="0"/>
                                          </a:rPr>
                                          <m:t>𝑲</m:t>
                                        </m:r>
                                      </m:e>
                                      <m:sub>
                                        <m:r>
                                          <a:rPr lang="en-GB" sz="1800" b="1" i="1">
                                            <a:latin typeface="Cambria Math" panose="02040503050406030204" pitchFamily="18" charset="0"/>
                                          </a:rPr>
                                          <m:t>𝒖𝒂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sz="1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 b="1" i="1">
                                            <a:latin typeface="Cambria Math" panose="02040503050406030204" pitchFamily="18" charset="0"/>
                                          </a:rPr>
                                          <m:t>𝑲</m:t>
                                        </m:r>
                                      </m:e>
                                      <m:sub>
                                        <m:r>
                                          <a:rPr lang="en-GB" sz="1800" b="1" i="1">
                                            <a:latin typeface="Cambria Math" panose="02040503050406030204" pitchFamily="18" charset="0"/>
                                          </a:rPr>
                                          <m:t>𝒂𝒖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GB" sz="1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 b="1" i="1">
                                            <a:latin typeface="Cambria Math" panose="02040503050406030204" pitchFamily="18" charset="0"/>
                                          </a:rPr>
                                          <m:t>𝑲</m:t>
                                        </m:r>
                                      </m:e>
                                      <m:sub>
                                        <m:r>
                                          <a:rPr lang="en-GB" sz="1800" b="1" i="1">
                                            <a:latin typeface="Cambria Math" panose="02040503050406030204" pitchFamily="18" charset="0"/>
                                          </a:rPr>
                                          <m:t>𝒂𝒂</m:t>
                                        </m:r>
                                      </m:sub>
                                    </m:sSub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GB" sz="18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𝑲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𝒄𝒐𝒏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sup>
                      </m:sSup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GB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1800" b="1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GB" sz="1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b="1" i="1">
                                            <a:latin typeface="Cambria Math" panose="02040503050406030204" pitchFamily="18" charset="0"/>
                                          </a:rPr>
                                          <m:t>𝒇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latin typeface="Cambria Math" panose="02040503050406030204" pitchFamily="18" charset="0"/>
                                          </a:rPr>
                                          <m:t>𝒆𝒙𝒕</m:t>
                                        </m:r>
                                      </m:sub>
                                      <m:sup>
                                        <m:r>
                                          <a:rPr lang="en-US" sz="1800" b="1" i="1">
                                            <a:latin typeface="Cambria Math" panose="02040503050406030204" pitchFamily="18" charset="0"/>
                                          </a:rPr>
                                          <m:t>𝒖</m:t>
                                        </m:r>
                                      </m:sup>
                                    </m:sSubSup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GB" sz="1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b="1" i="1">
                                            <a:latin typeface="Cambria Math" panose="02040503050406030204" pitchFamily="18" charset="0"/>
                                          </a:rPr>
                                          <m:t>𝒇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latin typeface="Cambria Math" panose="02040503050406030204" pitchFamily="18" charset="0"/>
                                          </a:rPr>
                                          <m:t>𝒊𝒏𝒕</m:t>
                                        </m:r>
                                      </m:sub>
                                      <m:sup>
                                        <m:r>
                                          <a:rPr lang="en-US" sz="1800" b="1" i="1">
                                            <a:latin typeface="Cambria Math" panose="02040503050406030204" pitchFamily="18" charset="0"/>
                                          </a:rPr>
                                          <m:t>𝒖</m:t>
                                        </m:r>
                                      </m:sup>
                                    </m:sSubSup>
                                  </m:e>
                                </m:m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GB" sz="1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b="1" i="1">
                                            <a:latin typeface="Cambria Math" panose="02040503050406030204" pitchFamily="18" charset="0"/>
                                          </a:rPr>
                                          <m:t>𝒇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latin typeface="Cambria Math" panose="02040503050406030204" pitchFamily="18" charset="0"/>
                                          </a:rPr>
                                          <m:t>𝒆𝒙𝒕</m:t>
                                        </m:r>
                                      </m:sub>
                                      <m:sup>
                                        <m:r>
                                          <a:rPr lang="en-US" sz="1800" b="1" i="1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sup>
                                    </m:sSubSup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GB" sz="1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b="1" i="1">
                                            <a:latin typeface="Cambria Math" panose="02040503050406030204" pitchFamily="18" charset="0"/>
                                          </a:rPr>
                                          <m:t>𝒇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latin typeface="Cambria Math" panose="02040503050406030204" pitchFamily="18" charset="0"/>
                                          </a:rPr>
                                          <m:t>𝒊𝒏𝒕</m:t>
                                        </m:r>
                                      </m:sub>
                                      <m:sup>
                                        <m:r>
                                          <a:rPr lang="en-US" sz="1800" b="1" i="1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sup>
                                    </m:sSubSup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GB" sz="1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b="1" i="1">
                                            <a:latin typeface="Cambria Math" panose="02040503050406030204" pitchFamily="18" charset="0"/>
                                          </a:rPr>
                                          <m:t>𝒇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latin typeface="Cambria Math" panose="02040503050406030204" pitchFamily="18" charset="0"/>
                                          </a:rPr>
                                          <m:t>𝒄</m:t>
                                        </m:r>
                                        <m:r>
                                          <a:rPr lang="en-US" sz="1800" b="1" i="1" smtClean="0">
                                            <a:latin typeface="Cambria Math" panose="02040503050406030204" pitchFamily="18" charset="0"/>
                                          </a:rPr>
                                          <m:t>𝒐𝒏</m:t>
                                        </m:r>
                                      </m:sub>
                                      <m:sup>
                                        <m:r>
                                          <a:rPr lang="en-US" sz="1800" b="1" i="1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sup>
                                    </m:sSubSup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sup>
                      </m:sSup>
                    </m:oMath>
                  </m:oMathPara>
                </a14:m>
                <a:endParaRPr lang="en-US" sz="1800" b="1" dirty="0">
                  <a:latin typeface="Calibri "/>
                  <a:cs typeface="Calibri Light" panose="020F0302020204030204" pitchFamily="34" charset="0"/>
                </a:endParaRPr>
              </a:p>
              <a:p>
                <a:pPr eaLnBrk="0" hangingPunct="0">
                  <a:defRPr/>
                </a:pPr>
                <a:endParaRPr lang="en-US" sz="2000" dirty="0">
                  <a:latin typeface="Calibri 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A08E5EB-2DBB-7857-932A-0B54403FB2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615" y="1716833"/>
                <a:ext cx="5854843" cy="10475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D6F7ECAB-5CED-AAE9-01E6-E906096F0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228" y="6425031"/>
            <a:ext cx="9976867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n-US" altLang="nl-NL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[1]. Liu, F. et al.(2008). A contact algorithm for frictional crack propagation with the extended finite element method.</a:t>
            </a:r>
          </a:p>
          <a:p>
            <a:r>
              <a:rPr lang="en-US" altLang="nl-NL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[2]. </a:t>
            </a:r>
            <a:r>
              <a:rPr lang="en-US" altLang="nl-NL" sz="1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Bonter</a:t>
            </a:r>
            <a:r>
              <a:rPr lang="en-US" altLang="nl-NL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, D. et al. (2019). An integrated approach for fractured basement characterization: the Lancaster Field, a case study in the UK.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EC10FA-D8FA-7B92-6827-77F978008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2030" y="2529992"/>
            <a:ext cx="4948355" cy="24334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CDFF14C-1A9C-07E1-CC99-D3A62EB30D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18018" y="5083312"/>
                <a:ext cx="973982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1" i="1" smtClean="0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[</m:t>
                      </m:r>
                      <m:r>
                        <a:rPr lang="en-US" altLang="zh-CN" sz="1800" b="1" i="1" smtClean="0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𝟐</m:t>
                      </m:r>
                      <m:r>
                        <a:rPr lang="en-US" altLang="zh-CN" sz="1800" b="1" i="1" smtClean="0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]</m:t>
                      </m:r>
                    </m:oMath>
                  </m:oMathPara>
                </a14:m>
                <a:endParaRPr lang="en-US" sz="18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CDFF14C-1A9C-07E1-CC99-D3A62EB30D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18018" y="5083312"/>
                <a:ext cx="973982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5269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EC9891-8E80-9BB7-EC7C-E57D8042F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325" y="2642717"/>
            <a:ext cx="6323066" cy="34824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88B0C89-A4E5-184A-E62B-DDCA0DF12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68" y="92312"/>
            <a:ext cx="8519826" cy="59460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2pPr>
            <a:lvl3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3pPr>
            <a:lvl4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4pPr>
            <a:lvl5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5pPr>
            <a:lvl6pPr marL="13144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6pPr>
            <a:lvl7pPr marL="17716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7pPr>
            <a:lvl8pPr marL="22288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8pPr>
            <a:lvl9pPr marL="26860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altLang="nl-NL" kern="0" dirty="0">
                <a:latin typeface="Calibri" panose="020F0502020204030204" pitchFamily="34" charset="0"/>
                <a:cs typeface="Calibri" panose="020F0502020204030204" pitchFamily="34" charset="0"/>
              </a:rPr>
              <a:t>MS-XFEM</a:t>
            </a:r>
          </a:p>
        </p:txBody>
      </p:sp>
      <p:sp>
        <p:nvSpPr>
          <p:cNvPr id="6" name="Rectangle 64">
            <a:extLst>
              <a:ext uri="{FF2B5EF4-FFF2-40B4-BE49-F238E27FC236}">
                <a16:creationId xmlns:a16="http://schemas.microsoft.com/office/drawing/2014/main" id="{84DB7CD3-AD70-4CEC-4F27-63B2ED82B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706" y="978103"/>
            <a:ext cx="77696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>
              <a:buClr>
                <a:srgbClr val="0000FF"/>
              </a:buClr>
              <a:buSzPct val="75000"/>
              <a:buFont typeface="Wingdings" pitchFamily="2" charset="2"/>
              <a:buChar char="q"/>
            </a:pPr>
            <a:r>
              <a:rPr lang="en-GB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Solve the problem on the coarse scale mesh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B161ACC7-3150-D0E6-A621-7F33BE8EB3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73803" y="6460016"/>
            <a:ext cx="313164" cy="365125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BB02446-CABD-234D-64AF-32691D7BADFE}"/>
                  </a:ext>
                </a:extLst>
              </p:cNvPr>
              <p:cNvSpPr/>
              <p:nvPr/>
            </p:nvSpPr>
            <p:spPr>
              <a:xfrm>
                <a:off x="1369412" y="1584507"/>
                <a:ext cx="9432566" cy="31595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eaLnBrk="0" hangingPunct="0">
                  <a:buFont typeface="Wingdings" panose="05000000000000000000" pitchFamily="2" charset="2"/>
                  <a:buChar char="Ø"/>
                  <a:defRPr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Prolongation (Interpolate coarse scale solutions into fine scale)</a:t>
                </a:r>
              </a:p>
              <a:p>
                <a:pPr eaLnBrk="0" hangingPunct="0">
                  <a:defRPr/>
                </a:pPr>
                <a:endParaRPr lang="en-US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 eaLnBrk="0" hangingPunct="0"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cs typeface="+mn-cs"/>
                          </a:rPr>
                          <m:t>𝒖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  <a:cs typeface="+mn-cs"/>
                          </a:rPr>
                          <m:t>𝒇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lang="en-US" sz="2200" b="1">
                        <a:latin typeface="Cambria Math" panose="02040503050406030204" pitchFamily="18" charset="0"/>
                        <a:cs typeface="+mn-cs"/>
                      </a:rPr>
                      <m:t>𝐏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∙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𝒖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𝑪</m:t>
                        </m:r>
                      </m:sup>
                    </m:sSup>
                  </m:oMath>
                </a14:m>
                <a:r>
                  <a:rPr lang="en-US" sz="2200" b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 </a:t>
                </a:r>
              </a:p>
              <a:p>
                <a:pPr algn="ctr" eaLnBrk="0" hangingPunct="0">
                  <a:defRPr/>
                </a:pPr>
                <a:endParaRPr lang="en-US" sz="1800" b="1" i="1" dirty="0">
                  <a:latin typeface="Cambria Math" panose="02040503050406030204" pitchFamily="18" charset="0"/>
                  <a:cs typeface="+mn-cs"/>
                </a:endParaRPr>
              </a:p>
              <a:p>
                <a:pPr marL="742950" lvl="1" indent="-285750" eaLnBrk="0" hangingPunct="0"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  <a:cs typeface="+mn-cs"/>
                      </a:rPr>
                      <m:t>𝐏</m:t>
                    </m:r>
                  </m:oMath>
                </a14:m>
                <a:r>
                  <a:rPr lang="en-US" sz="20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  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-- basis function matrix</a:t>
                </a:r>
              </a:p>
              <a:p>
                <a:pPr marL="742950" lvl="1" indent="-285750" eaLnBrk="0" hangingPunct="0"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𝒖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𝑪</m:t>
                        </m:r>
                      </m:sup>
                    </m:sSup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-- coarse-scale solution</a:t>
                </a:r>
              </a:p>
              <a:p>
                <a:pPr marL="742950" lvl="1" indent="-285750" eaLnBrk="0" hangingPunct="0"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𝒖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𝒇</m:t>
                        </m:r>
                      </m:sup>
                    </m:sSup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-- fine scale solution</a:t>
                </a:r>
              </a:p>
              <a:p>
                <a:pPr marL="742950" lvl="1" indent="-285750" eaLnBrk="0" hangingPunct="0">
                  <a:buFont typeface="Wingdings" panose="05000000000000000000" pitchFamily="2" charset="2"/>
                  <a:buChar char="§"/>
                  <a:defRPr/>
                </a:pP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 eaLnBrk="0" hangingPunct="0">
                  <a:defRPr/>
                </a:pPr>
                <a:endParaRPr lang="en-US" sz="2200" b="1" dirty="0">
                  <a:latin typeface="Calibri "/>
                  <a:cs typeface="Calibri Light" panose="020F0302020204030204" pitchFamily="34" charset="0"/>
                </a:endParaRPr>
              </a:p>
              <a:p>
                <a:pPr eaLnBrk="0" hangingPunct="0">
                  <a:defRPr/>
                </a:pPr>
                <a:endParaRPr lang="en-US" sz="2000" dirty="0">
                  <a:latin typeface="Calibri 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BB02446-CABD-234D-64AF-32691D7BAD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412" y="1584507"/>
                <a:ext cx="9432566" cy="3159519"/>
              </a:xfrm>
              <a:prstGeom prst="rect">
                <a:avLst/>
              </a:prstGeom>
              <a:blipFill>
                <a:blip r:embed="rId4"/>
                <a:stretch>
                  <a:fillRect l="-905"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0481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DFAFEED-168E-CD2C-E6EE-20C450461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6936" y="6519467"/>
            <a:ext cx="9226106" cy="2462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n-US" altLang="nl-NL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[1]. Xu, F. et al.(2021). Multiscale extended finite element method for deformable fractured porous media.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425538E-4A54-45B3-8ACB-171EF88C1FC7}"/>
                  </a:ext>
                </a:extLst>
              </p:cNvPr>
              <p:cNvSpPr/>
              <p:nvPr/>
            </p:nvSpPr>
            <p:spPr>
              <a:xfrm>
                <a:off x="1440644" y="1576175"/>
                <a:ext cx="3771102" cy="2073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0" hangingPunct="0">
                  <a:defRPr/>
                </a:pPr>
                <a:endParaRPr lang="en-US" sz="2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1" eaLnBrk="0" hangingPunct="0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</m:sSup>
                      <m:r>
                        <a:rPr lang="en-US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altLang="zh-CN" sz="20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Calibri Light" panose="020F0302020204030204" pitchFamily="34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Calibri Light" panose="020F03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Calibri Light" panose="020F0302020204030204" pitchFamily="34" charset="0"/>
                                    </a:rPr>
                                    <m:t>(</m:t>
                                  </m:r>
                                  <m:r>
                                    <a:rPr lang="en-US" altLang="zh-CN" sz="2000" b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Calibri Light" panose="020F0302020204030204" pitchFamily="34" charset="0"/>
                                    </a:rPr>
                                    <m:t>𝐑</m:t>
                                  </m:r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Calibri Light" panose="020F0302020204030204" pitchFamily="34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altLang="zh-CN" sz="2000" b="1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Calibri Light" panose="020F03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1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Calibri Light" panose="020F0302020204030204" pitchFamily="34" charset="0"/>
                                        </a:rPr>
                                        <m:t>𝑲</m:t>
                                      </m:r>
                                    </m:e>
                                    <m:sub>
                                      <m:r>
                                        <a:rPr lang="en-US" altLang="zh-CN" sz="2000" b="1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Calibri Light" panose="020F0302020204030204" pitchFamily="34" charset="0"/>
                                        </a:rPr>
                                        <m:t>𝒇</m:t>
                                      </m:r>
                                    </m:sub>
                                  </m:sSub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Calibri Light" panose="020F0302020204030204" pitchFamily="34" charset="0"/>
                                    </a:rPr>
                                    <m:t> </m:t>
                                  </m:r>
                                  <m:r>
                                    <a:rPr lang="en-US" altLang="zh-CN" sz="2000" b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Calibri Light" panose="020F0302020204030204" pitchFamily="34" charset="0"/>
                                    </a:rPr>
                                    <m:t>𝐏</m:t>
                                  </m:r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Calibri Light" panose="020F0302020204030204" pitchFamily="34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Calibri Light" panose="020F0302020204030204" pitchFamily="34" charset="0"/>
                                    </a:rPr>
                                    <m:t>−</m:t>
                                  </m:r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Calibri Light" panose="020F0302020204030204" pitchFamily="34" charset="0"/>
                                    </a:rPr>
                                    <m:t>𝟏</m:t>
                                  </m:r>
                                </m:sup>
                              </m:sSup>
                              <m:r>
                                <a:rPr lang="en-US" altLang="zh-CN" sz="20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Calibri Light" panose="020F0302020204030204" pitchFamily="34" charset="0"/>
                                </a:rPr>
                                <m:t> </m:t>
                              </m:r>
                            </m:e>
                          </m:groupChr>
                        </m:e>
                        <m:lim>
                          <m:sSubSup>
                            <m:sSubSup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Calibri Light" panose="020F03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Calibri Light" panose="020F0302020204030204" pitchFamily="34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Calibri Light" panose="020F0302020204030204" pitchFamily="34" charset="0"/>
                                </a:rPr>
                                <m:t>𝒄</m:t>
                              </m:r>
                            </m:sub>
                            <m:sup>
                              <m:r>
                                <a:rPr lang="en-US" altLang="zh-CN" sz="20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Calibri Light" panose="020F0302020204030204" pitchFamily="34" charset="0"/>
                                </a:rPr>
                                <m:t>−</m:t>
                              </m:r>
                              <m:r>
                                <a:rPr lang="en-US" altLang="zh-CN" sz="20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Calibri Light" panose="020F0302020204030204" pitchFamily="34" charset="0"/>
                                </a:rPr>
                                <m:t>𝟏</m:t>
                              </m:r>
                            </m:sup>
                          </m:sSubSup>
                        </m:lim>
                      </m:limLow>
                      <m:r>
                        <a:rPr lang="en-US" altLang="zh-CN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∙</m:t>
                      </m:r>
                      <m:limLow>
                        <m:limLow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altLang="zh-CN" sz="20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Calibri Light" panose="020F0302020204030204" pitchFamily="34" charset="0"/>
                                </a:rPr>
                                <m:t> (</m:t>
                              </m:r>
                              <m:r>
                                <a:rPr lang="en-US" altLang="zh-CN" sz="20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Calibri Light" panose="020F0302020204030204" pitchFamily="34" charset="0"/>
                                </a:rPr>
                                <m:t>𝐑</m:t>
                              </m:r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∙</m:t>
                              </m:r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𝒇</m:t>
                              </m:r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)</m:t>
                              </m:r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Calibri Light" panose="020F0302020204030204" pitchFamily="34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Calibri Light" panose="020F0302020204030204" pitchFamily="34" charset="0"/>
                                </a:rPr>
                                <m:t>𝒄</m:t>
                              </m:r>
                            </m:sub>
                          </m:sSub>
                        </m:lim>
                      </m:limLow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0" hangingPunct="0">
                  <a:defRPr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 eaLnBrk="0" hangingPunct="0">
                  <a:buFont typeface="Wingdings" panose="05000000000000000000" pitchFamily="2" charset="2"/>
                  <a:buChar char="Ø"/>
                  <a:defRPr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Restriction matrix 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</a:rPr>
                      <m:t>𝐑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𝐓</m:t>
                        </m:r>
                      </m:sup>
                    </m:sSup>
                  </m:oMath>
                </a14:m>
                <a:endParaRPr lang="en-US" sz="2000" b="1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lvl="1" eaLnBrk="0" hangingPunct="0">
                  <a:defRPr/>
                </a:pP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425538E-4A54-45B3-8ACB-171EF88C1F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644" y="1576175"/>
                <a:ext cx="3771102" cy="2073581"/>
              </a:xfrm>
              <a:prstGeom prst="rect">
                <a:avLst/>
              </a:prstGeom>
              <a:blipFill>
                <a:blip r:embed="rId3"/>
                <a:stretch>
                  <a:fillRect l="-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64">
            <a:extLst>
              <a:ext uri="{FF2B5EF4-FFF2-40B4-BE49-F238E27FC236}">
                <a16:creationId xmlns:a16="http://schemas.microsoft.com/office/drawing/2014/main" id="{7B8C9C55-F36C-84EF-67F4-571E3E50F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706" y="4206249"/>
            <a:ext cx="63025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>
              <a:buClr>
                <a:srgbClr val="0000FF"/>
              </a:buClr>
              <a:buSzPct val="75000"/>
              <a:buFont typeface="Wingdings" pitchFamily="2" charset="2"/>
              <a:buChar char="q"/>
            </a:pPr>
            <a:r>
              <a:rPr lang="en-GB" altLang="nl-NL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nl-NL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extra DOFs on coarse scale system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3770A2-B6C1-3E79-4887-4D02084C4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5297" y="1614963"/>
            <a:ext cx="4459043" cy="3628073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B634367C-45DF-6336-4306-B935CCBF6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68" y="92312"/>
            <a:ext cx="8519826" cy="59460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2pPr>
            <a:lvl3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3pPr>
            <a:lvl4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4pPr>
            <a:lvl5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5pPr>
            <a:lvl6pPr marL="13144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6pPr>
            <a:lvl7pPr marL="17716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7pPr>
            <a:lvl8pPr marL="22288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8pPr>
            <a:lvl9pPr marL="26860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altLang="nl-NL" kern="0" dirty="0">
                <a:latin typeface="Calibri" panose="020F0502020204030204" pitchFamily="34" charset="0"/>
                <a:cs typeface="Calibri" panose="020F0502020204030204" pitchFamily="34" charset="0"/>
              </a:rPr>
              <a:t>MS-XFEM</a:t>
            </a:r>
          </a:p>
        </p:txBody>
      </p:sp>
      <p:sp>
        <p:nvSpPr>
          <p:cNvPr id="3" name="Rectangle 64">
            <a:extLst>
              <a:ext uri="{FF2B5EF4-FFF2-40B4-BE49-F238E27FC236}">
                <a16:creationId xmlns:a16="http://schemas.microsoft.com/office/drawing/2014/main" id="{85D1974C-9038-E241-A0FD-463A5A892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706" y="978103"/>
            <a:ext cx="66202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>
              <a:buClr>
                <a:srgbClr val="0000FF"/>
              </a:buClr>
              <a:buSzPct val="75000"/>
              <a:buFont typeface="Wingdings" pitchFamily="2" charset="2"/>
              <a:buChar char="q"/>
            </a:pPr>
            <a:r>
              <a:rPr lang="en-GB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Compute on coarse scale mesh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294A5FF2-4BB8-C4E4-5299-B0066DA7E0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73803" y="6460016"/>
            <a:ext cx="313164" cy="365125"/>
          </a:xfrm>
        </p:spPr>
        <p:txBody>
          <a:bodyPr/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90596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47B217F-38DA-48F0-AF2C-EBA1070FE584}"/>
                  </a:ext>
                </a:extLst>
              </p:cNvPr>
              <p:cNvSpPr/>
              <p:nvPr/>
            </p:nvSpPr>
            <p:spPr>
              <a:xfrm>
                <a:off x="1335938" y="1660940"/>
                <a:ext cx="6771141" cy="4118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eaLnBrk="0" hangingPunct="0">
                  <a:buFont typeface="Wingdings" panose="05000000000000000000" pitchFamily="2" charset="2"/>
                  <a:buChar char="Ø"/>
                  <a:defRPr/>
                </a:pPr>
                <a:r>
                  <a:rPr lang="en-US" sz="2000" dirty="0">
                    <a:latin typeface="Calibri "/>
                    <a:cs typeface="Calibri Light" panose="020F0302020204030204" pitchFamily="34" charset="0"/>
                  </a:rPr>
                  <a:t>FS mesh: </a:t>
                </a:r>
                <a:r>
                  <a:rPr lang="en-US" sz="2000" dirty="0">
                    <a:solidFill>
                      <a:srgbClr val="FF0000"/>
                    </a:solidFill>
                    <a:latin typeface="Calibri "/>
                    <a:cs typeface="Calibri Light" panose="020F0302020204030204" pitchFamily="34" charset="0"/>
                  </a:rPr>
                  <a:t>50 x 50</a:t>
                </a:r>
                <a:r>
                  <a:rPr lang="en-US" sz="2000" dirty="0">
                    <a:latin typeface="Calibri "/>
                    <a:cs typeface="Calibri Light" panose="020F0302020204030204" pitchFamily="34" charset="0"/>
                  </a:rPr>
                  <a:t>,   MS mesh: </a:t>
                </a:r>
                <a:r>
                  <a:rPr lang="en-US" sz="2000" dirty="0">
                    <a:solidFill>
                      <a:srgbClr val="FF0000"/>
                    </a:solidFill>
                    <a:latin typeface="Calibri "/>
                    <a:cs typeface="Calibri Light" panose="020F0302020204030204" pitchFamily="34" charset="0"/>
                  </a:rPr>
                  <a:t>5 x 5</a:t>
                </a:r>
              </a:p>
              <a:p>
                <a:pPr eaLnBrk="0" hangingPunct="0">
                  <a:defRPr/>
                </a:pPr>
                <a:endParaRPr lang="en-US" sz="2000" dirty="0">
                  <a:latin typeface="Calibri "/>
                  <a:cs typeface="Calibri Light" panose="020F0302020204030204" pitchFamily="34" charset="0"/>
                </a:endParaRPr>
              </a:p>
              <a:p>
                <a:pPr marL="342900" indent="-342900" eaLnBrk="0" hangingPunct="0"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𝑃𝑎</m:t>
                    </m:r>
                  </m:oMath>
                </a14:m>
                <a:r>
                  <a:rPr lang="en-US" sz="2000" dirty="0">
                    <a:latin typeface="Calibri "/>
                  </a:rPr>
                  <a:t> 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=0.3</m:t>
                    </m:r>
                  </m:oMath>
                </a14:m>
                <a:r>
                  <a:rPr lang="en-US" sz="2000" dirty="0">
                    <a:latin typeface="Calibri "/>
                  </a:rPr>
                  <a:t> </a:t>
                </a:r>
              </a:p>
              <a:p>
                <a:pPr marL="342900" indent="-342900" eaLnBrk="0" hangingPunct="0">
                  <a:buFont typeface="Wingdings" panose="05000000000000000000" pitchFamily="2" charset="2"/>
                  <a:buChar char="Ø"/>
                  <a:defRPr/>
                </a:pPr>
                <a:endParaRPr lang="en-US" sz="2000" dirty="0">
                  <a:latin typeface="Calibri "/>
                </a:endParaRPr>
              </a:p>
              <a:p>
                <a:pPr marL="342900" indent="-342900" eaLnBrk="0" hangingPunct="0">
                  <a:buFont typeface="Wingdings" panose="05000000000000000000" pitchFamily="2" charset="2"/>
                  <a:buChar char="Ø"/>
                  <a:defRPr/>
                </a:pPr>
                <a:r>
                  <a:rPr lang="en-US" sz="2000" dirty="0">
                    <a:latin typeface="Calibri "/>
                  </a:rPr>
                  <a:t>Frictional coefficient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endParaRPr lang="en-US" sz="2000" dirty="0">
                  <a:latin typeface="Calibri "/>
                </a:endParaRPr>
              </a:p>
              <a:p>
                <a:pPr marL="342900" indent="-342900" eaLnBrk="0" hangingPunct="0">
                  <a:buFont typeface="Wingdings" panose="05000000000000000000" pitchFamily="2" charset="2"/>
                  <a:buChar char="Ø"/>
                  <a:defRPr/>
                </a:pPr>
                <a:endParaRPr lang="en-US" sz="2000" dirty="0">
                  <a:latin typeface="Calibri "/>
                </a:endParaRPr>
              </a:p>
              <a:p>
                <a:pPr marL="342900" indent="-342900" eaLnBrk="0" hangingPunct="0">
                  <a:buFont typeface="Wingdings" panose="05000000000000000000" pitchFamily="2" charset="2"/>
                  <a:buChar char="Ø"/>
                  <a:defRPr/>
                </a:pPr>
                <a:r>
                  <a:rPr lang="en-US" sz="2000" dirty="0">
                    <a:latin typeface="Calibri "/>
                  </a:rPr>
                  <a:t>Penalty parameters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dirty="0">
                  <a:latin typeface="Calibri "/>
                </a:endParaRPr>
              </a:p>
              <a:p>
                <a:pPr marL="342900" indent="-342900" eaLnBrk="0" hangingPunct="0">
                  <a:buFont typeface="Wingdings" panose="05000000000000000000" pitchFamily="2" charset="2"/>
                  <a:buChar char="Ø"/>
                  <a:defRPr/>
                </a:pPr>
                <a:endParaRPr lang="en-US" sz="2000" dirty="0">
                  <a:latin typeface="Calibri "/>
                </a:endParaRPr>
              </a:p>
              <a:p>
                <a:pPr marL="342900" indent="-342900" eaLnBrk="0" hangingPunct="0">
                  <a:buFont typeface="Wingdings" panose="05000000000000000000" pitchFamily="2" charset="2"/>
                  <a:buChar char="Ø"/>
                  <a:defRPr/>
                </a:pPr>
                <a:r>
                  <a:rPr lang="en-US" sz="2000" dirty="0">
                    <a:latin typeface="Calibri "/>
                  </a:rPr>
                  <a:t>Tolerance for </a:t>
                </a:r>
                <a:r>
                  <a:rPr lang="en-US" altLang="zh-CN" sz="2000" dirty="0">
                    <a:latin typeface="Calibri "/>
                  </a:rPr>
                  <a:t>residual</a:t>
                </a:r>
                <a:r>
                  <a:rPr lang="en-US" sz="2000" dirty="0">
                    <a:latin typeface="Calibri 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−8</m:t>
                        </m:r>
                      </m:sup>
                    </m:sSup>
                  </m:oMath>
                </a14:m>
                <a:endParaRPr lang="en-US" sz="2000" dirty="0">
                  <a:latin typeface="Calibri "/>
                  <a:cs typeface="Calibri Light" panose="020F0302020204030204" pitchFamily="34" charset="0"/>
                </a:endParaRPr>
              </a:p>
              <a:p>
                <a:pPr marL="342900" indent="-342900" eaLnBrk="0" hangingPunct="0">
                  <a:buFont typeface="Wingdings" panose="05000000000000000000" pitchFamily="2" charset="2"/>
                  <a:buChar char="Ø"/>
                  <a:defRPr/>
                </a:pPr>
                <a:endParaRPr lang="en-US" sz="2000" dirty="0">
                  <a:latin typeface="Calibri "/>
                  <a:cs typeface="Calibri Light" panose="020F0302020204030204" pitchFamily="34" charset="0"/>
                </a:endParaRPr>
              </a:p>
              <a:p>
                <a:pPr marL="342900" indent="-342900" eaLnBrk="0" hangingPunct="0">
                  <a:buFont typeface="Wingdings" panose="05000000000000000000" pitchFamily="2" charset="2"/>
                  <a:buChar char="Ø"/>
                  <a:defRPr/>
                </a:pPr>
                <a:r>
                  <a:rPr lang="en-US" sz="2000" dirty="0">
                    <a:latin typeface="Calibri "/>
                  </a:rPr>
                  <a:t>Tolerance for </a:t>
                </a:r>
                <a:r>
                  <a:rPr lang="en-US" altLang="zh-CN" sz="2000" dirty="0">
                    <a:latin typeface="Calibri "/>
                  </a:rPr>
                  <a:t>displacement</a:t>
                </a:r>
                <a:r>
                  <a:rPr lang="en-US" sz="2000" dirty="0">
                    <a:latin typeface="Calibri 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sz="2000" dirty="0">
                  <a:latin typeface="Calibri "/>
                  <a:cs typeface="Calibri Light" panose="020F0302020204030204" pitchFamily="34" charset="0"/>
                </a:endParaRPr>
              </a:p>
              <a:p>
                <a:pPr marL="342900" indent="-342900" eaLnBrk="0" hangingPunct="0">
                  <a:buFont typeface="Wingdings" panose="05000000000000000000" pitchFamily="2" charset="2"/>
                  <a:buChar char="Ø"/>
                  <a:defRPr/>
                </a:pPr>
                <a:endParaRPr lang="en-US" sz="2000" dirty="0">
                  <a:latin typeface="Calibri "/>
                  <a:cs typeface="Calibri Light" panose="020F0302020204030204" pitchFamily="34" charset="0"/>
                </a:endParaRPr>
              </a:p>
              <a:p>
                <a:pPr marL="342900" indent="-342900" eaLnBrk="0" hangingPunct="0">
                  <a:buFont typeface="Wingdings" panose="05000000000000000000" pitchFamily="2" charset="2"/>
                  <a:buChar char="Ø"/>
                  <a:defRPr/>
                </a:pPr>
                <a:r>
                  <a:rPr lang="en-US" sz="2000" dirty="0">
                    <a:solidFill>
                      <a:srgbClr val="FF0000"/>
                    </a:solidFill>
                    <a:latin typeface="Calibri "/>
                    <a:cs typeface="Calibri Light" panose="020F0302020204030204" pitchFamily="34" charset="0"/>
                  </a:rPr>
                  <a:t>Tolerance for preconditioned GMRES: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Calibri "/>
                    <a:cs typeface="Calibri Light" panose="020F03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47B217F-38DA-48F0-AF2C-EBA1070FE5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938" y="1660940"/>
                <a:ext cx="6771141" cy="4118050"/>
              </a:xfrm>
              <a:prstGeom prst="rect">
                <a:avLst/>
              </a:prstGeom>
              <a:blipFill>
                <a:blip r:embed="rId3"/>
                <a:stretch>
                  <a:fillRect l="-810" t="-740" b="-1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C82B331-D530-F0C1-AFA1-B5E9C1216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1353" y="1328127"/>
            <a:ext cx="4139032" cy="4201745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2F8E089D-8267-CF08-AC44-D417A6285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68" y="92312"/>
            <a:ext cx="8519826" cy="59460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2pPr>
            <a:lvl3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3pPr>
            <a:lvl4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4pPr>
            <a:lvl5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5pPr>
            <a:lvl6pPr marL="13144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6pPr>
            <a:lvl7pPr marL="17716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7pPr>
            <a:lvl8pPr marL="22288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8pPr>
            <a:lvl9pPr marL="26860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altLang="nl-NL" kern="0" dirty="0">
                <a:latin typeface="Calibri" panose="020F0502020204030204" pitchFamily="34" charset="0"/>
                <a:cs typeface="Calibri" panose="020F0502020204030204" pitchFamily="34" charset="0"/>
              </a:rPr>
              <a:t>Test Case</a:t>
            </a:r>
          </a:p>
        </p:txBody>
      </p:sp>
      <p:sp>
        <p:nvSpPr>
          <p:cNvPr id="6" name="Rectangle 64">
            <a:extLst>
              <a:ext uri="{FF2B5EF4-FFF2-40B4-BE49-F238E27FC236}">
                <a16:creationId xmlns:a16="http://schemas.microsoft.com/office/drawing/2014/main" id="{CDD8CFFF-8018-6717-570A-071D1B5DE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706" y="978103"/>
            <a:ext cx="66202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>
              <a:buClr>
                <a:srgbClr val="0000FF"/>
              </a:buClr>
              <a:buSzPct val="75000"/>
              <a:buFont typeface="Wingdings" pitchFamily="2" charset="2"/>
              <a:buChar char="q"/>
            </a:pPr>
            <a:r>
              <a:rPr lang="en-GB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Multiple cracks under compression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55DF555A-9115-516F-CA8A-C49D934309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73803" y="6460016"/>
            <a:ext cx="313164" cy="365125"/>
          </a:xfrm>
        </p:spPr>
        <p:txBody>
          <a:bodyPr/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817312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creenshot, colorfulness&#10;&#10;Description automatically generated">
            <a:extLst>
              <a:ext uri="{FF2B5EF4-FFF2-40B4-BE49-F238E27FC236}">
                <a16:creationId xmlns:a16="http://schemas.microsoft.com/office/drawing/2014/main" id="{FDA2C7D2-8DDD-4E12-FA3D-1D8FFDEC974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47" y="2079994"/>
            <a:ext cx="5280000" cy="3960000"/>
          </a:xfrm>
          <a:prstGeom prst="rect">
            <a:avLst/>
          </a:prstGeom>
        </p:spPr>
      </p:pic>
      <p:pic>
        <p:nvPicPr>
          <p:cNvPr id="9" name="Picture 8" descr="A picture containing screenshot, colorfulness, text&#10;&#10;Description automatically generated">
            <a:extLst>
              <a:ext uri="{FF2B5EF4-FFF2-40B4-BE49-F238E27FC236}">
                <a16:creationId xmlns:a16="http://schemas.microsoft.com/office/drawing/2014/main" id="{B6B227CB-C919-3FFA-82C1-DBDACE9BFED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79994"/>
            <a:ext cx="5280000" cy="396000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50FF51EA-A37A-908C-B755-688E21455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68" y="92312"/>
            <a:ext cx="8519826" cy="59460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2pPr>
            <a:lvl3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3pPr>
            <a:lvl4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4pPr>
            <a:lvl5pPr marL="8572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5pPr>
            <a:lvl6pPr marL="13144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6pPr>
            <a:lvl7pPr marL="17716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7pPr>
            <a:lvl8pPr marL="22288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8pPr>
            <a:lvl9pPr marL="2686050" indent="-85725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altLang="nl-NL" kern="0" dirty="0">
                <a:latin typeface="Calibri" panose="020F0502020204030204" pitchFamily="34" charset="0"/>
                <a:cs typeface="Calibri" panose="020F0502020204030204" pitchFamily="34" charset="0"/>
              </a:rPr>
              <a:t>Test Case</a:t>
            </a:r>
          </a:p>
        </p:txBody>
      </p:sp>
      <p:sp>
        <p:nvSpPr>
          <p:cNvPr id="6" name="Rectangle 64">
            <a:extLst>
              <a:ext uri="{FF2B5EF4-FFF2-40B4-BE49-F238E27FC236}">
                <a16:creationId xmlns:a16="http://schemas.microsoft.com/office/drawing/2014/main" id="{7FBB4469-0FAA-4F2F-897B-81291057E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705" y="978103"/>
            <a:ext cx="101097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>
              <a:buClr>
                <a:srgbClr val="0000FF"/>
              </a:buClr>
              <a:buSzPct val="75000"/>
              <a:buFont typeface="Wingdings" pitchFamily="2" charset="2"/>
              <a:buChar char="q"/>
            </a:pPr>
            <a:r>
              <a:rPr lang="en-GB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MS-XFEM result is accurate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38A9132-035A-7B0A-125B-9D72758B33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6809" y="5902483"/>
                <a:ext cx="2779337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 smtClean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altLang="zh-CN" sz="1800" b="1" i="1" smtClean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US" altLang="zh-CN" sz="1800" b="1" dirty="0">
                    <a:solidFill>
                      <a:srgbClr val="22222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of fine scale ( </a:t>
                </a:r>
                <a:r>
                  <a:rPr lang="en-US" altLang="zh-CN" sz="18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50 x 50 </a:t>
                </a:r>
                <a:r>
                  <a:rPr lang="en-US" altLang="zh-CN" sz="1800" b="1" dirty="0">
                    <a:solidFill>
                      <a:srgbClr val="22222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US" sz="18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38A9132-035A-7B0A-125B-9D72758B33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6809" y="5902483"/>
                <a:ext cx="2779337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D574342-D626-181A-9476-989E99A2C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56809" y="5902483"/>
                <a:ext cx="2758382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 smtClean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altLang="zh-CN" sz="1800" b="1" i="1" smtClean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US" altLang="zh-CN" sz="1800" b="1" dirty="0">
                    <a:solidFill>
                      <a:srgbClr val="22222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of MS-XFEM (</a:t>
                </a:r>
                <a:r>
                  <a:rPr lang="en-US" altLang="zh-CN" sz="18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1800" b="1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 x 5 </a:t>
                </a:r>
                <a:r>
                  <a:rPr lang="en-US" altLang="zh-CN" sz="1800" b="1" dirty="0">
                    <a:solidFill>
                      <a:srgbClr val="22222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US" sz="18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D574342-D626-181A-9476-989E99A2C2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56809" y="5902483"/>
                <a:ext cx="2758382" cy="369332"/>
              </a:xfrm>
              <a:prstGeom prst="rect">
                <a:avLst/>
              </a:prstGeom>
              <a:blipFill>
                <a:blip r:embed="rId6"/>
                <a:stretch>
                  <a:fillRect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3C7E716F-DB2B-8DFF-51D5-786F678B57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73803" y="6460016"/>
            <a:ext cx="313164" cy="365125"/>
          </a:xfrm>
        </p:spPr>
        <p:txBody>
          <a:bodyPr/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96818379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108BD9"/>
      </a:lt2>
      <a:accent1>
        <a:srgbClr val="ADC610"/>
      </a:accent1>
      <a:accent2>
        <a:srgbClr val="002B60"/>
      </a:accent2>
      <a:accent3>
        <a:srgbClr val="FFFFFF"/>
      </a:accent3>
      <a:accent4>
        <a:srgbClr val="000000"/>
      </a:accent4>
      <a:accent5>
        <a:srgbClr val="D3DFAA"/>
      </a:accent5>
      <a:accent6>
        <a:srgbClr val="002656"/>
      </a:accent6>
      <a:hlink>
        <a:srgbClr val="A10058"/>
      </a:hlink>
      <a:folHlink>
        <a:srgbClr val="66BCAA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108BD9"/>
        </a:lt2>
        <a:accent1>
          <a:srgbClr val="C1C700"/>
        </a:accent1>
        <a:accent2>
          <a:srgbClr val="003B74"/>
        </a:accent2>
        <a:accent3>
          <a:srgbClr val="FFFFFF"/>
        </a:accent3>
        <a:accent4>
          <a:srgbClr val="000000"/>
        </a:accent4>
        <a:accent5>
          <a:srgbClr val="DDE0AA"/>
        </a:accent5>
        <a:accent6>
          <a:srgbClr val="003568"/>
        </a:accent6>
        <a:hlink>
          <a:srgbClr val="C2006E"/>
        </a:hlink>
        <a:folHlink>
          <a:srgbClr val="7FC6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1114</TotalTime>
  <Words>567</Words>
  <Application>Microsoft Office PowerPoint</Application>
  <PresentationFormat>Widescreen</PresentationFormat>
  <Paragraphs>123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Calibri </vt:lpstr>
      <vt:lpstr>Calibri</vt:lpstr>
      <vt:lpstr>Calibri Light</vt:lpstr>
      <vt:lpstr>Cambria Math</vt:lpstr>
      <vt:lpstr>Consolas</vt:lpstr>
      <vt:lpstr>Tahoma</vt:lpstr>
      <vt:lpstr>Times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TU Delft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Netwerkgebruiker SBS</dc:creator>
  <cp:lastModifiedBy>Fanxiang Xu</cp:lastModifiedBy>
  <cp:revision>2043</cp:revision>
  <cp:lastPrinted>2003-01-17T08:35:50Z</cp:lastPrinted>
  <dcterms:created xsi:type="dcterms:W3CDTF">2003-02-14T12:59:34Z</dcterms:created>
  <dcterms:modified xsi:type="dcterms:W3CDTF">2023-05-20T10:08:14Z</dcterms:modified>
</cp:coreProperties>
</file>