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42803763" cy="30275213"/>
  <p:notesSz cx="6797675" cy="9926638"/>
  <p:defaultTextStyle>
    <a:defPPr>
      <a:defRPr lang="en-US"/>
    </a:defPPr>
    <a:lvl1pPr marL="0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1pPr>
    <a:lvl2pPr marL="1753500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2pPr>
    <a:lvl3pPr marL="3507001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3pPr>
    <a:lvl4pPr marL="5260511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4pPr>
    <a:lvl5pPr marL="7014011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5pPr>
    <a:lvl6pPr marL="8767511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6pPr>
    <a:lvl7pPr marL="10521012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7pPr>
    <a:lvl8pPr marL="12274512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8pPr>
    <a:lvl9pPr marL="14028022" algn="l" defTabSz="3507001" rtl="0" eaLnBrk="1" latinLnBrk="0" hangingPunct="1">
      <a:defRPr sz="6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 varScale="1">
        <p:scale>
          <a:sx n="26" d="100"/>
          <a:sy n="26" d="100"/>
        </p:scale>
        <p:origin x="17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4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94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0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0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D0D2-619F-4662-BA1A-60D4A275EC7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89C9-CD5C-4560-AB15-80C7D575B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3000" y="1619141"/>
            <a:ext cx="42538350" cy="179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aseline="300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Department of Earth Sciences, Faculty of Geosciences, Universiteit Utrecht, Utrecht, the Netherlands</a:t>
            </a:r>
          </a:p>
          <a:p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IHE-Delft, Institute for Water Education, Delft, the Netherlands</a:t>
            </a:r>
          </a:p>
          <a:p>
            <a:r>
              <a:rPr lang="en-US" sz="2800" baseline="300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Faculty of Civil Engineering and Geosciences, Delft University of Technology (</a:t>
            </a:r>
            <a:r>
              <a:rPr lang="en-US" sz="2800" dirty="0" err="1">
                <a:solidFill>
                  <a:schemeClr val="tx1"/>
                </a:solidFill>
              </a:rPr>
              <a:t>TUDelft</a:t>
            </a:r>
            <a:r>
              <a:rPr lang="en-US" sz="2800" dirty="0">
                <a:solidFill>
                  <a:schemeClr val="tx1"/>
                </a:solidFill>
              </a:rPr>
              <a:t>), Stevinweg 1, 2628 CN Delft,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 smtClean="0">
                <a:solidFill>
                  <a:schemeClr val="tx1"/>
                </a:solidFill>
              </a:rPr>
              <a:t>Netherlands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US" sz="2800" baseline="30000" dirty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Department of Statistics, Informatics and Modelling, National Institute of Public Health and the Environment, P.O.Box </a:t>
            </a:r>
            <a:r>
              <a:rPr lang="en-US" sz="2800" dirty="0" smtClean="0">
                <a:solidFill>
                  <a:schemeClr val="tx1"/>
                </a:solidFill>
              </a:rPr>
              <a:t>1, 3720 </a:t>
            </a:r>
            <a:r>
              <a:rPr lang="en-US" sz="2800" dirty="0">
                <a:solidFill>
                  <a:schemeClr val="tx1"/>
                </a:solidFill>
              </a:rPr>
              <a:t>BA Bilthoven, the </a:t>
            </a:r>
            <a:r>
              <a:rPr lang="en-US" sz="2800" dirty="0" smtClean="0">
                <a:solidFill>
                  <a:schemeClr val="tx1"/>
                </a:solidFill>
              </a:rPr>
              <a:t>Netherlands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0515" y="-1"/>
            <a:ext cx="42884277" cy="1590721"/>
          </a:xfrm>
          <a:prstGeom prst="rect">
            <a:avLst/>
          </a:prstGeom>
          <a:solidFill>
            <a:srgbClr val="008E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</a:rPr>
              <a:t>Use of DNA tracers for determining aquifer hydraulic properties in a 3-dimensional laboratory sand tank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Swagatam Chakraborty</a:t>
            </a:r>
            <a:r>
              <a:rPr lang="en-GB" sz="3200" baseline="30000" dirty="0" smtClean="0">
                <a:solidFill>
                  <a:schemeClr val="bg1"/>
                </a:solidFill>
              </a:rPr>
              <a:t>1</a:t>
            </a:r>
            <a:r>
              <a:rPr lang="en-GB" sz="3200" dirty="0" smtClean="0">
                <a:solidFill>
                  <a:schemeClr val="bg1"/>
                </a:solidFill>
              </a:rPr>
              <a:t>, Rayan Hamza Mohamed Elhaj</a:t>
            </a:r>
            <a:r>
              <a:rPr lang="en-GB" sz="3200" baseline="30000" dirty="0" smtClean="0">
                <a:solidFill>
                  <a:schemeClr val="bg1"/>
                </a:solidFill>
              </a:rPr>
              <a:t>2</a:t>
            </a:r>
            <a:r>
              <a:rPr lang="en-GB" sz="3200" dirty="0" smtClean="0">
                <a:solidFill>
                  <a:schemeClr val="bg1"/>
                </a:solidFill>
              </a:rPr>
              <a:t>, </a:t>
            </a:r>
            <a:r>
              <a:rPr lang="en-GB" sz="3200" dirty="0">
                <a:solidFill>
                  <a:schemeClr val="bg1"/>
                </a:solidFill>
              </a:rPr>
              <a:t>Chamath Arachchilage</a:t>
            </a:r>
            <a:r>
              <a:rPr lang="en-GB" sz="3200" baseline="30000" dirty="0">
                <a:solidFill>
                  <a:schemeClr val="bg1"/>
                </a:solidFill>
              </a:rPr>
              <a:t>2 </a:t>
            </a:r>
            <a:r>
              <a:rPr lang="en-GB" sz="3200" baseline="-25000" dirty="0" smtClean="0">
                <a:solidFill>
                  <a:schemeClr val="bg1"/>
                </a:solidFill>
              </a:rPr>
              <a:t>,</a:t>
            </a:r>
            <a:r>
              <a:rPr lang="en-GB" sz="3200" dirty="0" smtClean="0">
                <a:solidFill>
                  <a:schemeClr val="bg1"/>
                </a:solidFill>
              </a:rPr>
              <a:t> Jan Willem Foppen</a:t>
            </a:r>
            <a:r>
              <a:rPr lang="en-GB" sz="3200" baseline="30000" dirty="0" smtClean="0">
                <a:solidFill>
                  <a:schemeClr val="bg1"/>
                </a:solidFill>
              </a:rPr>
              <a:t>2,3</a:t>
            </a:r>
            <a:r>
              <a:rPr lang="en-GB" sz="3200" dirty="0" smtClean="0">
                <a:solidFill>
                  <a:schemeClr val="bg1"/>
                </a:solidFill>
              </a:rPr>
              <a:t>, Thom Bogaard</a:t>
            </a:r>
            <a:r>
              <a:rPr lang="en-GB" sz="3200" baseline="30000" dirty="0" smtClean="0">
                <a:solidFill>
                  <a:schemeClr val="bg1"/>
                </a:solidFill>
              </a:rPr>
              <a:t>3</a:t>
            </a:r>
            <a:r>
              <a:rPr lang="en-GB" sz="3200" dirty="0" smtClean="0">
                <a:solidFill>
                  <a:schemeClr val="bg1"/>
                </a:solidFill>
              </a:rPr>
              <a:t>, and Jack Schijven</a:t>
            </a:r>
            <a:r>
              <a:rPr lang="en-GB" sz="3200" baseline="30000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GB" sz="3200" dirty="0">
                <a:solidFill>
                  <a:srgbClr val="FFFF00"/>
                </a:solidFill>
              </a:rPr>
              <a:t>https://</a:t>
            </a:r>
            <a:r>
              <a:rPr lang="en-GB" sz="3200" dirty="0" smtClean="0">
                <a:solidFill>
                  <a:srgbClr val="FFFF00"/>
                </a:solidFill>
              </a:rPr>
              <a:t>www.tudelft.nl/citg/onderzoek/stories-of-science/water-met-een-streepjescode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nterPore – Pore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244" y="117985"/>
            <a:ext cx="3255820" cy="10230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RI2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312" y="2030766"/>
            <a:ext cx="1972415" cy="5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TU Delft Logo Vector (.EPS)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870" y="1876261"/>
            <a:ext cx="1421921" cy="81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4" descr="Home - Sani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643" y="1949118"/>
            <a:ext cx="1661960" cy="6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0" descr="Commercialization of research - innsida.ntnu.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455" y="2056775"/>
            <a:ext cx="2021145" cy="6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2" descr="Biolegio | Custom Oligos Synthes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02" y="1798170"/>
            <a:ext cx="1627006" cy="7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4" descr="KWR Watercycle Research Institute - Aqua Research Collabo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500" y="1909448"/>
            <a:ext cx="1706799" cy="6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0" descr="Download Stw Logo PNG Image with No Background - PNGkey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234" y="1897005"/>
            <a:ext cx="892421" cy="7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2917" y="4357225"/>
            <a:ext cx="24527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/>
              <a:t>Traditional groundwater tracers (NaCl, dyes etc.) suffers from lack of distinctiveness, inability of multi-point, multi-</a:t>
            </a:r>
            <a:r>
              <a:rPr lang="en-GB" sz="3600" dirty="0" err="1" smtClean="0"/>
              <a:t>plexed</a:t>
            </a:r>
            <a:r>
              <a:rPr lang="en-GB" sz="3600" dirty="0" smtClean="0"/>
              <a:t> tracing, background noise concerns. We investigate recently developed DNA tracers as a potential alternative for groundwater and contaminant tracing. Precisely, here we present preliminary results oriented towards the objectives -</a:t>
            </a:r>
          </a:p>
          <a:p>
            <a:pPr marL="742950" indent="-742950" algn="just">
              <a:buAutoNum type="arabicPeriod"/>
            </a:pPr>
            <a:r>
              <a:rPr lang="en-GB" sz="3600" dirty="0" smtClean="0"/>
              <a:t>Potential of DNA microparticle tracers in determining porous media hydraulic parameters (</a:t>
            </a:r>
            <a:r>
              <a:rPr lang="en-GB" sz="3600" b="1" i="1" dirty="0" smtClean="0"/>
              <a:t>hydraulic conductivity </a:t>
            </a:r>
            <a:r>
              <a:rPr lang="en-GB" sz="3600" dirty="0" smtClean="0"/>
              <a:t>[K</a:t>
            </a:r>
            <a:r>
              <a:rPr lang="en-GB" sz="3600" dirty="0"/>
              <a:t>]</a:t>
            </a:r>
            <a:r>
              <a:rPr lang="en-GB" sz="3600" dirty="0" smtClean="0"/>
              <a:t>, </a:t>
            </a:r>
            <a:r>
              <a:rPr lang="en-GB" sz="3600" b="1" i="1" dirty="0" smtClean="0"/>
              <a:t>effective porosity</a:t>
            </a:r>
            <a:r>
              <a:rPr lang="en-GB" sz="3600" dirty="0" smtClean="0"/>
              <a:t> [n</a:t>
            </a:r>
            <a:r>
              <a:rPr lang="en-GB" sz="3600" baseline="-25000" dirty="0" smtClean="0"/>
              <a:t>e</a:t>
            </a:r>
            <a:r>
              <a:rPr lang="en-GB" sz="3600" dirty="0" smtClean="0"/>
              <a:t>])</a:t>
            </a:r>
          </a:p>
          <a:p>
            <a:pPr marL="742950" indent="-742950" algn="just">
              <a:buAutoNum type="arabicPeriod"/>
            </a:pPr>
            <a:r>
              <a:rPr lang="en-GB" sz="3600" dirty="0" smtClean="0"/>
              <a:t>Comparison of three dimensional transport behaviour of DNA microparticle tracers with traditional conservative tracers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7043563" y="1107226"/>
            <a:ext cx="414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baseline="30000" dirty="0">
                <a:solidFill>
                  <a:srgbClr val="FFFF00"/>
                </a:solidFill>
              </a:rPr>
              <a:t>Poster session 8, 3rd </a:t>
            </a:r>
            <a:r>
              <a:rPr lang="en-GB" sz="3600" b="1" baseline="30000" dirty="0" smtClean="0">
                <a:solidFill>
                  <a:srgbClr val="FFFF00"/>
                </a:solidFill>
              </a:rPr>
              <a:t>June </a:t>
            </a:r>
            <a:r>
              <a:rPr lang="en-GB" sz="3600" b="1" baseline="30000" dirty="0">
                <a:solidFill>
                  <a:srgbClr val="FFFF00"/>
                </a:solidFill>
              </a:rPr>
              <a:t>2021</a:t>
            </a:r>
            <a:endParaRPr lang="en-GB" sz="3600" dirty="0"/>
          </a:p>
        </p:txBody>
      </p:sp>
      <p:sp>
        <p:nvSpPr>
          <p:cNvPr id="67" name="TextBox 66"/>
          <p:cNvSpPr txBox="1"/>
          <p:nvPr/>
        </p:nvSpPr>
        <p:spPr>
          <a:xfrm>
            <a:off x="26999329" y="3984451"/>
            <a:ext cx="7644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36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3600" dirty="0" smtClean="0"/>
              <a:t> Silica encapsulated, magnetic core, double stranded DNA microparticle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3600" dirty="0" smtClean="0"/>
              <a:t> Spherical </a:t>
            </a:r>
            <a:r>
              <a:rPr lang="en-GB" sz="3600" dirty="0"/>
              <a:t>(</a:t>
            </a:r>
            <a:r>
              <a:rPr lang="en-GB" sz="3600" dirty="0" smtClean="0"/>
              <a:t>200-300nm); Zeta potential ca.-45mV - -50mV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1"/>
          <a:srcRect l="51867" b="53538"/>
          <a:stretch/>
        </p:blipFill>
        <p:spPr>
          <a:xfrm>
            <a:off x="35083435" y="4327171"/>
            <a:ext cx="3813736" cy="224826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/>
          <a:srcRect l="31273" t="52934" r="22829"/>
          <a:stretch/>
        </p:blipFill>
        <p:spPr>
          <a:xfrm>
            <a:off x="38842250" y="4280311"/>
            <a:ext cx="3799100" cy="2379281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6067470" y="4434832"/>
            <a:ext cx="16352349" cy="395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38863" y="7914107"/>
            <a:ext cx="42307792" cy="12850232"/>
          </a:xfrm>
          <a:prstGeom prst="roundRect">
            <a:avLst>
              <a:gd name="adj" fmla="val 833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34364" y="9229567"/>
            <a:ext cx="100501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Set 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3600" dirty="0" smtClean="0"/>
              <a:t> Homogeneous, silica sand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3600" dirty="0" smtClean="0"/>
              <a:t> ⌀ </a:t>
            </a:r>
            <a:r>
              <a:rPr lang="en-GB" sz="3600" b="1" dirty="0" smtClean="0"/>
              <a:t>500-700µm</a:t>
            </a:r>
            <a:r>
              <a:rPr lang="en-GB" sz="3600" dirty="0" smtClean="0"/>
              <a:t> and </a:t>
            </a:r>
            <a:r>
              <a:rPr lang="en-GB" sz="3600" b="1" dirty="0" smtClean="0"/>
              <a:t>1200-1500µm</a:t>
            </a:r>
            <a:r>
              <a:rPr lang="en-GB" sz="36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3600" dirty="0" smtClean="0"/>
              <a:t> Water balance discrepancy </a:t>
            </a:r>
            <a:r>
              <a:rPr lang="en-GB" sz="3600" b="1" dirty="0" smtClean="0"/>
              <a:t>&lt; 2-3%</a:t>
            </a:r>
          </a:p>
        </p:txBody>
      </p:sp>
      <p:pic>
        <p:nvPicPr>
          <p:cNvPr id="2" name="Picture 2" descr="Logo van de Universiteit Utrecht - Huisstijl - Universiteit Utrecht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b="33281"/>
          <a:stretch/>
        </p:blipFill>
        <p:spPr bwMode="auto">
          <a:xfrm>
            <a:off x="25994323" y="1779320"/>
            <a:ext cx="3707385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5228434" y="8942670"/>
            <a:ext cx="27182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Method</a:t>
            </a:r>
          </a:p>
          <a:p>
            <a:r>
              <a:rPr lang="en-GB" sz="3600" dirty="0" smtClean="0"/>
              <a:t>Under controlled boundary conditions and </a:t>
            </a:r>
            <a:r>
              <a:rPr lang="en-GB" sz="3600" b="1" dirty="0" smtClean="0"/>
              <a:t>steady state</a:t>
            </a:r>
            <a:r>
              <a:rPr lang="en-GB" sz="3600" dirty="0" smtClean="0"/>
              <a:t>, known volume of DNA tracer suspensions are injection at a rate of 1.6ml/minute. The sample are collected at downgradient from several sampling points distributed both on and offset from principle flow line. 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63918" y="12579045"/>
            <a:ext cx="9328480" cy="4183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699" y="11644321"/>
            <a:ext cx="13202164" cy="82657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/>
          <a:srcRect b="38419"/>
          <a:stretch/>
        </p:blipFill>
        <p:spPr>
          <a:xfrm>
            <a:off x="15228434" y="16762220"/>
            <a:ext cx="5402883" cy="14523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61736" y="11979387"/>
            <a:ext cx="7941360" cy="59033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43608" y="10824577"/>
            <a:ext cx="7582426" cy="6806856"/>
          </a:xfrm>
          <a:prstGeom prst="rect">
            <a:avLst/>
          </a:prstGeom>
        </p:spPr>
      </p:pic>
      <p:sp>
        <p:nvSpPr>
          <p:cNvPr id="44" name="Isosceles Triangle 43"/>
          <p:cNvSpPr/>
          <p:nvPr/>
        </p:nvSpPr>
        <p:spPr>
          <a:xfrm rot="5400000">
            <a:off x="24511930" y="14333750"/>
            <a:ext cx="830274" cy="8255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Isosceles Triangle 212"/>
          <p:cNvSpPr/>
          <p:nvPr/>
        </p:nvSpPr>
        <p:spPr>
          <a:xfrm rot="5400000">
            <a:off x="33522628" y="14333750"/>
            <a:ext cx="830274" cy="8255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Isosceles Triangle 213"/>
          <p:cNvSpPr/>
          <p:nvPr/>
        </p:nvSpPr>
        <p:spPr>
          <a:xfrm rot="10800000">
            <a:off x="38066897" y="17789790"/>
            <a:ext cx="830274" cy="8255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/>
          <p:cNvSpPr/>
          <p:nvPr/>
        </p:nvSpPr>
        <p:spPr>
          <a:xfrm>
            <a:off x="36006835" y="18676590"/>
            <a:ext cx="51607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/>
              <a:t>Parameter estimation </a:t>
            </a:r>
          </a:p>
          <a:p>
            <a:pPr algn="ctr"/>
            <a:r>
              <a:rPr lang="en-GB" sz="4000" dirty="0" smtClean="0"/>
              <a:t>(Hydraulic conductivity, </a:t>
            </a:r>
          </a:p>
          <a:p>
            <a:pPr algn="ctr"/>
            <a:r>
              <a:rPr lang="en-GB" sz="4000" dirty="0" smtClean="0"/>
              <a:t>effective porosity)</a:t>
            </a:r>
            <a:endParaRPr lang="en-GB" sz="40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683121" y="21851842"/>
            <a:ext cx="9778471" cy="76920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3971" y="21828938"/>
            <a:ext cx="7755895" cy="7456495"/>
          </a:xfrm>
          <a:prstGeom prst="rect">
            <a:avLst/>
          </a:prstGeom>
        </p:spPr>
      </p:pic>
      <p:sp>
        <p:nvSpPr>
          <p:cNvPr id="223" name="TextBox 222"/>
          <p:cNvSpPr txBox="1"/>
          <p:nvPr/>
        </p:nvSpPr>
        <p:spPr>
          <a:xfrm>
            <a:off x="29152540" y="21973534"/>
            <a:ext cx="1295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3600" dirty="0" smtClean="0"/>
              <a:t> Parameter estimations for hydraulic conductivity and effective porosity were comparable to that of conservative tracers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3600" dirty="0"/>
              <a:t> </a:t>
            </a:r>
            <a:r>
              <a:rPr lang="en-GB" sz="3600" dirty="0" smtClean="0"/>
              <a:t>However, transverse dispersive movement of DNA tracers differ from conservative tracer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3600" dirty="0"/>
              <a:t> </a:t>
            </a:r>
            <a:r>
              <a:rPr lang="en-GB" sz="3600" dirty="0" smtClean="0"/>
              <a:t>DNA tracers are potential tracers for subsurface characterization in terms of hydraulic conductivity and effective porosity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9296041" y="26537798"/>
            <a:ext cx="12192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3600" dirty="0"/>
              <a:t> </a:t>
            </a:r>
            <a:r>
              <a:rPr lang="en-GB" sz="3600" dirty="0" smtClean="0"/>
              <a:t>Determining longitudinal and transverse dispersion coefficients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3600" dirty="0"/>
              <a:t> C</a:t>
            </a:r>
            <a:r>
              <a:rPr lang="en-GB" sz="3600" dirty="0" smtClean="0"/>
              <a:t>haracterization in unconsolidated heterogeneous media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29869583" y="28892037"/>
            <a:ext cx="1275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authors acknowledge the invaluable supports from</a:t>
            </a:r>
          </a:p>
          <a:p>
            <a:r>
              <a:rPr lang="en-GB" sz="3200" dirty="0" smtClean="0"/>
              <a:t>STW-NWO (fund); NTNU (DNA tracer particles); </a:t>
            </a:r>
            <a:r>
              <a:rPr lang="en-GB" sz="3200" dirty="0" err="1" smtClean="0"/>
              <a:t>Biolegio</a:t>
            </a:r>
            <a:r>
              <a:rPr lang="en-GB" sz="3200" dirty="0" smtClean="0"/>
              <a:t> (Primers-qPCR); </a:t>
            </a:r>
            <a:endParaRPr lang="en-GB" sz="3200" b="1" dirty="0" smtClean="0"/>
          </a:p>
        </p:txBody>
      </p:sp>
      <p:sp>
        <p:nvSpPr>
          <p:cNvPr id="226" name="TextBox 225"/>
          <p:cNvSpPr txBox="1"/>
          <p:nvPr/>
        </p:nvSpPr>
        <p:spPr>
          <a:xfrm>
            <a:off x="366082" y="22290980"/>
            <a:ext cx="942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/>
              <a:t>Hydraulic conductivity and effective porosity values and parameter value spaces obtained from DNA tracers are comparable to that conservative tracers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422916" y="28650755"/>
            <a:ext cx="905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Traverse horizontal dispersive movement differs from conservative tracers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045610" y="29558697"/>
            <a:ext cx="19774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Figure 2: Comparing Hydraulic conductivity and effective porosity values obtained from conservative and DNA tracers </a:t>
            </a:r>
            <a:endParaRPr lang="en-GB" sz="3200" dirty="0"/>
          </a:p>
        </p:txBody>
      </p:sp>
      <p:sp>
        <p:nvSpPr>
          <p:cNvPr id="61" name="Rounded Rectangle 60"/>
          <p:cNvSpPr/>
          <p:nvPr/>
        </p:nvSpPr>
        <p:spPr>
          <a:xfrm>
            <a:off x="422916" y="3725504"/>
            <a:ext cx="24527889" cy="554807"/>
          </a:xfrm>
          <a:prstGeom prst="roundRect">
            <a:avLst/>
          </a:prstGeom>
          <a:solidFill>
            <a:srgbClr val="008E4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Introduction and </a:t>
            </a:r>
            <a:r>
              <a:rPr lang="en-GB" sz="4000" b="1" dirty="0" smtClean="0"/>
              <a:t>objectives</a:t>
            </a:r>
            <a:endParaRPr lang="en-GB" sz="4000" b="1" dirty="0"/>
          </a:p>
        </p:txBody>
      </p:sp>
      <p:sp>
        <p:nvSpPr>
          <p:cNvPr id="230" name="Rounded Rectangle 229"/>
          <p:cNvSpPr/>
          <p:nvPr/>
        </p:nvSpPr>
        <p:spPr>
          <a:xfrm>
            <a:off x="26339600" y="3755757"/>
            <a:ext cx="16021880" cy="516175"/>
          </a:xfrm>
          <a:prstGeom prst="roundRect">
            <a:avLst/>
          </a:prstGeom>
          <a:solidFill>
            <a:srgbClr val="008E4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DNA tracers</a:t>
            </a:r>
            <a:endParaRPr lang="en-GB" sz="4000" b="1" dirty="0"/>
          </a:p>
        </p:txBody>
      </p:sp>
      <p:sp>
        <p:nvSpPr>
          <p:cNvPr id="229" name="Rectangle 228"/>
          <p:cNvSpPr/>
          <p:nvPr/>
        </p:nvSpPr>
        <p:spPr>
          <a:xfrm>
            <a:off x="26999329" y="6846773"/>
            <a:ext cx="1372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r>
              <a:rPr lang="en-GB" sz="3600" dirty="0" smtClean="0"/>
              <a:t>Quantification: </a:t>
            </a:r>
            <a:r>
              <a:rPr lang="en-GB" sz="3600" dirty="0"/>
              <a:t>Quantitative Polymerase Chain Reaction (qPCR)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09699" y="8206700"/>
            <a:ext cx="41188256" cy="756818"/>
          </a:xfrm>
          <a:prstGeom prst="roundRect">
            <a:avLst>
              <a:gd name="adj" fmla="val 25983"/>
            </a:avLst>
          </a:prstGeom>
          <a:solidFill>
            <a:srgbClr val="008E4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Set up and methodology</a:t>
            </a:r>
            <a:endParaRPr lang="en-GB" sz="4000" b="1" dirty="0"/>
          </a:p>
        </p:txBody>
      </p:sp>
      <p:sp>
        <p:nvSpPr>
          <p:cNvPr id="233" name="Rounded Rectangle 232"/>
          <p:cNvSpPr/>
          <p:nvPr/>
        </p:nvSpPr>
        <p:spPr>
          <a:xfrm>
            <a:off x="324581" y="21090358"/>
            <a:ext cx="27686539" cy="684411"/>
          </a:xfrm>
          <a:prstGeom prst="roundRect">
            <a:avLst/>
          </a:prstGeom>
          <a:solidFill>
            <a:srgbClr val="008E4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Results</a:t>
            </a:r>
            <a:endParaRPr lang="en-GB" sz="4000" b="1" dirty="0"/>
          </a:p>
        </p:txBody>
      </p:sp>
      <p:sp>
        <p:nvSpPr>
          <p:cNvPr id="234" name="Rounded Rectangle 233"/>
          <p:cNvSpPr/>
          <p:nvPr/>
        </p:nvSpPr>
        <p:spPr>
          <a:xfrm>
            <a:off x="28709026" y="21105667"/>
            <a:ext cx="13837629" cy="654328"/>
          </a:xfrm>
          <a:prstGeom prst="roundRect">
            <a:avLst/>
          </a:prstGeom>
          <a:solidFill>
            <a:srgbClr val="008E4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Conclusion</a:t>
            </a:r>
            <a:endParaRPr lang="en-GB" sz="4000" b="1" dirty="0"/>
          </a:p>
        </p:txBody>
      </p:sp>
      <p:sp>
        <p:nvSpPr>
          <p:cNvPr id="235" name="Rounded Rectangle 234"/>
          <p:cNvSpPr/>
          <p:nvPr/>
        </p:nvSpPr>
        <p:spPr>
          <a:xfrm>
            <a:off x="28709026" y="25723732"/>
            <a:ext cx="13837629" cy="654328"/>
          </a:xfrm>
          <a:prstGeom prst="roundRect">
            <a:avLst/>
          </a:prstGeom>
          <a:solidFill>
            <a:srgbClr val="008E4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Future work</a:t>
            </a:r>
            <a:endParaRPr lang="en-GB" sz="4000" b="1" dirty="0"/>
          </a:p>
        </p:txBody>
      </p:sp>
      <p:sp>
        <p:nvSpPr>
          <p:cNvPr id="236" name="Rounded Rectangle 235"/>
          <p:cNvSpPr/>
          <p:nvPr/>
        </p:nvSpPr>
        <p:spPr>
          <a:xfrm>
            <a:off x="28774894" y="28028371"/>
            <a:ext cx="13837629" cy="654328"/>
          </a:xfrm>
          <a:prstGeom prst="roundRect">
            <a:avLst/>
          </a:prstGeom>
          <a:solidFill>
            <a:srgbClr val="008E4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Acknowledgement</a:t>
            </a:r>
            <a:endParaRPr lang="en-GB" sz="4000" b="1" dirty="0"/>
          </a:p>
        </p:txBody>
      </p:sp>
      <p:graphicFrame>
        <p:nvGraphicFramePr>
          <p:cNvPr id="231" name="Table 2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10868"/>
              </p:ext>
            </p:extLst>
          </p:nvPr>
        </p:nvGraphicFramePr>
        <p:xfrm>
          <a:off x="463693" y="24809228"/>
          <a:ext cx="9269330" cy="361281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97977"/>
                <a:gridCol w="1656403"/>
                <a:gridCol w="1962150"/>
                <a:gridCol w="1885950"/>
                <a:gridCol w="1466850"/>
              </a:tblGrid>
              <a:tr h="1248410">
                <a:tc>
                  <a:txBody>
                    <a:bodyPr/>
                    <a:lstStyle/>
                    <a:p>
                      <a:pPr algn="ctr" fontAlgn="ctr"/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Hydraulic conductivity [m/s]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Effective porosity [-]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99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Tracers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Average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 dirty="0" err="1">
                          <a:effectLst/>
                        </a:rPr>
                        <a:t>Stdev</a:t>
                      </a:r>
                      <a:endParaRPr lang="en-GB" sz="36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Average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Stdev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27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NaCl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 dirty="0">
                          <a:effectLst/>
                        </a:rPr>
                        <a:t>8.6E-03</a:t>
                      </a:r>
                      <a:endParaRPr lang="en-GB" sz="36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 dirty="0">
                          <a:effectLst/>
                        </a:rPr>
                        <a:t>6.4E-04</a:t>
                      </a:r>
                      <a:endParaRPr lang="en-GB" sz="36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>
                          <a:effectLst/>
                        </a:rPr>
                        <a:t>0.36</a:t>
                      </a:r>
                      <a:endParaRPr lang="en-GB" sz="3600" b="0" i="1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>
                          <a:effectLst/>
                        </a:rPr>
                        <a:t>0.04</a:t>
                      </a:r>
                      <a:endParaRPr lang="en-GB" sz="3600" b="0" i="1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5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Fluorescein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>
                          <a:effectLst/>
                        </a:rPr>
                        <a:t>8.6E-03</a:t>
                      </a:r>
                      <a:endParaRPr lang="en-GB" sz="3600" b="0" i="1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 dirty="0">
                          <a:effectLst/>
                        </a:rPr>
                        <a:t>2.7E-04</a:t>
                      </a:r>
                      <a:endParaRPr lang="en-GB" sz="36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 dirty="0">
                          <a:effectLst/>
                        </a:rPr>
                        <a:t>0.36</a:t>
                      </a:r>
                      <a:endParaRPr lang="en-GB" sz="36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 dirty="0">
                          <a:effectLst/>
                        </a:rPr>
                        <a:t>0.01</a:t>
                      </a:r>
                      <a:endParaRPr lang="en-GB" sz="36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279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u="none" strike="noStrike">
                          <a:effectLst/>
                        </a:rPr>
                        <a:t>DNA tracers</a:t>
                      </a:r>
                      <a:endParaRPr lang="en-GB" sz="36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>
                          <a:effectLst/>
                        </a:rPr>
                        <a:t>8.6E-03</a:t>
                      </a:r>
                      <a:endParaRPr lang="en-GB" sz="3600" b="0" i="1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>
                          <a:effectLst/>
                        </a:rPr>
                        <a:t>4.9E-04</a:t>
                      </a:r>
                      <a:endParaRPr lang="en-GB" sz="3600" b="0" i="1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>
                          <a:effectLst/>
                        </a:rPr>
                        <a:t>0.38</a:t>
                      </a:r>
                      <a:endParaRPr lang="en-GB" sz="3600" b="0" i="1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600" i="1" u="none" strike="noStrike" dirty="0">
                          <a:effectLst/>
                        </a:rPr>
                        <a:t>0.05</a:t>
                      </a:r>
                      <a:endParaRPr lang="en-GB" sz="36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38" name="Rectangle 237"/>
          <p:cNvSpPr/>
          <p:nvPr/>
        </p:nvSpPr>
        <p:spPr>
          <a:xfrm>
            <a:off x="15063918" y="18579262"/>
            <a:ext cx="9737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/>
              <a:t>Several configurations of injection and sampling point experiments were subsequently carried out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57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9973</TotalTime>
  <Words>496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Microsoft Sans Serif</vt:lpstr>
      <vt:lpstr>Office Theme</vt:lpstr>
      <vt:lpstr>PowerPoint Presentation</vt:lpstr>
    </vt:vector>
  </TitlesOfParts>
  <Company>IHE Delft Institute for Water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Swagatam Chakraborty</dc:creator>
  <cp:lastModifiedBy>Swagatam Chakraborty</cp:lastModifiedBy>
  <cp:revision>96</cp:revision>
  <cp:lastPrinted>2021-06-02T17:26:22Z</cp:lastPrinted>
  <dcterms:created xsi:type="dcterms:W3CDTF">2021-04-20T14:39:02Z</dcterms:created>
  <dcterms:modified xsi:type="dcterms:W3CDTF">2021-06-02T21:00:21Z</dcterms:modified>
</cp:coreProperties>
</file>