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11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2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7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3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8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1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1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4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3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4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17F5-C1A3-4A5D-A440-42A47F07C4D4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A7FD-C1DB-4B6F-A4FA-B8A85D2A1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delft.nl/citg/onderzoek/stories-of-science/water-met-een-streepjescode" TargetMode="External"/><Relationship Id="rId5" Type="http://schemas.openxmlformats.org/officeDocument/2006/relationships/image" Target="../media/image3.png"/><Relationship Id="rId4" Type="http://schemas.openxmlformats.org/officeDocument/2006/relationships/hyperlink" Target="mailto:s.chakraborty@uu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5" name="Picture 2" descr="InterPore – PoreL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43" y="175884"/>
            <a:ext cx="1782786" cy="5602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93409" y="814963"/>
            <a:ext cx="2581854" cy="2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20"/>
              </a:lnSpc>
            </a:pPr>
            <a:r>
              <a:rPr lang="en-GB" b="1" baseline="30000" dirty="0">
                <a:solidFill>
                  <a:schemeClr val="bg1"/>
                </a:solidFill>
              </a:rPr>
              <a:t>Poster session </a:t>
            </a:r>
            <a:r>
              <a:rPr lang="en-GB" b="1" baseline="30000" dirty="0" smtClean="0">
                <a:solidFill>
                  <a:schemeClr val="bg1"/>
                </a:solidFill>
              </a:rPr>
              <a:t>8,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baseline="30000" dirty="0" smtClean="0">
                <a:solidFill>
                  <a:schemeClr val="bg1"/>
                </a:solidFill>
              </a:rPr>
              <a:t>3rd </a:t>
            </a:r>
            <a:r>
              <a:rPr lang="en-GB" b="1" baseline="30000" dirty="0" smtClean="0">
                <a:solidFill>
                  <a:schemeClr val="bg1"/>
                </a:solidFill>
              </a:rPr>
              <a:t>June </a:t>
            </a:r>
            <a:r>
              <a:rPr lang="en-GB" b="1" baseline="30000" dirty="0">
                <a:solidFill>
                  <a:schemeClr val="bg1"/>
                </a:solidFill>
              </a:rPr>
              <a:t>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5941" y="3154689"/>
            <a:ext cx="24012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Swagatam Chakraborty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PhD student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Faculty of Geosciences</a:t>
            </a: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s.chakraborty@uu.nl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9" name="Picture 8" descr="https://www.uu.nl/medewerkers/RestApi/Public/GetImage?Employee=48469&amp;_t=15032021214359&amp;t=n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0" y="3509045"/>
            <a:ext cx="1090670" cy="10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353636" y="1651379"/>
            <a:ext cx="0" cy="44839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10097" y="2062495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sz="3200" b="1" dirty="0" smtClean="0">
                <a:solidFill>
                  <a:schemeClr val="bg1"/>
                </a:solidFill>
              </a:rPr>
              <a:t>Use of DNA tracers for determining aquifer hydraulic properties in a 3-dimensional laboratory sand tank</a:t>
            </a:r>
          </a:p>
          <a:p>
            <a:pPr algn="just"/>
            <a:endParaRPr lang="en-GB" sz="3200" dirty="0" smtClean="0">
              <a:solidFill>
                <a:schemeClr val="bg1"/>
              </a:solidFill>
            </a:endParaRPr>
          </a:p>
          <a:p>
            <a:pPr algn="just"/>
            <a:r>
              <a:rPr lang="en-GB" b="1" dirty="0" smtClean="0">
                <a:solidFill>
                  <a:schemeClr val="bg1"/>
                </a:solidFill>
              </a:rPr>
              <a:t>Swagatam Chakraborty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, Rayan Hamza Mohamed Elhaj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, Chamath Arachchilage</a:t>
            </a:r>
            <a:r>
              <a:rPr lang="en-GB" baseline="30000" dirty="0" smtClean="0">
                <a:solidFill>
                  <a:schemeClr val="bg1"/>
                </a:solidFill>
              </a:rPr>
              <a:t>2 </a:t>
            </a:r>
            <a:r>
              <a:rPr lang="en-GB" baseline="-25000" dirty="0" smtClean="0">
                <a:solidFill>
                  <a:schemeClr val="bg1"/>
                </a:solidFill>
              </a:rPr>
              <a:t>,</a:t>
            </a:r>
            <a:r>
              <a:rPr lang="en-GB" dirty="0" smtClean="0">
                <a:solidFill>
                  <a:schemeClr val="bg1"/>
                </a:solidFill>
              </a:rPr>
              <a:t> Jan Willem Foppen</a:t>
            </a:r>
            <a:r>
              <a:rPr lang="en-GB" baseline="30000" dirty="0" smtClean="0">
                <a:solidFill>
                  <a:schemeClr val="bg1"/>
                </a:solidFill>
              </a:rPr>
              <a:t>2,3</a:t>
            </a:r>
            <a:r>
              <a:rPr lang="en-GB" dirty="0" smtClean="0">
                <a:solidFill>
                  <a:schemeClr val="bg1"/>
                </a:solidFill>
              </a:rPr>
              <a:t>, Thom Bogaard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, and Jack Schijven</a:t>
            </a:r>
            <a:r>
              <a:rPr lang="en-GB" baseline="300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0097" y="49555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hlinkClick r:id="rId6"/>
              </a:rPr>
              <a:t>https://www.tudelft.nl/citg/onderzoek/stories-of-science/water-met-een-streepjescode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Conclusion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3809" y="831618"/>
            <a:ext cx="1126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Hydraulic conductivity and effective porosity estimations, two of the most important aquifer hydraulic properties, are in good agreement between DNA tracers and conservative tracers</a:t>
            </a: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3809" y="3340561"/>
            <a:ext cx="1126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DNA tracers have the potential to be used as groundwater tracers, as far as determining permeability and effective porosity of the aquifer is concerned</a:t>
            </a:r>
            <a:endParaRPr lang="en-GB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3809" y="2140232"/>
            <a:ext cx="1126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However, transport behaviour of the DNA tracers in the transverse direction, perpendicular to the primary groundwater flow line, is different from that of conservative tracers </a:t>
            </a:r>
            <a:endParaRPr lang="en-GB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4608313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100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Limitation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3809" y="5352812"/>
            <a:ext cx="780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Interaction with aquifer sediment (deposition, attachment)</a:t>
            </a:r>
            <a:endParaRPr lang="en-GB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63809" y="5916927"/>
            <a:ext cx="780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Transport behaviour in perpendicular to flow line directions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777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12055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100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Further work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3323" y="1130189"/>
            <a:ext cx="754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Ability of DNA colloidal tracers to determine horizontal transvers and vertical transverse dispersion </a:t>
            </a:r>
            <a:endParaRPr lang="en-GB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3323" y="2356861"/>
            <a:ext cx="522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Potential of DNA tracer particles to identify and characterize physical heterogeneity in the aquifer domains</a:t>
            </a:r>
            <a:endParaRPr lang="en-GB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0" y="4122056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100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References</a:t>
            </a:r>
            <a:endParaRPr lang="en-GB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18281" y="4762879"/>
            <a:ext cx="11955438" cy="160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Foppen, J. W.,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Orup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C.,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Adell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R.,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Poulalion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V., &amp;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Uhlenbrook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S. (2011). Using multiple artificial DNA tracers in hydrology. Hydrological Processes, 25(19), 3101-3106. doi:10.1002/hyp.8159</a:t>
            </a:r>
          </a:p>
          <a:p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Mikutis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G.,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Deuber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C. A.,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Schmid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L.,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Kittila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̈, A.,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Lobsiger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N., </a:t>
            </a:r>
            <a:r>
              <a:rPr lang="en-GB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Puddu</a:t>
            </a:r>
            <a:r>
              <a:rPr lang="en-GB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/>
              </a:rPr>
              <a:t>, M., Stark, W. J. (2018). Silica-Encapsulated DNA-Based Tracers for Aquifer Characterization. Environmental Science &amp; Technology, 52(21), 12142-12152.</a:t>
            </a:r>
          </a:p>
          <a:p>
            <a:r>
              <a:rPr lang="en-GB" sz="1600" dirty="0"/>
              <a:t>Kong, X.-Z., </a:t>
            </a:r>
            <a:r>
              <a:rPr lang="en-GB" sz="1600" dirty="0" err="1"/>
              <a:t>Deuber</a:t>
            </a:r>
            <a:r>
              <a:rPr lang="en-GB" sz="1600" dirty="0"/>
              <a:t>, C. A., </a:t>
            </a:r>
            <a:r>
              <a:rPr lang="en-GB" sz="1600" dirty="0" err="1"/>
              <a:t>Kittila</a:t>
            </a:r>
            <a:r>
              <a:rPr lang="en-GB" sz="1600" dirty="0"/>
              <a:t>̈, A., </a:t>
            </a:r>
            <a:r>
              <a:rPr lang="en-GB" sz="1600" dirty="0" err="1"/>
              <a:t>Somogyvári</a:t>
            </a:r>
            <a:r>
              <a:rPr lang="en-GB" sz="1600" dirty="0"/>
              <a:t>, M., </a:t>
            </a:r>
            <a:r>
              <a:rPr lang="en-GB" sz="1600" dirty="0" err="1"/>
              <a:t>Mikutis</a:t>
            </a:r>
            <a:r>
              <a:rPr lang="en-GB" sz="1600" dirty="0"/>
              <a:t>, G., Bayer, P., </a:t>
            </a:r>
            <a:r>
              <a:rPr lang="en-GB" sz="1600" dirty="0" err="1" smtClean="0"/>
              <a:t>Wendelin</a:t>
            </a:r>
            <a:r>
              <a:rPr lang="en-GB" sz="1600" dirty="0" smtClean="0"/>
              <a:t>, S., </a:t>
            </a:r>
            <a:r>
              <a:rPr lang="en-GB" sz="1600" dirty="0"/>
              <a:t>Saar, M. O. (2018). Tomographic reservoir imaging with DNA-</a:t>
            </a:r>
            <a:r>
              <a:rPr lang="en-GB" sz="1600" dirty="0" err="1"/>
              <a:t>labeled</a:t>
            </a:r>
            <a:r>
              <a:rPr lang="en-GB" sz="1600" dirty="0"/>
              <a:t> silica </a:t>
            </a:r>
            <a:r>
              <a:rPr lang="en-GB" sz="1600" dirty="0" err="1"/>
              <a:t>nanotracers</a:t>
            </a:r>
            <a:r>
              <a:rPr lang="en-GB" sz="1600" dirty="0"/>
              <a:t>: The first field validation. </a:t>
            </a:r>
            <a:r>
              <a:rPr lang="en-GB" sz="1600" i="1" dirty="0"/>
              <a:t>Environmental Science &amp; Technology, 52</a:t>
            </a:r>
            <a:r>
              <a:rPr lang="en-GB" sz="1600" dirty="0"/>
              <a:t>(23), 13681-13689. </a:t>
            </a: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131" y="195991"/>
            <a:ext cx="3425588" cy="21608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879078" y="1929066"/>
            <a:ext cx="3751692" cy="21215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749051" y="2680526"/>
            <a:ext cx="2442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Figure 5: Example of porous media physical heterogeneity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492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872" y="1979697"/>
            <a:ext cx="80783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smtClean="0"/>
              <a:t>Traditional groundwater tracers (NaCl, dyes etc.) suffers from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lack of distinctiveness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inability of multi-point, multi-</a:t>
            </a:r>
            <a:r>
              <a:rPr lang="en-GB" sz="2000" dirty="0" err="1" smtClean="0"/>
              <a:t>plexed</a:t>
            </a:r>
            <a:r>
              <a:rPr lang="en-GB" sz="2000" dirty="0" smtClean="0"/>
              <a:t> tracing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background noise  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We investigate recently developed DNA tracers as a potential alternative for groundwater and contaminant tracing. Precisely, here we present preliminary results oriented towards the objectives -</a:t>
            </a:r>
          </a:p>
          <a:p>
            <a:pPr marL="742950" indent="-742950" algn="just">
              <a:buAutoNum type="arabicPeriod"/>
            </a:pPr>
            <a:r>
              <a:rPr lang="en-GB" sz="2000" dirty="0" smtClean="0"/>
              <a:t>Potential of DNA microparticle tracers in determining porous media hydraulic parameters (</a:t>
            </a:r>
            <a:r>
              <a:rPr lang="en-GB" sz="2000" b="1" i="1" dirty="0" smtClean="0"/>
              <a:t>hydraulic conductivity </a:t>
            </a:r>
            <a:r>
              <a:rPr lang="en-GB" sz="2000" dirty="0" smtClean="0"/>
              <a:t>[K], </a:t>
            </a:r>
            <a:r>
              <a:rPr lang="en-GB" sz="2000" b="1" i="1" dirty="0" smtClean="0"/>
              <a:t>effective porosity</a:t>
            </a:r>
            <a:r>
              <a:rPr lang="en-GB" sz="2000" dirty="0" smtClean="0"/>
              <a:t> [n</a:t>
            </a:r>
            <a:r>
              <a:rPr lang="en-GB" sz="2000" baseline="-25000" dirty="0" smtClean="0"/>
              <a:t>e</a:t>
            </a:r>
            <a:r>
              <a:rPr lang="en-GB" sz="2000" dirty="0" smtClean="0"/>
              <a:t>])</a:t>
            </a:r>
          </a:p>
          <a:p>
            <a:pPr marL="742950" indent="-742950" algn="just">
              <a:buAutoNum type="arabicPeriod"/>
            </a:pPr>
            <a:r>
              <a:rPr lang="en-GB" sz="2000" dirty="0" smtClean="0"/>
              <a:t>Comparison of three dimensional transport behaviour of DNA microparticle tracers with traditional conservative tracers</a:t>
            </a:r>
            <a:endParaRPr lang="en-GB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274440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/>
              <a:t>Introduction and </a:t>
            </a:r>
            <a:r>
              <a:rPr lang="en-GB" sz="2800" b="1" dirty="0" smtClean="0"/>
              <a:t>objectives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6872" y="799689"/>
            <a:ext cx="11667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Groundwater tracers</a:t>
            </a:r>
          </a:p>
          <a:p>
            <a:r>
              <a:rPr lang="en-GB" sz="2000" dirty="0" smtClean="0"/>
              <a:t>Groundwater tracers are used for groundwater flow path determination, groundwater velocity, residence time, aquifer physical and chemical characterization</a:t>
            </a:r>
            <a:endParaRPr lang="en-GB" sz="2000" dirty="0"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37" y="2169994"/>
            <a:ext cx="2772690" cy="3698543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>
            <a:off x="9260946" y="5881576"/>
            <a:ext cx="2118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Figure 1: Effective porosity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452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DNA tracers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18" y="1633311"/>
            <a:ext cx="6229791" cy="3804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951" y="806062"/>
            <a:ext cx="3906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Make: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Silica or magnetite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Double stranded </a:t>
            </a:r>
            <a:r>
              <a:rPr lang="en-GB" sz="2000" dirty="0" smtClean="0"/>
              <a:t>DNA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Protective </a:t>
            </a:r>
            <a:r>
              <a:rPr lang="en-GB" sz="2000" dirty="0" smtClean="0"/>
              <a:t>silica covering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951" y="2129501"/>
            <a:ext cx="5182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Properties</a:t>
            </a: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Spherical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ca.200-300 </a:t>
            </a:r>
            <a:r>
              <a:rPr lang="en-GB" sz="2000" dirty="0" smtClean="0"/>
              <a:t>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Zeta potential -50mV (in phosphate buffer)</a:t>
            </a:r>
            <a:endParaRPr lang="en-GB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53950" y="3535669"/>
            <a:ext cx="5468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Quantification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Quantitative polymerase chain reaction (qPCR)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950" y="4680227"/>
            <a:ext cx="5468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Advantages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Low detection 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No natural prevalence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Ideally unlimited number of distinct tracers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High specificity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Multi-point, multi-</a:t>
            </a:r>
            <a:r>
              <a:rPr lang="en-GB" sz="2000" dirty="0" err="1" smtClean="0"/>
              <a:t>plexed</a:t>
            </a:r>
            <a:r>
              <a:rPr lang="en-GB" sz="2000" dirty="0" smtClean="0"/>
              <a:t> tracing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9131" y="5649723"/>
            <a:ext cx="3102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Figure 2: DNA tracers and quantification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376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Objectives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91649" y="1882434"/>
            <a:ext cx="11608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/>
              <a:t>Potential of DNA tracers to characterise hydraulic conductivity and effective porosity of saturate porous medium</a:t>
            </a:r>
            <a:endParaRPr lang="en-GB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1327" y="3849987"/>
            <a:ext cx="1149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/>
              <a:t>Comparison of three dimensional transport behaviour of DNA tracers and traditional conservative tracers (NaCl, fluorescein)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8714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Experimental set up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69313" y="2264683"/>
            <a:ext cx="5235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3-dimensional synthetic aquifer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Dimension: 1.5m x 0.7m x 0.4m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Sand: 1200-1500µm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Continuous and automatic monitoring of water input and output</a:t>
            </a: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435"/>
          <a:stretch/>
        </p:blipFill>
        <p:spPr>
          <a:xfrm>
            <a:off x="5295332" y="1446373"/>
            <a:ext cx="6666928" cy="3821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9825" y="5478584"/>
            <a:ext cx="3100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Figure 3: Schematic experimental set up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264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Overall methodology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" y="956891"/>
            <a:ext cx="3507475" cy="157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54" y="2830918"/>
            <a:ext cx="3507475" cy="1620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55" y="4432627"/>
            <a:ext cx="1883392" cy="82213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12592" y="5453088"/>
            <a:ext cx="3828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Different configurations on injection and sampling points distributed horizontally and vertically throughout the porous medium</a:t>
            </a:r>
            <a:endParaRPr lang="en-GB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940" y="1411550"/>
            <a:ext cx="3817205" cy="283873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472469" y="4906722"/>
            <a:ext cx="3540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Tracer transport experiments typically produces breakthrough curves (time concentration curves)</a:t>
            </a:r>
          </a:p>
          <a:p>
            <a:pPr algn="just"/>
            <a:r>
              <a:rPr lang="en-GB" dirty="0" smtClean="0"/>
              <a:t>The DNA concentrations are expressed in terms of relative effluent concentrations</a:t>
            </a:r>
            <a:endParaRPr lang="en-GB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655" y="1397737"/>
            <a:ext cx="3159694" cy="283458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472492" y="4906722"/>
            <a:ext cx="3540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The time-concentration curves are subjected to 3D groundwater and solute transport modeling for fitting to obtain hydraulic parameters of interest [MODFLOW, MT3DMS]</a:t>
            </a:r>
            <a:endParaRPr lang="en-GB" dirty="0"/>
          </a:p>
        </p:txBody>
      </p:sp>
      <p:sp>
        <p:nvSpPr>
          <p:cNvPr id="51" name="Right Arrow 50"/>
          <p:cNvSpPr/>
          <p:nvPr/>
        </p:nvSpPr>
        <p:spPr>
          <a:xfrm>
            <a:off x="3940789" y="2531816"/>
            <a:ext cx="372151" cy="2832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>
            <a:off x="8210324" y="2531815"/>
            <a:ext cx="372151" cy="2832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Key results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936491"/>
            <a:ext cx="5595584" cy="5055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36491"/>
            <a:ext cx="5740126" cy="5055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13898" y="6176396"/>
            <a:ext cx="11423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Figure 4: Comparing hydraulic conductivity (left) and effective porosity (right) estimations obtained from conservative (NaCl, Fluorescein) and DNA tracers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Key results</a:t>
            </a:r>
            <a:endParaRPr lang="en-GB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8263"/>
              </p:ext>
            </p:extLst>
          </p:nvPr>
        </p:nvGraphicFramePr>
        <p:xfrm>
          <a:off x="1694598" y="1110187"/>
          <a:ext cx="8802805" cy="214790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07235"/>
                <a:gridCol w="1748120"/>
                <a:gridCol w="1863395"/>
                <a:gridCol w="1791031"/>
                <a:gridCol w="1393024"/>
              </a:tblGrid>
              <a:tr h="476494"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Hydraulic conductivity [m/s]</a:t>
                      </a:r>
                      <a:endParaRPr lang="en-GB" sz="20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Effective porosity [-]</a:t>
                      </a:r>
                      <a:endParaRPr lang="en-GB" sz="20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05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Tracers</a:t>
                      </a:r>
                      <a:endParaRPr lang="en-GB" sz="20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Average</a:t>
                      </a:r>
                      <a:endParaRPr lang="en-GB" sz="20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Stdev</a:t>
                      </a:r>
                      <a:endParaRPr lang="en-GB" sz="20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Average</a:t>
                      </a:r>
                      <a:endParaRPr lang="en-GB" sz="20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Stdev</a:t>
                      </a:r>
                      <a:endParaRPr lang="en-GB" sz="20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2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NaCl</a:t>
                      </a:r>
                      <a:endParaRPr lang="en-GB" sz="2000" b="0" i="0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8.6E-03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6.4E-04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0.36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>
                          <a:effectLst/>
                        </a:rPr>
                        <a:t>0.04</a:t>
                      </a:r>
                      <a:endParaRPr lang="en-GB" sz="2000" b="0" i="1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102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Fluorescein</a:t>
                      </a:r>
                      <a:endParaRPr lang="en-GB" sz="20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8.6E-03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2.7E-04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0.36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0.01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1027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DNA tracers</a:t>
                      </a:r>
                      <a:endParaRPr lang="en-GB" sz="2000" b="0" i="0" u="none" strike="noStrike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8.6E-03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4.9E-04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0.38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i="1" u="none" strike="noStrike" dirty="0">
                          <a:effectLst/>
                        </a:rPr>
                        <a:t>0.05</a:t>
                      </a:r>
                      <a:endParaRPr lang="en-GB" sz="2000" b="0" i="1" u="none" strike="noStrike" dirty="0">
                        <a:effectLst/>
                        <a:latin typeface="Microsoft Sans Serif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8729" y="4098517"/>
            <a:ext cx="1009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Hydraulic conductivity and effective porosity values and parameter value spaces obtained from DNA tracers are comparable to that conservative tracers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151" y="5439849"/>
            <a:ext cx="10138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DNA transport behaviour in the transverse direction (horizontally perpendicular to the flow line) differs from that of conservative tracers</a:t>
            </a:r>
            <a:endParaRPr lang="en-GB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638744" y="3295794"/>
            <a:ext cx="891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Table 1: Comparing hydraulic conductivity and effective porosity values obtained from DNA and conservative tracer transport experiments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907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0874"/>
            <a:ext cx="12192000" cy="4224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28000">
                <a:schemeClr val="bg1">
                  <a:alpha val="0"/>
                </a:schemeClr>
              </a:gs>
              <a:gs pos="44000">
                <a:schemeClr val="bg1">
                  <a:alpha val="0"/>
                </a:schemeClr>
              </a:gs>
              <a:gs pos="62000">
                <a:srgbClr val="0A840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Conclusion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3809" y="1431783"/>
            <a:ext cx="1126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Hydraulic conductivity and effective porosity estimations, two of the most important aquifer hydraulic properties, are in good agreement between DNA tracers and conservative tracers</a:t>
            </a: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3809" y="5098655"/>
            <a:ext cx="1126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DNA tracers have the potential to be used as groundwater tracers, as far as determining permeability and effective porosity of the aquifer is concerned</a:t>
            </a:r>
            <a:endParaRPr lang="en-GB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3809" y="3189876"/>
            <a:ext cx="1126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However, transport behaviour of the DNA tracers in the transverse direction, perpendicular to the primary groundwater flow line, is different from that of conservative tracers 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5347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858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Microsoft Sans Serif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IHE Delft Institute for Water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Swagatam Chakraborty</dc:creator>
  <cp:lastModifiedBy>Swagatam Chakraborty</cp:lastModifiedBy>
  <cp:revision>12</cp:revision>
  <dcterms:created xsi:type="dcterms:W3CDTF">2021-06-02T18:09:31Z</dcterms:created>
  <dcterms:modified xsi:type="dcterms:W3CDTF">2021-06-02T20:37:34Z</dcterms:modified>
</cp:coreProperties>
</file>