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30275530" cy="42803445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14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784676" y="7005195"/>
            <a:ext cx="22708054" cy="14902134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784676" y="22482012"/>
            <a:ext cx="22708054" cy="10334389"/>
          </a:xfrm>
        </p:spPr>
        <p:txBody>
          <a:bodyPr/>
          <a:lstStyle>
            <a:lvl1pPr marL="0" indent="0" algn="ctr">
              <a:buNone/>
              <a:defRPr sz="7945"/>
            </a:lvl1pPr>
            <a:lvl2pPr marL="1513840" indent="0" algn="ctr">
              <a:buNone/>
              <a:defRPr sz="6620"/>
            </a:lvl2pPr>
            <a:lvl3pPr marL="3027680" indent="0" algn="ctr">
              <a:buNone/>
              <a:defRPr sz="5960"/>
            </a:lvl3pPr>
            <a:lvl4pPr marL="4541520" indent="0" algn="ctr">
              <a:buNone/>
              <a:defRPr sz="5300"/>
            </a:lvl4pPr>
            <a:lvl5pPr marL="6055360" indent="0" algn="ctr">
              <a:buNone/>
              <a:defRPr sz="5300"/>
            </a:lvl5pPr>
            <a:lvl6pPr marL="7569200" indent="0" algn="ctr">
              <a:buNone/>
              <a:defRPr sz="5300"/>
            </a:lvl6pPr>
            <a:lvl7pPr marL="9083040" indent="0" algn="ctr">
              <a:buNone/>
              <a:defRPr sz="5300"/>
            </a:lvl7pPr>
            <a:lvl8pPr marL="10596880" indent="0" algn="ctr">
              <a:buNone/>
              <a:defRPr sz="5300"/>
            </a:lvl8pPr>
            <a:lvl9pPr marL="12110085" indent="0" algn="ctr">
              <a:buNone/>
              <a:defRPr sz="53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1667268" y="2278917"/>
            <a:ext cx="6528566" cy="362744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081572" y="2278917"/>
            <a:ext cx="19207229" cy="362744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65802" y="10671278"/>
            <a:ext cx="26114262" cy="17805272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065802" y="28644995"/>
            <a:ext cx="26114262" cy="9363372"/>
          </a:xfrm>
        </p:spPr>
        <p:txBody>
          <a:bodyPr/>
          <a:lstStyle>
            <a:lvl1pPr marL="0" indent="0">
              <a:buNone/>
              <a:defRPr sz="7945">
                <a:solidFill>
                  <a:schemeClr val="tx1">
                    <a:tint val="75000"/>
                  </a:schemeClr>
                </a:solidFill>
              </a:defRPr>
            </a:lvl1pPr>
            <a:lvl2pPr marL="1513840" indent="0">
              <a:buNone/>
              <a:defRPr sz="6620">
                <a:solidFill>
                  <a:schemeClr val="tx1">
                    <a:tint val="75000"/>
                  </a:schemeClr>
                </a:solidFill>
              </a:defRPr>
            </a:lvl2pPr>
            <a:lvl3pPr marL="3027680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52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4pPr>
            <a:lvl5pPr marL="605536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5pPr>
            <a:lvl6pPr marL="756920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6pPr>
            <a:lvl7pPr marL="908304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7pPr>
            <a:lvl8pPr marL="1059688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8pPr>
            <a:lvl9pPr marL="12110085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081572" y="11394583"/>
            <a:ext cx="12867897" cy="2715874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5327937" y="11394583"/>
            <a:ext cx="12867897" cy="2715874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85515" y="2278917"/>
            <a:ext cx="26114262" cy="82734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085515" y="10492928"/>
            <a:ext cx="12808761" cy="5142422"/>
          </a:xfrm>
        </p:spPr>
        <p:txBody>
          <a:bodyPr anchor="b"/>
          <a:lstStyle>
            <a:lvl1pPr marL="0" indent="0">
              <a:buNone/>
              <a:defRPr sz="7945" b="1"/>
            </a:lvl1pPr>
            <a:lvl2pPr marL="1513840" indent="0">
              <a:buNone/>
              <a:defRPr sz="6620" b="1"/>
            </a:lvl2pPr>
            <a:lvl3pPr marL="3027680" indent="0">
              <a:buNone/>
              <a:defRPr sz="5960" b="1"/>
            </a:lvl3pPr>
            <a:lvl4pPr marL="4541520" indent="0">
              <a:buNone/>
              <a:defRPr sz="5300" b="1"/>
            </a:lvl4pPr>
            <a:lvl5pPr marL="6055360" indent="0">
              <a:buNone/>
              <a:defRPr sz="5300" b="1"/>
            </a:lvl5pPr>
            <a:lvl6pPr marL="7569200" indent="0">
              <a:buNone/>
              <a:defRPr sz="5300" b="1"/>
            </a:lvl6pPr>
            <a:lvl7pPr marL="9083040" indent="0">
              <a:buNone/>
              <a:defRPr sz="5300" b="1"/>
            </a:lvl7pPr>
            <a:lvl8pPr marL="10596880" indent="0">
              <a:buNone/>
              <a:defRPr sz="5300" b="1"/>
            </a:lvl8pPr>
            <a:lvl9pPr marL="12110085" indent="0">
              <a:buNone/>
              <a:defRPr sz="53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085515" y="15635350"/>
            <a:ext cx="12808761" cy="2299724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5327937" y="10492928"/>
            <a:ext cx="12871841" cy="5142422"/>
          </a:xfrm>
        </p:spPr>
        <p:txBody>
          <a:bodyPr anchor="b"/>
          <a:lstStyle>
            <a:lvl1pPr marL="0" indent="0">
              <a:buNone/>
              <a:defRPr sz="7945" b="1"/>
            </a:lvl1pPr>
            <a:lvl2pPr marL="1513840" indent="0">
              <a:buNone/>
              <a:defRPr sz="6620" b="1"/>
            </a:lvl2pPr>
            <a:lvl3pPr marL="3027680" indent="0">
              <a:buNone/>
              <a:defRPr sz="5960" b="1"/>
            </a:lvl3pPr>
            <a:lvl4pPr marL="4541520" indent="0">
              <a:buNone/>
              <a:defRPr sz="5300" b="1"/>
            </a:lvl4pPr>
            <a:lvl5pPr marL="6055360" indent="0">
              <a:buNone/>
              <a:defRPr sz="5300" b="1"/>
            </a:lvl5pPr>
            <a:lvl6pPr marL="7569200" indent="0">
              <a:buNone/>
              <a:defRPr sz="5300" b="1"/>
            </a:lvl6pPr>
            <a:lvl7pPr marL="9083040" indent="0">
              <a:buNone/>
              <a:defRPr sz="5300" b="1"/>
            </a:lvl7pPr>
            <a:lvl8pPr marL="10596880" indent="0">
              <a:buNone/>
              <a:defRPr sz="5300" b="1"/>
            </a:lvl8pPr>
            <a:lvl9pPr marL="12110085" indent="0">
              <a:buNone/>
              <a:defRPr sz="53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5327937" y="15635350"/>
            <a:ext cx="12871841" cy="2299724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85515" y="2853600"/>
            <a:ext cx="9765251" cy="9987600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871841" y="6162983"/>
            <a:ext cx="15327937" cy="30418584"/>
          </a:xfrm>
        </p:spPr>
        <p:txBody>
          <a:bodyPr/>
          <a:lstStyle>
            <a:lvl1pPr>
              <a:defRPr sz="10595"/>
            </a:lvl1pPr>
            <a:lvl2pPr>
              <a:defRPr sz="9270"/>
            </a:lvl2pPr>
            <a:lvl3pPr>
              <a:defRPr sz="7945"/>
            </a:lvl3pPr>
            <a:lvl4pPr>
              <a:defRPr sz="6620"/>
            </a:lvl4pPr>
            <a:lvl5pPr>
              <a:defRPr sz="6620"/>
            </a:lvl5pPr>
            <a:lvl6pPr>
              <a:defRPr sz="6620"/>
            </a:lvl6pPr>
            <a:lvl7pPr>
              <a:defRPr sz="6620"/>
            </a:lvl7pPr>
            <a:lvl8pPr>
              <a:defRPr sz="6620"/>
            </a:lvl8pPr>
            <a:lvl9pPr>
              <a:defRPr sz="662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85515" y="12841200"/>
            <a:ext cx="9765251" cy="23789912"/>
          </a:xfrm>
        </p:spPr>
        <p:txBody>
          <a:bodyPr/>
          <a:lstStyle>
            <a:lvl1pPr marL="0" indent="0">
              <a:buNone/>
              <a:defRPr sz="5300"/>
            </a:lvl1pPr>
            <a:lvl2pPr marL="1513840" indent="0">
              <a:buNone/>
              <a:defRPr sz="4635"/>
            </a:lvl2pPr>
            <a:lvl3pPr marL="3027680" indent="0">
              <a:buNone/>
              <a:defRPr sz="3975"/>
            </a:lvl3pPr>
            <a:lvl4pPr marL="4541520" indent="0">
              <a:buNone/>
              <a:defRPr sz="3310"/>
            </a:lvl4pPr>
            <a:lvl5pPr marL="6055360" indent="0">
              <a:buNone/>
              <a:defRPr sz="3310"/>
            </a:lvl5pPr>
            <a:lvl6pPr marL="7569200" indent="0">
              <a:buNone/>
              <a:defRPr sz="3310"/>
            </a:lvl6pPr>
            <a:lvl7pPr marL="9083040" indent="0">
              <a:buNone/>
              <a:defRPr sz="3310"/>
            </a:lvl7pPr>
            <a:lvl8pPr marL="10596880" indent="0">
              <a:buNone/>
              <a:defRPr sz="3310"/>
            </a:lvl8pPr>
            <a:lvl9pPr marL="12110085" indent="0">
              <a:buNone/>
              <a:defRPr sz="331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85515" y="2853600"/>
            <a:ext cx="9765251" cy="9987600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2871841" y="6162983"/>
            <a:ext cx="15327937" cy="30418584"/>
          </a:xfrm>
        </p:spPr>
        <p:txBody>
          <a:bodyPr/>
          <a:lstStyle>
            <a:lvl1pPr marL="0" indent="0">
              <a:buNone/>
              <a:defRPr sz="10595"/>
            </a:lvl1pPr>
            <a:lvl2pPr marL="1513840" indent="0">
              <a:buNone/>
              <a:defRPr sz="9270"/>
            </a:lvl2pPr>
            <a:lvl3pPr marL="3027680" indent="0">
              <a:buNone/>
              <a:defRPr sz="7945"/>
            </a:lvl3pPr>
            <a:lvl4pPr marL="4541520" indent="0">
              <a:buNone/>
              <a:defRPr sz="6620"/>
            </a:lvl4pPr>
            <a:lvl5pPr marL="6055360" indent="0">
              <a:buNone/>
              <a:defRPr sz="6620"/>
            </a:lvl5pPr>
            <a:lvl6pPr marL="7569200" indent="0">
              <a:buNone/>
              <a:defRPr sz="6620"/>
            </a:lvl6pPr>
            <a:lvl7pPr marL="9083040" indent="0">
              <a:buNone/>
              <a:defRPr sz="6620"/>
            </a:lvl7pPr>
            <a:lvl8pPr marL="10596880" indent="0">
              <a:buNone/>
              <a:defRPr sz="6620"/>
            </a:lvl8pPr>
            <a:lvl9pPr marL="12110085" indent="0">
              <a:buNone/>
              <a:defRPr sz="662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85515" y="12841200"/>
            <a:ext cx="9765251" cy="23789912"/>
          </a:xfrm>
        </p:spPr>
        <p:txBody>
          <a:bodyPr/>
          <a:lstStyle>
            <a:lvl1pPr marL="0" indent="0">
              <a:buNone/>
              <a:defRPr sz="5300"/>
            </a:lvl1pPr>
            <a:lvl2pPr marL="1513840" indent="0">
              <a:buNone/>
              <a:defRPr sz="4635"/>
            </a:lvl2pPr>
            <a:lvl3pPr marL="3027680" indent="0">
              <a:buNone/>
              <a:defRPr sz="3975"/>
            </a:lvl3pPr>
            <a:lvl4pPr marL="4541520" indent="0">
              <a:buNone/>
              <a:defRPr sz="3310"/>
            </a:lvl4pPr>
            <a:lvl5pPr marL="6055360" indent="0">
              <a:buNone/>
              <a:defRPr sz="3310"/>
            </a:lvl5pPr>
            <a:lvl6pPr marL="7569200" indent="0">
              <a:buNone/>
              <a:defRPr sz="3310"/>
            </a:lvl6pPr>
            <a:lvl7pPr marL="9083040" indent="0">
              <a:buNone/>
              <a:defRPr sz="3310"/>
            </a:lvl7pPr>
            <a:lvl8pPr marL="10596880" indent="0">
              <a:buNone/>
              <a:defRPr sz="3310"/>
            </a:lvl8pPr>
            <a:lvl9pPr marL="12110085" indent="0">
              <a:buNone/>
              <a:defRPr sz="331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081572" y="2278917"/>
            <a:ext cx="26114262" cy="8273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081572" y="11394583"/>
            <a:ext cx="26114262" cy="27158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081572" y="39672967"/>
            <a:ext cx="6812416" cy="2278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029391" y="39672967"/>
            <a:ext cx="10218624" cy="2278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1383418" y="39672967"/>
            <a:ext cx="6812416" cy="2278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027680" rtl="0" eaLnBrk="1" latinLnBrk="0" hangingPunct="1">
        <a:lnSpc>
          <a:spcPct val="90000"/>
        </a:lnSpc>
        <a:spcBef>
          <a:spcPct val="0"/>
        </a:spcBef>
        <a:buNone/>
        <a:defRPr sz="145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920" indent="-756920" algn="l" defTabSz="3027680" rtl="0" eaLnBrk="1" latinLnBrk="0" hangingPunct="1">
        <a:lnSpc>
          <a:spcPct val="90000"/>
        </a:lnSpc>
        <a:spcBef>
          <a:spcPts val="3315"/>
        </a:spcBef>
        <a:buFont typeface="Arial" panose="020B0604020202020204" pitchFamily="34" charset="0"/>
        <a:buChar char="•"/>
        <a:defRPr sz="9270" kern="1200">
          <a:solidFill>
            <a:schemeClr val="tx1"/>
          </a:solidFill>
          <a:latin typeface="+mn-lt"/>
          <a:ea typeface="+mn-ea"/>
          <a:cs typeface="+mn-cs"/>
        </a:defRPr>
      </a:lvl1pPr>
      <a:lvl2pPr marL="2270760" indent="-756920" algn="l" defTabSz="3027680" rtl="0" eaLnBrk="1" latinLnBrk="0" hangingPunct="1">
        <a:lnSpc>
          <a:spcPct val="90000"/>
        </a:lnSpc>
        <a:spcBef>
          <a:spcPts val="1660"/>
        </a:spcBef>
        <a:buFont typeface="Arial" panose="020B0604020202020204" pitchFamily="34" charset="0"/>
        <a:buChar char="•"/>
        <a:defRPr sz="7945" kern="1200">
          <a:solidFill>
            <a:schemeClr val="tx1"/>
          </a:solidFill>
          <a:latin typeface="+mn-lt"/>
          <a:ea typeface="+mn-ea"/>
          <a:cs typeface="+mn-cs"/>
        </a:defRPr>
      </a:lvl2pPr>
      <a:lvl3pPr marL="3784600" indent="-756920" algn="l" defTabSz="3027680" rtl="0" eaLnBrk="1" latinLnBrk="0" hangingPunct="1">
        <a:lnSpc>
          <a:spcPct val="90000"/>
        </a:lnSpc>
        <a:spcBef>
          <a:spcPts val="1660"/>
        </a:spcBef>
        <a:buFont typeface="Arial" panose="020B0604020202020204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3pPr>
      <a:lvl4pPr marL="5298440" indent="-756920" algn="l" defTabSz="3027680" rtl="0" eaLnBrk="1" latinLnBrk="0" hangingPunct="1">
        <a:lnSpc>
          <a:spcPct val="90000"/>
        </a:lnSpc>
        <a:spcBef>
          <a:spcPts val="1660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2280" indent="-756920" algn="l" defTabSz="3027680" rtl="0" eaLnBrk="1" latinLnBrk="0" hangingPunct="1">
        <a:lnSpc>
          <a:spcPct val="90000"/>
        </a:lnSpc>
        <a:spcBef>
          <a:spcPts val="1660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6120" indent="-756920" algn="l" defTabSz="3027680" rtl="0" eaLnBrk="1" latinLnBrk="0" hangingPunct="1">
        <a:lnSpc>
          <a:spcPct val="90000"/>
        </a:lnSpc>
        <a:spcBef>
          <a:spcPts val="1660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960" indent="-756920" algn="l" defTabSz="3027680" rtl="0" eaLnBrk="1" latinLnBrk="0" hangingPunct="1">
        <a:lnSpc>
          <a:spcPct val="90000"/>
        </a:lnSpc>
        <a:spcBef>
          <a:spcPts val="1660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800" indent="-756920" algn="l" defTabSz="3027680" rtl="0" eaLnBrk="1" latinLnBrk="0" hangingPunct="1">
        <a:lnSpc>
          <a:spcPct val="90000"/>
        </a:lnSpc>
        <a:spcBef>
          <a:spcPts val="1660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7005" indent="-756920" algn="l" defTabSz="3027680" rtl="0" eaLnBrk="1" latinLnBrk="0" hangingPunct="1">
        <a:lnSpc>
          <a:spcPct val="90000"/>
        </a:lnSpc>
        <a:spcBef>
          <a:spcPts val="1660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84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68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52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536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920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304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88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10085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4.tiff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image" Target="../media/image1.tiff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>
            <a:off x="1270" y="0"/>
            <a:ext cx="30274895" cy="428028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0"/>
            <a:ext cx="30276165" cy="4320000"/>
          </a:xfr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p>
            <a:r>
              <a:rPr lang="zh-CN" altLang="en-US" sz="7600" b="1">
                <a:latin typeface="Times New Roman" panose="02020603050405020304" charset="0"/>
                <a:cs typeface="Times New Roman" panose="02020603050405020304" charset="0"/>
              </a:rPr>
              <a:t>Variations in Airflow Field and Soil Grain-Size of</a:t>
            </a:r>
            <a:r>
              <a:rPr lang="en-US" altLang="zh-CN" sz="76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7600" b="1">
                <a:latin typeface="Times New Roman" panose="02020603050405020304" charset="0"/>
                <a:cs typeface="Times New Roman" panose="02020603050405020304" charset="0"/>
              </a:rPr>
              <a:t>Simulated Shrubs with Different Spatial</a:t>
            </a:r>
            <a:r>
              <a:rPr lang="en-US" altLang="zh-CN" sz="76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7600" b="1">
                <a:latin typeface="Times New Roman" panose="02020603050405020304" charset="0"/>
                <a:cs typeface="Times New Roman" panose="02020603050405020304" charset="0"/>
              </a:rPr>
              <a:t>Configurations based on Wind Tunnel Experiments</a:t>
            </a:r>
            <a:br>
              <a:rPr lang="zh-CN" altLang="en-US" sz="7200" b="1">
                <a:latin typeface="Times New Roman" panose="02020603050405020304" charset="0"/>
                <a:cs typeface="Times New Roman" panose="02020603050405020304" charset="0"/>
              </a:rPr>
            </a:br>
            <a:br>
              <a:rPr lang="zh-CN" altLang="en-US" sz="7200" b="1">
                <a:latin typeface="Times New Roman" panose="02020603050405020304" charset="0"/>
                <a:cs typeface="Times New Roman" panose="02020603050405020304" charset="0"/>
              </a:rPr>
            </a:br>
            <a:endParaRPr lang="zh-CN" altLang="en-US" sz="7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0" y="1814195"/>
            <a:ext cx="30274260" cy="24911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30276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600"/>
              </a:spcAft>
            </a:pPr>
            <a:r>
              <a:rPr lang="zh-CN" altLang="en-US" sz="5400" b="1">
                <a:latin typeface="Times New Roman" panose="02020603050405020304" charset="0"/>
                <a:cs typeface="Times New Roman" panose="02020603050405020304" charset="0"/>
              </a:rPr>
              <a:t>Xia Pan, Zhenyi Wang  </a:t>
            </a:r>
            <a:br>
              <a:rPr lang="zh-CN" altLang="en-US" sz="54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zh-CN" altLang="en-US" sz="5400">
                <a:latin typeface="Times New Roman" panose="02020603050405020304" charset="0"/>
                <a:cs typeface="Times New Roman" panose="02020603050405020304" charset="0"/>
              </a:rPr>
              <a:t>Department of Desert Control Science and Engineering, Inner Mongolia Agricultural University, China.</a:t>
            </a:r>
            <a:endParaRPr lang="zh-CN" altLang="en-US" sz="540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8" name="直接连接符 7"/>
          <p:cNvCxnSpPr>
            <a:stCxn id="4" idx="2"/>
          </p:cNvCxnSpPr>
          <p:nvPr/>
        </p:nvCxnSpPr>
        <p:spPr>
          <a:xfrm flipH="1">
            <a:off x="15124430" y="4305300"/>
            <a:ext cx="12700" cy="38519999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76200" y="4434205"/>
            <a:ext cx="14940280" cy="4719320"/>
            <a:chOff x="120" y="6983"/>
            <a:chExt cx="23528" cy="7432"/>
          </a:xfrm>
        </p:grpSpPr>
        <p:sp>
          <p:nvSpPr>
            <p:cNvPr id="7" name="矩形 6"/>
            <p:cNvSpPr/>
            <p:nvPr/>
          </p:nvSpPr>
          <p:spPr>
            <a:xfrm>
              <a:off x="120" y="6983"/>
              <a:ext cx="23528" cy="74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20" y="6983"/>
              <a:ext cx="23528" cy="1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66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Introduction</a:t>
              </a:r>
              <a:endParaRPr lang="en-US" altLang="zh-CN" sz="6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99" y="8940"/>
              <a:ext cx="23090" cy="5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/>
              <a:r>
                <a:rPr lang="en-US" altLang="zh-CN" sz="4400">
                  <a:latin typeface="Times New Roman" panose="02020603050405020304" charset="0"/>
                  <a:cs typeface="Times New Roman" panose="02020603050405020304" charset="0"/>
                </a:rPr>
                <a:t>Desertification is the main natural disaster in the arid and semiarid regions globally. It is a huge challenge to stabilize mobile sandy and control wind erosion. The establishment of simulated shrubs is expected to be one of the most effective measures to solve the above difficulties.</a:t>
              </a:r>
              <a:endParaRPr lang="en-US" altLang="zh-CN" sz="4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-38735" y="9133205"/>
            <a:ext cx="15055215" cy="6690360"/>
            <a:chOff x="-61" y="6983"/>
            <a:chExt cx="23709" cy="10536"/>
          </a:xfrm>
        </p:grpSpPr>
        <p:sp>
          <p:nvSpPr>
            <p:cNvPr id="14" name="矩形 13"/>
            <p:cNvSpPr/>
            <p:nvPr/>
          </p:nvSpPr>
          <p:spPr>
            <a:xfrm>
              <a:off x="120" y="6983"/>
              <a:ext cx="23528" cy="105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20" y="6983"/>
              <a:ext cx="23528" cy="1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66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Method - Wind Tunnel Experiment</a:t>
              </a:r>
              <a:endParaRPr lang="en-US" altLang="zh-CN" sz="6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-61" y="8844"/>
              <a:ext cx="23590" cy="8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571500" indent="-571500" algn="just">
                <a:buSzPct val="80000"/>
                <a:buFont typeface="Wingdings" panose="05000000000000000000" charset="0"/>
                <a:buChar char="u"/>
              </a:pPr>
              <a:r>
                <a:rPr lang="en-US" altLang="zh-CN" sz="4400">
                  <a:latin typeface="Times New Roman" panose="02020603050405020304" charset="0"/>
                  <a:cs typeface="Times New Roman" panose="02020603050405020304" charset="0"/>
                </a:rPr>
                <a:t>The wind tunnel is 37.78 m long totally and the size of the test section is 16.23 m (Length) ×1 m (Width) ×0.6 m (Height). </a:t>
              </a:r>
              <a:endParaRPr lang="en-US" altLang="zh-CN" sz="440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571500" indent="-571500" algn="just">
                <a:buSzPct val="80000"/>
                <a:buFont typeface="Wingdings" panose="05000000000000000000" charset="0"/>
                <a:buChar char="u"/>
              </a:pPr>
              <a:r>
                <a:rPr lang="en-US" altLang="zh-CN" sz="4400">
                  <a:latin typeface="Times New Roman" panose="02020603050405020304" charset="0"/>
                  <a:cs typeface="Times New Roman" panose="02020603050405020304" charset="0"/>
                </a:rPr>
                <a:t>A sand collector with 15-layer stepped was placed behind the last row of simulated shrubs about 50 cm.</a:t>
              </a:r>
              <a:endParaRPr lang="en-US" altLang="zh-CN" sz="440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571500" indent="-571500" algn="just">
                <a:buSzPct val="80000"/>
                <a:buFont typeface="Wingdings" panose="05000000000000000000" charset="0"/>
                <a:buChar char="u"/>
              </a:pPr>
              <a:r>
                <a:rPr lang="en-US" altLang="zh-CN" sz="4400">
                  <a:latin typeface="Times New Roman" panose="02020603050405020304" charset="0"/>
                  <a:cs typeface="Times New Roman" panose="02020603050405020304" charset="0"/>
                </a:rPr>
                <a:t>Wind speeds of 8, 12, and 16 m/s at different heights were measured using Pitot tubes along the central axis.</a:t>
              </a:r>
              <a:endParaRPr lang="en-US" altLang="zh-CN" sz="440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571500" indent="-571500" algn="just">
                <a:buSzPct val="80000"/>
                <a:buFont typeface="Wingdings" panose="05000000000000000000" charset="0"/>
                <a:buChar char="u"/>
              </a:pPr>
              <a:r>
                <a:rPr lang="en-US" altLang="zh-CN" sz="4400">
                  <a:latin typeface="Times New Roman" panose="02020603050405020304" charset="0"/>
                  <a:cs typeface="Times New Roman" panose="02020603050405020304" charset="0"/>
                </a:rPr>
                <a:t>Three spatial configurations of </a:t>
              </a:r>
              <a:r>
                <a:rPr lang="en-US" altLang="zh-CN" sz="4400" b="1" i="1">
                  <a:latin typeface="Times New Roman" panose="02020603050405020304" charset="0"/>
                  <a:cs typeface="Times New Roman" panose="02020603050405020304" charset="0"/>
                </a:rPr>
                <a:t>spindle-shaped</a:t>
              </a:r>
              <a:r>
                <a:rPr lang="en-US" altLang="zh-CN" sz="4400">
                  <a:latin typeface="Times New Roman" panose="02020603050405020304" charset="0"/>
                  <a:cs typeface="Times New Roman" panose="02020603050405020304" charset="0"/>
                </a:rPr>
                <a:t>, </a:t>
              </a:r>
              <a:r>
                <a:rPr lang="en-US" altLang="zh-CN" sz="4400" b="1" i="1">
                  <a:latin typeface="Times New Roman" panose="02020603050405020304" charset="0"/>
                  <a:cs typeface="Times New Roman" panose="02020603050405020304" charset="0"/>
                </a:rPr>
                <a:t>broom-shaped</a:t>
              </a:r>
              <a:r>
                <a:rPr lang="en-US" altLang="zh-CN" sz="4400">
                  <a:latin typeface="Times New Roman" panose="02020603050405020304" charset="0"/>
                  <a:cs typeface="Times New Roman" panose="02020603050405020304" charset="0"/>
                </a:rPr>
                <a:t>, and </a:t>
              </a:r>
              <a:r>
                <a:rPr lang="en-US" altLang="zh-CN" sz="4400" b="1" i="1">
                  <a:latin typeface="Times New Roman" panose="02020603050405020304" charset="0"/>
                  <a:cs typeface="Times New Roman" panose="02020603050405020304" charset="0"/>
                </a:rPr>
                <a:t>hemisphere-shaped shrubs</a:t>
              </a:r>
              <a:r>
                <a:rPr lang="en-US" altLang="zh-CN" sz="4400">
                  <a:latin typeface="Times New Roman" panose="02020603050405020304" charset="0"/>
                  <a:cs typeface="Times New Roman" panose="02020603050405020304" charset="0"/>
                </a:rPr>
                <a:t> were made.</a:t>
              </a:r>
              <a:endParaRPr lang="en-US" altLang="zh-CN" sz="4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pic>
        <p:nvPicPr>
          <p:cNvPr id="2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25241250"/>
            <a:ext cx="15048230" cy="1137094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76200" y="15781020"/>
            <a:ext cx="15012035" cy="6192520"/>
            <a:chOff x="0" y="22692"/>
            <a:chExt cx="23641" cy="9752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4553"/>
              <a:ext cx="23641" cy="7891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2" y="22692"/>
              <a:ext cx="23528" cy="1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4400" b="1">
                  <a:solidFill>
                    <a:srgbClr val="0F14DF"/>
                  </a:solidFill>
                  <a:latin typeface="Times New Roman" panose="02020603050405020304" charset="0"/>
                  <a:cs typeface="Times New Roman" panose="02020603050405020304" charset="0"/>
                </a:rPr>
                <a:t>Fig.1  The arrangement of simulated shrubs and instruments in the test section of the wind tunnel</a:t>
              </a:r>
              <a:endParaRPr lang="en-US" altLang="zh-CN" sz="4400" b="1">
                <a:solidFill>
                  <a:srgbClr val="0F14DF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78105" y="21936710"/>
            <a:ext cx="14938375" cy="21228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just"/>
            <a:r>
              <a:rPr lang="en-US" altLang="zh-CN" sz="4400">
                <a:latin typeface="Times New Roman" panose="02020603050405020304" charset="0"/>
                <a:cs typeface="Times New Roman" panose="02020603050405020304" charset="0"/>
              </a:rPr>
              <a:t>The simulated shrubs were at a scale of 1:4 (simulated shrubs : </a:t>
            </a:r>
            <a:r>
              <a:rPr lang="en-US" altLang="zh-CN" sz="4400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Nitraria tangutorum</a:t>
            </a:r>
            <a:r>
              <a:rPr lang="en-US" altLang="zh-CN" sz="4400">
                <a:latin typeface="Times New Roman" panose="02020603050405020304" charset="0"/>
                <a:cs typeface="Times New Roman" panose="02020603050405020304" charset="0"/>
              </a:rPr>
              <a:t>). The geometric morphology and canopy porosity of simulated shrubs are the same as </a:t>
            </a:r>
            <a:r>
              <a:rPr lang="en-US" altLang="zh-CN" sz="4400" i="1">
                <a:latin typeface="Times New Roman" panose="02020603050405020304" charset="0"/>
                <a:cs typeface="Times New Roman" panose="02020603050405020304" charset="0"/>
              </a:rPr>
              <a:t>Nitraria tangutorum</a:t>
            </a:r>
            <a:r>
              <a:rPr lang="en-US" altLang="zh-CN" sz="44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44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25" name="表格 24"/>
          <p:cNvGraphicFramePr/>
          <p:nvPr>
            <p:custDataLst>
              <p:tags r:id="rId3"/>
            </p:custDataLst>
          </p:nvPr>
        </p:nvGraphicFramePr>
        <p:xfrm>
          <a:off x="52387" y="37796788"/>
          <a:ext cx="15005685" cy="492760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948815"/>
                <a:gridCol w="2245995"/>
                <a:gridCol w="1409700"/>
                <a:gridCol w="4264025"/>
                <a:gridCol w="2721610"/>
                <a:gridCol w="2415540"/>
              </a:tblGrid>
              <a:tr h="1030605"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>
                          <a:latin typeface="Times New Roman" panose="02020603050405020304" charset="0"/>
                          <a:cs typeface="Times New Roman" panose="02020603050405020304" charset="0"/>
                        </a:rPr>
                        <a:t>Shrubs</a:t>
                      </a:r>
                      <a:endParaRPr lang="en-US" altLang="en-US" sz="3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/>
                </a:tc>
                <a:tc h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>
                          <a:latin typeface="Times New Roman" panose="02020603050405020304" charset="0"/>
                          <a:cs typeface="Times New Roman" panose="02020603050405020304" charset="0"/>
                        </a:rPr>
                        <a:t>Height (cm)</a:t>
                      </a:r>
                      <a:endParaRPr lang="en-US" altLang="en-US" sz="3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>
                          <a:latin typeface="Times New Roman" panose="02020603050405020304" charset="0"/>
                          <a:cs typeface="Times New Roman" panose="02020603050405020304" charset="0"/>
                        </a:rPr>
                        <a:t>Canopy dimension (cm)</a:t>
                      </a:r>
                      <a:endParaRPr lang="en-US" altLang="en-US" sz="3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>
                          <a:latin typeface="Times New Roman" panose="02020603050405020304" charset="0"/>
                          <a:cs typeface="Times New Roman" panose="02020603050405020304" charset="0"/>
                        </a:rPr>
                        <a:t>Canopy porosity (%)</a:t>
                      </a:r>
                      <a:endParaRPr lang="en-US" altLang="en-US" sz="3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>
                          <a:latin typeface="Times New Roman" panose="02020603050405020304" charset="0"/>
                          <a:cs typeface="Times New Roman" panose="02020603050405020304" charset="0"/>
                        </a:rPr>
                        <a:t>Frontal area (m</a:t>
                      </a:r>
                      <a:r>
                        <a:rPr lang="en-US" sz="3200" baseline="30000"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r>
                        <a:rPr lang="en-US" sz="3200">
                          <a:latin typeface="Times New Roman" panose="02020603050405020304" charset="0"/>
                          <a:cs typeface="Times New Roman" panose="02020603050405020304" charset="0"/>
                        </a:rPr>
                        <a:t>)</a:t>
                      </a:r>
                      <a:endParaRPr lang="en-US" altLang="en-US" sz="3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/>
                </a:tc>
              </a:tr>
              <a:tr h="803910"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3200" i="1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Nitraria tangutorum</a:t>
                      </a:r>
                      <a:endParaRPr lang="en-US" altLang="zh-CN" sz="3200" i="1"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</a:txBody>
                  <a:tcPr marL="68580" marR="68580" marT="0" marB="0" vert="horz" anchor="ctr" anchorCtr="0"/>
                </a:tc>
                <a:tc h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>
                          <a:latin typeface="Times New Roman" panose="02020603050405020304" charset="0"/>
                          <a:cs typeface="Times New Roman" panose="02020603050405020304" charset="0"/>
                        </a:rPr>
                        <a:t>89±11</a:t>
                      </a:r>
                      <a:endParaRPr lang="en-US" altLang="en-US" sz="3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>
                          <a:latin typeface="Times New Roman" panose="02020603050405020304" charset="0"/>
                          <a:cs typeface="Times New Roman" panose="02020603050405020304" charset="0"/>
                        </a:rPr>
                        <a:t>70 (length) × 75 (width)</a:t>
                      </a:r>
                      <a:endParaRPr lang="en-US" altLang="en-US" sz="3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>
                          <a:latin typeface="Times New Roman" panose="02020603050405020304" charset="0"/>
                          <a:cs typeface="Times New Roman" panose="02020603050405020304" charset="0"/>
                        </a:rPr>
                        <a:t>42–64</a:t>
                      </a:r>
                      <a:endParaRPr lang="en-US" altLang="en-US" sz="3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>
                          <a:latin typeface="Times New Roman" panose="02020603050405020304" charset="0"/>
                          <a:cs typeface="Times New Roman" panose="02020603050405020304" charset="0"/>
                        </a:rPr>
                        <a:t>0.055–0.074</a:t>
                      </a:r>
                      <a:endParaRPr lang="en-US" altLang="en-US" sz="3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/>
                </a:tc>
              </a:tr>
              <a:tr h="1031240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>
                          <a:latin typeface="Times New Roman" panose="02020603050405020304" charset="0"/>
                          <a:cs typeface="Times New Roman" panose="02020603050405020304" charset="0"/>
                        </a:rPr>
                        <a:t>Simulated shrubs</a:t>
                      </a:r>
                      <a:endParaRPr lang="en-US" altLang="en-US" sz="3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>
                          <a:latin typeface="Times New Roman" panose="02020603050405020304" charset="0"/>
                          <a:cs typeface="Times New Roman" panose="02020603050405020304" charset="0"/>
                        </a:rPr>
                        <a:t>Hemisphere-shaped</a:t>
                      </a:r>
                      <a:endParaRPr lang="en-US" altLang="en-US" sz="3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>
                          <a:latin typeface="Times New Roman" panose="02020603050405020304" charset="0"/>
                          <a:cs typeface="Times New Roman" panose="02020603050405020304" charset="0"/>
                        </a:rPr>
                        <a:t>22</a:t>
                      </a:r>
                      <a:endParaRPr lang="en-US" altLang="en-US" sz="3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>
                          <a:latin typeface="Times New Roman" panose="02020603050405020304" charset="0"/>
                          <a:cs typeface="Times New Roman" panose="02020603050405020304" charset="0"/>
                        </a:rPr>
                        <a:t>15 (length) × 17.5 (width)</a:t>
                      </a:r>
                      <a:endParaRPr lang="en-US" altLang="en-US" sz="3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>
                          <a:latin typeface="Times New Roman" panose="02020603050405020304" charset="0"/>
                          <a:cs typeface="Times New Roman" panose="02020603050405020304" charset="0"/>
                        </a:rPr>
                        <a:t>51</a:t>
                      </a:r>
                      <a:endParaRPr lang="en-US" altLang="en-US" sz="3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>
                          <a:latin typeface="Times New Roman" panose="02020603050405020304" charset="0"/>
                          <a:cs typeface="Times New Roman" panose="02020603050405020304" charset="0"/>
                        </a:rPr>
                        <a:t>0.059</a:t>
                      </a:r>
                      <a:endParaRPr lang="en-US" altLang="en-US" sz="3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/>
                </a:tc>
              </a:tr>
              <a:tr h="103124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>
                          <a:latin typeface="Times New Roman" panose="02020603050405020304" charset="0"/>
                          <a:cs typeface="Times New Roman" panose="02020603050405020304" charset="0"/>
                        </a:rPr>
                        <a:t>Spindle-shaped</a:t>
                      </a:r>
                      <a:endParaRPr lang="en-US" altLang="en-US" sz="3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>
                          <a:latin typeface="Times New Roman" panose="02020603050405020304" charset="0"/>
                          <a:cs typeface="Times New Roman" panose="02020603050405020304" charset="0"/>
                        </a:rPr>
                        <a:t>22</a:t>
                      </a:r>
                      <a:endParaRPr lang="en-US" altLang="en-US" sz="3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>
                          <a:latin typeface="Times New Roman" panose="02020603050405020304" charset="0"/>
                          <a:cs typeface="Times New Roman" panose="02020603050405020304" charset="0"/>
                        </a:rPr>
                        <a:t>17.5 (length) × 15 (width)</a:t>
                      </a:r>
                      <a:endParaRPr lang="en-US" altLang="en-US" sz="3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>
                          <a:latin typeface="Times New Roman" panose="02020603050405020304" charset="0"/>
                          <a:cs typeface="Times New Roman" panose="02020603050405020304" charset="0"/>
                        </a:rPr>
                        <a:t>47</a:t>
                      </a:r>
                      <a:endParaRPr lang="en-US" altLang="en-US" sz="3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>
                          <a:latin typeface="Times New Roman" panose="02020603050405020304" charset="0"/>
                          <a:cs typeface="Times New Roman" panose="02020603050405020304" charset="0"/>
                        </a:rPr>
                        <a:t>0.052</a:t>
                      </a:r>
                      <a:endParaRPr lang="en-US" altLang="en-US" sz="3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/>
                </a:tc>
              </a:tr>
              <a:tr h="103060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>
                          <a:latin typeface="Times New Roman" panose="02020603050405020304" charset="0"/>
                          <a:cs typeface="Times New Roman" panose="02020603050405020304" charset="0"/>
                        </a:rPr>
                        <a:t>Broom-shaped</a:t>
                      </a:r>
                      <a:endParaRPr lang="en-US" altLang="en-US" sz="3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>
                          <a:latin typeface="Times New Roman" panose="02020603050405020304" charset="0"/>
                          <a:cs typeface="Times New Roman" panose="02020603050405020304" charset="0"/>
                        </a:rPr>
                        <a:t>22</a:t>
                      </a:r>
                      <a:endParaRPr lang="en-US" altLang="en-US" sz="3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>
                          <a:latin typeface="Times New Roman" panose="02020603050405020304" charset="0"/>
                          <a:cs typeface="Times New Roman" panose="02020603050405020304" charset="0"/>
                        </a:rPr>
                        <a:t>16 (length) × 16 (width)</a:t>
                      </a:r>
                      <a:endParaRPr lang="en-US" altLang="en-US" sz="3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>
                          <a:latin typeface="Times New Roman" panose="02020603050405020304" charset="0"/>
                          <a:cs typeface="Times New Roman" panose="02020603050405020304" charset="0"/>
                        </a:rPr>
                        <a:t>55</a:t>
                      </a:r>
                      <a:endParaRPr lang="en-US" altLang="en-US" sz="3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>
                          <a:latin typeface="Times New Roman" panose="02020603050405020304" charset="0"/>
                          <a:cs typeface="Times New Roman" panose="02020603050405020304" charset="0"/>
                        </a:rPr>
                        <a:t>0.062</a:t>
                      </a:r>
                      <a:endParaRPr lang="en-US" altLang="en-US" sz="3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/>
                </a:tc>
              </a:tr>
            </a:tbl>
          </a:graphicData>
        </a:graphic>
      </p:graphicFrame>
      <p:sp>
        <p:nvSpPr>
          <p:cNvPr id="27" name="矩形 26"/>
          <p:cNvSpPr/>
          <p:nvPr/>
        </p:nvSpPr>
        <p:spPr>
          <a:xfrm>
            <a:off x="64135" y="36612195"/>
            <a:ext cx="14991715" cy="118173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en-US" altLang="zh-CN" sz="4400" b="1">
                <a:solidFill>
                  <a:srgbClr val="0F14D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Table 1  </a:t>
            </a:r>
            <a:r>
              <a:rPr lang="en-US" altLang="zh-CN" sz="4400" b="1">
                <a:solidFill>
                  <a:srgbClr val="0F14DF"/>
                </a:solidFill>
                <a:latin typeface="Times New Roman" panose="02020603050405020304" charset="0"/>
                <a:cs typeface="Times New Roman" panose="02020603050405020304" charset="0"/>
              </a:rPr>
              <a:t>The morphological characteristics of the </a:t>
            </a:r>
            <a:r>
              <a:rPr lang="en-US" altLang="zh-CN" sz="4400" b="1" i="1">
                <a:solidFill>
                  <a:srgbClr val="0F14D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Nitraria tangutorum</a:t>
            </a:r>
            <a:r>
              <a:rPr lang="en-US" altLang="zh-CN" sz="4400" b="1">
                <a:solidFill>
                  <a:srgbClr val="0F14DF"/>
                </a:solidFill>
                <a:latin typeface="Times New Roman" panose="02020603050405020304" charset="0"/>
                <a:cs typeface="Times New Roman" panose="02020603050405020304" charset="0"/>
              </a:rPr>
              <a:t> and simulated shrubs</a:t>
            </a:r>
            <a:endParaRPr lang="en-US" altLang="zh-CN" sz="4400" b="1">
              <a:solidFill>
                <a:srgbClr val="0F14D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5221585" y="4413885"/>
            <a:ext cx="14940280" cy="38311455"/>
            <a:chOff x="120" y="6983"/>
            <a:chExt cx="23528" cy="60333"/>
          </a:xfrm>
        </p:grpSpPr>
        <p:sp>
          <p:nvSpPr>
            <p:cNvPr id="29" name="矩形 28"/>
            <p:cNvSpPr/>
            <p:nvPr/>
          </p:nvSpPr>
          <p:spPr>
            <a:xfrm>
              <a:off x="120" y="6983"/>
              <a:ext cx="23528" cy="603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20" y="6983"/>
              <a:ext cx="23528" cy="1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66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Results and Analysis</a:t>
              </a:r>
              <a:endParaRPr lang="en-US" altLang="zh-CN" sz="6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64135" y="21949410"/>
            <a:ext cx="15079345" cy="21228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just"/>
            <a:r>
              <a:rPr lang="en-US" altLang="zh-CN" sz="4400">
                <a:latin typeface="Times New Roman" panose="02020603050405020304" charset="0"/>
                <a:cs typeface="Times New Roman" panose="02020603050405020304" charset="0"/>
              </a:rPr>
              <a:t>The simulated shrubs were at a scale of 1:4 (simulated shrubs : </a:t>
            </a:r>
            <a:r>
              <a:rPr lang="en-US" altLang="zh-CN" sz="4400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Nitraria tangutorum</a:t>
            </a:r>
            <a:r>
              <a:rPr lang="en-US" altLang="zh-CN" sz="4400">
                <a:latin typeface="Times New Roman" panose="02020603050405020304" charset="0"/>
                <a:cs typeface="Times New Roman" panose="02020603050405020304" charset="0"/>
              </a:rPr>
              <a:t>). The geometric morphology and canopy porosity of simulated shrubs are the same as </a:t>
            </a:r>
            <a:r>
              <a:rPr lang="en-US" altLang="zh-CN" sz="4400" i="1">
                <a:latin typeface="Times New Roman" panose="02020603050405020304" charset="0"/>
                <a:cs typeface="Times New Roman" panose="02020603050405020304" charset="0"/>
              </a:rPr>
              <a:t>Nitraria tangutorum</a:t>
            </a:r>
            <a:r>
              <a:rPr lang="en-US" altLang="zh-CN" sz="44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4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5221585" y="5581650"/>
            <a:ext cx="14940280" cy="80327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400" b="1">
                <a:solidFill>
                  <a:srgbClr val="0F14D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Fig.3  </a:t>
            </a:r>
            <a:r>
              <a:rPr lang="en-US" altLang="zh-CN" sz="4400" b="1">
                <a:solidFill>
                  <a:srgbClr val="0F14DF"/>
                </a:solidFill>
                <a:latin typeface="Times New Roman" panose="02020603050405020304" charset="0"/>
                <a:cs typeface="Times New Roman" panose="02020603050405020304" charset="0"/>
              </a:rPr>
              <a:t>Distribution of the airflow field</a:t>
            </a:r>
            <a:endParaRPr lang="en-US" altLang="zh-CN" sz="4400" b="1">
              <a:solidFill>
                <a:srgbClr val="0F14D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15262860" y="6422390"/>
            <a:ext cx="14780260" cy="16382344"/>
            <a:chOff x="24036" y="10174"/>
            <a:chExt cx="23348" cy="24783"/>
          </a:xfrm>
        </p:grpSpPr>
        <p:grpSp>
          <p:nvGrpSpPr>
            <p:cNvPr id="45" name="组合 44"/>
            <p:cNvGrpSpPr/>
            <p:nvPr/>
          </p:nvGrpSpPr>
          <p:grpSpPr>
            <a:xfrm>
              <a:off x="24036" y="10174"/>
              <a:ext cx="23348" cy="21467"/>
              <a:chOff x="24036" y="10174"/>
              <a:chExt cx="23348" cy="21467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24036" y="11145"/>
                <a:ext cx="23348" cy="20496"/>
                <a:chOff x="24061" y="8940"/>
                <a:chExt cx="23348" cy="20496"/>
              </a:xfrm>
            </p:grpSpPr>
            <p:pic>
              <p:nvPicPr>
                <p:cNvPr id="32" name="图片 31" descr="1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064" y="8940"/>
                  <a:ext cx="23301" cy="6652"/>
                </a:xfrm>
                <a:prstGeom prst="rect">
                  <a:avLst/>
                </a:prstGeom>
              </p:spPr>
            </p:pic>
            <p:pic>
              <p:nvPicPr>
                <p:cNvPr id="33" name="图片 32" descr="2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061" y="15770"/>
                  <a:ext cx="23304" cy="6649"/>
                </a:xfrm>
                <a:prstGeom prst="rect">
                  <a:avLst/>
                </a:prstGeom>
              </p:spPr>
            </p:pic>
            <p:pic>
              <p:nvPicPr>
                <p:cNvPr id="34" name="图片 33" descr="3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081" y="22609"/>
                  <a:ext cx="23328" cy="6827"/>
                </a:xfrm>
                <a:prstGeom prst="rect">
                  <a:avLst/>
                </a:prstGeom>
              </p:spPr>
            </p:pic>
          </p:grpSp>
          <p:sp>
            <p:nvSpPr>
              <p:cNvPr id="38" name="文本框 37"/>
              <p:cNvSpPr txBox="1"/>
              <p:nvPr/>
            </p:nvSpPr>
            <p:spPr>
              <a:xfrm>
                <a:off x="24714" y="10174"/>
                <a:ext cx="9474" cy="9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p>
                <a:pPr algn="just"/>
                <a:r>
                  <a:rPr lang="en-US" altLang="zh-CN" sz="3600" b="1">
                    <a:latin typeface="Times New Roman" panose="02020603050405020304" charset="0"/>
                    <a:cs typeface="Times New Roman" panose="02020603050405020304" charset="0"/>
                  </a:rPr>
                  <a:t>Row Space:17.5 </a:t>
                </a:r>
                <a:r>
                  <a:rPr lang="zh-CN" altLang="en-US" sz="3600" b="1">
                    <a:latin typeface="Times New Roman" panose="02020603050405020304" charset="0"/>
                    <a:cs typeface="Times New Roman" panose="02020603050405020304" charset="0"/>
                  </a:rPr>
                  <a:t>×</a:t>
                </a:r>
                <a:r>
                  <a:rPr lang="en-US" altLang="zh-CN" sz="3600" b="1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17.5 </a:t>
                </a:r>
                <a:r>
                  <a:rPr lang="en-US" altLang="zh-CN" sz="3600" b="1">
                    <a:latin typeface="Times New Roman" panose="02020603050405020304" charset="0"/>
                    <a:cs typeface="Times New Roman" panose="02020603050405020304" charset="0"/>
                  </a:rPr>
                  <a:t>cm</a:t>
                </a:r>
                <a:endParaRPr lang="en-US" altLang="zh-CN" sz="3600" b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24714" y="17004"/>
                <a:ext cx="9474" cy="9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p>
                <a:pPr algn="just"/>
                <a:r>
                  <a:rPr lang="en-US" altLang="zh-CN" sz="3600" b="1">
                    <a:latin typeface="Times New Roman" panose="02020603050405020304" charset="0"/>
                    <a:cs typeface="Times New Roman" panose="02020603050405020304" charset="0"/>
                  </a:rPr>
                  <a:t>Row Space:17.5 </a:t>
                </a:r>
                <a:r>
                  <a:rPr lang="zh-CN" altLang="en-US" sz="3600" b="1">
                    <a:latin typeface="Times New Roman" panose="02020603050405020304" charset="0"/>
                    <a:cs typeface="Times New Roman" panose="02020603050405020304" charset="0"/>
                  </a:rPr>
                  <a:t>×</a:t>
                </a:r>
                <a:r>
                  <a:rPr lang="en-US" altLang="zh-CN" sz="3600" b="1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26.25</a:t>
                </a:r>
                <a:r>
                  <a:rPr lang="en-US" altLang="zh-CN" sz="3600" b="1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 </a:t>
                </a:r>
                <a:r>
                  <a:rPr lang="en-US" altLang="zh-CN" sz="3600" b="1">
                    <a:latin typeface="Times New Roman" panose="02020603050405020304" charset="0"/>
                    <a:cs typeface="Times New Roman" panose="02020603050405020304" charset="0"/>
                  </a:rPr>
                  <a:t>cm</a:t>
                </a:r>
                <a:endParaRPr lang="en-US" altLang="zh-CN" sz="3600" b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24849" y="23903"/>
                <a:ext cx="9474" cy="9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p>
                <a:pPr algn="just"/>
                <a:r>
                  <a:rPr lang="en-US" altLang="zh-CN" sz="3600" b="1">
                    <a:latin typeface="Times New Roman" panose="02020603050405020304" charset="0"/>
                    <a:cs typeface="Times New Roman" panose="02020603050405020304" charset="0"/>
                  </a:rPr>
                  <a:t>Row Space:17.5 </a:t>
                </a:r>
                <a:r>
                  <a:rPr lang="zh-CN" altLang="en-US" sz="3600" b="1">
                    <a:latin typeface="Times New Roman" panose="02020603050405020304" charset="0"/>
                    <a:cs typeface="Times New Roman" panose="02020603050405020304" charset="0"/>
                  </a:rPr>
                  <a:t>×</a:t>
                </a:r>
                <a:r>
                  <a:rPr lang="en-US" altLang="zh-CN" sz="3600" b="1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3</a:t>
                </a:r>
                <a:r>
                  <a:rPr lang="en-US" altLang="zh-CN" sz="3600" b="1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5 </a:t>
                </a:r>
                <a:r>
                  <a:rPr lang="en-US" altLang="zh-CN" sz="3600" b="1">
                    <a:latin typeface="Times New Roman" panose="02020603050405020304" charset="0"/>
                    <a:cs typeface="Times New Roman" panose="02020603050405020304" charset="0"/>
                  </a:rPr>
                  <a:t>cm</a:t>
                </a:r>
                <a:endParaRPr lang="en-US" altLang="zh-CN" sz="3600" b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24055" y="31746"/>
              <a:ext cx="23264" cy="32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p>
              <a:pPr algn="just"/>
              <a:r>
                <a:rPr lang="en-US" altLang="zh-CN" sz="4400">
                  <a:latin typeface="Times New Roman" panose="02020603050405020304" charset="0"/>
                  <a:cs typeface="Times New Roman" panose="02020603050405020304" charset="0"/>
                </a:rPr>
                <a:t>The designed windbreaks with </a:t>
              </a:r>
              <a:r>
                <a:rPr lang="en-US" altLang="zh-CN" sz="4400" i="1">
                  <a:latin typeface="Times New Roman" panose="02020603050405020304" charset="0"/>
                  <a:cs typeface="Times New Roman" panose="02020603050405020304" charset="0"/>
                </a:rPr>
                <a:t>Nitraria tangutorum</a:t>
              </a:r>
              <a:r>
                <a:rPr lang="en-US" altLang="zh-CN" sz="4400">
                  <a:latin typeface="Times New Roman" panose="02020603050405020304" charset="0"/>
                  <a:cs typeface="Times New Roman" panose="02020603050405020304" charset="0"/>
                </a:rPr>
                <a:t>, which more effectively reduced the wind velocity among the windbreaks compared to behind the windbreaks.</a:t>
              </a:r>
              <a:endParaRPr lang="en-US" altLang="zh-CN" sz="4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109220" y="24059515"/>
            <a:ext cx="14945360" cy="121031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400" b="1">
                <a:solidFill>
                  <a:srgbClr val="0F14D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Fig.2  </a:t>
            </a:r>
            <a:r>
              <a:rPr lang="en-US" altLang="zh-CN" sz="4400" b="1">
                <a:solidFill>
                  <a:srgbClr val="0F14DF"/>
                </a:solidFill>
                <a:latin typeface="Times New Roman" panose="02020603050405020304" charset="0"/>
                <a:cs typeface="Times New Roman" panose="02020603050405020304" charset="0"/>
              </a:rPr>
              <a:t>Simulated shrubs with different spatial configurations (left) and fixed in the test section of the wind tunnel (right)</a:t>
            </a:r>
            <a:endParaRPr lang="en-US" altLang="zh-CN" sz="4400" b="1">
              <a:solidFill>
                <a:srgbClr val="0F14D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5324455" y="22769195"/>
            <a:ext cx="14837410" cy="14930854"/>
            <a:chOff x="24133" y="37057"/>
            <a:chExt cx="23366" cy="23650"/>
          </a:xfrm>
        </p:grpSpPr>
        <p:pic>
          <p:nvPicPr>
            <p:cNvPr id="41" name="图片 7" descr="C:\Users\安迪\Desktop\222.tif222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24193" y="38308"/>
              <a:ext cx="23119" cy="16952"/>
            </a:xfrm>
            <a:prstGeom prst="rect">
              <a:avLst/>
            </a:prstGeom>
          </p:spPr>
        </p:pic>
        <p:sp>
          <p:nvSpPr>
            <p:cNvPr id="42" name="矩形 41"/>
            <p:cNvSpPr/>
            <p:nvPr/>
          </p:nvSpPr>
          <p:spPr>
            <a:xfrm>
              <a:off x="24133" y="37057"/>
              <a:ext cx="23246" cy="11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4400" b="1">
                  <a:solidFill>
                    <a:srgbClr val="0F14DF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Fig.4  </a:t>
              </a:r>
              <a:r>
                <a:rPr lang="en-US" altLang="zh-CN" sz="4400" b="1">
                  <a:solidFill>
                    <a:srgbClr val="0F14DF"/>
                  </a:solidFill>
                  <a:latin typeface="Times New Roman" panose="02020603050405020304" charset="0"/>
                  <a:cs typeface="Times New Roman" panose="02020603050405020304" charset="0"/>
                </a:rPr>
                <a:t>Characteristics of sand deposition</a:t>
              </a:r>
              <a:endParaRPr lang="en-US" altLang="zh-CN" sz="4400" b="1">
                <a:solidFill>
                  <a:srgbClr val="0F14DF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4235" y="55200"/>
              <a:ext cx="23264" cy="55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p>
              <a:pPr algn="just"/>
              <a:r>
                <a:rPr lang="en-US" altLang="zh-CN" sz="4400">
                  <a:latin typeface="Times New Roman" panose="02020603050405020304" charset="0"/>
                  <a:cs typeface="Times New Roman" panose="02020603050405020304" charset="0"/>
                </a:rPr>
                <a:t>The sand deposition of simulated shrubs with different spatial configurations increased with the improvement of wind speeds. The average sand deposition of spindle-shaped simulated shrubs in 17.5×17.5 cm and broom-shaped simulated shrubs in 17.5×26.25 cm under different net wind speeds was the least.</a:t>
              </a:r>
              <a:endParaRPr lang="en-US" altLang="zh-CN" sz="4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5170150" y="37652325"/>
            <a:ext cx="15005050" cy="5124450"/>
            <a:chOff x="23890" y="59415"/>
            <a:chExt cx="23630" cy="8070"/>
          </a:xfrm>
        </p:grpSpPr>
        <p:sp>
          <p:nvSpPr>
            <p:cNvPr id="48" name="文本框 47"/>
            <p:cNvSpPr txBox="1"/>
            <p:nvPr/>
          </p:nvSpPr>
          <p:spPr>
            <a:xfrm>
              <a:off x="23890" y="60943"/>
              <a:ext cx="23528" cy="654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p>
              <a:pPr algn="just"/>
              <a:r>
                <a:rPr lang="en-US" altLang="zh-CN" sz="4400">
                  <a:latin typeface="Times New Roman" panose="02020603050405020304" charset="0"/>
                  <a:cs typeface="Times New Roman" panose="02020603050405020304" charset="0"/>
                </a:rPr>
                <a:t>In the wind control system, the hemisphere-shaped windbreaks should be applied as near-surface barriers, and the windbreaks of broom-shaped and spindle-shaped can be used as shelterbelts above the near-surface. Analytical findings offer theoretical guidelines on how to arrange the windbreak forests for preventing desertification in the most convenient and efficient ways.</a:t>
              </a:r>
              <a:endParaRPr lang="en-US" altLang="zh-CN" sz="4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23992" y="59415"/>
              <a:ext cx="23528" cy="16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66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Conclusion</a:t>
              </a:r>
              <a:endParaRPr lang="en-US" altLang="zh-CN" sz="6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d422ec07-a18b-4ce8-87d6-b5b718e8f701}"/>
  <p:tag name="TABLE_ENDDRAG_ORIGIN_RECT" val="1181*388"/>
  <p:tag name="TABLE_ENDDRAG_RECT" val="4*2976*1181*38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3077</Words>
  <Application>WPS 演示</Application>
  <PresentationFormat>宽屏</PresentationFormat>
  <Paragraphs>105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Times New Roman</vt:lpstr>
      <vt:lpstr>Wingdings</vt:lpstr>
      <vt:lpstr>Calibri</vt:lpstr>
      <vt:lpstr>微软雅黑</vt:lpstr>
      <vt:lpstr>Arial Unicode MS</vt:lpstr>
      <vt:lpstr>Office 主题</vt:lpstr>
      <vt:lpstr>Variations in Airflow Field and Soil Grain-Size of Simulated Shrubs with Different Spatial Configurations based on Wind Tunnel Experiments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Danny</cp:lastModifiedBy>
  <cp:revision>27</cp:revision>
  <dcterms:created xsi:type="dcterms:W3CDTF">2021-04-14T23:56:00Z</dcterms:created>
  <dcterms:modified xsi:type="dcterms:W3CDTF">2021-04-17T22:20:10Z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5B96853184CC4DFFBDB2988250F39500</vt:lpwstr>
  </property>
  <property fmtid="{D5CDD505-2E9C-101B-9397-08002B2CF9AE}" pid="3" name="KSOProductBuildVer">
    <vt:lpwstr>2052-11.1.0.10356</vt:lpwstr>
  </property>
</Properties>
</file>