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0" r:id="rId3"/>
    <p:sldId id="264" r:id="rId4"/>
    <p:sldId id="265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79F099-9244-427C-BCBF-4F27FC57466E}" v="512" dt="2019-05-03T13:41:33.0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raid Mohammed Attieya Al-Bayati" userId="6b792f68-7832-47be-851d-de1e3198f303" providerId="ADAL" clId="{0B79F099-9244-427C-BCBF-4F27FC57466E}"/>
    <pc:docChg chg="modSld">
      <pc:chgData name="Duraid Mohammed Attieya Al-Bayati" userId="6b792f68-7832-47be-851d-de1e3198f303" providerId="ADAL" clId="{0B79F099-9244-427C-BCBF-4F27FC57466E}" dt="2019-05-03T13:41:33.010" v="4" actId="207"/>
      <pc:docMkLst>
        <pc:docMk/>
      </pc:docMkLst>
      <pc:sldChg chg="modSp">
        <pc:chgData name="Duraid Mohammed Attieya Al-Bayati" userId="6b792f68-7832-47be-851d-de1e3198f303" providerId="ADAL" clId="{0B79F099-9244-427C-BCBF-4F27FC57466E}" dt="2019-05-03T13:41:19.465" v="3" actId="207"/>
        <pc:sldMkLst>
          <pc:docMk/>
          <pc:sldMk cId="1866667291" sldId="260"/>
        </pc:sldMkLst>
        <pc:spChg chg="mod">
          <ac:chgData name="Duraid Mohammed Attieya Al-Bayati" userId="6b792f68-7832-47be-851d-de1e3198f303" providerId="ADAL" clId="{0B79F099-9244-427C-BCBF-4F27FC57466E}" dt="2019-05-03T13:41:19.465" v="3" actId="207"/>
          <ac:spMkLst>
            <pc:docMk/>
            <pc:sldMk cId="1866667291" sldId="260"/>
            <ac:spMk id="2" creationId="{ECBE08BC-151E-4CAC-AD89-1C0E56EAAE9D}"/>
          </ac:spMkLst>
        </pc:spChg>
      </pc:sldChg>
      <pc:sldChg chg="modSp">
        <pc:chgData name="Duraid Mohammed Attieya Al-Bayati" userId="6b792f68-7832-47be-851d-de1e3198f303" providerId="ADAL" clId="{0B79F099-9244-427C-BCBF-4F27FC57466E}" dt="2019-05-03T13:41:33.010" v="4" actId="207"/>
        <pc:sldMkLst>
          <pc:docMk/>
          <pc:sldMk cId="2838731011" sldId="263"/>
        </pc:sldMkLst>
        <pc:spChg chg="mod">
          <ac:chgData name="Duraid Mohammed Attieya Al-Bayati" userId="6b792f68-7832-47be-851d-de1e3198f303" providerId="ADAL" clId="{0B79F099-9244-427C-BCBF-4F27FC57466E}" dt="2019-05-03T13:41:33.010" v="4" actId="207"/>
          <ac:spMkLst>
            <pc:docMk/>
            <pc:sldMk cId="2838731011" sldId="263"/>
            <ac:spMk id="5" creationId="{8E237760-70F4-4A9E-A5D6-BC26B59CE4C3}"/>
          </ac:spMkLst>
        </pc:spChg>
      </pc:sldChg>
      <pc:sldChg chg="addSp modSp">
        <pc:chgData name="Duraid Mohammed Attieya Al-Bayati" userId="6b792f68-7832-47be-851d-de1e3198f303" providerId="ADAL" clId="{0B79F099-9244-427C-BCBF-4F27FC57466E}" dt="2019-05-03T13:39:32.643" v="1" actId="207"/>
        <pc:sldMkLst>
          <pc:docMk/>
          <pc:sldMk cId="260185071" sldId="264"/>
        </pc:sldMkLst>
        <pc:spChg chg="add mod">
          <ac:chgData name="Duraid Mohammed Attieya Al-Bayati" userId="6b792f68-7832-47be-851d-de1e3198f303" providerId="ADAL" clId="{0B79F099-9244-427C-BCBF-4F27FC57466E}" dt="2019-05-03T13:39:32.643" v="1" actId="207"/>
          <ac:spMkLst>
            <pc:docMk/>
            <pc:sldMk cId="260185071" sldId="264"/>
            <ac:spMk id="2" creationId="{36EF3F0F-8BCA-4998-8628-46A1951B957E}"/>
          </ac:spMkLst>
        </pc:spChg>
      </pc:sldChg>
      <pc:sldChg chg="modSp">
        <pc:chgData name="Duraid Mohammed Attieya Al-Bayati" userId="6b792f68-7832-47be-851d-de1e3198f303" providerId="ADAL" clId="{0B79F099-9244-427C-BCBF-4F27FC57466E}" dt="2019-05-03T13:41:12.272" v="2" actId="207"/>
        <pc:sldMkLst>
          <pc:docMk/>
          <pc:sldMk cId="3357675548" sldId="265"/>
        </pc:sldMkLst>
        <pc:spChg chg="mod">
          <ac:chgData name="Duraid Mohammed Attieya Al-Bayati" userId="6b792f68-7832-47be-851d-de1e3198f303" providerId="ADAL" clId="{0B79F099-9244-427C-BCBF-4F27FC57466E}" dt="2019-05-03T13:41:12.272" v="2" actId="207"/>
          <ac:spMkLst>
            <pc:docMk/>
            <pc:sldMk cId="3357675548" sldId="265"/>
            <ac:spMk id="3" creationId="{547C5826-EF9E-48DB-8E24-23EF65FF3CC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3-5-2019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02C2AB-55D6-4CE5-865D-03D807615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7F202F-EC39-4F5C-A501-2F6B3EB118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12175400" cy="259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6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3-5-2019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994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3-5-2019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511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B4D3C1-96B8-491F-BAEE-6111C36A48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32070" y="5541274"/>
            <a:ext cx="3357060" cy="5549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63F596-E81C-4C4A-AF23-23D171C51B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1099" y="5378592"/>
            <a:ext cx="905194" cy="88034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A76282C-7A23-4205-91D0-53FBF5D5F940}"/>
              </a:ext>
            </a:extLst>
          </p:cNvPr>
          <p:cNvCxnSpPr>
            <a:cxnSpLocks/>
          </p:cNvCxnSpPr>
          <p:nvPr userDrawn="1"/>
        </p:nvCxnSpPr>
        <p:spPr>
          <a:xfrm>
            <a:off x="1898904" y="1197864"/>
            <a:ext cx="945489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29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3-5-2019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561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3-5-2019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610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3-5-2019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83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3-5-2019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78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3-5-2019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634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3-5-2019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10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3-5-2019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795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B3B20-90F3-48CA-A3CB-8CA95DF6733A}" type="datetimeFigureOut">
              <a:rPr lang="nl-NL" smtClean="0"/>
              <a:t>3-5-2019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711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237760-70F4-4A9E-A5D6-BC26B59CE4C3}"/>
              </a:ext>
            </a:extLst>
          </p:cNvPr>
          <p:cNvSpPr txBox="1"/>
          <p:nvPr/>
        </p:nvSpPr>
        <p:spPr>
          <a:xfrm>
            <a:off x="804672" y="2808321"/>
            <a:ext cx="10332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accent5">
                    <a:lumMod val="50000"/>
                  </a:schemeClr>
                </a:solidFill>
              </a:rPr>
              <a:t>Insight into Influence of Crossflow in layered Sandstone porous media during Miscible and Immiscible CO</a:t>
            </a:r>
            <a:r>
              <a:rPr lang="en-AU" sz="2400" b="1" baseline="-250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AU" sz="2400" b="1" dirty="0">
                <a:solidFill>
                  <a:schemeClr val="accent5">
                    <a:lumMod val="50000"/>
                  </a:schemeClr>
                </a:solidFill>
              </a:rPr>
              <a:t> WAG Flooding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FCF197-C7AA-4A93-888B-7B9E35453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52" y="3852590"/>
            <a:ext cx="8778240" cy="5141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F516C0-7C28-485A-B32A-7F2840DA3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22" y="4366699"/>
            <a:ext cx="7268901" cy="104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3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32504D-B0BB-4E0E-8CFC-167620FA5B93}"/>
              </a:ext>
            </a:extLst>
          </p:cNvPr>
          <p:cNvSpPr txBox="1"/>
          <p:nvPr/>
        </p:nvSpPr>
        <p:spPr>
          <a:xfrm>
            <a:off x="633984" y="386685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BE08BC-151E-4CAC-AD89-1C0E56EAAE9D}"/>
              </a:ext>
            </a:extLst>
          </p:cNvPr>
          <p:cNvSpPr/>
          <p:nvPr/>
        </p:nvSpPr>
        <p:spPr>
          <a:xfrm>
            <a:off x="484632" y="1484668"/>
            <a:ext cx="113659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chemeClr val="accent5">
                    <a:lumMod val="50000"/>
                  </a:schemeClr>
                </a:solidFill>
              </a:rPr>
              <a:t>Heterogeneity is a fact of life in almost all hydrocarbon reservoirs discovered worldwide. 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chemeClr val="accent5">
                    <a:lumMod val="50000"/>
                  </a:schemeClr>
                </a:solidFill>
              </a:rPr>
              <a:t>In the petroleum industry, reservoir heterogeneity may refer to a variation of permeability, porosity, thickness, saturation, wettability and other rock characteristics.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chemeClr val="accent5">
                    <a:lumMod val="50000"/>
                  </a:schemeClr>
                </a:solidFill>
              </a:rPr>
              <a:t>Stratification and reservoir permeability heterogeneity have long been recognized as the critical aspects affecting reservoir performance and the oil recovery process.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chemeClr val="accent5">
                    <a:lumMod val="50000"/>
                  </a:schemeClr>
                </a:solidFill>
              </a:rPr>
              <a:t>Reservoir heterogeneity impacts on flood conformance and sweep patterns during an EOR process by intensifying fingering and channelling of the injected fluid resulting in early breakthrough and reduced sweep efficiency.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chemeClr val="accent5">
                    <a:lumMod val="50000"/>
                  </a:schemeClr>
                </a:solidFill>
              </a:rPr>
              <a:t>Recovery from heterogeneous layered porous media is influenced by the crossflow between the layers that may occur perpendicular to the main flow direction (often horizontal). </a:t>
            </a:r>
          </a:p>
        </p:txBody>
      </p:sp>
    </p:spTree>
    <p:extLst>
      <p:ext uri="{BB962C8B-B14F-4D97-AF65-F5344CB8AC3E}">
        <p14:creationId xmlns:p14="http://schemas.microsoft.com/office/powerpoint/2010/main" val="1866667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D11BCF-1259-4585-9D03-6A219501195D}"/>
              </a:ext>
            </a:extLst>
          </p:cNvPr>
          <p:cNvSpPr txBox="1"/>
          <p:nvPr/>
        </p:nvSpPr>
        <p:spPr>
          <a:xfrm>
            <a:off x="621792" y="352818"/>
            <a:ext cx="2350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35077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Results</a:t>
            </a:r>
            <a:endParaRPr kumimoji="0" lang="en-AU" sz="6905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103CB6-AFC0-4949-8D1E-E19D4E05C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2239"/>
            <a:ext cx="3863311" cy="234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551A25-54CE-4297-9D77-8F8E76555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311" y="1362239"/>
            <a:ext cx="3867715" cy="234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8CA891-8A16-4398-B757-0EE2557A1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1853" y="1278172"/>
            <a:ext cx="3863311" cy="234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4E3112-5D30-4A8D-AC26-25E9A85134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18172"/>
            <a:ext cx="3958542" cy="3503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46A738-F7AF-4B11-A002-AE0851E5EC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8542" y="3664498"/>
            <a:ext cx="3863311" cy="3417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A81082-0D12-445E-BD12-FF5ED24D3D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2360" y="3695464"/>
            <a:ext cx="3898035" cy="2186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EF3F0F-8BCA-4998-8628-46A1951B957E}"/>
              </a:ext>
            </a:extLst>
          </p:cNvPr>
          <p:cNvSpPr txBox="1"/>
          <p:nvPr/>
        </p:nvSpPr>
        <p:spPr>
          <a:xfrm>
            <a:off x="886048" y="4003774"/>
            <a:ext cx="98222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A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Miscible WAG perform better than Immiscible WAG whether crossflow allowed or prevented between layers.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A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A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contrast to our previous published finding regarding the positive contribution of crossflow to oil recovery during continuous gas injection, WAG displacement showed a negative influence of crossflow.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A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A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increasing heterogeneity the more channelling are expected and preventing crossflow during WAG flooding works against it.</a:t>
            </a:r>
          </a:p>
        </p:txBody>
      </p:sp>
    </p:spTree>
    <p:extLst>
      <p:ext uri="{BB962C8B-B14F-4D97-AF65-F5344CB8AC3E}">
        <p14:creationId xmlns:p14="http://schemas.microsoft.com/office/powerpoint/2010/main" val="260185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F9554D-77DF-45EA-B369-2D5A0B1D7BE2}"/>
              </a:ext>
            </a:extLst>
          </p:cNvPr>
          <p:cNvSpPr txBox="1"/>
          <p:nvPr/>
        </p:nvSpPr>
        <p:spPr>
          <a:xfrm>
            <a:off x="621792" y="352818"/>
            <a:ext cx="3145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35077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Conclusions</a:t>
            </a:r>
            <a:endParaRPr kumimoji="0" lang="en-AU" sz="6905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7C5826-EF9E-48DB-8E24-23EF65FF3CC7}"/>
              </a:ext>
            </a:extLst>
          </p:cNvPr>
          <p:cNvSpPr/>
          <p:nvPr/>
        </p:nvSpPr>
        <p:spPr>
          <a:xfrm>
            <a:off x="475488" y="1228397"/>
            <a:ext cx="113751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AU" sz="2000" dirty="0">
                <a:solidFill>
                  <a:schemeClr val="accent5">
                    <a:lumMod val="50000"/>
                  </a:schemeClr>
                </a:solidFill>
              </a:rPr>
              <a:t>Increasing permeability ratio a considerable channelling of CO</a:t>
            </a:r>
            <a:r>
              <a:rPr lang="en-AU" sz="2000" baseline="-250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AU" sz="2000" dirty="0">
                <a:solidFill>
                  <a:schemeClr val="accent5">
                    <a:lumMod val="50000"/>
                  </a:schemeClr>
                </a:solidFill>
              </a:rPr>
              <a:t> into the high permeability layer leaving the low permeability layer touched partially, implying that heterogeneity in vertical direction indeed significantly affects remaining oil saturations, thus oil recovery.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AU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AU" sz="2000" dirty="0">
                <a:solidFill>
                  <a:schemeClr val="accent5">
                    <a:lumMod val="50000"/>
                  </a:schemeClr>
                </a:solidFill>
              </a:rPr>
              <a:t>The degree of heterogeneity seems to strongly influence the effectiveness of cross-flow during CO</a:t>
            </a:r>
            <a:r>
              <a:rPr lang="en-AU" sz="2000" baseline="-250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AU" sz="2000" dirty="0">
                <a:solidFill>
                  <a:schemeClr val="accent5">
                    <a:lumMod val="50000"/>
                  </a:schemeClr>
                </a:solidFill>
              </a:rPr>
              <a:t> EOR with the oil recovery decreases as the permeability ratio (PR) between the two half plugs included in every samples increase.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AU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AU" sz="2000" dirty="0">
                <a:solidFill>
                  <a:schemeClr val="accent5">
                    <a:lumMod val="50000"/>
                  </a:schemeClr>
                </a:solidFill>
              </a:rPr>
              <a:t>Cross-flow in the layered sample has a negative impact on the ultimate oil recovery.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AU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AU" sz="2000" dirty="0">
                <a:solidFill>
                  <a:schemeClr val="accent5">
                    <a:lumMod val="50000"/>
                  </a:schemeClr>
                </a:solidFill>
              </a:rPr>
              <a:t>Cross-flow works against the influence of the dominant active forces. For instance, in non-communicating layers, the dominance of viscous forces prevailed while there is a preferential flow path exists in flow in communicating layers.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357675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333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Eoghan Mark Hughes</dc:creator>
  <cp:lastModifiedBy>Duraid Mohammed Attieya Al-Bayati</cp:lastModifiedBy>
  <cp:revision>24</cp:revision>
  <dcterms:created xsi:type="dcterms:W3CDTF">2017-11-22T13:28:45Z</dcterms:created>
  <dcterms:modified xsi:type="dcterms:W3CDTF">2019-05-03T13:41:41Z</dcterms:modified>
</cp:coreProperties>
</file>