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67" r:id="rId2"/>
    <p:sldId id="268" r:id="rId3"/>
    <p:sldId id="269" r:id="rId4"/>
    <p:sldId id="283" r:id="rId5"/>
    <p:sldId id="273" r:id="rId6"/>
    <p:sldId id="292" r:id="rId7"/>
    <p:sldId id="293" r:id="rId8"/>
    <p:sldId id="294" r:id="rId9"/>
    <p:sldId id="285" r:id="rId10"/>
    <p:sldId id="286" r:id="rId11"/>
    <p:sldId id="287" r:id="rId12"/>
    <p:sldId id="288" r:id="rId13"/>
    <p:sldId id="290" r:id="rId14"/>
    <p:sldId id="280" r:id="rId15"/>
    <p:sldId id="281" r:id="rId16"/>
  </p:sldIdLst>
  <p:sldSz cx="9144000" cy="5143500" type="screen16x9"/>
  <p:notesSz cx="6662738" cy="9926638"/>
  <p:defaultTextStyle>
    <a:defPPr>
      <a:defRPr lang="en-US"/>
    </a:defPPr>
    <a:lvl1pPr marL="0" algn="l" defTabSz="38962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9626" algn="l" defTabSz="38962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79252" algn="l" defTabSz="38962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68878" algn="l" defTabSz="38962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58503" algn="l" defTabSz="38962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48129" algn="l" defTabSz="38962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337755" algn="l" defTabSz="38962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727381" algn="l" defTabSz="38962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117007" algn="l" defTabSz="38962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026" userDrawn="1">
          <p15:clr>
            <a:srgbClr val="A4A3A4"/>
          </p15:clr>
        </p15:guide>
        <p15:guide id="2" pos="243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3D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02" autoAdjust="0"/>
    <p:restoredTop sz="94660"/>
  </p:normalViewPr>
  <p:slideViewPr>
    <p:cSldViewPr showGuides="1">
      <p:cViewPr>
        <p:scale>
          <a:sx n="108" d="100"/>
          <a:sy n="108" d="100"/>
        </p:scale>
        <p:origin x="-780" y="-504"/>
      </p:cViewPr>
      <p:guideLst>
        <p:guide orient="horz" pos="770"/>
        <p:guide pos="22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21" d="100"/>
          <a:sy n="121" d="100"/>
        </p:scale>
        <p:origin x="4938" y="114"/>
      </p:cViewPr>
      <p:guideLst>
        <p:guide orient="horz" pos="3127"/>
        <p:guide pos="209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="" xmlns:a16="http://schemas.microsoft.com/office/drawing/2014/main" id="{6E1389CC-567B-462D-9606-5A6D48725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186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="" xmlns:a16="http://schemas.microsoft.com/office/drawing/2014/main" id="{E32223E6-8DEC-4459-8B52-D06E9BD3DA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74010" y="0"/>
            <a:ext cx="2887186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9E86A-6679-4EC8-847C-9F954F45BF68}" type="datetimeFigureOut">
              <a:rPr lang="de-DE" smtClean="0"/>
              <a:t>30.04.2019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="" xmlns:a16="http://schemas.microsoft.com/office/drawing/2014/main" id="{DDE09F90-192B-4C21-A710-7EFC4BA93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7186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="" xmlns:a16="http://schemas.microsoft.com/office/drawing/2014/main" id="{077B6243-ABD9-472E-9641-6E7B2B863D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74010" y="9428584"/>
            <a:ext cx="2887186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8E8B7-5326-4A3E-8AE4-83D3CDA8A9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575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186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4010" y="0"/>
            <a:ext cx="2887186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3C419-10E8-4216-A6CC-B7C8A23909AD}" type="datetimeFigureOut">
              <a:rPr lang="de-DE" smtClean="0"/>
              <a:t>30.04.2019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54013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274" y="4777194"/>
            <a:ext cx="533019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7186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4010" y="9428584"/>
            <a:ext cx="2887186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6CAD1-FD47-46B0-9C16-1B81F4E690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32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46110" indent="-146110" algn="l" defTabSz="779252" rtl="0" eaLnBrk="1" latinLnBrk="0" hangingPunct="1">
      <a:buFont typeface="Arial" panose="020B0604020202020204" pitchFamily="34" charset="0"/>
      <a:buChar char="•"/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535736" indent="-146110" algn="l" defTabSz="779252" rtl="0" eaLnBrk="1" latinLnBrk="0" hangingPunct="1">
      <a:buFont typeface="Arial" panose="020B0604020202020204" pitchFamily="34" charset="0"/>
      <a:buChar char="•"/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925361" indent="-146110" algn="l" defTabSz="779252" rtl="0" eaLnBrk="1" latinLnBrk="0" hangingPunct="1">
      <a:buFont typeface="Arial" panose="020B0604020202020204" pitchFamily="34" charset="0"/>
      <a:buChar char="•"/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314987" indent="-146110" algn="l" defTabSz="779252" rtl="0" eaLnBrk="1" latinLnBrk="0" hangingPunct="1">
      <a:buFont typeface="Arial" panose="020B0604020202020204" pitchFamily="34" charset="0"/>
      <a:buChar char="•"/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704613" indent="-146110" algn="l" defTabSz="779252" rtl="0" eaLnBrk="1" latinLnBrk="0" hangingPunct="1">
      <a:buFont typeface="Arial" panose="020B0604020202020204" pitchFamily="34" charset="0"/>
      <a:buChar char="•"/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48129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37755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727381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117007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17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0170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17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17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17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B64B340-9889-470B-84EB-72222F299A39}" type="slidenum">
              <a:rPr lang="de-DE" b="0" smtClean="0"/>
              <a:pPr eaLnBrk="1" hangingPunct="1"/>
              <a:t>4</a:t>
            </a:fld>
            <a:endParaRPr lang="de-DE" b="0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4013" y="1241425"/>
            <a:ext cx="5954712" cy="3349625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="" xmlns:a16="http://schemas.microsoft.com/office/drawing/2014/main" id="{F3CF38A4-D28B-43D5-A1FC-5FAA7F0F010E}"/>
              </a:ext>
            </a:extLst>
          </p:cNvPr>
          <p:cNvSpPr/>
          <p:nvPr userDrawn="1"/>
        </p:nvSpPr>
        <p:spPr>
          <a:xfrm>
            <a:off x="1" y="285433"/>
            <a:ext cx="9144000" cy="37714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de-DE" sz="16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4862" y="403008"/>
            <a:ext cx="7806073" cy="467553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20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4862" y="1833144"/>
            <a:ext cx="7806073" cy="387567"/>
          </a:xfrm>
          <a:prstGeom prst="rect">
            <a:avLst/>
          </a:prstGeom>
        </p:spPr>
        <p:txBody>
          <a:bodyPr lIns="77925" tIns="38963" rIns="77925" bIns="38963"/>
          <a:lstStyle>
            <a:lvl1pPr marL="0" indent="0" algn="l">
              <a:buNone/>
              <a:defRPr sz="1400" cap="all" spc="55" baseline="0">
                <a:solidFill>
                  <a:schemeClr val="bg1"/>
                </a:solidFill>
              </a:defRPr>
            </a:lvl1pPr>
            <a:lvl2pPr marL="413315" indent="0" algn="ctr">
              <a:buNone/>
              <a:defRPr sz="1800"/>
            </a:lvl2pPr>
            <a:lvl3pPr marL="826631" indent="0" algn="ctr">
              <a:buNone/>
              <a:defRPr sz="1600"/>
            </a:lvl3pPr>
            <a:lvl4pPr marL="1239945" indent="0" algn="ctr">
              <a:buNone/>
              <a:defRPr sz="1400"/>
            </a:lvl4pPr>
            <a:lvl5pPr marL="1653260" indent="0" algn="ctr">
              <a:buNone/>
              <a:defRPr sz="1400"/>
            </a:lvl5pPr>
            <a:lvl6pPr marL="2066576" indent="0" algn="ctr">
              <a:buNone/>
              <a:defRPr sz="1400"/>
            </a:lvl6pPr>
            <a:lvl7pPr marL="2479891" indent="0" algn="ctr">
              <a:buNone/>
              <a:defRPr sz="1400"/>
            </a:lvl7pPr>
            <a:lvl8pPr marL="2893205" indent="0" algn="ctr">
              <a:buNone/>
              <a:defRPr sz="1400"/>
            </a:lvl8pPr>
            <a:lvl9pPr marL="3306521" indent="0" algn="ctr">
              <a:buNone/>
              <a:defRPr sz="14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6AEA48E8-FFB8-4B90-B3A5-4AF1F45E87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928560"/>
            <a:ext cx="2303553" cy="9146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EC992909-6F9B-419B-9262-5C65DEB9E0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71168"/>
            <a:ext cx="1922022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2013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447" userDrawn="1">
          <p15:clr>
            <a:srgbClr val="FBAE40"/>
          </p15:clr>
        </p15:guide>
        <p15:guide id="2" pos="5663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 dirty="0" smtClean="0"/>
              <a:t>Headline</a:t>
            </a:r>
            <a:endParaRPr lang="en-US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=""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0209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lIns="77925" tIns="38963" rIns="77925" bIns="38963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3721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208" y="4883052"/>
            <a:ext cx="398814" cy="1729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3666" y="241516"/>
            <a:ext cx="8415647" cy="3320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smtClean="0"/>
              <a:t>Headline</a:t>
            </a:r>
            <a:endParaRPr lang="en-US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2838152" y="4890195"/>
            <a:ext cx="2930289" cy="1658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dirty="0" smtClean="0"/>
              <a:t>Institut</a:t>
            </a:r>
            <a:r>
              <a:rPr lang="de-DE" sz="900" baseline="0" dirty="0" smtClean="0"/>
              <a:t>e of </a:t>
            </a:r>
            <a:r>
              <a:rPr lang="de-DE" sz="900" baseline="0" dirty="0" err="1" smtClean="0"/>
              <a:t>Electrochemical</a:t>
            </a:r>
            <a:r>
              <a:rPr lang="de-DE" sz="900" baseline="0" dirty="0" smtClean="0"/>
              <a:t> </a:t>
            </a:r>
            <a:r>
              <a:rPr lang="de-DE" sz="900" baseline="0" dirty="0" err="1" smtClean="0"/>
              <a:t>Process</a:t>
            </a:r>
            <a:r>
              <a:rPr lang="de-DE" sz="900" baseline="0" dirty="0" smtClean="0"/>
              <a:t> Engineering IEK-3</a:t>
            </a:r>
            <a:endParaRPr lang="de-DE" sz="900" dirty="0"/>
          </a:p>
        </p:txBody>
      </p:sp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EC992909-6F9B-419B-9262-5C65DEB9E0B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600" y="6344400"/>
            <a:ext cx="1922022" cy="54885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="" xmlns:a16="http://schemas.microsoft.com/office/drawing/2014/main" id="{EC992909-6F9B-419B-9262-5C65DEB9E0B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71168"/>
            <a:ext cx="1922022" cy="54885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6AEA48E8-FFB8-4B90-B3A5-4AF1F45E87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928560"/>
            <a:ext cx="2303553" cy="9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4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/>
  <p:txStyles>
    <p:titleStyle>
      <a:lvl1pPr algn="l" defTabSz="826631" rtl="0" eaLnBrk="1" latinLnBrk="0" hangingPunct="1">
        <a:lnSpc>
          <a:spcPct val="114000"/>
        </a:lnSpc>
        <a:spcBef>
          <a:spcPct val="0"/>
        </a:spcBef>
        <a:buNone/>
        <a:defRPr sz="1700" b="1" kern="1200" cap="none" spc="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06658" indent="-206658" algn="l" defTabSz="826631" rtl="0" eaLnBrk="1" latinLnBrk="0" hangingPunct="1">
        <a:lnSpc>
          <a:spcPct val="113000"/>
        </a:lnSpc>
        <a:spcBef>
          <a:spcPts val="0"/>
        </a:spcBef>
        <a:spcAft>
          <a:spcPts val="511"/>
        </a:spcAft>
        <a:buFont typeface="Calibri" panose="020F050202020403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07575" indent="-212398" algn="l" defTabSz="826631" rtl="0" eaLnBrk="1" latinLnBrk="0" hangingPunct="1">
        <a:lnSpc>
          <a:spcPct val="113000"/>
        </a:lnSpc>
        <a:spcBef>
          <a:spcPts val="0"/>
        </a:spcBef>
        <a:spcAft>
          <a:spcPts val="511"/>
        </a:spcAft>
        <a:buFont typeface="Calibri" panose="020F050202020403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602751" indent="-195177" algn="l" defTabSz="826631" rtl="0" eaLnBrk="1" latinLnBrk="0" hangingPunct="1">
        <a:lnSpc>
          <a:spcPct val="113000"/>
        </a:lnSpc>
        <a:spcBef>
          <a:spcPts val="0"/>
        </a:spcBef>
        <a:spcAft>
          <a:spcPts val="511"/>
        </a:spcAft>
        <a:buFont typeface="Calibri" panose="020F050202020403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809408" indent="-195177" algn="l" defTabSz="826631" rtl="0" eaLnBrk="1" latinLnBrk="0" hangingPunct="1">
        <a:lnSpc>
          <a:spcPct val="113000"/>
        </a:lnSpc>
        <a:spcBef>
          <a:spcPts val="0"/>
        </a:spcBef>
        <a:spcAft>
          <a:spcPts val="511"/>
        </a:spcAft>
        <a:buFont typeface="Calibri" panose="020F050202020403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010326" indent="-195177" algn="l" defTabSz="826631" rtl="0" eaLnBrk="1" latinLnBrk="0" hangingPunct="1">
        <a:lnSpc>
          <a:spcPct val="113000"/>
        </a:lnSpc>
        <a:spcBef>
          <a:spcPts val="0"/>
        </a:spcBef>
        <a:spcAft>
          <a:spcPts val="511"/>
        </a:spcAft>
        <a:buFont typeface="Calibri" panose="020F050202020403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3233" indent="-206658" algn="l" defTabSz="826631" rtl="0" eaLnBrk="1" latinLnBrk="0" hangingPunct="1">
        <a:lnSpc>
          <a:spcPct val="90000"/>
        </a:lnSpc>
        <a:spcBef>
          <a:spcPts val="452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86548" indent="-206658" algn="l" defTabSz="826631" rtl="0" eaLnBrk="1" latinLnBrk="0" hangingPunct="1">
        <a:lnSpc>
          <a:spcPct val="90000"/>
        </a:lnSpc>
        <a:spcBef>
          <a:spcPts val="452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099863" indent="-206658" algn="l" defTabSz="826631" rtl="0" eaLnBrk="1" latinLnBrk="0" hangingPunct="1">
        <a:lnSpc>
          <a:spcPct val="90000"/>
        </a:lnSpc>
        <a:spcBef>
          <a:spcPts val="452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513178" indent="-206658" algn="l" defTabSz="826631" rtl="0" eaLnBrk="1" latinLnBrk="0" hangingPunct="1">
        <a:lnSpc>
          <a:spcPct val="90000"/>
        </a:lnSpc>
        <a:spcBef>
          <a:spcPts val="452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663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3315" algn="l" defTabSz="82663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6631" algn="l" defTabSz="82663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9945" algn="l" defTabSz="82663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3260" algn="l" defTabSz="82663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66576" algn="l" defTabSz="82663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79891" algn="l" defTabSz="82663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93205" algn="l" defTabSz="82663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06521" algn="l" defTabSz="82663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1026" userDrawn="1">
          <p15:clr>
            <a:srgbClr val="F26B43"/>
          </p15:clr>
        </p15:guide>
        <p15:guide id="2" pos="243" userDrawn="1">
          <p15:clr>
            <a:srgbClr val="F26B43"/>
          </p15:clr>
        </p15:guide>
        <p15:guide id="3" pos="5867" userDrawn="1">
          <p15:clr>
            <a:srgbClr val="F26B43"/>
          </p15:clr>
        </p15:guide>
        <p15:guide id="4" orient="horz" pos="278" userDrawn="1">
          <p15:clr>
            <a:srgbClr val="F26B43"/>
          </p15:clr>
        </p15:guide>
        <p15:guide id="6" pos="2874" userDrawn="1">
          <p15:clr>
            <a:srgbClr val="F26B43"/>
          </p15:clr>
        </p15:guide>
        <p15:guide id="7" pos="3236" userDrawn="1">
          <p15:clr>
            <a:srgbClr val="F26B43"/>
          </p15:clr>
        </p15:guide>
        <p15:guide id="8" orient="horz" pos="36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02/cite.201800158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="" xmlns:a16="http://schemas.microsoft.com/office/drawing/2014/main" id="{A5A64521-ED94-4240-8AD4-6C3D7A90E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862" y="403008"/>
            <a:ext cx="7806073" cy="710580"/>
          </a:xfrm>
        </p:spPr>
        <p:txBody>
          <a:bodyPr/>
          <a:lstStyle/>
          <a:p>
            <a:r>
              <a:rPr lang="de-DE" dirty="0" smtClean="0"/>
              <a:t>Impact </a:t>
            </a:r>
            <a:r>
              <a:rPr lang="de-DE" dirty="0" err="1" smtClean="0"/>
              <a:t>of</a:t>
            </a:r>
            <a:r>
              <a:rPr lang="de-DE" dirty="0" smtClean="0"/>
              <a:t> PTFE </a:t>
            </a:r>
            <a:r>
              <a:rPr lang="de-DE" dirty="0" err="1" smtClean="0"/>
              <a:t>distribution</a:t>
            </a:r>
            <a:r>
              <a:rPr lang="de-DE" dirty="0" smtClean="0"/>
              <a:t> on </a:t>
            </a:r>
            <a:r>
              <a:rPr lang="de-DE" dirty="0" err="1" smtClean="0"/>
              <a:t>water</a:t>
            </a:r>
            <a:r>
              <a:rPr lang="de-DE" dirty="0" smtClean="0"/>
              <a:t> </a:t>
            </a:r>
            <a:r>
              <a:rPr lang="de-DE" dirty="0" err="1" smtClean="0"/>
              <a:t>transport</a:t>
            </a:r>
            <a:r>
              <a:rPr lang="de-DE" dirty="0" smtClean="0"/>
              <a:t> in a gas </a:t>
            </a:r>
            <a:r>
              <a:rPr lang="de-DE" dirty="0" err="1" smtClean="0"/>
              <a:t>diffusion</a:t>
            </a:r>
            <a:r>
              <a:rPr lang="de-DE" dirty="0" smtClean="0"/>
              <a:t> </a:t>
            </a:r>
            <a:r>
              <a:rPr lang="de-DE" dirty="0" err="1" smtClean="0"/>
              <a:t>layer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polymer </a:t>
            </a:r>
            <a:r>
              <a:rPr lang="de-DE" dirty="0" err="1" smtClean="0"/>
              <a:t>electrolyte</a:t>
            </a:r>
            <a:r>
              <a:rPr lang="de-DE" dirty="0" smtClean="0"/>
              <a:t> </a:t>
            </a:r>
            <a:r>
              <a:rPr lang="de-DE" dirty="0" err="1" smtClean="0"/>
              <a:t>fuel</a:t>
            </a:r>
            <a:r>
              <a:rPr lang="de-DE" dirty="0" smtClean="0"/>
              <a:t> </a:t>
            </a:r>
            <a:r>
              <a:rPr lang="de-DE" dirty="0" err="1" smtClean="0"/>
              <a:t>cells</a:t>
            </a:r>
            <a:endParaRPr lang="de-DE" dirty="0"/>
          </a:p>
        </p:txBody>
      </p:sp>
      <p:sp>
        <p:nvSpPr>
          <p:cNvPr id="6" name="Untertitel 2">
            <a:extLst>
              <a:ext uri="{FF2B5EF4-FFF2-40B4-BE49-F238E27FC236}">
                <a16:creationId xmlns="" xmlns:a16="http://schemas.microsoft.com/office/drawing/2014/main" id="{C693119F-69DD-4BF5-B78E-98C0144F5F54}"/>
              </a:ext>
            </a:extLst>
          </p:cNvPr>
          <p:cNvSpPr txBox="1">
            <a:spLocks/>
          </p:cNvSpPr>
          <p:nvPr/>
        </p:nvSpPr>
        <p:spPr>
          <a:xfrm>
            <a:off x="667939" y="3210297"/>
            <a:ext cx="7806073" cy="5495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69996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  <a:defRPr sz="1600" kern="1200" cap="all" spc="64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84998" indent="0" algn="ctr" defTabSz="969996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  <a:defRPr sz="21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9996" indent="0" algn="ctr" defTabSz="969996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4993" indent="0" algn="ctr" defTabSz="969996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  <a:defRPr sz="16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9991" indent="0" algn="ctr" defTabSz="969996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  <a:defRPr sz="16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24989" indent="0" algn="ctr" defTabSz="969996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20204" pitchFamily="34" charset="0"/>
              <a:buNone/>
              <a:defRPr sz="16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09987" indent="0" algn="ctr" defTabSz="969996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20204" pitchFamily="34" charset="0"/>
              <a:buNone/>
              <a:defRPr sz="16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94984" indent="0" algn="ctr" defTabSz="969996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20204" pitchFamily="34" charset="0"/>
              <a:buNone/>
              <a:defRPr sz="16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9982" indent="0" algn="ctr" defTabSz="969996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20204" pitchFamily="34" charset="0"/>
              <a:buNone/>
              <a:defRPr sz="16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cap="none" dirty="0">
                <a:latin typeface="Arial" panose="020B0604020202020204" pitchFamily="34" charset="0"/>
                <a:cs typeface="Arial" panose="020B0604020202020204" pitchFamily="34" charset="0"/>
              </a:rPr>
              <a:t>d.froning@fz-juelich.de</a:t>
            </a:r>
          </a:p>
          <a:p>
            <a:r>
              <a:rPr lang="de-DE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Institute </a:t>
            </a:r>
            <a:r>
              <a:rPr lang="de-DE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Electrochemical</a:t>
            </a:r>
            <a:r>
              <a:rPr lang="de-DE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de-DE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Engineering (IEK-3)</a:t>
            </a:r>
            <a:endParaRPr lang="de-DE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Untertitel 2">
            <a:extLst>
              <a:ext uri="{FF2B5EF4-FFF2-40B4-BE49-F238E27FC236}">
                <a16:creationId xmlns="" xmlns:a16="http://schemas.microsoft.com/office/drawing/2014/main" id="{C693119F-69DD-4BF5-B78E-98C0144F5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4862" y="1437624"/>
            <a:ext cx="7806073" cy="818828"/>
          </a:xfrm>
        </p:spPr>
        <p:txBody>
          <a:bodyPr/>
          <a:lstStyle/>
          <a:p>
            <a:r>
              <a:rPr lang="de-DE" dirty="0" smtClean="0"/>
              <a:t>Dieter Froning</a:t>
            </a:r>
            <a:r>
              <a:rPr lang="de-DE" baseline="30000" dirty="0" smtClean="0"/>
              <a:t>1</a:t>
            </a:r>
            <a:r>
              <a:rPr lang="de-DE" dirty="0" smtClean="0"/>
              <a:t>, </a:t>
            </a:r>
            <a:r>
              <a:rPr lang="de-DE" dirty="0" err="1" smtClean="0"/>
              <a:t>JunLiang</a:t>
            </a:r>
            <a:r>
              <a:rPr lang="de-DE" dirty="0" smtClean="0"/>
              <a:t> Yu</a:t>
            </a:r>
            <a:r>
              <a:rPr lang="de-DE" baseline="30000" dirty="0" smtClean="0"/>
              <a:t>1</a:t>
            </a:r>
            <a:r>
              <a:rPr lang="de-DE" dirty="0" smtClean="0"/>
              <a:t>, Uwe Reimer</a:t>
            </a:r>
            <a:r>
              <a:rPr lang="de-DE" baseline="30000" dirty="0" smtClean="0"/>
              <a:t>1</a:t>
            </a:r>
            <a:r>
              <a:rPr lang="de-DE" dirty="0" smtClean="0"/>
              <a:t>, Steven Beale</a:t>
            </a:r>
            <a:r>
              <a:rPr lang="de-DE" baseline="30000" dirty="0" smtClean="0"/>
              <a:t>1</a:t>
            </a:r>
            <a:r>
              <a:rPr lang="de-DE" dirty="0" smtClean="0"/>
              <a:t>,</a:t>
            </a:r>
            <a:br>
              <a:rPr lang="de-DE" dirty="0" smtClean="0"/>
            </a:br>
            <a:r>
              <a:rPr lang="de-DE" dirty="0" smtClean="0"/>
              <a:t>Werner LEhnert</a:t>
            </a:r>
            <a:r>
              <a:rPr lang="de-DE" baseline="30000" dirty="0" smtClean="0"/>
              <a:t>1,2,3</a:t>
            </a:r>
            <a:endParaRPr lang="de-DE" baseline="30000" dirty="0"/>
          </a:p>
        </p:txBody>
      </p:sp>
      <p:sp>
        <p:nvSpPr>
          <p:cNvPr id="9" name="Untertitel 2">
            <a:extLst>
              <a:ext uri="{FF2B5EF4-FFF2-40B4-BE49-F238E27FC236}">
                <a16:creationId xmlns="" xmlns:a16="http://schemas.microsoft.com/office/drawing/2014/main" id="{C693119F-69DD-4BF5-B78E-98C0144F5F54}"/>
              </a:ext>
            </a:extLst>
          </p:cNvPr>
          <p:cNvSpPr txBox="1">
            <a:spLocks/>
          </p:cNvSpPr>
          <p:nvPr/>
        </p:nvSpPr>
        <p:spPr>
          <a:xfrm>
            <a:off x="670694" y="1896675"/>
            <a:ext cx="7806073" cy="99911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69996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  <a:defRPr sz="1600" kern="1200" cap="all" spc="64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84998" indent="0" algn="ctr" defTabSz="969996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  <a:defRPr sz="21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9996" indent="0" algn="ctr" defTabSz="969996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4993" indent="0" algn="ctr" defTabSz="969996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  <a:defRPr sz="16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9991" indent="0" algn="ctr" defTabSz="969996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None/>
              <a:defRPr sz="16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24989" indent="0" algn="ctr" defTabSz="969996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20204" pitchFamily="34" charset="0"/>
              <a:buNone/>
              <a:defRPr sz="16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09987" indent="0" algn="ctr" defTabSz="969996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20204" pitchFamily="34" charset="0"/>
              <a:buNone/>
              <a:defRPr sz="16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94984" indent="0" algn="ctr" defTabSz="969996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20204" pitchFamily="34" charset="0"/>
              <a:buNone/>
              <a:defRPr sz="16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9982" indent="0" algn="ctr" defTabSz="969996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20204" pitchFamily="34" charset="0"/>
              <a:buNone/>
              <a:defRPr sz="16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cap="none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de-DE" sz="1000" cap="none" dirty="0">
                <a:latin typeface="Arial" panose="020B0604020202020204" pitchFamily="34" charset="0"/>
                <a:cs typeface="Arial" panose="020B0604020202020204" pitchFamily="34" charset="0"/>
              </a:rPr>
              <a:t>Forschungszentrum Jülich GmbH, Institute </a:t>
            </a:r>
            <a:r>
              <a:rPr lang="de-DE" sz="1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0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Electrochemical</a:t>
            </a:r>
            <a:r>
              <a:rPr lang="de-DE" sz="10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de-DE" sz="1000" cap="none" dirty="0">
                <a:latin typeface="Arial" panose="020B0604020202020204" pitchFamily="34" charset="0"/>
                <a:cs typeface="Arial" panose="020B0604020202020204" pitchFamily="34" charset="0"/>
              </a:rPr>
              <a:t> Engineering (IEK-3), Jülich, Germany</a:t>
            </a:r>
          </a:p>
          <a:p>
            <a:r>
              <a:rPr lang="de-DE" sz="1000" cap="none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000" cap="none" dirty="0">
                <a:latin typeface="Arial" panose="020B0604020202020204" pitchFamily="34" charset="0"/>
                <a:cs typeface="Arial" panose="020B0604020202020204" pitchFamily="34" charset="0"/>
              </a:rPr>
              <a:t>Modeling </a:t>
            </a:r>
            <a:r>
              <a:rPr lang="en-US" sz="1000" cap="none" dirty="0">
                <a:latin typeface="Arial" panose="020B0604020202020204" pitchFamily="34" charset="0"/>
                <a:cs typeface="Arial" panose="020B0604020202020204" pitchFamily="34" charset="0"/>
              </a:rPr>
              <a:t>in Electrochemical Process Engineering, RWTH Aachen University, Aachen, Germany</a:t>
            </a:r>
            <a:endParaRPr lang="de-DE" sz="1000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000" cap="none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de-DE" sz="1000" cap="none" dirty="0">
                <a:latin typeface="Arial" panose="020B0604020202020204" pitchFamily="34" charset="0"/>
                <a:cs typeface="Arial" panose="020B0604020202020204" pitchFamily="34" charset="0"/>
              </a:rPr>
              <a:t>JARA-HPC</a:t>
            </a:r>
            <a:r>
              <a:rPr lang="de-DE" sz="1000" cap="none" dirty="0">
                <a:latin typeface="Arial" panose="020B0604020202020204" pitchFamily="34" charset="0"/>
                <a:cs typeface="Arial" panose="020B0604020202020204" pitchFamily="34" charset="0"/>
              </a:rPr>
              <a:t>, Jülich, Germany</a:t>
            </a:r>
            <a:endParaRPr lang="de-DE" sz="1000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Interpore, May 8, 2019, Valencia, Spain</a:t>
            </a:r>
            <a:endParaRPr lang="de-DE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99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3666" y="195487"/>
            <a:ext cx="4474210" cy="196049"/>
          </a:xfrm>
        </p:spPr>
        <p:txBody>
          <a:bodyPr/>
          <a:lstStyle/>
          <a:p>
            <a:r>
              <a:rPr lang="de-DE" dirty="0" smtClean="0">
                <a:solidFill>
                  <a:srgbClr val="023D6B"/>
                </a:solidFill>
              </a:rPr>
              <a:t>PTFE </a:t>
            </a:r>
            <a:r>
              <a:rPr lang="de-DE" dirty="0" err="1" smtClean="0">
                <a:solidFill>
                  <a:srgbClr val="023D6B"/>
                </a:solidFill>
              </a:rPr>
              <a:t>distribution</a:t>
            </a:r>
            <a:endParaRPr lang="de-DE" dirty="0">
              <a:solidFill>
                <a:srgbClr val="023D6B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22" name="Grafik 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32308" y="2499630"/>
            <a:ext cx="1993846" cy="1235633"/>
          </a:xfrm>
          <a:prstGeom prst="rect">
            <a:avLst/>
          </a:prstGeom>
          <a:ln>
            <a:noFill/>
          </a:ln>
        </p:spPr>
      </p:pic>
      <p:pic>
        <p:nvPicPr>
          <p:cNvPr id="23" name="Grafik 12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2492308" y="2447775"/>
            <a:ext cx="1993846" cy="1287488"/>
          </a:xfrm>
          <a:prstGeom prst="rect">
            <a:avLst/>
          </a:prstGeom>
          <a:ln>
            <a:noFill/>
          </a:ln>
        </p:spPr>
      </p:pic>
      <p:pic>
        <p:nvPicPr>
          <p:cNvPr id="24" name="Grafik 13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652308" y="2424009"/>
            <a:ext cx="1993846" cy="1311254"/>
          </a:xfrm>
          <a:prstGeom prst="rect">
            <a:avLst/>
          </a:prstGeom>
          <a:ln>
            <a:noFill/>
          </a:ln>
        </p:spPr>
      </p:pic>
      <p:pic>
        <p:nvPicPr>
          <p:cNvPr id="25" name="Grafik 14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6812308" y="2301720"/>
            <a:ext cx="1993846" cy="1433543"/>
          </a:xfrm>
          <a:prstGeom prst="rect">
            <a:avLst/>
          </a:prstGeom>
          <a:ln>
            <a:noFill/>
          </a:ln>
        </p:spPr>
      </p:pic>
      <p:sp>
        <p:nvSpPr>
          <p:cNvPr id="29" name="TextBox 26"/>
          <p:cNvSpPr txBox="1">
            <a:spLocks noChangeArrowheads="1"/>
          </p:cNvSpPr>
          <p:nvPr/>
        </p:nvSpPr>
        <p:spPr bwMode="auto">
          <a:xfrm>
            <a:off x="290274" y="668704"/>
            <a:ext cx="7871048" cy="128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>
            <a:spAutoFit/>
          </a:bodyPr>
          <a:lstStyle>
            <a:lvl1pPr marL="363538" indent="-363538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 i="1">
                <a:solidFill>
                  <a:srgbClr val="005B8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944"/>
              </a:spcBef>
              <a:buClr>
                <a:srgbClr val="023D6B"/>
              </a:buClr>
              <a:buFont typeface="Wingdings" panose="05000000000000000000" pitchFamily="2" charset="2"/>
              <a:buChar char="§"/>
            </a:pPr>
            <a:r>
              <a:rPr lang="de-DE" altLang="zh-CN" sz="1400" dirty="0">
                <a:solidFill>
                  <a:schemeClr val="tx1"/>
                </a:solidFill>
              </a:rPr>
              <a:t>50% PTFE </a:t>
            </a:r>
            <a:r>
              <a:rPr lang="de-DE" altLang="zh-CN" sz="1400" dirty="0" err="1">
                <a:solidFill>
                  <a:schemeClr val="tx1"/>
                </a:solidFill>
              </a:rPr>
              <a:t>coverage</a:t>
            </a:r>
            <a:r>
              <a:rPr lang="de-DE" altLang="zh-CN" sz="1400" dirty="0">
                <a:solidFill>
                  <a:schemeClr val="tx1"/>
                </a:solidFill>
              </a:rPr>
              <a:t>, </a:t>
            </a:r>
            <a:r>
              <a:rPr lang="de-DE" altLang="zh-CN" sz="1400" dirty="0" err="1">
                <a:solidFill>
                  <a:schemeClr val="tx1"/>
                </a:solidFill>
              </a:rPr>
              <a:t>random</a:t>
            </a:r>
            <a:r>
              <a:rPr lang="de-DE" altLang="zh-CN" sz="1400" dirty="0">
                <a:solidFill>
                  <a:schemeClr val="tx1"/>
                </a:solidFill>
              </a:rPr>
              <a:t> </a:t>
            </a:r>
            <a:r>
              <a:rPr lang="de-DE" altLang="zh-CN" sz="1400" dirty="0" err="1">
                <a:solidFill>
                  <a:schemeClr val="tx1"/>
                </a:solidFill>
              </a:rPr>
              <a:t>distributed</a:t>
            </a:r>
            <a:r>
              <a:rPr lang="de-DE" altLang="zh-CN" sz="1400" dirty="0">
                <a:solidFill>
                  <a:schemeClr val="tx1"/>
                </a:solidFill>
              </a:rPr>
              <a:t>.</a:t>
            </a:r>
          </a:p>
          <a:p>
            <a:pPr>
              <a:spcBef>
                <a:spcPts val="944"/>
              </a:spcBef>
              <a:buClr>
                <a:srgbClr val="023D6B"/>
              </a:buClr>
              <a:buFont typeface="Wingdings" panose="05000000000000000000" pitchFamily="2" charset="2"/>
              <a:buChar char="§"/>
            </a:pPr>
            <a:r>
              <a:rPr lang="de-DE" altLang="zh-CN" sz="1400" dirty="0">
                <a:solidFill>
                  <a:schemeClr val="bg1">
                    <a:lumMod val="75000"/>
                  </a:schemeClr>
                </a:solidFill>
              </a:rPr>
              <a:t>50% PTFE </a:t>
            </a:r>
            <a:r>
              <a:rPr lang="de-DE" altLang="zh-CN" sz="1400" dirty="0" err="1">
                <a:solidFill>
                  <a:schemeClr val="bg1">
                    <a:lumMod val="75000"/>
                  </a:schemeClr>
                </a:solidFill>
              </a:rPr>
              <a:t>coverage</a:t>
            </a:r>
            <a:r>
              <a:rPr lang="de-DE" altLang="zh-CN" sz="14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de-DE" altLang="zh-CN" sz="1400" dirty="0" err="1">
                <a:solidFill>
                  <a:schemeClr val="bg1">
                    <a:lumMod val="75000"/>
                  </a:schemeClr>
                </a:solidFill>
              </a:rPr>
              <a:t>Upstream</a:t>
            </a:r>
            <a:endParaRPr lang="de-DE" altLang="zh-CN" sz="14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spcBef>
                <a:spcPts val="944"/>
              </a:spcBef>
              <a:buClr>
                <a:srgbClr val="023D6B"/>
              </a:buClr>
              <a:buFont typeface="Wingdings" panose="05000000000000000000" pitchFamily="2" charset="2"/>
              <a:buChar char="§"/>
            </a:pPr>
            <a:r>
              <a:rPr lang="de-DE" altLang="zh-CN" sz="1400" dirty="0">
                <a:solidFill>
                  <a:schemeClr val="bg1">
                    <a:lumMod val="75000"/>
                  </a:schemeClr>
                </a:solidFill>
              </a:rPr>
              <a:t>50% PTFE </a:t>
            </a:r>
            <a:r>
              <a:rPr lang="de-DE" altLang="zh-CN" sz="1400" dirty="0" err="1">
                <a:solidFill>
                  <a:schemeClr val="bg1">
                    <a:lumMod val="75000"/>
                  </a:schemeClr>
                </a:solidFill>
              </a:rPr>
              <a:t>coverage</a:t>
            </a:r>
            <a:r>
              <a:rPr lang="de-DE" altLang="zh-CN" sz="1400" dirty="0">
                <a:solidFill>
                  <a:schemeClr val="bg1">
                    <a:lumMod val="75000"/>
                  </a:schemeClr>
                </a:solidFill>
              </a:rPr>
              <a:t>, Downstream.</a:t>
            </a:r>
          </a:p>
          <a:p>
            <a:pPr>
              <a:spcBef>
                <a:spcPts val="944"/>
              </a:spcBef>
              <a:buClr>
                <a:srgbClr val="023D6B"/>
              </a:buClr>
              <a:buFont typeface="Wingdings" panose="05000000000000000000" pitchFamily="2" charset="2"/>
              <a:buChar char="§"/>
            </a:pPr>
            <a:r>
              <a:rPr lang="de-DE" altLang="zh-CN" sz="1400" dirty="0">
                <a:solidFill>
                  <a:schemeClr val="bg1">
                    <a:lumMod val="75000"/>
                  </a:schemeClr>
                </a:solidFill>
              </a:rPr>
              <a:t>50% PTFE </a:t>
            </a:r>
            <a:r>
              <a:rPr lang="de-DE" altLang="zh-CN" sz="1400" dirty="0" err="1">
                <a:solidFill>
                  <a:schemeClr val="bg1">
                    <a:lumMod val="75000"/>
                  </a:schemeClr>
                </a:solidFill>
              </a:rPr>
              <a:t>coverage</a:t>
            </a:r>
            <a:r>
              <a:rPr lang="de-DE" altLang="zh-CN" sz="14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de-DE" altLang="zh-CN" sz="1400" dirty="0" err="1">
                <a:solidFill>
                  <a:schemeClr val="bg1">
                    <a:lumMod val="75000"/>
                  </a:schemeClr>
                </a:solidFill>
              </a:rPr>
              <a:t>sandwiched</a:t>
            </a:r>
            <a:r>
              <a:rPr lang="de-DE" altLang="zh-CN" sz="1400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30" name="TextBox 26"/>
          <p:cNvSpPr txBox="1">
            <a:spLocks noChangeArrowheads="1"/>
          </p:cNvSpPr>
          <p:nvPr/>
        </p:nvSpPr>
        <p:spPr bwMode="auto">
          <a:xfrm>
            <a:off x="716802" y="3890441"/>
            <a:ext cx="1129972" cy="29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>
            <a:spAutoFit/>
          </a:bodyPr>
          <a:lstStyle>
            <a:lvl1pPr marL="363538" indent="-363538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 i="1">
                <a:solidFill>
                  <a:srgbClr val="005B8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944"/>
              </a:spcBef>
              <a:buClr>
                <a:srgbClr val="023D6B"/>
              </a:buClr>
            </a:pPr>
            <a:r>
              <a:rPr lang="de-DE" altLang="zh-CN" sz="1400" dirty="0">
                <a:solidFill>
                  <a:schemeClr val="tx1"/>
                </a:solidFill>
              </a:rPr>
              <a:t>4.8 </a:t>
            </a:r>
            <a:r>
              <a:rPr lang="de-DE" altLang="zh-CN" sz="1400" dirty="0" err="1">
                <a:solidFill>
                  <a:schemeClr val="tx1"/>
                </a:solidFill>
              </a:rPr>
              <a:t>ms</a:t>
            </a:r>
            <a:endParaRPr lang="en-US" altLang="zh-CN" sz="1400" dirty="0">
              <a:solidFill>
                <a:schemeClr val="tx1"/>
              </a:solidFill>
            </a:endParaRPr>
          </a:p>
        </p:txBody>
      </p:sp>
      <p:sp>
        <p:nvSpPr>
          <p:cNvPr id="31" name="TextBox 26"/>
          <p:cNvSpPr txBox="1">
            <a:spLocks noChangeArrowheads="1"/>
          </p:cNvSpPr>
          <p:nvPr/>
        </p:nvSpPr>
        <p:spPr bwMode="auto">
          <a:xfrm>
            <a:off x="2976746" y="3890441"/>
            <a:ext cx="1129972" cy="29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>
            <a:spAutoFit/>
          </a:bodyPr>
          <a:lstStyle>
            <a:lvl1pPr marL="363538" indent="-363538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 i="1">
                <a:solidFill>
                  <a:srgbClr val="005B8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944"/>
              </a:spcBef>
              <a:buClr>
                <a:srgbClr val="023D6B"/>
              </a:buClr>
            </a:pPr>
            <a:r>
              <a:rPr lang="de-DE" altLang="zh-CN" sz="1400" dirty="0">
                <a:solidFill>
                  <a:schemeClr val="tx1"/>
                </a:solidFill>
              </a:rPr>
              <a:t>9.6 </a:t>
            </a:r>
            <a:r>
              <a:rPr lang="de-DE" altLang="zh-CN" sz="1400" dirty="0" err="1">
                <a:solidFill>
                  <a:schemeClr val="tx1"/>
                </a:solidFill>
              </a:rPr>
              <a:t>ms</a:t>
            </a:r>
            <a:endParaRPr lang="en-US" altLang="zh-CN" sz="1400" dirty="0">
              <a:solidFill>
                <a:schemeClr val="tx1"/>
              </a:solidFill>
            </a:endParaRPr>
          </a:p>
        </p:txBody>
      </p:sp>
      <p:sp>
        <p:nvSpPr>
          <p:cNvPr id="32" name="TextBox 26"/>
          <p:cNvSpPr txBox="1">
            <a:spLocks noChangeArrowheads="1"/>
          </p:cNvSpPr>
          <p:nvPr/>
        </p:nvSpPr>
        <p:spPr bwMode="auto">
          <a:xfrm>
            <a:off x="5170220" y="3890441"/>
            <a:ext cx="1129972" cy="29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>
            <a:spAutoFit/>
          </a:bodyPr>
          <a:lstStyle>
            <a:lvl1pPr marL="363538" indent="-363538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 i="1">
                <a:solidFill>
                  <a:srgbClr val="005B8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944"/>
              </a:spcBef>
              <a:buClr>
                <a:srgbClr val="023D6B"/>
              </a:buClr>
            </a:pPr>
            <a:r>
              <a:rPr lang="de-DE" altLang="zh-CN" sz="1400" dirty="0">
                <a:solidFill>
                  <a:schemeClr val="tx1"/>
                </a:solidFill>
              </a:rPr>
              <a:t>14.4 </a:t>
            </a:r>
            <a:r>
              <a:rPr lang="de-DE" altLang="zh-CN" sz="1400" dirty="0" err="1">
                <a:solidFill>
                  <a:schemeClr val="tx1"/>
                </a:solidFill>
              </a:rPr>
              <a:t>ms</a:t>
            </a:r>
            <a:endParaRPr lang="en-US" altLang="zh-CN" sz="1400" dirty="0">
              <a:solidFill>
                <a:schemeClr val="tx1"/>
              </a:solidFill>
            </a:endParaRPr>
          </a:p>
        </p:txBody>
      </p:sp>
      <p:sp>
        <p:nvSpPr>
          <p:cNvPr id="34" name="TextBox 26"/>
          <p:cNvSpPr txBox="1">
            <a:spLocks noChangeArrowheads="1"/>
          </p:cNvSpPr>
          <p:nvPr/>
        </p:nvSpPr>
        <p:spPr bwMode="auto">
          <a:xfrm>
            <a:off x="7363695" y="3890441"/>
            <a:ext cx="1129972" cy="29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>
            <a:spAutoFit/>
          </a:bodyPr>
          <a:lstStyle>
            <a:lvl1pPr marL="363538" indent="-363538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 i="1">
                <a:solidFill>
                  <a:srgbClr val="005B8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944"/>
              </a:spcBef>
              <a:buClr>
                <a:srgbClr val="023D6B"/>
              </a:buClr>
            </a:pPr>
            <a:r>
              <a:rPr lang="de-DE" altLang="zh-CN" sz="1400" dirty="0">
                <a:solidFill>
                  <a:schemeClr val="tx1"/>
                </a:solidFill>
              </a:rPr>
              <a:t>19.2 </a:t>
            </a:r>
            <a:r>
              <a:rPr lang="de-DE" altLang="zh-CN" sz="1400" dirty="0" err="1">
                <a:solidFill>
                  <a:schemeClr val="tx1"/>
                </a:solidFill>
              </a:rPr>
              <a:t>ms</a:t>
            </a:r>
            <a:endParaRPr lang="en-US" altLang="zh-CN" sz="1400" dirty="0">
              <a:solidFill>
                <a:schemeClr val="tx1"/>
              </a:solidFill>
            </a:endParaRPr>
          </a:p>
        </p:txBody>
      </p:sp>
      <p:pic>
        <p:nvPicPr>
          <p:cNvPr id="13" name="Grafik 3"/>
          <p:cNvPicPr>
            <a:picLocks noChangeAspect="1"/>
          </p:cNvPicPr>
          <p:nvPr/>
        </p:nvPicPr>
        <p:blipFill>
          <a:blip r:embed="rId6"/>
          <a:stretch/>
        </p:blipFill>
        <p:spPr>
          <a:xfrm>
            <a:off x="6666061" y="410016"/>
            <a:ext cx="996923" cy="81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Grafik 5"/>
          <p:cNvPicPr>
            <a:picLocks noChangeAspect="1"/>
          </p:cNvPicPr>
          <p:nvPr/>
        </p:nvPicPr>
        <p:blipFill>
          <a:blip r:embed="rId7"/>
          <a:stretch/>
        </p:blipFill>
        <p:spPr>
          <a:xfrm>
            <a:off x="7762508" y="410016"/>
            <a:ext cx="996923" cy="81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26"/>
          <p:cNvSpPr txBox="1">
            <a:spLocks noChangeArrowheads="1"/>
          </p:cNvSpPr>
          <p:nvPr/>
        </p:nvSpPr>
        <p:spPr bwMode="auto">
          <a:xfrm>
            <a:off x="450927" y="4262050"/>
            <a:ext cx="8175678" cy="29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>
            <a:spAutoFit/>
          </a:bodyPr>
          <a:lstStyle>
            <a:lvl1pPr marL="363538" indent="-363538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 i="1">
                <a:solidFill>
                  <a:srgbClr val="005B8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944"/>
              </a:spcBef>
              <a:buClr>
                <a:srgbClr val="023D6B"/>
              </a:buClr>
            </a:pPr>
            <a:r>
              <a:rPr lang="de-DE" altLang="zh-CN" sz="1400" dirty="0">
                <a:solidFill>
                  <a:schemeClr val="tx1"/>
                </a:solidFill>
              </a:rPr>
              <a:t>Small </a:t>
            </a:r>
            <a:r>
              <a:rPr lang="de-DE" altLang="zh-CN" sz="1400" dirty="0" err="1">
                <a:solidFill>
                  <a:schemeClr val="tx1"/>
                </a:solidFill>
              </a:rPr>
              <a:t>through-pores</a:t>
            </a:r>
            <a:r>
              <a:rPr lang="de-DE" altLang="zh-CN" sz="1400" dirty="0">
                <a:solidFill>
                  <a:schemeClr val="tx1"/>
                </a:solidFill>
              </a:rPr>
              <a:t> in </a:t>
            </a:r>
            <a:r>
              <a:rPr lang="de-DE" altLang="zh-CN" sz="1400" dirty="0" err="1">
                <a:solidFill>
                  <a:schemeClr val="tx1"/>
                </a:solidFill>
              </a:rPr>
              <a:t>the</a:t>
            </a:r>
            <a:r>
              <a:rPr lang="de-DE" altLang="zh-CN" sz="1400" dirty="0">
                <a:solidFill>
                  <a:schemeClr val="tx1"/>
                </a:solidFill>
              </a:rPr>
              <a:t> GDL.</a:t>
            </a:r>
            <a:endParaRPr lang="en-US" altLang="zh-CN" sz="1400" dirty="0">
              <a:solidFill>
                <a:schemeClr val="tx1"/>
              </a:solidFill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4380332" y="1723768"/>
            <a:ext cx="4445679" cy="1172018"/>
            <a:chOff x="4745360" y="2298358"/>
            <a:chExt cx="4816152" cy="1562690"/>
          </a:xfrm>
        </p:grpSpPr>
        <p:sp>
          <p:nvSpPr>
            <p:cNvPr id="16" name="TextBox 26"/>
            <p:cNvSpPr txBox="1">
              <a:spLocks noChangeArrowheads="1"/>
            </p:cNvSpPr>
            <p:nvPr/>
          </p:nvSpPr>
          <p:spPr bwMode="auto">
            <a:xfrm>
              <a:off x="4745360" y="2298358"/>
              <a:ext cx="4744144" cy="410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63538" indent="-363538">
                <a:spcBef>
                  <a:spcPct val="20000"/>
                </a:spcBef>
                <a:buClr>
                  <a:srgbClr val="009EE0"/>
                </a:buClr>
                <a:defRPr>
                  <a:solidFill>
                    <a:srgbClr val="005B8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5B82"/>
                </a:buClr>
                <a:buFont typeface="Wingdings" panose="05000000000000000000" pitchFamily="2" charset="2"/>
                <a:buChar char="§"/>
                <a:defRPr>
                  <a:solidFill>
                    <a:srgbClr val="005B82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5B82"/>
                </a:buClr>
                <a:buFont typeface="Wingdings" panose="05000000000000000000" pitchFamily="2" charset="2"/>
                <a:buChar char="§"/>
                <a:defRPr i="1">
                  <a:solidFill>
                    <a:srgbClr val="005B8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9EE0"/>
                </a:buClr>
                <a:defRPr>
                  <a:solidFill>
                    <a:srgbClr val="005B82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9EE0"/>
                </a:buClr>
                <a:defRPr>
                  <a:solidFill>
                    <a:srgbClr val="005B8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>
                  <a:solidFill>
                    <a:srgbClr val="005B8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>
                  <a:solidFill>
                    <a:srgbClr val="005B8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>
                  <a:solidFill>
                    <a:srgbClr val="005B8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>
                  <a:solidFill>
                    <a:srgbClr val="005B82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ctr">
                <a:spcBef>
                  <a:spcPts val="944"/>
                </a:spcBef>
                <a:buClr>
                  <a:srgbClr val="023D6B"/>
                </a:buClr>
              </a:pPr>
              <a:r>
                <a:rPr lang="de-DE" altLang="zh-CN" sz="1400" dirty="0">
                  <a:solidFill>
                    <a:schemeClr val="tx1"/>
                  </a:solidFill>
                </a:rPr>
                <a:t>T</a:t>
              </a:r>
              <a:r>
                <a:rPr lang="de-DE" altLang="zh-CN" sz="1400" dirty="0">
                  <a:solidFill>
                    <a:schemeClr val="tx1"/>
                  </a:solidFill>
                </a:rPr>
                <a:t>hrough-</a:t>
              </a:r>
              <a:r>
                <a:rPr lang="de-DE" altLang="zh-CN" sz="1400" dirty="0" err="1">
                  <a:solidFill>
                    <a:schemeClr val="tx1"/>
                  </a:solidFill>
                </a:rPr>
                <a:t>pores</a:t>
              </a:r>
              <a:r>
                <a:rPr lang="de-DE" altLang="zh-CN" sz="1400" dirty="0">
                  <a:solidFill>
                    <a:schemeClr val="tx1"/>
                  </a:solidFill>
                </a:rPr>
                <a:t> </a:t>
              </a:r>
              <a:r>
                <a:rPr lang="de-DE" altLang="zh-CN" sz="1400" dirty="0" err="1">
                  <a:solidFill>
                    <a:schemeClr val="tx1"/>
                  </a:solidFill>
                </a:rPr>
                <a:t>available</a:t>
              </a:r>
              <a:r>
                <a:rPr lang="de-DE" altLang="zh-CN" sz="1400" dirty="0">
                  <a:solidFill>
                    <a:schemeClr val="tx1"/>
                  </a:solidFill>
                </a:rPr>
                <a:t> </a:t>
              </a:r>
              <a:r>
                <a:rPr lang="de-DE" altLang="zh-CN" sz="1400" dirty="0" err="1">
                  <a:solidFill>
                    <a:schemeClr val="tx1"/>
                  </a:solidFill>
                </a:rPr>
                <a:t>for</a:t>
              </a:r>
              <a:r>
                <a:rPr lang="de-DE" altLang="zh-CN" sz="1400" dirty="0">
                  <a:solidFill>
                    <a:schemeClr val="tx1"/>
                  </a:solidFill>
                </a:rPr>
                <a:t> gas </a:t>
              </a:r>
              <a:r>
                <a:rPr lang="de-DE" altLang="zh-CN" sz="1400" dirty="0" err="1">
                  <a:solidFill>
                    <a:schemeClr val="tx1"/>
                  </a:solidFill>
                </a:rPr>
                <a:t>transport</a:t>
              </a:r>
              <a:r>
                <a:rPr lang="de-DE" altLang="zh-CN" sz="1400" dirty="0">
                  <a:solidFill>
                    <a:schemeClr val="tx1"/>
                  </a:solidFill>
                </a:rPr>
                <a:t>.</a:t>
              </a:r>
              <a:endParaRPr lang="en-US" altLang="zh-CN" sz="1400" dirty="0">
                <a:solidFill>
                  <a:schemeClr val="tx1"/>
                </a:solidFill>
              </a:endParaRPr>
            </a:p>
          </p:txBody>
        </p:sp>
        <p:sp>
          <p:nvSpPr>
            <p:cNvPr id="4" name="Ellipse 3"/>
            <p:cNvSpPr/>
            <p:nvPr/>
          </p:nvSpPr>
          <p:spPr>
            <a:xfrm>
              <a:off x="8841512" y="3141048"/>
              <a:ext cx="720000" cy="720000"/>
            </a:xfrm>
            <a:prstGeom prst="ellipse">
              <a:avLst/>
            </a:prstGeom>
            <a:noFill/>
            <a:ln w="317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000" dirty="0" err="1"/>
            </a:p>
          </p:txBody>
        </p:sp>
        <p:cxnSp>
          <p:nvCxnSpPr>
            <p:cNvPr id="6" name="Gerade Verbindung mit Pfeil 5"/>
            <p:cNvCxnSpPr/>
            <p:nvPr/>
          </p:nvCxnSpPr>
          <p:spPr>
            <a:xfrm>
              <a:off x="8949384" y="2636912"/>
              <a:ext cx="108072" cy="432048"/>
            </a:xfrm>
            <a:prstGeom prst="straightConnector1">
              <a:avLst/>
            </a:prstGeom>
            <a:ln w="317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9490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3666" y="195487"/>
            <a:ext cx="4474210" cy="196049"/>
          </a:xfrm>
        </p:spPr>
        <p:txBody>
          <a:bodyPr/>
          <a:lstStyle/>
          <a:p>
            <a:r>
              <a:rPr lang="de-DE" dirty="0" smtClean="0">
                <a:solidFill>
                  <a:srgbClr val="023D6B"/>
                </a:solidFill>
              </a:rPr>
              <a:t>PTFE </a:t>
            </a:r>
            <a:r>
              <a:rPr lang="de-DE" dirty="0" err="1" smtClean="0">
                <a:solidFill>
                  <a:srgbClr val="023D6B"/>
                </a:solidFill>
              </a:rPr>
              <a:t>distribution</a:t>
            </a:r>
            <a:endParaRPr lang="de-DE" dirty="0">
              <a:solidFill>
                <a:srgbClr val="023D6B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29" name="TextBox 26"/>
          <p:cNvSpPr txBox="1">
            <a:spLocks noChangeArrowheads="1"/>
          </p:cNvSpPr>
          <p:nvPr/>
        </p:nvSpPr>
        <p:spPr bwMode="auto">
          <a:xfrm>
            <a:off x="290274" y="668704"/>
            <a:ext cx="7871048" cy="128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>
            <a:spAutoFit/>
          </a:bodyPr>
          <a:lstStyle>
            <a:lvl1pPr marL="363538" indent="-363538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 i="1">
                <a:solidFill>
                  <a:srgbClr val="005B8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944"/>
              </a:spcBef>
              <a:buClr>
                <a:srgbClr val="023D6B"/>
              </a:buClr>
              <a:buFont typeface="Wingdings" panose="05000000000000000000" pitchFamily="2" charset="2"/>
              <a:buChar char="§"/>
            </a:pPr>
            <a:r>
              <a:rPr lang="de-DE" altLang="zh-CN" sz="1400" dirty="0">
                <a:solidFill>
                  <a:schemeClr val="bg1">
                    <a:lumMod val="75000"/>
                  </a:schemeClr>
                </a:solidFill>
              </a:rPr>
              <a:t>50% PTFE </a:t>
            </a:r>
            <a:r>
              <a:rPr lang="de-DE" altLang="zh-CN" sz="1400" dirty="0" err="1">
                <a:solidFill>
                  <a:schemeClr val="bg1">
                    <a:lumMod val="75000"/>
                  </a:schemeClr>
                </a:solidFill>
              </a:rPr>
              <a:t>coverage</a:t>
            </a:r>
            <a:r>
              <a:rPr lang="de-DE" altLang="zh-CN" sz="14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de-DE" altLang="zh-CN" sz="1400" dirty="0" err="1">
                <a:solidFill>
                  <a:schemeClr val="bg1">
                    <a:lumMod val="75000"/>
                  </a:schemeClr>
                </a:solidFill>
              </a:rPr>
              <a:t>random</a:t>
            </a:r>
            <a:r>
              <a:rPr lang="de-DE" altLang="zh-CN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zh-CN" sz="1400" dirty="0" err="1">
                <a:solidFill>
                  <a:schemeClr val="bg1">
                    <a:lumMod val="75000"/>
                  </a:schemeClr>
                </a:solidFill>
              </a:rPr>
              <a:t>distributed</a:t>
            </a:r>
            <a:r>
              <a:rPr lang="de-DE" altLang="zh-CN" sz="1400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  <a:p>
            <a:pPr>
              <a:spcBef>
                <a:spcPts val="944"/>
              </a:spcBef>
              <a:buClr>
                <a:srgbClr val="023D6B"/>
              </a:buClr>
              <a:buFont typeface="Wingdings" panose="05000000000000000000" pitchFamily="2" charset="2"/>
              <a:buChar char="§"/>
            </a:pPr>
            <a:r>
              <a:rPr lang="de-DE" altLang="zh-CN" sz="1400" dirty="0">
                <a:solidFill>
                  <a:schemeClr val="tx1"/>
                </a:solidFill>
              </a:rPr>
              <a:t>50% PTFE </a:t>
            </a:r>
            <a:r>
              <a:rPr lang="de-DE" altLang="zh-CN" sz="1400" dirty="0" err="1">
                <a:solidFill>
                  <a:schemeClr val="tx1"/>
                </a:solidFill>
              </a:rPr>
              <a:t>coverage</a:t>
            </a:r>
            <a:r>
              <a:rPr lang="de-DE" altLang="zh-CN" sz="1400" dirty="0">
                <a:solidFill>
                  <a:schemeClr val="tx1"/>
                </a:solidFill>
              </a:rPr>
              <a:t>, </a:t>
            </a:r>
            <a:r>
              <a:rPr lang="de-DE" altLang="zh-CN" sz="1400" dirty="0" err="1">
                <a:solidFill>
                  <a:schemeClr val="tx1"/>
                </a:solidFill>
              </a:rPr>
              <a:t>Upstream</a:t>
            </a:r>
            <a:endParaRPr lang="de-DE" altLang="zh-CN" sz="1400" dirty="0">
              <a:solidFill>
                <a:schemeClr val="tx1"/>
              </a:solidFill>
            </a:endParaRPr>
          </a:p>
          <a:p>
            <a:pPr>
              <a:spcBef>
                <a:spcPts val="944"/>
              </a:spcBef>
              <a:buClr>
                <a:srgbClr val="023D6B"/>
              </a:buClr>
              <a:buFont typeface="Wingdings" panose="05000000000000000000" pitchFamily="2" charset="2"/>
              <a:buChar char="§"/>
            </a:pPr>
            <a:r>
              <a:rPr lang="de-DE" altLang="zh-CN" sz="1400" dirty="0">
                <a:solidFill>
                  <a:schemeClr val="bg1">
                    <a:lumMod val="75000"/>
                  </a:schemeClr>
                </a:solidFill>
              </a:rPr>
              <a:t>50% PTFE </a:t>
            </a:r>
            <a:r>
              <a:rPr lang="de-DE" altLang="zh-CN" sz="1400" dirty="0" err="1">
                <a:solidFill>
                  <a:schemeClr val="bg1">
                    <a:lumMod val="75000"/>
                  </a:schemeClr>
                </a:solidFill>
              </a:rPr>
              <a:t>coverage</a:t>
            </a:r>
            <a:r>
              <a:rPr lang="de-DE" altLang="zh-CN" sz="1400" dirty="0">
                <a:solidFill>
                  <a:schemeClr val="bg1">
                    <a:lumMod val="75000"/>
                  </a:schemeClr>
                </a:solidFill>
              </a:rPr>
              <a:t>, Downstream.</a:t>
            </a:r>
          </a:p>
          <a:p>
            <a:pPr>
              <a:spcBef>
                <a:spcPts val="944"/>
              </a:spcBef>
              <a:buClr>
                <a:srgbClr val="023D6B"/>
              </a:buClr>
              <a:buFont typeface="Wingdings" panose="05000000000000000000" pitchFamily="2" charset="2"/>
              <a:buChar char="§"/>
            </a:pPr>
            <a:r>
              <a:rPr lang="de-DE" altLang="zh-CN" sz="1400" dirty="0">
                <a:solidFill>
                  <a:schemeClr val="bg1">
                    <a:lumMod val="75000"/>
                  </a:schemeClr>
                </a:solidFill>
              </a:rPr>
              <a:t>50% PTFE </a:t>
            </a:r>
            <a:r>
              <a:rPr lang="de-DE" altLang="zh-CN" sz="1400" dirty="0" err="1">
                <a:solidFill>
                  <a:schemeClr val="bg1">
                    <a:lumMod val="75000"/>
                  </a:schemeClr>
                </a:solidFill>
              </a:rPr>
              <a:t>coverage</a:t>
            </a:r>
            <a:r>
              <a:rPr lang="de-DE" altLang="zh-CN" sz="14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de-DE" altLang="zh-CN" sz="1400" dirty="0" err="1">
                <a:solidFill>
                  <a:schemeClr val="bg1">
                    <a:lumMod val="75000"/>
                  </a:schemeClr>
                </a:solidFill>
              </a:rPr>
              <a:t>sandwiched</a:t>
            </a:r>
            <a:r>
              <a:rPr lang="de-DE" altLang="zh-CN" sz="1400" dirty="0">
                <a:solidFill>
                  <a:schemeClr val="bg1">
                    <a:lumMod val="75000"/>
                  </a:schemeClr>
                </a:solidFill>
              </a:rPr>
              <a:t>..</a:t>
            </a:r>
            <a:endParaRPr lang="en-US" altLang="zh-CN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0" name="TextBox 26"/>
          <p:cNvSpPr txBox="1">
            <a:spLocks noChangeArrowheads="1"/>
          </p:cNvSpPr>
          <p:nvPr/>
        </p:nvSpPr>
        <p:spPr bwMode="auto">
          <a:xfrm>
            <a:off x="716802" y="3884008"/>
            <a:ext cx="1129972" cy="29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>
            <a:spAutoFit/>
          </a:bodyPr>
          <a:lstStyle>
            <a:lvl1pPr marL="363538" indent="-363538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 i="1">
                <a:solidFill>
                  <a:srgbClr val="005B8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944"/>
              </a:spcBef>
              <a:buClr>
                <a:srgbClr val="023D6B"/>
              </a:buClr>
            </a:pPr>
            <a:r>
              <a:rPr lang="de-DE" altLang="zh-CN" sz="1400" dirty="0">
                <a:solidFill>
                  <a:schemeClr val="tx1"/>
                </a:solidFill>
              </a:rPr>
              <a:t>4.8 </a:t>
            </a:r>
            <a:r>
              <a:rPr lang="de-DE" altLang="zh-CN" sz="1400" dirty="0" err="1">
                <a:solidFill>
                  <a:schemeClr val="tx1"/>
                </a:solidFill>
              </a:rPr>
              <a:t>ms</a:t>
            </a:r>
            <a:endParaRPr lang="en-US" altLang="zh-CN" sz="1400" dirty="0">
              <a:solidFill>
                <a:schemeClr val="tx1"/>
              </a:solidFill>
            </a:endParaRPr>
          </a:p>
        </p:txBody>
      </p:sp>
      <p:sp>
        <p:nvSpPr>
          <p:cNvPr id="31" name="TextBox 26"/>
          <p:cNvSpPr txBox="1">
            <a:spLocks noChangeArrowheads="1"/>
          </p:cNvSpPr>
          <p:nvPr/>
        </p:nvSpPr>
        <p:spPr bwMode="auto">
          <a:xfrm>
            <a:off x="2976746" y="3884008"/>
            <a:ext cx="1129972" cy="29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>
            <a:spAutoFit/>
          </a:bodyPr>
          <a:lstStyle>
            <a:lvl1pPr marL="363538" indent="-363538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 i="1">
                <a:solidFill>
                  <a:srgbClr val="005B8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944"/>
              </a:spcBef>
              <a:buClr>
                <a:srgbClr val="023D6B"/>
              </a:buClr>
            </a:pPr>
            <a:r>
              <a:rPr lang="de-DE" altLang="zh-CN" sz="1400" dirty="0">
                <a:solidFill>
                  <a:schemeClr val="tx1"/>
                </a:solidFill>
              </a:rPr>
              <a:t>9.6 </a:t>
            </a:r>
            <a:r>
              <a:rPr lang="de-DE" altLang="zh-CN" sz="1400" dirty="0" err="1">
                <a:solidFill>
                  <a:schemeClr val="tx1"/>
                </a:solidFill>
              </a:rPr>
              <a:t>ms</a:t>
            </a:r>
            <a:endParaRPr lang="en-US" altLang="zh-CN" sz="1400" dirty="0">
              <a:solidFill>
                <a:schemeClr val="tx1"/>
              </a:solidFill>
            </a:endParaRPr>
          </a:p>
        </p:txBody>
      </p:sp>
      <p:sp>
        <p:nvSpPr>
          <p:cNvPr id="32" name="TextBox 26"/>
          <p:cNvSpPr txBox="1">
            <a:spLocks noChangeArrowheads="1"/>
          </p:cNvSpPr>
          <p:nvPr/>
        </p:nvSpPr>
        <p:spPr bwMode="auto">
          <a:xfrm>
            <a:off x="5170220" y="3884008"/>
            <a:ext cx="1129972" cy="29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>
            <a:spAutoFit/>
          </a:bodyPr>
          <a:lstStyle>
            <a:lvl1pPr marL="363538" indent="-363538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 i="1">
                <a:solidFill>
                  <a:srgbClr val="005B8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944"/>
              </a:spcBef>
              <a:buClr>
                <a:srgbClr val="023D6B"/>
              </a:buClr>
            </a:pPr>
            <a:r>
              <a:rPr lang="de-DE" altLang="zh-CN" sz="1400" dirty="0">
                <a:solidFill>
                  <a:schemeClr val="tx1"/>
                </a:solidFill>
              </a:rPr>
              <a:t>14.4 </a:t>
            </a:r>
            <a:r>
              <a:rPr lang="de-DE" altLang="zh-CN" sz="1400" dirty="0" err="1">
                <a:solidFill>
                  <a:schemeClr val="tx1"/>
                </a:solidFill>
              </a:rPr>
              <a:t>ms</a:t>
            </a:r>
            <a:endParaRPr lang="en-US" altLang="zh-CN" sz="1400" dirty="0">
              <a:solidFill>
                <a:schemeClr val="tx1"/>
              </a:solidFill>
            </a:endParaRPr>
          </a:p>
        </p:txBody>
      </p:sp>
      <p:sp>
        <p:nvSpPr>
          <p:cNvPr id="34" name="TextBox 26"/>
          <p:cNvSpPr txBox="1">
            <a:spLocks noChangeArrowheads="1"/>
          </p:cNvSpPr>
          <p:nvPr/>
        </p:nvSpPr>
        <p:spPr bwMode="auto">
          <a:xfrm>
            <a:off x="7363695" y="3884008"/>
            <a:ext cx="1129972" cy="29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>
            <a:spAutoFit/>
          </a:bodyPr>
          <a:lstStyle>
            <a:lvl1pPr marL="363538" indent="-363538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 i="1">
                <a:solidFill>
                  <a:srgbClr val="005B8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944"/>
              </a:spcBef>
              <a:buClr>
                <a:srgbClr val="023D6B"/>
              </a:buClr>
            </a:pPr>
            <a:r>
              <a:rPr lang="de-DE" altLang="zh-CN" sz="1400" dirty="0">
                <a:solidFill>
                  <a:schemeClr val="tx1"/>
                </a:solidFill>
              </a:rPr>
              <a:t>19.2 </a:t>
            </a:r>
            <a:r>
              <a:rPr lang="de-DE" altLang="zh-CN" sz="1400" dirty="0" err="1">
                <a:solidFill>
                  <a:schemeClr val="tx1"/>
                </a:solidFill>
              </a:rPr>
              <a:t>ms</a:t>
            </a:r>
            <a:endParaRPr lang="en-US" altLang="zh-CN" sz="1400" dirty="0">
              <a:solidFill>
                <a:schemeClr val="tx1"/>
              </a:solidFill>
            </a:endParaRPr>
          </a:p>
        </p:txBody>
      </p:sp>
      <p:pic>
        <p:nvPicPr>
          <p:cNvPr id="14" name="Grafik 1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32308" y="2476344"/>
            <a:ext cx="1993846" cy="1252486"/>
          </a:xfrm>
          <a:prstGeom prst="rect">
            <a:avLst/>
          </a:prstGeom>
          <a:ln>
            <a:noFill/>
          </a:ln>
        </p:spPr>
      </p:pic>
      <p:pic>
        <p:nvPicPr>
          <p:cNvPr id="15" name="Grafik 20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2492308" y="2348654"/>
            <a:ext cx="1993846" cy="1380176"/>
          </a:xfrm>
          <a:prstGeom prst="rect">
            <a:avLst/>
          </a:prstGeom>
          <a:ln>
            <a:noFill/>
          </a:ln>
        </p:spPr>
      </p:pic>
      <p:pic>
        <p:nvPicPr>
          <p:cNvPr id="16" name="Grafik 21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652308" y="2319702"/>
            <a:ext cx="1993846" cy="1409128"/>
          </a:xfrm>
          <a:prstGeom prst="rect">
            <a:avLst/>
          </a:prstGeom>
          <a:ln>
            <a:noFill/>
          </a:ln>
        </p:spPr>
      </p:pic>
      <p:pic>
        <p:nvPicPr>
          <p:cNvPr id="17" name="Grafik 22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6812308" y="2196549"/>
            <a:ext cx="1993846" cy="1532281"/>
          </a:xfrm>
          <a:prstGeom prst="rect">
            <a:avLst/>
          </a:prstGeom>
          <a:ln>
            <a:noFill/>
          </a:ln>
        </p:spPr>
      </p:pic>
      <p:grpSp>
        <p:nvGrpSpPr>
          <p:cNvPr id="4" name="Gruppieren 3"/>
          <p:cNvGrpSpPr/>
          <p:nvPr/>
        </p:nvGrpSpPr>
        <p:grpSpPr>
          <a:xfrm>
            <a:off x="7643077" y="405000"/>
            <a:ext cx="1163077" cy="955805"/>
            <a:chOff x="8265368" y="404664"/>
            <a:chExt cx="1260000" cy="1274407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6"/>
            <a:stretch/>
          </p:blipFill>
          <p:spPr>
            <a:xfrm>
              <a:off x="8265368" y="404664"/>
              <a:ext cx="1260000" cy="1260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8" name="Textfeld 17"/>
            <p:cNvSpPr txBox="1"/>
            <p:nvPr/>
          </p:nvSpPr>
          <p:spPr>
            <a:xfrm>
              <a:off x="8409384" y="1361035"/>
              <a:ext cx="630729" cy="31803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de-DE" sz="1000" dirty="0"/>
                <a:t> </a:t>
              </a:r>
              <a:r>
                <a:rPr lang="de-DE" sz="1000" dirty="0">
                  <a:solidFill>
                    <a:srgbClr val="FF0000"/>
                  </a:solidFill>
                </a:rPr>
                <a:t>PTFE</a:t>
              </a:r>
              <a:r>
                <a:rPr lang="de-DE" sz="1000" dirty="0"/>
                <a:t> </a:t>
              </a:r>
              <a:endParaRPr lang="en-US" sz="1000" dirty="0" err="1"/>
            </a:p>
          </p:txBody>
        </p:sp>
      </p:grpSp>
      <p:sp>
        <p:nvSpPr>
          <p:cNvPr id="19" name="TextBox 26"/>
          <p:cNvSpPr txBox="1">
            <a:spLocks noChangeArrowheads="1"/>
          </p:cNvSpPr>
          <p:nvPr/>
        </p:nvSpPr>
        <p:spPr bwMode="auto">
          <a:xfrm>
            <a:off x="450927" y="4262050"/>
            <a:ext cx="8175678" cy="29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>
            <a:spAutoFit/>
          </a:bodyPr>
          <a:lstStyle>
            <a:lvl1pPr marL="363538" indent="-363538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 i="1">
                <a:solidFill>
                  <a:srgbClr val="005B8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944"/>
              </a:spcBef>
              <a:buClr>
                <a:srgbClr val="023D6B"/>
              </a:buClr>
            </a:pPr>
            <a:r>
              <a:rPr lang="de-DE" altLang="zh-CN" sz="1400" dirty="0">
                <a:solidFill>
                  <a:schemeClr val="tx1"/>
                </a:solidFill>
              </a:rPr>
              <a:t>Large </a:t>
            </a:r>
            <a:r>
              <a:rPr lang="de-DE" altLang="zh-CN" sz="1400" dirty="0" err="1">
                <a:solidFill>
                  <a:schemeClr val="tx1"/>
                </a:solidFill>
              </a:rPr>
              <a:t>through-pores</a:t>
            </a:r>
            <a:r>
              <a:rPr lang="de-DE" altLang="zh-CN" sz="1400" dirty="0">
                <a:solidFill>
                  <a:schemeClr val="tx1"/>
                </a:solidFill>
              </a:rPr>
              <a:t> in </a:t>
            </a:r>
            <a:r>
              <a:rPr lang="de-DE" altLang="zh-CN" sz="1400" dirty="0" err="1">
                <a:solidFill>
                  <a:schemeClr val="tx1"/>
                </a:solidFill>
              </a:rPr>
              <a:t>the</a:t>
            </a:r>
            <a:r>
              <a:rPr lang="de-DE" altLang="zh-CN" sz="1400" dirty="0">
                <a:solidFill>
                  <a:schemeClr val="tx1"/>
                </a:solidFill>
              </a:rPr>
              <a:t> GDL.</a:t>
            </a:r>
            <a:endParaRPr lang="en-US" altLang="zh-CN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98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3666" y="195487"/>
            <a:ext cx="4474210" cy="196049"/>
          </a:xfrm>
        </p:spPr>
        <p:txBody>
          <a:bodyPr/>
          <a:lstStyle/>
          <a:p>
            <a:r>
              <a:rPr lang="de-DE" dirty="0" smtClean="0">
                <a:solidFill>
                  <a:srgbClr val="023D6B"/>
                </a:solidFill>
              </a:rPr>
              <a:t>PTFE </a:t>
            </a:r>
            <a:r>
              <a:rPr lang="de-DE" dirty="0" err="1" smtClean="0">
                <a:solidFill>
                  <a:srgbClr val="023D6B"/>
                </a:solidFill>
              </a:rPr>
              <a:t>distribution</a:t>
            </a:r>
            <a:endParaRPr lang="de-DE" dirty="0">
              <a:solidFill>
                <a:srgbClr val="023D6B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29" name="TextBox 26"/>
          <p:cNvSpPr txBox="1">
            <a:spLocks noChangeArrowheads="1"/>
          </p:cNvSpPr>
          <p:nvPr/>
        </p:nvSpPr>
        <p:spPr bwMode="auto">
          <a:xfrm>
            <a:off x="290274" y="668704"/>
            <a:ext cx="7871048" cy="128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>
            <a:spAutoFit/>
          </a:bodyPr>
          <a:lstStyle>
            <a:lvl1pPr marL="363538" indent="-363538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 i="1">
                <a:solidFill>
                  <a:srgbClr val="005B8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944"/>
              </a:spcBef>
              <a:buClr>
                <a:srgbClr val="023D6B"/>
              </a:buClr>
              <a:buFont typeface="Wingdings" panose="05000000000000000000" pitchFamily="2" charset="2"/>
              <a:buChar char="§"/>
            </a:pPr>
            <a:r>
              <a:rPr lang="de-DE" altLang="zh-CN" sz="1400" dirty="0">
                <a:solidFill>
                  <a:schemeClr val="bg1">
                    <a:lumMod val="75000"/>
                  </a:schemeClr>
                </a:solidFill>
              </a:rPr>
              <a:t>50% PTFE </a:t>
            </a:r>
            <a:r>
              <a:rPr lang="de-DE" altLang="zh-CN" sz="1400" dirty="0" err="1">
                <a:solidFill>
                  <a:schemeClr val="bg1">
                    <a:lumMod val="75000"/>
                  </a:schemeClr>
                </a:solidFill>
              </a:rPr>
              <a:t>coverage</a:t>
            </a:r>
            <a:r>
              <a:rPr lang="de-DE" altLang="zh-CN" sz="14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de-DE" altLang="zh-CN" sz="1400" dirty="0" err="1">
                <a:solidFill>
                  <a:schemeClr val="bg1">
                    <a:lumMod val="75000"/>
                  </a:schemeClr>
                </a:solidFill>
              </a:rPr>
              <a:t>random</a:t>
            </a:r>
            <a:r>
              <a:rPr lang="de-DE" altLang="zh-CN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zh-CN" sz="1400" dirty="0" err="1">
                <a:solidFill>
                  <a:schemeClr val="bg1">
                    <a:lumMod val="75000"/>
                  </a:schemeClr>
                </a:solidFill>
              </a:rPr>
              <a:t>distributed</a:t>
            </a:r>
            <a:r>
              <a:rPr lang="de-DE" altLang="zh-CN" sz="1400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  <a:p>
            <a:pPr>
              <a:spcBef>
                <a:spcPts val="944"/>
              </a:spcBef>
              <a:buClr>
                <a:srgbClr val="023D6B"/>
              </a:buClr>
              <a:buFont typeface="Wingdings" panose="05000000000000000000" pitchFamily="2" charset="2"/>
              <a:buChar char="§"/>
            </a:pPr>
            <a:r>
              <a:rPr lang="de-DE" altLang="zh-CN" sz="1400" dirty="0">
                <a:solidFill>
                  <a:schemeClr val="bg1">
                    <a:lumMod val="75000"/>
                  </a:schemeClr>
                </a:solidFill>
              </a:rPr>
              <a:t>50% PTFE </a:t>
            </a:r>
            <a:r>
              <a:rPr lang="de-DE" altLang="zh-CN" sz="1400" dirty="0" err="1">
                <a:solidFill>
                  <a:schemeClr val="bg1">
                    <a:lumMod val="75000"/>
                  </a:schemeClr>
                </a:solidFill>
              </a:rPr>
              <a:t>coverage</a:t>
            </a:r>
            <a:r>
              <a:rPr lang="de-DE" altLang="zh-CN" sz="14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de-DE" altLang="zh-CN" sz="1400" dirty="0" err="1">
                <a:solidFill>
                  <a:schemeClr val="bg1">
                    <a:lumMod val="75000"/>
                  </a:schemeClr>
                </a:solidFill>
              </a:rPr>
              <a:t>Upstream</a:t>
            </a:r>
            <a:endParaRPr lang="de-DE" altLang="zh-CN" sz="14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spcBef>
                <a:spcPts val="944"/>
              </a:spcBef>
              <a:buClr>
                <a:srgbClr val="023D6B"/>
              </a:buClr>
              <a:buFont typeface="Wingdings" panose="05000000000000000000" pitchFamily="2" charset="2"/>
              <a:buChar char="§"/>
            </a:pPr>
            <a:r>
              <a:rPr lang="de-DE" altLang="zh-CN" sz="1400" dirty="0">
                <a:solidFill>
                  <a:schemeClr val="tx1"/>
                </a:solidFill>
              </a:rPr>
              <a:t>50% PTFE </a:t>
            </a:r>
            <a:r>
              <a:rPr lang="de-DE" altLang="zh-CN" sz="1400" dirty="0" err="1">
                <a:solidFill>
                  <a:schemeClr val="tx1"/>
                </a:solidFill>
              </a:rPr>
              <a:t>coverage</a:t>
            </a:r>
            <a:r>
              <a:rPr lang="de-DE" altLang="zh-CN" sz="1400" dirty="0">
                <a:solidFill>
                  <a:schemeClr val="tx1"/>
                </a:solidFill>
              </a:rPr>
              <a:t>, Downstream.</a:t>
            </a:r>
          </a:p>
          <a:p>
            <a:pPr>
              <a:spcBef>
                <a:spcPts val="944"/>
              </a:spcBef>
              <a:buClr>
                <a:srgbClr val="023D6B"/>
              </a:buClr>
              <a:buFont typeface="Wingdings" panose="05000000000000000000" pitchFamily="2" charset="2"/>
              <a:buChar char="§"/>
            </a:pPr>
            <a:r>
              <a:rPr lang="de-DE" altLang="zh-CN" sz="1400" dirty="0">
                <a:solidFill>
                  <a:schemeClr val="bg1">
                    <a:lumMod val="75000"/>
                  </a:schemeClr>
                </a:solidFill>
              </a:rPr>
              <a:t>50% PTFE </a:t>
            </a:r>
            <a:r>
              <a:rPr lang="de-DE" altLang="zh-CN" sz="1400" dirty="0" err="1">
                <a:solidFill>
                  <a:schemeClr val="bg1">
                    <a:lumMod val="75000"/>
                  </a:schemeClr>
                </a:solidFill>
              </a:rPr>
              <a:t>coverage</a:t>
            </a:r>
            <a:r>
              <a:rPr lang="de-DE" altLang="zh-CN" sz="14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de-DE" altLang="zh-CN" sz="1400" dirty="0" err="1">
                <a:solidFill>
                  <a:schemeClr val="bg1">
                    <a:lumMod val="75000"/>
                  </a:schemeClr>
                </a:solidFill>
              </a:rPr>
              <a:t>sandwiched</a:t>
            </a:r>
            <a:r>
              <a:rPr lang="de-DE" altLang="zh-CN" sz="1400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30" name="TextBox 26"/>
          <p:cNvSpPr txBox="1">
            <a:spLocks noChangeArrowheads="1"/>
          </p:cNvSpPr>
          <p:nvPr/>
        </p:nvSpPr>
        <p:spPr bwMode="auto">
          <a:xfrm>
            <a:off x="716802" y="3830002"/>
            <a:ext cx="1129972" cy="29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>
            <a:spAutoFit/>
          </a:bodyPr>
          <a:lstStyle>
            <a:lvl1pPr marL="363538" indent="-363538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 i="1">
                <a:solidFill>
                  <a:srgbClr val="005B8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944"/>
              </a:spcBef>
              <a:buClr>
                <a:srgbClr val="023D6B"/>
              </a:buClr>
            </a:pPr>
            <a:r>
              <a:rPr lang="de-DE" altLang="zh-CN" sz="1400" dirty="0">
                <a:solidFill>
                  <a:schemeClr val="tx1"/>
                </a:solidFill>
              </a:rPr>
              <a:t>4.8 </a:t>
            </a:r>
            <a:r>
              <a:rPr lang="de-DE" altLang="zh-CN" sz="1400" dirty="0" err="1">
                <a:solidFill>
                  <a:schemeClr val="tx1"/>
                </a:solidFill>
              </a:rPr>
              <a:t>ms</a:t>
            </a:r>
            <a:endParaRPr lang="en-US" altLang="zh-CN" sz="1400" dirty="0">
              <a:solidFill>
                <a:schemeClr val="tx1"/>
              </a:solidFill>
            </a:endParaRPr>
          </a:p>
        </p:txBody>
      </p:sp>
      <p:sp>
        <p:nvSpPr>
          <p:cNvPr id="31" name="TextBox 26"/>
          <p:cNvSpPr txBox="1">
            <a:spLocks noChangeArrowheads="1"/>
          </p:cNvSpPr>
          <p:nvPr/>
        </p:nvSpPr>
        <p:spPr bwMode="auto">
          <a:xfrm>
            <a:off x="2976746" y="3830002"/>
            <a:ext cx="1129972" cy="29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>
            <a:spAutoFit/>
          </a:bodyPr>
          <a:lstStyle>
            <a:lvl1pPr marL="363538" indent="-363538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 i="1">
                <a:solidFill>
                  <a:srgbClr val="005B8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944"/>
              </a:spcBef>
              <a:buClr>
                <a:srgbClr val="023D6B"/>
              </a:buClr>
            </a:pPr>
            <a:r>
              <a:rPr lang="de-DE" altLang="zh-CN" sz="1400" dirty="0">
                <a:solidFill>
                  <a:schemeClr val="tx1"/>
                </a:solidFill>
              </a:rPr>
              <a:t>9.6 </a:t>
            </a:r>
            <a:r>
              <a:rPr lang="de-DE" altLang="zh-CN" sz="1400" dirty="0" err="1">
                <a:solidFill>
                  <a:schemeClr val="tx1"/>
                </a:solidFill>
              </a:rPr>
              <a:t>ms</a:t>
            </a:r>
            <a:endParaRPr lang="en-US" altLang="zh-CN" sz="1400" dirty="0">
              <a:solidFill>
                <a:schemeClr val="tx1"/>
              </a:solidFill>
            </a:endParaRPr>
          </a:p>
        </p:txBody>
      </p:sp>
      <p:sp>
        <p:nvSpPr>
          <p:cNvPr id="32" name="TextBox 26"/>
          <p:cNvSpPr txBox="1">
            <a:spLocks noChangeArrowheads="1"/>
          </p:cNvSpPr>
          <p:nvPr/>
        </p:nvSpPr>
        <p:spPr bwMode="auto">
          <a:xfrm>
            <a:off x="5170220" y="3830002"/>
            <a:ext cx="1129972" cy="29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>
            <a:spAutoFit/>
          </a:bodyPr>
          <a:lstStyle>
            <a:lvl1pPr marL="363538" indent="-363538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 i="1">
                <a:solidFill>
                  <a:srgbClr val="005B8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944"/>
              </a:spcBef>
              <a:buClr>
                <a:srgbClr val="023D6B"/>
              </a:buClr>
            </a:pPr>
            <a:r>
              <a:rPr lang="de-DE" altLang="zh-CN" sz="1400" dirty="0">
                <a:solidFill>
                  <a:schemeClr val="tx1"/>
                </a:solidFill>
              </a:rPr>
              <a:t>14.4 </a:t>
            </a:r>
            <a:r>
              <a:rPr lang="de-DE" altLang="zh-CN" sz="1400" dirty="0" err="1">
                <a:solidFill>
                  <a:schemeClr val="tx1"/>
                </a:solidFill>
              </a:rPr>
              <a:t>ms</a:t>
            </a:r>
            <a:endParaRPr lang="en-US" altLang="zh-CN" sz="1400" dirty="0">
              <a:solidFill>
                <a:schemeClr val="tx1"/>
              </a:solidFill>
            </a:endParaRPr>
          </a:p>
        </p:txBody>
      </p:sp>
      <p:sp>
        <p:nvSpPr>
          <p:cNvPr id="34" name="TextBox 26"/>
          <p:cNvSpPr txBox="1">
            <a:spLocks noChangeArrowheads="1"/>
          </p:cNvSpPr>
          <p:nvPr/>
        </p:nvSpPr>
        <p:spPr bwMode="auto">
          <a:xfrm>
            <a:off x="7363695" y="3830002"/>
            <a:ext cx="1129972" cy="29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>
            <a:spAutoFit/>
          </a:bodyPr>
          <a:lstStyle>
            <a:lvl1pPr marL="363538" indent="-363538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 i="1">
                <a:solidFill>
                  <a:srgbClr val="005B8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944"/>
              </a:spcBef>
              <a:buClr>
                <a:srgbClr val="023D6B"/>
              </a:buClr>
            </a:pPr>
            <a:r>
              <a:rPr lang="de-DE" altLang="zh-CN" sz="1400" dirty="0">
                <a:solidFill>
                  <a:schemeClr val="tx1"/>
                </a:solidFill>
              </a:rPr>
              <a:t>19.2 </a:t>
            </a:r>
            <a:r>
              <a:rPr lang="de-DE" altLang="zh-CN" sz="1400" dirty="0" err="1">
                <a:solidFill>
                  <a:schemeClr val="tx1"/>
                </a:solidFill>
              </a:rPr>
              <a:t>ms</a:t>
            </a:r>
            <a:endParaRPr lang="en-US" altLang="zh-CN" sz="1400" dirty="0">
              <a:solidFill>
                <a:schemeClr val="tx1"/>
              </a:solidFill>
            </a:endParaRPr>
          </a:p>
        </p:txBody>
      </p:sp>
      <p:pic>
        <p:nvPicPr>
          <p:cNvPr id="18" name="Grafik 1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32308" y="2468358"/>
            <a:ext cx="1993846" cy="1206466"/>
          </a:xfrm>
          <a:prstGeom prst="rect">
            <a:avLst/>
          </a:prstGeom>
          <a:ln>
            <a:noFill/>
          </a:ln>
        </p:spPr>
      </p:pic>
      <p:pic>
        <p:nvPicPr>
          <p:cNvPr id="19" name="Grafik 16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2492308" y="2419313"/>
            <a:ext cx="1993846" cy="1255511"/>
          </a:xfrm>
          <a:prstGeom prst="rect">
            <a:avLst/>
          </a:prstGeom>
          <a:ln>
            <a:noFill/>
          </a:ln>
        </p:spPr>
      </p:pic>
      <p:pic>
        <p:nvPicPr>
          <p:cNvPr id="20" name="Grafik 17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652308" y="2356224"/>
            <a:ext cx="1993846" cy="1318600"/>
          </a:xfrm>
          <a:prstGeom prst="rect">
            <a:avLst/>
          </a:prstGeom>
          <a:ln>
            <a:noFill/>
          </a:ln>
        </p:spPr>
      </p:pic>
      <p:pic>
        <p:nvPicPr>
          <p:cNvPr id="21" name="Grafik 18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6812308" y="2319710"/>
            <a:ext cx="1993846" cy="1355114"/>
          </a:xfrm>
          <a:prstGeom prst="rect">
            <a:avLst/>
          </a:prstGeom>
          <a:ln>
            <a:noFill/>
          </a:ln>
        </p:spPr>
      </p:pic>
      <p:grpSp>
        <p:nvGrpSpPr>
          <p:cNvPr id="4" name="Gruppieren 3"/>
          <p:cNvGrpSpPr/>
          <p:nvPr/>
        </p:nvGrpSpPr>
        <p:grpSpPr>
          <a:xfrm>
            <a:off x="7643077" y="405000"/>
            <a:ext cx="1163077" cy="945000"/>
            <a:chOff x="8211432" y="476672"/>
            <a:chExt cx="1260000" cy="1260000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6"/>
            <a:stretch/>
          </p:blipFill>
          <p:spPr>
            <a:xfrm>
              <a:off x="8211432" y="476672"/>
              <a:ext cx="1260000" cy="1260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4" name="Textfeld 13"/>
            <p:cNvSpPr txBox="1"/>
            <p:nvPr/>
          </p:nvSpPr>
          <p:spPr>
            <a:xfrm>
              <a:off x="8391889" y="1124744"/>
              <a:ext cx="630729" cy="31803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de-DE" sz="1000" dirty="0"/>
                <a:t> </a:t>
              </a:r>
              <a:r>
                <a:rPr lang="de-DE" sz="1000" dirty="0">
                  <a:solidFill>
                    <a:srgbClr val="FF0000"/>
                  </a:solidFill>
                </a:rPr>
                <a:t>PTFE</a:t>
              </a:r>
              <a:r>
                <a:rPr lang="de-DE" sz="1000" dirty="0"/>
                <a:t> </a:t>
              </a:r>
              <a:endParaRPr lang="en-US" sz="1000" dirty="0" err="1"/>
            </a:p>
          </p:txBody>
        </p:sp>
      </p:grpSp>
      <p:sp>
        <p:nvSpPr>
          <p:cNvPr id="16" name="TextBox 26"/>
          <p:cNvSpPr txBox="1">
            <a:spLocks noChangeArrowheads="1"/>
          </p:cNvSpPr>
          <p:nvPr/>
        </p:nvSpPr>
        <p:spPr bwMode="auto">
          <a:xfrm>
            <a:off x="450927" y="4262050"/>
            <a:ext cx="8175678" cy="29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>
            <a:spAutoFit/>
          </a:bodyPr>
          <a:lstStyle>
            <a:lvl1pPr marL="363538" indent="-363538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 i="1">
                <a:solidFill>
                  <a:srgbClr val="005B8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944"/>
              </a:spcBef>
              <a:buClr>
                <a:srgbClr val="023D6B"/>
              </a:buClr>
            </a:pPr>
            <a:r>
              <a:rPr lang="de-DE" altLang="zh-CN" sz="1400" dirty="0" err="1">
                <a:solidFill>
                  <a:schemeClr val="tx1"/>
                </a:solidFill>
              </a:rPr>
              <a:t>No</a:t>
            </a:r>
            <a:r>
              <a:rPr lang="de-DE" altLang="zh-CN" sz="1400" dirty="0">
                <a:solidFill>
                  <a:schemeClr val="tx1"/>
                </a:solidFill>
              </a:rPr>
              <a:t> </a:t>
            </a:r>
            <a:r>
              <a:rPr lang="de-DE" altLang="zh-CN" sz="1400" dirty="0" err="1">
                <a:solidFill>
                  <a:schemeClr val="tx1"/>
                </a:solidFill>
              </a:rPr>
              <a:t>through-pores</a:t>
            </a:r>
            <a:r>
              <a:rPr lang="de-DE" altLang="zh-CN" sz="1400" dirty="0">
                <a:solidFill>
                  <a:schemeClr val="tx1"/>
                </a:solidFill>
              </a:rPr>
              <a:t> in </a:t>
            </a:r>
            <a:r>
              <a:rPr lang="de-DE" altLang="zh-CN" sz="1400" dirty="0" err="1">
                <a:solidFill>
                  <a:schemeClr val="tx1"/>
                </a:solidFill>
              </a:rPr>
              <a:t>the</a:t>
            </a:r>
            <a:r>
              <a:rPr lang="de-DE" altLang="zh-CN" sz="1400" dirty="0">
                <a:solidFill>
                  <a:schemeClr val="tx1"/>
                </a:solidFill>
              </a:rPr>
              <a:t> GDL.</a:t>
            </a:r>
            <a:endParaRPr lang="en-US" altLang="zh-CN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37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3666" y="195487"/>
            <a:ext cx="4474210" cy="196049"/>
          </a:xfrm>
        </p:spPr>
        <p:txBody>
          <a:bodyPr/>
          <a:lstStyle/>
          <a:p>
            <a:r>
              <a:rPr lang="de-DE" dirty="0" smtClean="0">
                <a:solidFill>
                  <a:srgbClr val="023D6B"/>
                </a:solidFill>
              </a:rPr>
              <a:t>PTFE </a:t>
            </a:r>
            <a:r>
              <a:rPr lang="de-DE" dirty="0" err="1" smtClean="0">
                <a:solidFill>
                  <a:srgbClr val="023D6B"/>
                </a:solidFill>
              </a:rPr>
              <a:t>distribution</a:t>
            </a:r>
            <a:endParaRPr lang="de-DE" dirty="0">
              <a:solidFill>
                <a:srgbClr val="023D6B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29" name="TextBox 26"/>
          <p:cNvSpPr txBox="1">
            <a:spLocks noChangeArrowheads="1"/>
          </p:cNvSpPr>
          <p:nvPr/>
        </p:nvSpPr>
        <p:spPr bwMode="auto">
          <a:xfrm>
            <a:off x="290274" y="668704"/>
            <a:ext cx="7871048" cy="128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>
            <a:spAutoFit/>
          </a:bodyPr>
          <a:lstStyle>
            <a:lvl1pPr marL="363538" indent="-363538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 i="1">
                <a:solidFill>
                  <a:srgbClr val="005B8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944"/>
              </a:spcBef>
              <a:buClr>
                <a:srgbClr val="023D6B"/>
              </a:buClr>
              <a:buFont typeface="Wingdings" panose="05000000000000000000" pitchFamily="2" charset="2"/>
              <a:buChar char="§"/>
            </a:pPr>
            <a:r>
              <a:rPr lang="de-DE" altLang="zh-CN" sz="1400" dirty="0">
                <a:solidFill>
                  <a:schemeClr val="bg1">
                    <a:lumMod val="75000"/>
                  </a:schemeClr>
                </a:solidFill>
              </a:rPr>
              <a:t>50% PTFE </a:t>
            </a:r>
            <a:r>
              <a:rPr lang="de-DE" altLang="zh-CN" sz="1400" dirty="0" err="1">
                <a:solidFill>
                  <a:schemeClr val="bg1">
                    <a:lumMod val="75000"/>
                  </a:schemeClr>
                </a:solidFill>
              </a:rPr>
              <a:t>coverage</a:t>
            </a:r>
            <a:r>
              <a:rPr lang="de-DE" altLang="zh-CN" sz="14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de-DE" altLang="zh-CN" sz="1400" dirty="0" err="1">
                <a:solidFill>
                  <a:schemeClr val="bg1">
                    <a:lumMod val="75000"/>
                  </a:schemeClr>
                </a:solidFill>
              </a:rPr>
              <a:t>random</a:t>
            </a:r>
            <a:r>
              <a:rPr lang="de-DE" altLang="zh-CN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zh-CN" sz="1400" dirty="0" err="1">
                <a:solidFill>
                  <a:schemeClr val="bg1">
                    <a:lumMod val="75000"/>
                  </a:schemeClr>
                </a:solidFill>
              </a:rPr>
              <a:t>distributed</a:t>
            </a:r>
            <a:r>
              <a:rPr lang="de-DE" altLang="zh-CN" sz="1400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  <a:p>
            <a:pPr>
              <a:spcBef>
                <a:spcPts val="944"/>
              </a:spcBef>
              <a:buClr>
                <a:srgbClr val="023D6B"/>
              </a:buClr>
              <a:buFont typeface="Wingdings" panose="05000000000000000000" pitchFamily="2" charset="2"/>
              <a:buChar char="§"/>
            </a:pPr>
            <a:r>
              <a:rPr lang="de-DE" altLang="zh-CN" sz="1400" dirty="0">
                <a:solidFill>
                  <a:schemeClr val="bg1">
                    <a:lumMod val="75000"/>
                  </a:schemeClr>
                </a:solidFill>
              </a:rPr>
              <a:t>50% PTFE </a:t>
            </a:r>
            <a:r>
              <a:rPr lang="de-DE" altLang="zh-CN" sz="1400" dirty="0" err="1">
                <a:solidFill>
                  <a:schemeClr val="bg1">
                    <a:lumMod val="75000"/>
                  </a:schemeClr>
                </a:solidFill>
              </a:rPr>
              <a:t>coverage</a:t>
            </a:r>
            <a:r>
              <a:rPr lang="de-DE" altLang="zh-CN" sz="14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de-DE" altLang="zh-CN" sz="1400" dirty="0" err="1">
                <a:solidFill>
                  <a:schemeClr val="bg1">
                    <a:lumMod val="75000"/>
                  </a:schemeClr>
                </a:solidFill>
              </a:rPr>
              <a:t>Upstream</a:t>
            </a:r>
            <a:endParaRPr lang="de-DE" altLang="zh-CN" sz="14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spcBef>
                <a:spcPts val="944"/>
              </a:spcBef>
              <a:buClr>
                <a:srgbClr val="023D6B"/>
              </a:buClr>
              <a:buFont typeface="Wingdings" panose="05000000000000000000" pitchFamily="2" charset="2"/>
              <a:buChar char="§"/>
            </a:pPr>
            <a:r>
              <a:rPr lang="de-DE" altLang="zh-CN" sz="1400" dirty="0">
                <a:solidFill>
                  <a:schemeClr val="bg1">
                    <a:lumMod val="75000"/>
                  </a:schemeClr>
                </a:solidFill>
              </a:rPr>
              <a:t>50% PTFE </a:t>
            </a:r>
            <a:r>
              <a:rPr lang="de-DE" altLang="zh-CN" sz="1400" dirty="0" err="1">
                <a:solidFill>
                  <a:schemeClr val="bg1">
                    <a:lumMod val="75000"/>
                  </a:schemeClr>
                </a:solidFill>
              </a:rPr>
              <a:t>coverage</a:t>
            </a:r>
            <a:r>
              <a:rPr lang="de-DE" altLang="zh-CN" sz="1400" dirty="0">
                <a:solidFill>
                  <a:schemeClr val="bg1">
                    <a:lumMod val="75000"/>
                  </a:schemeClr>
                </a:solidFill>
              </a:rPr>
              <a:t>, Downstream.</a:t>
            </a:r>
          </a:p>
          <a:p>
            <a:pPr>
              <a:spcBef>
                <a:spcPts val="944"/>
              </a:spcBef>
              <a:buClr>
                <a:srgbClr val="023D6B"/>
              </a:buClr>
              <a:buFont typeface="Wingdings" panose="05000000000000000000" pitchFamily="2" charset="2"/>
              <a:buChar char="§"/>
            </a:pPr>
            <a:r>
              <a:rPr lang="de-DE" altLang="zh-CN" sz="1400" dirty="0">
                <a:solidFill>
                  <a:schemeClr val="tx1"/>
                </a:solidFill>
              </a:rPr>
              <a:t>50% PTFE </a:t>
            </a:r>
            <a:r>
              <a:rPr lang="de-DE" altLang="zh-CN" sz="1400" dirty="0" err="1">
                <a:solidFill>
                  <a:schemeClr val="tx1"/>
                </a:solidFill>
              </a:rPr>
              <a:t>coverage</a:t>
            </a:r>
            <a:r>
              <a:rPr lang="de-DE" altLang="zh-CN" sz="1400" dirty="0">
                <a:solidFill>
                  <a:schemeClr val="tx1"/>
                </a:solidFill>
              </a:rPr>
              <a:t>, </a:t>
            </a:r>
            <a:r>
              <a:rPr lang="de-DE" altLang="zh-CN" sz="1400" dirty="0" err="1">
                <a:solidFill>
                  <a:schemeClr val="tx1"/>
                </a:solidFill>
              </a:rPr>
              <a:t>sandwiched</a:t>
            </a:r>
            <a:r>
              <a:rPr lang="de-DE" altLang="zh-CN" sz="1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0" name="TextBox 26"/>
          <p:cNvSpPr txBox="1">
            <a:spLocks noChangeArrowheads="1"/>
          </p:cNvSpPr>
          <p:nvPr/>
        </p:nvSpPr>
        <p:spPr bwMode="auto">
          <a:xfrm>
            <a:off x="716802" y="3884008"/>
            <a:ext cx="1129972" cy="29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>
            <a:spAutoFit/>
          </a:bodyPr>
          <a:lstStyle>
            <a:lvl1pPr marL="363538" indent="-363538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 i="1">
                <a:solidFill>
                  <a:srgbClr val="005B8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944"/>
              </a:spcBef>
              <a:buClr>
                <a:srgbClr val="023D6B"/>
              </a:buClr>
            </a:pPr>
            <a:r>
              <a:rPr lang="de-DE" altLang="zh-CN" sz="1400" dirty="0">
                <a:solidFill>
                  <a:schemeClr val="tx1"/>
                </a:solidFill>
              </a:rPr>
              <a:t>4.8 </a:t>
            </a:r>
            <a:r>
              <a:rPr lang="de-DE" altLang="zh-CN" sz="1400" dirty="0" err="1">
                <a:solidFill>
                  <a:schemeClr val="tx1"/>
                </a:solidFill>
              </a:rPr>
              <a:t>ms</a:t>
            </a:r>
            <a:endParaRPr lang="en-US" altLang="zh-CN" sz="1400" dirty="0">
              <a:solidFill>
                <a:schemeClr val="tx1"/>
              </a:solidFill>
            </a:endParaRPr>
          </a:p>
        </p:txBody>
      </p:sp>
      <p:sp>
        <p:nvSpPr>
          <p:cNvPr id="31" name="TextBox 26"/>
          <p:cNvSpPr txBox="1">
            <a:spLocks noChangeArrowheads="1"/>
          </p:cNvSpPr>
          <p:nvPr/>
        </p:nvSpPr>
        <p:spPr bwMode="auto">
          <a:xfrm>
            <a:off x="2976746" y="3884008"/>
            <a:ext cx="1129972" cy="29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>
            <a:spAutoFit/>
          </a:bodyPr>
          <a:lstStyle>
            <a:lvl1pPr marL="363538" indent="-363538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 i="1">
                <a:solidFill>
                  <a:srgbClr val="005B8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944"/>
              </a:spcBef>
              <a:buClr>
                <a:srgbClr val="023D6B"/>
              </a:buClr>
            </a:pPr>
            <a:r>
              <a:rPr lang="de-DE" altLang="zh-CN" sz="1400" dirty="0">
                <a:solidFill>
                  <a:schemeClr val="tx1"/>
                </a:solidFill>
              </a:rPr>
              <a:t>9.6 </a:t>
            </a:r>
            <a:r>
              <a:rPr lang="de-DE" altLang="zh-CN" sz="1400" dirty="0" err="1">
                <a:solidFill>
                  <a:schemeClr val="tx1"/>
                </a:solidFill>
              </a:rPr>
              <a:t>ms</a:t>
            </a:r>
            <a:endParaRPr lang="en-US" altLang="zh-CN" sz="1400" dirty="0">
              <a:solidFill>
                <a:schemeClr val="tx1"/>
              </a:solidFill>
            </a:endParaRPr>
          </a:p>
        </p:txBody>
      </p:sp>
      <p:sp>
        <p:nvSpPr>
          <p:cNvPr id="32" name="TextBox 26"/>
          <p:cNvSpPr txBox="1">
            <a:spLocks noChangeArrowheads="1"/>
          </p:cNvSpPr>
          <p:nvPr/>
        </p:nvSpPr>
        <p:spPr bwMode="auto">
          <a:xfrm>
            <a:off x="5170220" y="3884008"/>
            <a:ext cx="1129972" cy="29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>
            <a:spAutoFit/>
          </a:bodyPr>
          <a:lstStyle>
            <a:lvl1pPr marL="363538" indent="-363538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 i="1">
                <a:solidFill>
                  <a:srgbClr val="005B8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944"/>
              </a:spcBef>
              <a:buClr>
                <a:srgbClr val="023D6B"/>
              </a:buClr>
            </a:pPr>
            <a:r>
              <a:rPr lang="de-DE" altLang="zh-CN" sz="1400" dirty="0">
                <a:solidFill>
                  <a:schemeClr val="tx1"/>
                </a:solidFill>
              </a:rPr>
              <a:t>14.4 </a:t>
            </a:r>
            <a:r>
              <a:rPr lang="de-DE" altLang="zh-CN" sz="1400" dirty="0" err="1">
                <a:solidFill>
                  <a:schemeClr val="tx1"/>
                </a:solidFill>
              </a:rPr>
              <a:t>ms</a:t>
            </a:r>
            <a:endParaRPr lang="en-US" altLang="zh-CN" sz="1400" dirty="0">
              <a:solidFill>
                <a:schemeClr val="tx1"/>
              </a:solidFill>
            </a:endParaRPr>
          </a:p>
        </p:txBody>
      </p:sp>
      <p:sp>
        <p:nvSpPr>
          <p:cNvPr id="34" name="TextBox 26"/>
          <p:cNvSpPr txBox="1">
            <a:spLocks noChangeArrowheads="1"/>
          </p:cNvSpPr>
          <p:nvPr/>
        </p:nvSpPr>
        <p:spPr bwMode="auto">
          <a:xfrm>
            <a:off x="7363695" y="3884008"/>
            <a:ext cx="1129972" cy="29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>
            <a:spAutoFit/>
          </a:bodyPr>
          <a:lstStyle>
            <a:lvl1pPr marL="363538" indent="-363538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 i="1">
                <a:solidFill>
                  <a:srgbClr val="005B8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944"/>
              </a:spcBef>
              <a:buClr>
                <a:srgbClr val="023D6B"/>
              </a:buClr>
            </a:pPr>
            <a:r>
              <a:rPr lang="de-DE" altLang="zh-CN" sz="1400" dirty="0">
                <a:solidFill>
                  <a:schemeClr val="tx1"/>
                </a:solidFill>
              </a:rPr>
              <a:t>19.2 </a:t>
            </a:r>
            <a:r>
              <a:rPr lang="de-DE" altLang="zh-CN" sz="1400" dirty="0" err="1">
                <a:solidFill>
                  <a:schemeClr val="tx1"/>
                </a:solidFill>
              </a:rPr>
              <a:t>ms</a:t>
            </a:r>
            <a:endParaRPr lang="en-US" altLang="zh-CN" sz="1400" dirty="0">
              <a:solidFill>
                <a:schemeClr val="tx1"/>
              </a:solidFill>
            </a:endParaRPr>
          </a:p>
        </p:txBody>
      </p:sp>
      <p:pic>
        <p:nvPicPr>
          <p:cNvPr id="18" name="Grafik 2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32308" y="2471159"/>
            <a:ext cx="1993846" cy="1257671"/>
          </a:xfrm>
          <a:prstGeom prst="rect">
            <a:avLst/>
          </a:prstGeom>
          <a:ln>
            <a:noFill/>
          </a:ln>
        </p:spPr>
      </p:pic>
      <p:pic>
        <p:nvPicPr>
          <p:cNvPr id="19" name="Grafik 28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2503385" y="2370044"/>
            <a:ext cx="1993846" cy="1358786"/>
          </a:xfrm>
          <a:prstGeom prst="rect">
            <a:avLst/>
          </a:prstGeom>
          <a:ln>
            <a:noFill/>
          </a:ln>
        </p:spPr>
      </p:pic>
      <p:pic>
        <p:nvPicPr>
          <p:cNvPr id="20" name="Grafik 29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674462" y="2372204"/>
            <a:ext cx="1993846" cy="1356626"/>
          </a:xfrm>
          <a:prstGeom prst="rect">
            <a:avLst/>
          </a:prstGeom>
          <a:ln>
            <a:noFill/>
          </a:ln>
        </p:spPr>
      </p:pic>
      <p:pic>
        <p:nvPicPr>
          <p:cNvPr id="21" name="Grafik 30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6845539" y="2177753"/>
            <a:ext cx="1993846" cy="1551077"/>
          </a:xfrm>
          <a:prstGeom prst="rect">
            <a:avLst/>
          </a:prstGeom>
          <a:ln>
            <a:noFill/>
          </a:ln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/>
          <a:stretch/>
        </p:blipFill>
        <p:spPr>
          <a:xfrm>
            <a:off x="7643077" y="405000"/>
            <a:ext cx="1163077" cy="945000"/>
          </a:xfrm>
          <a:prstGeom prst="rect">
            <a:avLst/>
          </a:prstGeom>
          <a:ln>
            <a:noFill/>
          </a:ln>
        </p:spPr>
      </p:pic>
      <p:sp>
        <p:nvSpPr>
          <p:cNvPr id="14" name="TextBox 26"/>
          <p:cNvSpPr txBox="1">
            <a:spLocks noChangeArrowheads="1"/>
          </p:cNvSpPr>
          <p:nvPr/>
        </p:nvSpPr>
        <p:spPr bwMode="auto">
          <a:xfrm>
            <a:off x="450927" y="4262050"/>
            <a:ext cx="8175678" cy="29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>
            <a:spAutoFit/>
          </a:bodyPr>
          <a:lstStyle>
            <a:lvl1pPr marL="363538" indent="-363538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 i="1">
                <a:solidFill>
                  <a:srgbClr val="005B8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944"/>
              </a:spcBef>
              <a:buClr>
                <a:srgbClr val="023D6B"/>
              </a:buClr>
            </a:pPr>
            <a:r>
              <a:rPr lang="de-DE" altLang="zh-CN" sz="1400" dirty="0">
                <a:solidFill>
                  <a:schemeClr val="tx1"/>
                </a:solidFill>
              </a:rPr>
              <a:t>Large </a:t>
            </a:r>
            <a:r>
              <a:rPr lang="de-DE" altLang="zh-CN" sz="1400" dirty="0" err="1">
                <a:solidFill>
                  <a:schemeClr val="tx1"/>
                </a:solidFill>
              </a:rPr>
              <a:t>through-pores</a:t>
            </a:r>
            <a:r>
              <a:rPr lang="de-DE" altLang="zh-CN" sz="1400" dirty="0">
                <a:solidFill>
                  <a:schemeClr val="tx1"/>
                </a:solidFill>
              </a:rPr>
              <a:t> in </a:t>
            </a:r>
            <a:r>
              <a:rPr lang="de-DE" altLang="zh-CN" sz="1400" dirty="0" err="1">
                <a:solidFill>
                  <a:schemeClr val="tx1"/>
                </a:solidFill>
              </a:rPr>
              <a:t>the</a:t>
            </a:r>
            <a:r>
              <a:rPr lang="de-DE" altLang="zh-CN" sz="1400" dirty="0">
                <a:solidFill>
                  <a:schemeClr val="tx1"/>
                </a:solidFill>
              </a:rPr>
              <a:t> GDL – but </a:t>
            </a:r>
            <a:r>
              <a:rPr lang="de-DE" altLang="zh-CN" sz="1400" dirty="0" err="1">
                <a:solidFill>
                  <a:schemeClr val="tx1"/>
                </a:solidFill>
              </a:rPr>
              <a:t>they</a:t>
            </a:r>
            <a:r>
              <a:rPr lang="de-DE" altLang="zh-CN" sz="1400" dirty="0">
                <a:solidFill>
                  <a:schemeClr val="tx1"/>
                </a:solidFill>
              </a:rPr>
              <a:t> </a:t>
            </a:r>
            <a:r>
              <a:rPr lang="de-DE" altLang="zh-CN" sz="1400" dirty="0" err="1">
                <a:solidFill>
                  <a:schemeClr val="tx1"/>
                </a:solidFill>
              </a:rPr>
              <a:t>get</a:t>
            </a:r>
            <a:r>
              <a:rPr lang="de-DE" altLang="zh-CN" sz="1400" dirty="0">
                <a:solidFill>
                  <a:schemeClr val="tx1"/>
                </a:solidFill>
              </a:rPr>
              <a:t> </a:t>
            </a:r>
            <a:r>
              <a:rPr lang="de-DE" altLang="zh-CN" sz="1400" dirty="0" err="1">
                <a:solidFill>
                  <a:schemeClr val="tx1"/>
                </a:solidFill>
              </a:rPr>
              <a:t>closed</a:t>
            </a:r>
            <a:r>
              <a:rPr lang="de-DE" altLang="zh-CN" sz="1400" dirty="0">
                <a:solidFill>
                  <a:schemeClr val="tx1"/>
                </a:solidFill>
              </a:rPr>
              <a:t>.</a:t>
            </a:r>
            <a:endParaRPr lang="en-US" altLang="zh-CN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5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Summary</a:t>
            </a:r>
            <a:endParaRPr lang="de-DE" dirty="0"/>
          </a:p>
        </p:txBody>
      </p:sp>
      <p:sp>
        <p:nvSpPr>
          <p:cNvPr id="25" name="矩形 1"/>
          <p:cNvSpPr>
            <a:spLocks noChangeArrowheads="1"/>
          </p:cNvSpPr>
          <p:nvPr/>
        </p:nvSpPr>
        <p:spPr bwMode="auto">
          <a:xfrm>
            <a:off x="497325" y="627535"/>
            <a:ext cx="8148327" cy="1925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77925" tIns="38963" rIns="77925" bIns="3896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92219" indent="-292219">
              <a:spcBef>
                <a:spcPts val="944"/>
              </a:spcBef>
              <a:buClr>
                <a:srgbClr val="023D6B"/>
              </a:buClr>
              <a:buFont typeface="Wingdings" panose="05000000000000000000" pitchFamily="2" charset="2"/>
              <a:buChar char="§"/>
            </a:pPr>
            <a:r>
              <a:rPr lang="en-US" altLang="zh-CN" dirty="0" smtClean="0"/>
              <a:t>Liquid </a:t>
            </a:r>
            <a:r>
              <a:rPr lang="en-US" altLang="zh-CN" dirty="0"/>
              <a:t>water transport through GDL process are different in stochastic geometries and some droplets emerging on GDL surface</a:t>
            </a:r>
          </a:p>
          <a:p>
            <a:pPr marL="292219" indent="-292219">
              <a:spcBef>
                <a:spcPts val="944"/>
              </a:spcBef>
              <a:buClr>
                <a:srgbClr val="023D6B"/>
              </a:buClr>
              <a:buFont typeface="Wingdings" panose="05000000000000000000" pitchFamily="2" charset="2"/>
              <a:buChar char="§"/>
              <a:tabLst>
                <a:tab pos="283485" algn="l"/>
              </a:tabLst>
            </a:pPr>
            <a:r>
              <a:rPr lang="en-US" altLang="zh-CN" dirty="0"/>
              <a:t>Droplet shapes are irregular and </a:t>
            </a:r>
            <a:r>
              <a:rPr lang="en-US" altLang="zh-CN" dirty="0" smtClean="0"/>
              <a:t>vary </a:t>
            </a:r>
            <a:r>
              <a:rPr lang="en-US" altLang="zh-CN" dirty="0"/>
              <a:t>with different positions and geometries</a:t>
            </a:r>
          </a:p>
          <a:p>
            <a:pPr marL="292219" indent="-292219">
              <a:spcBef>
                <a:spcPts val="944"/>
              </a:spcBef>
              <a:buClr>
                <a:srgbClr val="023D6B"/>
              </a:buClr>
              <a:buFont typeface="Wingdings" panose="05000000000000000000" pitchFamily="2" charset="2"/>
              <a:buChar char="§"/>
            </a:pPr>
            <a:r>
              <a:rPr lang="en-US" altLang="zh-CN" dirty="0"/>
              <a:t>Apparent contact angles are different from the idealized value and more accurate</a:t>
            </a:r>
          </a:p>
          <a:p>
            <a:pPr marL="292219" indent="-292219">
              <a:spcBef>
                <a:spcPts val="944"/>
              </a:spcBef>
              <a:buClr>
                <a:srgbClr val="023D6B"/>
              </a:buClr>
              <a:buFont typeface="Wingdings" panose="05000000000000000000" pitchFamily="2" charset="2"/>
              <a:buChar char="§"/>
            </a:pPr>
            <a:r>
              <a:rPr lang="de-DE" altLang="zh-CN" dirty="0" smtClean="0"/>
              <a:t>Distribution </a:t>
            </a:r>
            <a:r>
              <a:rPr lang="de-DE" altLang="zh-CN" dirty="0" err="1" smtClean="0"/>
              <a:t>of</a:t>
            </a:r>
            <a:r>
              <a:rPr lang="de-DE" altLang="zh-CN" dirty="0" smtClean="0"/>
              <a:t> PTFE </a:t>
            </a:r>
            <a:r>
              <a:rPr lang="de-DE" altLang="zh-CN" dirty="0" err="1" smtClean="0"/>
              <a:t>can</a:t>
            </a:r>
            <a:r>
              <a:rPr lang="de-DE" altLang="zh-CN" dirty="0" smtClean="0"/>
              <a:t> </a:t>
            </a:r>
            <a:r>
              <a:rPr lang="de-DE" altLang="zh-CN" dirty="0" err="1" smtClean="0"/>
              <a:t>induce</a:t>
            </a:r>
            <a:r>
              <a:rPr lang="de-DE" altLang="zh-CN" dirty="0" smtClean="0"/>
              <a:t> additional </a:t>
            </a:r>
            <a:r>
              <a:rPr lang="de-DE" altLang="zh-CN" dirty="0" err="1" smtClean="0"/>
              <a:t>effects</a:t>
            </a:r>
            <a:r>
              <a:rPr lang="de-DE" altLang="zh-CN" dirty="0" smtClean="0"/>
              <a:t>.</a:t>
            </a:r>
            <a:endParaRPr lang="de-DE" altLang="zh-CN" baseline="30000" dirty="0"/>
          </a:p>
          <a:p>
            <a:pPr marL="292219" indent="-292219">
              <a:spcBef>
                <a:spcPts val="944"/>
              </a:spcBef>
              <a:buClr>
                <a:srgbClr val="023D6B"/>
              </a:buClr>
              <a:buFont typeface="Wingdings" panose="05000000000000000000" pitchFamily="2" charset="2"/>
              <a:buChar char="§"/>
            </a:pPr>
            <a:r>
              <a:rPr lang="de-DE" altLang="zh-CN" dirty="0" smtClean="0"/>
              <a:t>PTFE </a:t>
            </a:r>
            <a:r>
              <a:rPr lang="de-DE" altLang="zh-CN" dirty="0" err="1" smtClean="0"/>
              <a:t>is</a:t>
            </a:r>
            <a:r>
              <a:rPr lang="de-DE" altLang="zh-CN" dirty="0" smtClean="0"/>
              <a:t> </a:t>
            </a:r>
            <a:r>
              <a:rPr lang="de-DE" altLang="zh-CN" dirty="0" err="1" smtClean="0"/>
              <a:t>most</a:t>
            </a:r>
            <a:r>
              <a:rPr lang="de-DE" altLang="zh-CN" dirty="0" smtClean="0"/>
              <a:t> </a:t>
            </a:r>
            <a:r>
              <a:rPr lang="de-DE" altLang="zh-CN" dirty="0" err="1" smtClean="0"/>
              <a:t>effective</a:t>
            </a:r>
            <a:r>
              <a:rPr lang="de-DE" altLang="zh-CN" dirty="0" smtClean="0"/>
              <a:t> in </a:t>
            </a:r>
            <a:r>
              <a:rPr lang="de-DE" altLang="zh-CN" dirty="0" err="1" smtClean="0"/>
              <a:t>the</a:t>
            </a:r>
            <a:r>
              <a:rPr lang="de-DE" altLang="zh-CN" dirty="0" smtClean="0"/>
              <a:t> </a:t>
            </a:r>
            <a:r>
              <a:rPr lang="de-DE" altLang="zh-CN" dirty="0" err="1" smtClean="0"/>
              <a:t>upstream</a:t>
            </a:r>
            <a:r>
              <a:rPr lang="de-DE" altLang="zh-CN" dirty="0" smtClean="0"/>
              <a:t> </a:t>
            </a:r>
            <a:r>
              <a:rPr lang="de-DE" altLang="zh-CN" dirty="0" err="1" smtClean="0"/>
              <a:t>region</a:t>
            </a:r>
            <a:r>
              <a:rPr lang="de-DE" altLang="zh-CN" dirty="0" smtClean="0"/>
              <a:t> </a:t>
            </a:r>
            <a:r>
              <a:rPr lang="de-DE" altLang="zh-CN" dirty="0" err="1" smtClean="0"/>
              <a:t>of</a:t>
            </a:r>
            <a:r>
              <a:rPr lang="de-DE" altLang="zh-CN" dirty="0" smtClean="0"/>
              <a:t> </a:t>
            </a:r>
            <a:r>
              <a:rPr lang="de-DE" altLang="zh-CN" dirty="0" err="1" smtClean="0"/>
              <a:t>the</a:t>
            </a:r>
            <a:r>
              <a:rPr lang="de-DE" altLang="zh-CN" dirty="0" smtClean="0"/>
              <a:t> GDL.</a:t>
            </a:r>
            <a:endParaRPr lang="en-US" altLang="zh-CN" dirty="0"/>
          </a:p>
        </p:txBody>
      </p:sp>
      <p:sp>
        <p:nvSpPr>
          <p:cNvPr id="5" name="文本框 4"/>
          <p:cNvSpPr txBox="1"/>
          <p:nvPr/>
        </p:nvSpPr>
        <p:spPr>
          <a:xfrm>
            <a:off x="519989" y="3165816"/>
            <a:ext cx="8147507" cy="1617570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marL="211053" indent="-211053"/>
            <a:r>
              <a:rPr lang="en-US" altLang="zh-CN" sz="1000" dirty="0"/>
              <a:t>[1] </a:t>
            </a:r>
            <a:r>
              <a:rPr lang="en-US" altLang="zh-CN" sz="1000" dirty="0"/>
              <a:t>	J. Yu</a:t>
            </a:r>
            <a:r>
              <a:rPr lang="en-US" altLang="zh-CN" sz="1000" dirty="0"/>
              <a:t>, D</a:t>
            </a:r>
            <a:r>
              <a:rPr lang="en-US" altLang="zh-CN" sz="1000" dirty="0"/>
              <a:t>. </a:t>
            </a:r>
            <a:r>
              <a:rPr lang="en-US" altLang="zh-CN" sz="1000" dirty="0" err="1"/>
              <a:t>Froning</a:t>
            </a:r>
            <a:r>
              <a:rPr lang="en-US" altLang="zh-CN" sz="1000" dirty="0"/>
              <a:t>, U</a:t>
            </a:r>
            <a:r>
              <a:rPr lang="en-US" altLang="zh-CN" sz="1000" dirty="0"/>
              <a:t>. Reimer</a:t>
            </a:r>
            <a:r>
              <a:rPr lang="en-US" altLang="zh-CN" sz="1000" dirty="0"/>
              <a:t>, W. </a:t>
            </a:r>
            <a:r>
              <a:rPr lang="en-US" altLang="zh-CN" sz="1000" dirty="0" err="1"/>
              <a:t>Lehnert</a:t>
            </a:r>
            <a:r>
              <a:rPr lang="en-US" altLang="zh-CN" sz="1000" dirty="0"/>
              <a:t>, Apparent contact angles of liquid water droplet breaking through a gas diffusion layer of polymer electrolyte membrane fuel cell, </a:t>
            </a:r>
            <a:r>
              <a:rPr lang="en-US" altLang="zh-CN" sz="1000" i="1" dirty="0"/>
              <a:t>Int. J. Hydrogen Energy</a:t>
            </a:r>
            <a:r>
              <a:rPr lang="en-US" altLang="zh-CN" sz="1000" dirty="0"/>
              <a:t>, </a:t>
            </a:r>
            <a:r>
              <a:rPr lang="en-US" altLang="zh-CN" sz="1000" b="1" dirty="0"/>
              <a:t>43</a:t>
            </a:r>
            <a:r>
              <a:rPr lang="en-US" altLang="zh-CN" sz="1000" dirty="0"/>
              <a:t> (2018) 6318-30.</a:t>
            </a:r>
            <a:endParaRPr lang="en-US" altLang="zh-CN" sz="1000" dirty="0"/>
          </a:p>
          <a:p>
            <a:pPr marL="211053" indent="-211053"/>
            <a:r>
              <a:rPr lang="en-US" altLang="zh-CN" sz="1000" dirty="0"/>
              <a:t>[2] </a:t>
            </a:r>
            <a:r>
              <a:rPr lang="en-US" altLang="zh-CN" sz="1000" dirty="0"/>
              <a:t>	J. Yu</a:t>
            </a:r>
            <a:r>
              <a:rPr lang="en-US" altLang="zh-CN" sz="1000" dirty="0"/>
              <a:t>, D</a:t>
            </a:r>
            <a:r>
              <a:rPr lang="en-US" altLang="zh-CN" sz="1000" dirty="0"/>
              <a:t>. </a:t>
            </a:r>
            <a:r>
              <a:rPr lang="en-US" altLang="zh-CN" sz="1000" dirty="0" err="1"/>
              <a:t>Froning</a:t>
            </a:r>
            <a:r>
              <a:rPr lang="en-US" altLang="zh-CN" sz="1000" dirty="0"/>
              <a:t>, U</a:t>
            </a:r>
            <a:r>
              <a:rPr lang="en-US" altLang="zh-CN" sz="1000" dirty="0"/>
              <a:t>. Reimer</a:t>
            </a:r>
            <a:r>
              <a:rPr lang="en-US" altLang="zh-CN" sz="1000" dirty="0"/>
              <a:t>, W. </a:t>
            </a:r>
            <a:r>
              <a:rPr lang="en-US" altLang="zh-CN" sz="1000" dirty="0" err="1"/>
              <a:t>Lehnert</a:t>
            </a:r>
            <a:r>
              <a:rPr lang="en-US" altLang="zh-CN" sz="1000" dirty="0"/>
              <a:t>, Liquid water breakthrough location distances on a gas diffusion layer of polymer electrolyte membrane fuel cell. </a:t>
            </a:r>
            <a:r>
              <a:rPr lang="en-US" altLang="zh-CN" sz="1000" i="1" dirty="0"/>
              <a:t>J. Power Sources</a:t>
            </a:r>
            <a:r>
              <a:rPr lang="en-US" altLang="zh-CN" sz="1000" dirty="0"/>
              <a:t> </a:t>
            </a:r>
            <a:r>
              <a:rPr lang="en-US" altLang="zh-CN" sz="1000" b="1" dirty="0"/>
              <a:t>389</a:t>
            </a:r>
            <a:r>
              <a:rPr lang="en-US" altLang="zh-CN" sz="1000" dirty="0"/>
              <a:t> (2018) </a:t>
            </a:r>
            <a:r>
              <a:rPr lang="en-US" altLang="zh-CN" sz="1000" dirty="0"/>
              <a:t>56-60. </a:t>
            </a:r>
          </a:p>
          <a:p>
            <a:pPr marL="211053" indent="-211053"/>
            <a:r>
              <a:rPr lang="de-DE" altLang="zh-CN" sz="1000" dirty="0"/>
              <a:t>[3] 	D. </a:t>
            </a:r>
            <a:r>
              <a:rPr lang="de-DE" altLang="zh-CN" sz="1000" dirty="0" err="1"/>
              <a:t>Froning</a:t>
            </a:r>
            <a:r>
              <a:rPr lang="de-DE" altLang="zh-CN" sz="1000" dirty="0"/>
              <a:t>, J. </a:t>
            </a:r>
            <a:r>
              <a:rPr lang="de-DE" altLang="zh-CN" sz="1000" dirty="0" err="1"/>
              <a:t>Yu</a:t>
            </a:r>
            <a:r>
              <a:rPr lang="de-DE" altLang="zh-CN" sz="1000" dirty="0"/>
              <a:t>, U. Reimer, W. Lehnert, Statistische Analyse des lokalen Wassertransportes einer Polymer-Elektrolyt-Brennstoffzelle. </a:t>
            </a:r>
            <a:r>
              <a:rPr lang="de-DE" altLang="zh-CN" sz="1000" i="1" dirty="0"/>
              <a:t>Chem. Ing. Tech.</a:t>
            </a:r>
            <a:r>
              <a:rPr lang="de-DE" altLang="zh-CN" sz="1000" dirty="0"/>
              <a:t>, </a:t>
            </a:r>
            <a:r>
              <a:rPr lang="de-DE" altLang="zh-CN" sz="1000" i="1" dirty="0"/>
              <a:t>91</a:t>
            </a:r>
            <a:r>
              <a:rPr lang="de-DE" altLang="zh-CN" sz="1000" dirty="0"/>
              <a:t> (2019), </a:t>
            </a:r>
            <a:r>
              <a:rPr lang="de-DE" altLang="zh-CN" sz="1000" dirty="0">
                <a:hlinkClick r:id="rId2"/>
              </a:rPr>
              <a:t>https://</a:t>
            </a:r>
            <a:r>
              <a:rPr lang="de-DE" altLang="zh-CN" sz="1000" dirty="0">
                <a:hlinkClick r:id="rId2"/>
              </a:rPr>
              <a:t>doi.org/10.1002/cite.201800158</a:t>
            </a:r>
            <a:r>
              <a:rPr lang="de-DE" altLang="zh-CN" sz="1000" dirty="0"/>
              <a:t>. </a:t>
            </a:r>
            <a:r>
              <a:rPr lang="de-DE" altLang="zh-CN" sz="1000" i="1" dirty="0"/>
              <a:t> </a:t>
            </a:r>
            <a:endParaRPr lang="de-DE" altLang="zh-CN" sz="1000" dirty="0"/>
          </a:p>
          <a:p>
            <a:pPr marL="211053" indent="-211053"/>
            <a:r>
              <a:rPr lang="de-DE" altLang="zh-CN" sz="1000" dirty="0"/>
              <a:t>[4]	M. Andersson, S. B. </a:t>
            </a:r>
            <a:r>
              <a:rPr lang="de-DE" altLang="zh-CN" sz="1000" dirty="0" err="1"/>
              <a:t>Beale</a:t>
            </a:r>
            <a:r>
              <a:rPr lang="de-DE" altLang="zh-CN" sz="1000" dirty="0"/>
              <a:t>, D. </a:t>
            </a:r>
            <a:r>
              <a:rPr lang="de-DE" altLang="zh-CN" sz="1000" dirty="0" err="1"/>
              <a:t>Froning</a:t>
            </a:r>
            <a:r>
              <a:rPr lang="de-DE" altLang="zh-CN" sz="1000" dirty="0"/>
              <a:t>, J. </a:t>
            </a:r>
            <a:r>
              <a:rPr lang="de-DE" altLang="zh-CN" sz="1000" dirty="0" err="1"/>
              <a:t>Yu</a:t>
            </a:r>
            <a:r>
              <a:rPr lang="de-DE" altLang="zh-CN" sz="1000" dirty="0"/>
              <a:t>, W. Lehnert, </a:t>
            </a:r>
            <a:r>
              <a:rPr lang="de-DE" altLang="zh-CN" sz="1000" dirty="0" err="1"/>
              <a:t>Coupling</a:t>
            </a:r>
            <a:r>
              <a:rPr lang="de-DE" altLang="zh-CN" sz="1000" dirty="0"/>
              <a:t> </a:t>
            </a:r>
            <a:r>
              <a:rPr lang="de-DE" altLang="zh-CN" sz="1000" dirty="0" err="1"/>
              <a:t>of</a:t>
            </a:r>
            <a:r>
              <a:rPr lang="de-DE" altLang="zh-CN" sz="1000" dirty="0"/>
              <a:t> </a:t>
            </a:r>
            <a:r>
              <a:rPr lang="de-DE" altLang="zh-CN" sz="1000" dirty="0" err="1"/>
              <a:t>Lattice</a:t>
            </a:r>
            <a:r>
              <a:rPr lang="de-DE" altLang="zh-CN" sz="1000" dirty="0"/>
              <a:t> Boltzmann </a:t>
            </a:r>
            <a:r>
              <a:rPr lang="de-DE" altLang="zh-CN" sz="1000" dirty="0" err="1"/>
              <a:t>and</a:t>
            </a:r>
            <a:r>
              <a:rPr lang="de-DE" altLang="zh-CN" sz="1000" dirty="0"/>
              <a:t> Volume </a:t>
            </a:r>
            <a:r>
              <a:rPr lang="de-DE" altLang="zh-CN" sz="1000" dirty="0" err="1"/>
              <a:t>of</a:t>
            </a:r>
            <a:r>
              <a:rPr lang="de-DE" altLang="zh-CN" sz="1000" dirty="0"/>
              <a:t> Fluid </a:t>
            </a:r>
            <a:r>
              <a:rPr lang="de-DE" altLang="zh-CN" sz="1000" dirty="0" err="1"/>
              <a:t>Approaches</a:t>
            </a:r>
            <a:r>
              <a:rPr lang="de-DE" altLang="zh-CN" sz="1000" dirty="0"/>
              <a:t> </a:t>
            </a:r>
            <a:r>
              <a:rPr lang="de-DE" altLang="zh-CN" sz="1000" dirty="0" err="1"/>
              <a:t>to</a:t>
            </a:r>
            <a:r>
              <a:rPr lang="de-DE" altLang="zh-CN" sz="1000" dirty="0"/>
              <a:t> Study </a:t>
            </a:r>
            <a:r>
              <a:rPr lang="de-DE" altLang="zh-CN" sz="1000" dirty="0" err="1"/>
              <a:t>the</a:t>
            </a:r>
            <a:r>
              <a:rPr lang="de-DE" altLang="zh-CN" sz="1000" dirty="0"/>
              <a:t> </a:t>
            </a:r>
            <a:r>
              <a:rPr lang="de-DE" altLang="zh-CN" sz="1000" dirty="0" err="1"/>
              <a:t>Droplet</a:t>
            </a:r>
            <a:r>
              <a:rPr lang="de-DE" altLang="zh-CN" sz="1000" dirty="0"/>
              <a:t> </a:t>
            </a:r>
            <a:r>
              <a:rPr lang="de-DE" altLang="zh-CN" sz="1000" dirty="0" err="1"/>
              <a:t>Behavior</a:t>
            </a:r>
            <a:r>
              <a:rPr lang="de-DE" altLang="zh-CN" sz="1000" dirty="0"/>
              <a:t> at </a:t>
            </a:r>
            <a:r>
              <a:rPr lang="de-DE" altLang="zh-CN" sz="1000" dirty="0" err="1"/>
              <a:t>the</a:t>
            </a:r>
            <a:r>
              <a:rPr lang="de-DE" altLang="zh-CN" sz="1000" dirty="0"/>
              <a:t> Gas Diffusion Layer/Gas Channel Interface. </a:t>
            </a:r>
            <a:r>
              <a:rPr lang="de-DE" altLang="zh-CN" sz="1000" i="1" dirty="0"/>
              <a:t>ECS Trans. </a:t>
            </a:r>
            <a:r>
              <a:rPr lang="de-DE" altLang="zh-CN" sz="1000" b="1" dirty="0"/>
              <a:t>86</a:t>
            </a:r>
            <a:r>
              <a:rPr lang="de-DE" altLang="zh-CN" sz="1000" dirty="0"/>
              <a:t> (2018) 329-338.</a:t>
            </a:r>
          </a:p>
          <a:p>
            <a:pPr marL="211053" indent="-211053"/>
            <a:r>
              <a:rPr lang="de-DE" altLang="zh-CN" sz="1000" dirty="0"/>
              <a:t>[5]	J. </a:t>
            </a:r>
            <a:r>
              <a:rPr lang="de-DE" altLang="zh-CN" sz="1000" dirty="0" err="1"/>
              <a:t>Yu</a:t>
            </a:r>
            <a:r>
              <a:rPr lang="de-DE" altLang="zh-CN" sz="1000" dirty="0"/>
              <a:t>, </a:t>
            </a:r>
            <a:r>
              <a:rPr lang="de-DE" altLang="zh-CN" sz="1000" dirty="0" err="1"/>
              <a:t>Lattice</a:t>
            </a:r>
            <a:r>
              <a:rPr lang="de-DE" altLang="zh-CN" sz="1000" dirty="0"/>
              <a:t> Boltzmann </a:t>
            </a:r>
            <a:r>
              <a:rPr lang="de-DE" altLang="zh-CN" sz="1000" dirty="0" err="1"/>
              <a:t>Simulations</a:t>
            </a:r>
            <a:r>
              <a:rPr lang="de-DE" altLang="zh-CN" sz="1000" dirty="0"/>
              <a:t> in Components </a:t>
            </a:r>
            <a:r>
              <a:rPr lang="de-DE" altLang="zh-CN" sz="1000" dirty="0" err="1"/>
              <a:t>of</a:t>
            </a:r>
            <a:r>
              <a:rPr lang="de-DE" altLang="zh-CN" sz="1000" dirty="0"/>
              <a:t> Polymer </a:t>
            </a:r>
            <a:r>
              <a:rPr lang="de-DE" altLang="zh-CN" sz="1000" dirty="0" err="1"/>
              <a:t>Electrolyte</a:t>
            </a:r>
            <a:r>
              <a:rPr lang="de-DE" altLang="zh-CN" sz="1000" dirty="0"/>
              <a:t> Fuel </a:t>
            </a:r>
            <a:r>
              <a:rPr lang="de-DE" altLang="zh-CN" sz="1000" dirty="0" err="1"/>
              <a:t>Cell</a:t>
            </a:r>
            <a:r>
              <a:rPr lang="de-DE" altLang="zh-CN" sz="1000" dirty="0"/>
              <a:t>, </a:t>
            </a:r>
            <a:r>
              <a:rPr lang="de-DE" altLang="zh-CN" sz="1000" dirty="0" err="1"/>
              <a:t>PhD</a:t>
            </a:r>
            <a:r>
              <a:rPr lang="de-DE" altLang="zh-CN" sz="1000" dirty="0"/>
              <a:t> </a:t>
            </a:r>
            <a:r>
              <a:rPr lang="de-DE" altLang="zh-CN" sz="1000" dirty="0" err="1"/>
              <a:t>thesis</a:t>
            </a:r>
            <a:r>
              <a:rPr lang="de-DE" altLang="zh-CN" sz="1000" dirty="0"/>
              <a:t>, RWTH Aachen University (2018), Aachen, Germany.</a:t>
            </a:r>
            <a:endParaRPr lang="zh-CN" altLang="en-US" sz="1000" dirty="0"/>
          </a:p>
        </p:txBody>
      </p:sp>
      <p:sp>
        <p:nvSpPr>
          <p:cNvPr id="6" name="Foliennummernplatzhalter 2"/>
          <p:cNvSpPr txBox="1">
            <a:spLocks/>
          </p:cNvSpPr>
          <p:nvPr/>
        </p:nvSpPr>
        <p:spPr>
          <a:xfrm>
            <a:off x="6566067" y="4883052"/>
            <a:ext cx="398814" cy="1729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2F4D17-1AD6-42D9-B93A-EB002C62F438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806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83223" y="3280674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/>
          <a:lstStyle/>
          <a:p>
            <a:pPr algn="ctr"/>
            <a:r>
              <a:rPr lang="en-GB" sz="2200" b="1" dirty="0">
                <a:solidFill>
                  <a:srgbClr val="023D6B"/>
                </a:solidFill>
              </a:rPr>
              <a:t>Thank you for your attention!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34" y="789552"/>
            <a:ext cx="8060325" cy="253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0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Overview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5" name="Rectangle 32"/>
          <p:cNvSpPr txBox="1">
            <a:spLocks noChangeArrowheads="1"/>
          </p:cNvSpPr>
          <p:nvPr/>
        </p:nvSpPr>
        <p:spPr>
          <a:xfrm>
            <a:off x="1761392" y="1474912"/>
            <a:ext cx="4667847" cy="1610855"/>
          </a:xfrm>
          <a:prstGeom prst="rect">
            <a:avLst/>
          </a:prstGeom>
        </p:spPr>
        <p:txBody>
          <a:bodyPr lIns="77925" tIns="38963" rIns="77925" bIns="38963"/>
          <a:lstStyle>
            <a:lvl1pPr marL="242499" indent="-242499" algn="l" defTabSz="969996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262" indent="-249235" algn="l" defTabSz="969996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07288" indent="-229027" algn="l" defTabSz="969996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49787" indent="-229027" algn="l" defTabSz="969996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5550" indent="-229027" algn="l" defTabSz="969996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67488" indent="-242499" algn="l" defTabSz="969996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20204" pitchFamily="34" charset="0"/>
              <a:buChar char="•"/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52485" indent="-242499" algn="l" defTabSz="969996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20204" pitchFamily="34" charset="0"/>
              <a:buChar char="•"/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37483" indent="-242499" algn="l" defTabSz="969996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20204" pitchFamily="34" charset="0"/>
              <a:buChar char="•"/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22481" indent="-242499" algn="l" defTabSz="969996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20204" pitchFamily="34" charset="0"/>
              <a:buChar char="•"/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005B82"/>
              </a:buClr>
              <a:buFont typeface="Wingdings" panose="05000000000000000000" pitchFamily="2" charset="2"/>
              <a:buChar char="§"/>
              <a:defRPr/>
            </a:pPr>
            <a:r>
              <a:rPr lang="en-US" altLang="zh-CN" sz="1700" dirty="0">
                <a:latin typeface="+mj-lt"/>
                <a:ea typeface="宋体" panose="02010600030101010101" pitchFamily="2" charset="-122"/>
                <a:cs typeface="+mj-cs"/>
              </a:rPr>
              <a:t>M</a:t>
            </a:r>
            <a:r>
              <a:rPr lang="en-US" altLang="zh-CN" sz="1700" dirty="0">
                <a:latin typeface="+mj-lt"/>
                <a:ea typeface="宋体" panose="02010600030101010101" pitchFamily="2" charset="-122"/>
                <a:cs typeface="+mj-cs"/>
              </a:rPr>
              <a:t>otivation</a:t>
            </a:r>
            <a:endParaRPr lang="en-US" altLang="zh-CN" sz="1700" dirty="0">
              <a:latin typeface="+mj-lt"/>
              <a:ea typeface="宋体" panose="02010600030101010101" pitchFamily="2" charset="-122"/>
              <a:cs typeface="+mj-cs"/>
            </a:endParaRPr>
          </a:p>
          <a:p>
            <a:pPr>
              <a:lnSpc>
                <a:spcPct val="150000"/>
              </a:lnSpc>
              <a:buClr>
                <a:srgbClr val="005B82"/>
              </a:buClr>
              <a:buFont typeface="Wingdings" panose="05000000000000000000" pitchFamily="2" charset="2"/>
              <a:buChar char="§"/>
              <a:defRPr/>
            </a:pPr>
            <a:r>
              <a:rPr lang="en-US" altLang="zh-CN" sz="1700" dirty="0">
                <a:latin typeface="+mj-lt"/>
                <a:ea typeface="宋体" panose="02010600030101010101" pitchFamily="2" charset="-122"/>
                <a:cs typeface="+mj-cs"/>
              </a:rPr>
              <a:t>S</a:t>
            </a:r>
            <a:r>
              <a:rPr lang="en-US" altLang="zh-CN" sz="1700" dirty="0">
                <a:latin typeface="+mj-lt"/>
                <a:ea typeface="宋体" panose="02010600030101010101" pitchFamily="2" charset="-122"/>
                <a:cs typeface="+mj-cs"/>
              </a:rPr>
              <a:t>imulation setup</a:t>
            </a:r>
            <a:endParaRPr lang="en-US" altLang="zh-CN" sz="1700" dirty="0">
              <a:latin typeface="+mj-lt"/>
              <a:ea typeface="宋体" panose="02010600030101010101" pitchFamily="2" charset="-122"/>
              <a:cs typeface="+mj-cs"/>
            </a:endParaRPr>
          </a:p>
          <a:p>
            <a:pPr>
              <a:lnSpc>
                <a:spcPct val="150000"/>
              </a:lnSpc>
              <a:buClr>
                <a:srgbClr val="005B82"/>
              </a:buClr>
              <a:buFont typeface="Wingdings" panose="05000000000000000000" pitchFamily="2" charset="2"/>
              <a:buChar char="§"/>
              <a:defRPr/>
            </a:pPr>
            <a:r>
              <a:rPr lang="en-US" altLang="zh-CN" sz="1700" dirty="0">
                <a:latin typeface="+mj-lt"/>
                <a:ea typeface="宋体" panose="02010600030101010101" pitchFamily="2" charset="-122"/>
                <a:cs typeface="+mj-cs"/>
              </a:rPr>
              <a:t>Results</a:t>
            </a:r>
          </a:p>
          <a:p>
            <a:pPr>
              <a:lnSpc>
                <a:spcPct val="150000"/>
              </a:lnSpc>
              <a:buClr>
                <a:srgbClr val="005B82"/>
              </a:buClr>
              <a:buFont typeface="Wingdings" panose="05000000000000000000" pitchFamily="2" charset="2"/>
              <a:buChar char="§"/>
              <a:defRPr/>
            </a:pPr>
            <a:r>
              <a:rPr lang="en-US" altLang="zh-CN" sz="1700" dirty="0">
                <a:latin typeface="+mj-lt"/>
                <a:ea typeface="宋体" panose="02010600030101010101" pitchFamily="2" charset="-122"/>
                <a:cs typeface="+mj-cs"/>
              </a:rPr>
              <a:t>S</a:t>
            </a:r>
            <a:r>
              <a:rPr lang="en-US" altLang="zh-CN" sz="1700" dirty="0">
                <a:latin typeface="+mj-lt"/>
                <a:ea typeface="宋体" panose="02010600030101010101" pitchFamily="2" charset="-122"/>
                <a:cs typeface="+mj-cs"/>
              </a:rPr>
              <a:t>ummary</a:t>
            </a:r>
            <a:endParaRPr lang="en-US" altLang="zh-CN" sz="1700" dirty="0">
              <a:latin typeface="+mj-lt"/>
              <a:ea typeface="宋体" panose="02010600030101010101" pitchFamily="2" charset="-122"/>
              <a:cs typeface="+mj-cs"/>
            </a:endParaRPr>
          </a:p>
          <a:p>
            <a:pPr marL="0" indent="0">
              <a:lnSpc>
                <a:spcPct val="150000"/>
              </a:lnSpc>
              <a:buClr>
                <a:srgbClr val="005B82"/>
              </a:buClr>
              <a:buNone/>
              <a:defRPr/>
            </a:pPr>
            <a:endParaRPr lang="en-US" altLang="zh-CN" sz="1700" b="1" dirty="0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6042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Polymer </a:t>
            </a:r>
            <a:r>
              <a:rPr lang="de-DE" dirty="0" err="1"/>
              <a:t>electrolyte</a:t>
            </a:r>
            <a:r>
              <a:rPr lang="de-DE" dirty="0"/>
              <a:t> </a:t>
            </a:r>
            <a:r>
              <a:rPr lang="de-DE" dirty="0" err="1"/>
              <a:t>fuel</a:t>
            </a:r>
            <a:r>
              <a:rPr lang="de-DE" dirty="0"/>
              <a:t> </a:t>
            </a:r>
            <a:r>
              <a:rPr lang="de-DE" dirty="0" err="1"/>
              <a:t>cell</a:t>
            </a:r>
            <a:r>
              <a:rPr lang="de-DE" dirty="0"/>
              <a:t> (PEFC) </a:t>
            </a:r>
            <a:br>
              <a:rPr lang="de-DE" dirty="0"/>
            </a:b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25" name="Picture 15" descr="standart_einzelzelle_zugeschnitt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96" y="555526"/>
            <a:ext cx="2873619" cy="261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文本框 8"/>
          <p:cNvSpPr txBox="1">
            <a:spLocks noChangeArrowheads="1"/>
          </p:cNvSpPr>
          <p:nvPr/>
        </p:nvSpPr>
        <p:spPr bwMode="auto">
          <a:xfrm>
            <a:off x="165704" y="3360061"/>
            <a:ext cx="8859715" cy="1155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>
            <a:spAutoFit/>
          </a:bodyPr>
          <a:lstStyle>
            <a:lvl1pPr marL="285750" indent="-28575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 i="1">
                <a:solidFill>
                  <a:srgbClr val="005B8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23D6B"/>
              </a:buClr>
              <a:buFont typeface="Wingdings" panose="05000000000000000000" pitchFamily="2" charset="2"/>
              <a:buChar char="§"/>
            </a:pPr>
            <a:r>
              <a:rPr lang="de-DE" altLang="zh-CN" sz="1400" dirty="0" err="1">
                <a:solidFill>
                  <a:schemeClr val="tx1"/>
                </a:solidFill>
              </a:rPr>
              <a:t>Active</a:t>
            </a:r>
            <a:r>
              <a:rPr lang="de-DE" altLang="zh-CN" sz="1400" dirty="0">
                <a:solidFill>
                  <a:schemeClr val="tx1"/>
                </a:solidFill>
              </a:rPr>
              <a:t> </a:t>
            </a:r>
            <a:r>
              <a:rPr lang="de-DE" altLang="zh-CN" sz="1400" dirty="0" err="1">
                <a:solidFill>
                  <a:schemeClr val="tx1"/>
                </a:solidFill>
              </a:rPr>
              <a:t>area</a:t>
            </a:r>
            <a:r>
              <a:rPr lang="de-DE" altLang="zh-CN" sz="1400" dirty="0">
                <a:solidFill>
                  <a:schemeClr val="tx1"/>
                </a:solidFill>
              </a:rPr>
              <a:t>: 4 cm x 4 cm = 16 cm²</a:t>
            </a:r>
          </a:p>
          <a:p>
            <a:pPr>
              <a:spcBef>
                <a:spcPct val="0"/>
              </a:spcBef>
              <a:buClr>
                <a:srgbClr val="023D6B"/>
              </a:buClr>
              <a:buFont typeface="Wingdings" panose="05000000000000000000" pitchFamily="2" charset="2"/>
              <a:buChar char="§"/>
            </a:pPr>
            <a:endParaRPr lang="de-DE" altLang="zh-CN" sz="14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>
                <a:srgbClr val="023D6B"/>
              </a:buClr>
              <a:buFont typeface="Wingdings" panose="05000000000000000000" pitchFamily="2" charset="2"/>
              <a:buChar char="§"/>
            </a:pPr>
            <a:endParaRPr lang="en-US" altLang="zh-CN" sz="14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>
                <a:srgbClr val="023D6B"/>
              </a:buClr>
              <a:buFont typeface="Wingdings" panose="05000000000000000000" pitchFamily="2" charset="2"/>
              <a:buChar char="§"/>
            </a:pPr>
            <a:r>
              <a:rPr lang="en-US" altLang="zh-CN" sz="1400" dirty="0">
                <a:solidFill>
                  <a:schemeClr val="tx1"/>
                </a:solidFill>
              </a:rPr>
              <a:t>Water </a:t>
            </a:r>
            <a:r>
              <a:rPr lang="en-US" altLang="zh-CN" sz="1400" dirty="0">
                <a:solidFill>
                  <a:schemeClr val="tx1"/>
                </a:solidFill>
              </a:rPr>
              <a:t>management </a:t>
            </a:r>
            <a:r>
              <a:rPr lang="en-US" altLang="zh-CN" sz="1400" dirty="0">
                <a:solidFill>
                  <a:schemeClr val="tx1"/>
                </a:solidFill>
              </a:rPr>
              <a:t>affects </a:t>
            </a:r>
            <a:r>
              <a:rPr lang="en-US" altLang="zh-CN" sz="1400" dirty="0">
                <a:solidFill>
                  <a:schemeClr val="tx1"/>
                </a:solidFill>
              </a:rPr>
              <a:t>cell performance</a:t>
            </a:r>
          </a:p>
          <a:p>
            <a:pPr>
              <a:spcBef>
                <a:spcPct val="0"/>
              </a:spcBef>
              <a:buClr>
                <a:srgbClr val="023D6B"/>
              </a:buClr>
              <a:buFont typeface="Wingdings" panose="05000000000000000000" pitchFamily="2" charset="2"/>
              <a:buChar char="§"/>
            </a:pPr>
            <a:r>
              <a:rPr lang="en-US" altLang="zh-CN" sz="1400" dirty="0">
                <a:solidFill>
                  <a:schemeClr val="tx1"/>
                </a:solidFill>
              </a:rPr>
              <a:t>Contact </a:t>
            </a:r>
            <a:r>
              <a:rPr lang="en-US" altLang="zh-CN" sz="1400" dirty="0">
                <a:solidFill>
                  <a:schemeClr val="tx1"/>
                </a:solidFill>
              </a:rPr>
              <a:t>angles and breakthrough point distance </a:t>
            </a:r>
            <a:r>
              <a:rPr lang="en-US" altLang="zh-CN" sz="1400" dirty="0">
                <a:solidFill>
                  <a:schemeClr val="tx1"/>
                </a:solidFill>
              </a:rPr>
              <a:t>can support two-phase CFD </a:t>
            </a:r>
            <a:r>
              <a:rPr lang="en-US" altLang="zh-CN" sz="1400" dirty="0">
                <a:solidFill>
                  <a:schemeClr val="tx1"/>
                </a:solidFill>
              </a:rPr>
              <a:t>simulations in GC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4842474" y="3329403"/>
            <a:ext cx="2809958" cy="297004"/>
            <a:chOff x="501129" y="4162068"/>
            <a:chExt cx="3044121" cy="4290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文本框 3"/>
                <p:cNvSpPr txBox="1"/>
                <p:nvPr/>
              </p:nvSpPr>
              <p:spPr>
                <a:xfrm>
                  <a:off x="2074916" y="4177665"/>
                  <a:ext cx="1470334" cy="29563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zh-CN" sz="14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zh-CN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→2</m:t>
                        </m:r>
                        <m:sSup>
                          <m:sSupPr>
                            <m:ctrlPr>
                              <a:rPr lang="en-US" altLang="zh-CN" sz="1400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en-US" altLang="zh-CN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+2</m:t>
                        </m:r>
                        <m:sSup>
                          <m:sSupPr>
                            <m:ctrlPr>
                              <a:rPr lang="en-US" altLang="zh-CN" sz="1400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zh-CN" altLang="en-US" sz="1400" dirty="0" err="1"/>
                </a:p>
              </p:txBody>
            </p:sp>
          </mc:Choice>
          <mc:Fallback xmlns="">
            <p:sp>
              <p:nvSpPr>
                <p:cNvPr id="4" name="文本框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4916" y="4177665"/>
                  <a:ext cx="1744644" cy="26314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439" t="-2326" b="-1860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文本框 4"/>
            <p:cNvSpPr txBox="1"/>
            <p:nvPr/>
          </p:nvSpPr>
          <p:spPr>
            <a:xfrm>
              <a:off x="501129" y="4162068"/>
              <a:ext cx="1584076" cy="429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US" altLang="zh-CN" sz="1400" dirty="0"/>
                <a:t>Anode :</a:t>
              </a:r>
              <a:endParaRPr lang="zh-CN" altLang="en-US" sz="1400" dirty="0" err="1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813913" y="3558199"/>
            <a:ext cx="3486111" cy="409195"/>
            <a:chOff x="478163" y="4604193"/>
            <a:chExt cx="3776620" cy="5910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/>
                <p:cNvSpPr txBox="1"/>
                <p:nvPr/>
              </p:nvSpPr>
              <p:spPr>
                <a:xfrm>
                  <a:off x="2062239" y="4604193"/>
                  <a:ext cx="2192544" cy="55348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zh-CN" sz="1400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en-US" altLang="zh-CN" sz="1400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en-US" altLang="zh-CN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+2</m:t>
                        </m:r>
                        <m:sSup>
                          <m:sSupPr>
                            <m:ctrlPr>
                              <a:rPr lang="en-US" altLang="zh-CN" sz="1400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en-US" altLang="zh-CN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+2</m:t>
                        </m:r>
                        <m:sSup>
                          <m:sSupPr>
                            <m:ctrlPr>
                              <a:rPr lang="en-US" altLang="zh-CN" sz="1400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altLang="zh-CN" sz="1400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zh-CN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</m:t>
                        </m:r>
                      </m:oMath>
                    </m:oMathPara>
                  </a14:m>
                  <a:endParaRPr lang="zh-CN" altLang="en-US" sz="1400" dirty="0" err="1"/>
                </a:p>
              </p:txBody>
            </p:sp>
          </mc:Choice>
          <mc:Fallback xmlns="">
            <p:sp>
              <p:nvSpPr>
                <p:cNvPr id="22" name="文本框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2239" y="4604193"/>
                  <a:ext cx="2600905" cy="49269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123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文本框 22"/>
            <p:cNvSpPr txBox="1"/>
            <p:nvPr/>
          </p:nvSpPr>
          <p:spPr>
            <a:xfrm>
              <a:off x="478163" y="4766247"/>
              <a:ext cx="1584076" cy="429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US" altLang="zh-CN" sz="1400" dirty="0"/>
                <a:t>Cathode :</a:t>
              </a:r>
              <a:endParaRPr lang="zh-CN" altLang="en-US" sz="1400" dirty="0" err="1"/>
            </a:p>
          </p:txBody>
        </p:sp>
      </p:grpSp>
      <p:pic>
        <p:nvPicPr>
          <p:cNvPr id="24" name="Picture 16" descr="einzelzelle_zugeschnitt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666" y="555526"/>
            <a:ext cx="3429000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53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1381859" y="4137422"/>
            <a:ext cx="2129066" cy="29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7925" tIns="38963" rIns="77925" bIns="38963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400" b="0" dirty="0"/>
              <a:t>2D SEM </a:t>
            </a:r>
            <a:r>
              <a:rPr lang="de-DE" sz="1400" b="0" dirty="0" err="1"/>
              <a:t>image</a:t>
            </a:r>
            <a:r>
              <a:rPr lang="de-DE" sz="1400" b="0" dirty="0"/>
              <a:t> </a:t>
            </a:r>
            <a:r>
              <a:rPr lang="de-DE" sz="1400" b="0" dirty="0" err="1"/>
              <a:t>of</a:t>
            </a:r>
            <a:r>
              <a:rPr lang="de-DE" sz="1400" b="0" dirty="0"/>
              <a:t> a GDL</a:t>
            </a:r>
          </a:p>
        </p:txBody>
      </p:sp>
      <p:pic>
        <p:nvPicPr>
          <p:cNvPr id="1229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27" y="2139554"/>
            <a:ext cx="3275134" cy="1683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33754" y="90488"/>
            <a:ext cx="7772400" cy="857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7925" tIns="38963" rIns="77925" bIns="3896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Stochastic Model of the GDL Structure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/>
            </a:r>
            <a:br>
              <a:rPr lang="en-US" sz="1400" dirty="0">
                <a:latin typeface="Arial" pitchFamily="34" charset="0"/>
                <a:cs typeface="Arial" pitchFamily="34" charset="0"/>
              </a:rPr>
            </a:br>
            <a:r>
              <a:rPr lang="en-US" sz="1400" dirty="0">
                <a:latin typeface="Arial" pitchFamily="34" charset="0"/>
                <a:cs typeface="Arial" pitchFamily="34" charset="0"/>
              </a:rPr>
              <a:t>Ulm University</a:t>
            </a:r>
            <a:endParaRPr lang="en-GB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293" name="Rectangle 12"/>
          <p:cNvSpPr>
            <a:spLocks noChangeArrowheads="1"/>
          </p:cNvSpPr>
          <p:nvPr/>
        </p:nvSpPr>
        <p:spPr bwMode="auto">
          <a:xfrm>
            <a:off x="457200" y="897731"/>
            <a:ext cx="5310554" cy="1263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/>
          <a:lstStyle/>
          <a:p>
            <a:pPr marL="292219" indent="-292219">
              <a:lnSpc>
                <a:spcPct val="90000"/>
              </a:lnSpc>
              <a:spcBef>
                <a:spcPct val="20000"/>
              </a:spcBef>
              <a:buClr>
                <a:srgbClr val="009EE0"/>
              </a:buClr>
            </a:pPr>
            <a:r>
              <a:rPr lang="en-GB" sz="1400" dirty="0"/>
              <a:t>Assumptions on paper-type GDL</a:t>
            </a:r>
            <a:endParaRPr lang="en-GB" sz="1400" dirty="0"/>
          </a:p>
          <a:p>
            <a:pPr marL="292219" indent="-292219">
              <a:lnSpc>
                <a:spcPct val="90000"/>
              </a:lnSpc>
              <a:spcBef>
                <a:spcPct val="20000"/>
              </a:spcBef>
              <a:buClr>
                <a:srgbClr val="023D6B"/>
              </a:buClr>
              <a:buFont typeface="Wingdings" pitchFamily="2" charset="2"/>
              <a:buChar char="§"/>
            </a:pPr>
            <a:r>
              <a:rPr lang="en-GB" sz="1400" dirty="0" err="1"/>
              <a:t>Fibers</a:t>
            </a:r>
            <a:r>
              <a:rPr lang="en-GB" sz="1400" dirty="0"/>
              <a:t> are horizontally oriented straight lines.</a:t>
            </a:r>
          </a:p>
          <a:p>
            <a:pPr marL="292219" indent="-292219">
              <a:lnSpc>
                <a:spcPct val="90000"/>
              </a:lnSpc>
              <a:spcBef>
                <a:spcPct val="20000"/>
              </a:spcBef>
              <a:buClr>
                <a:srgbClr val="023D6B"/>
              </a:buClr>
              <a:buFont typeface="Wingdings" pitchFamily="2" charset="2"/>
              <a:buChar char="§"/>
            </a:pPr>
            <a:r>
              <a:rPr lang="en-GB" sz="1400" dirty="0"/>
              <a:t>GDL can be separated into thin layers</a:t>
            </a:r>
          </a:p>
          <a:p>
            <a:pPr marL="292219" indent="-292219">
              <a:lnSpc>
                <a:spcPct val="90000"/>
              </a:lnSpc>
              <a:spcBef>
                <a:spcPct val="20000"/>
              </a:spcBef>
              <a:buClr>
                <a:srgbClr val="023D6B"/>
              </a:buClr>
              <a:buFont typeface="Wingdings" pitchFamily="2" charset="2"/>
              <a:buChar char="§"/>
            </a:pPr>
            <a:r>
              <a:rPr lang="en-GB" sz="1400" dirty="0"/>
              <a:t>Cells are partially filled with </a:t>
            </a:r>
            <a:r>
              <a:rPr lang="en-GB" sz="1400" dirty="0"/>
              <a:t>binder</a:t>
            </a:r>
          </a:p>
          <a:p>
            <a:pPr marL="292219" indent="-292219">
              <a:lnSpc>
                <a:spcPct val="90000"/>
              </a:lnSpc>
              <a:spcBef>
                <a:spcPct val="20000"/>
              </a:spcBef>
              <a:buClr>
                <a:srgbClr val="023D6B"/>
              </a:buClr>
              <a:buFont typeface="Wingdings" pitchFamily="2" charset="2"/>
              <a:buChar char="§"/>
            </a:pPr>
            <a:r>
              <a:rPr lang="en-GB" sz="1400" dirty="0"/>
              <a:t>22 realizations</a:t>
            </a:r>
            <a:endParaRPr lang="en-GB" sz="1400" dirty="0"/>
          </a:p>
          <a:p>
            <a:pPr marL="292219" indent="-292219">
              <a:lnSpc>
                <a:spcPct val="90000"/>
              </a:lnSpc>
              <a:spcBef>
                <a:spcPct val="20000"/>
              </a:spcBef>
              <a:buClr>
                <a:srgbClr val="009EE0"/>
              </a:buClr>
              <a:buFont typeface="Wingdings" pitchFamily="2" charset="2"/>
              <a:buChar char="§"/>
            </a:pPr>
            <a:endParaRPr lang="en-US" sz="1700" dirty="0"/>
          </a:p>
        </p:txBody>
      </p:sp>
      <p:sp>
        <p:nvSpPr>
          <p:cNvPr id="12295" name="Rectangle 3"/>
          <p:cNvSpPr>
            <a:spLocks noChangeArrowheads="1"/>
          </p:cNvSpPr>
          <p:nvPr/>
        </p:nvSpPr>
        <p:spPr bwMode="auto">
          <a:xfrm>
            <a:off x="252046" y="4646508"/>
            <a:ext cx="6314021" cy="229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>
            <a:spAutoFit/>
          </a:bodyPr>
          <a:lstStyle/>
          <a:p>
            <a:pPr eaLnBrk="0" hangingPunct="0">
              <a:lnSpc>
                <a:spcPct val="70000"/>
              </a:lnSpc>
              <a:spcBef>
                <a:spcPts val="1917"/>
              </a:spcBef>
              <a:buClr>
                <a:srgbClr val="000000"/>
              </a:buClr>
              <a:buSzPct val="100000"/>
            </a:pPr>
            <a:r>
              <a:rPr lang="en-GB" sz="700" dirty="0"/>
              <a:t>R. </a:t>
            </a:r>
            <a:r>
              <a:rPr lang="en-GB" sz="700" dirty="0" err="1"/>
              <a:t>Thiedmann</a:t>
            </a:r>
            <a:r>
              <a:rPr lang="en-GB" sz="700" dirty="0"/>
              <a:t>, F. Fleischer, </a:t>
            </a:r>
            <a:r>
              <a:rPr lang="en-GB" sz="700" dirty="0" err="1"/>
              <a:t>Ch.Hartnig</a:t>
            </a:r>
            <a:r>
              <a:rPr lang="en-GB" sz="700" dirty="0"/>
              <a:t>, W. </a:t>
            </a:r>
            <a:r>
              <a:rPr lang="en-GB" sz="700" dirty="0" err="1"/>
              <a:t>Lehnert</a:t>
            </a:r>
            <a:r>
              <a:rPr lang="en-GB" sz="700" dirty="0"/>
              <a:t>, V. Schmidt, </a:t>
            </a:r>
            <a:r>
              <a:rPr lang="en-GB" sz="700" dirty="0">
                <a:solidFill>
                  <a:srgbClr val="000000"/>
                </a:solidFill>
              </a:rPr>
              <a:t>Stochastic 3D </a:t>
            </a:r>
            <a:r>
              <a:rPr lang="en-GB" sz="700" dirty="0" err="1">
                <a:solidFill>
                  <a:srgbClr val="000000"/>
                </a:solidFill>
              </a:rPr>
              <a:t>Modeling</a:t>
            </a:r>
            <a:r>
              <a:rPr lang="en-GB" sz="700" dirty="0">
                <a:solidFill>
                  <a:srgbClr val="000000"/>
                </a:solidFill>
              </a:rPr>
              <a:t> of the GDL Structure in PEM Fuel Cells Based on Thin Section Detection, J. </a:t>
            </a:r>
            <a:r>
              <a:rPr lang="en-GB" sz="700" dirty="0" err="1">
                <a:solidFill>
                  <a:srgbClr val="000000"/>
                </a:solidFill>
              </a:rPr>
              <a:t>Electrochem</a:t>
            </a:r>
            <a:r>
              <a:rPr lang="en-GB" sz="700" dirty="0">
                <a:solidFill>
                  <a:srgbClr val="000000"/>
                </a:solidFill>
              </a:rPr>
              <a:t>. Soc. 155 (2008) B391-B399</a:t>
            </a:r>
          </a:p>
        </p:txBody>
      </p:sp>
      <p:sp>
        <p:nvSpPr>
          <p:cNvPr id="12296" name="Text Box 4"/>
          <p:cNvSpPr txBox="1">
            <a:spLocks noChangeArrowheads="1"/>
          </p:cNvSpPr>
          <p:nvPr/>
        </p:nvSpPr>
        <p:spPr bwMode="auto">
          <a:xfrm>
            <a:off x="5649058" y="4208860"/>
            <a:ext cx="1689843" cy="29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7925" tIns="38963" rIns="77925" bIns="38963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400" b="0" dirty="0"/>
              <a:t>3D </a:t>
            </a:r>
            <a:r>
              <a:rPr lang="de-DE" sz="1400" b="0" dirty="0" err="1"/>
              <a:t>model</a:t>
            </a:r>
            <a:r>
              <a:rPr lang="de-DE" sz="1400" b="0" dirty="0"/>
              <a:t> </a:t>
            </a:r>
            <a:r>
              <a:rPr lang="de-DE" sz="1400" b="0" dirty="0" err="1"/>
              <a:t>of</a:t>
            </a:r>
            <a:r>
              <a:rPr lang="de-DE" sz="1400" b="0" dirty="0"/>
              <a:t> a GDL</a:t>
            </a:r>
          </a:p>
        </p:txBody>
      </p:sp>
      <p:sp>
        <p:nvSpPr>
          <p:cNvPr id="9" name="Foliennummernplatzhalter 2"/>
          <p:cNvSpPr txBox="1">
            <a:spLocks/>
          </p:cNvSpPr>
          <p:nvPr/>
        </p:nvSpPr>
        <p:spPr>
          <a:xfrm>
            <a:off x="6566067" y="4883052"/>
            <a:ext cx="398814" cy="172975"/>
          </a:xfrm>
          <a:prstGeom prst="rect">
            <a:avLst/>
          </a:prstGeom>
        </p:spPr>
        <p:txBody>
          <a:bodyPr lIns="77925" tIns="38963" rIns="77925" bIns="38963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2F4D17-1AD6-42D9-B93A-EB002C62F438}" type="slidenum">
              <a:rPr lang="de-DE" sz="900"/>
              <a:pPr/>
              <a:t>4</a:t>
            </a:fld>
            <a:endParaRPr lang="de-DE" sz="9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814" y="1167594"/>
            <a:ext cx="3795049" cy="308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2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3666" y="195487"/>
            <a:ext cx="4474210" cy="196049"/>
          </a:xfrm>
        </p:spPr>
        <p:txBody>
          <a:bodyPr/>
          <a:lstStyle/>
          <a:p>
            <a:r>
              <a:rPr lang="de-DE" dirty="0" smtClean="0">
                <a:solidFill>
                  <a:srgbClr val="023D6B"/>
                </a:solidFill>
              </a:rPr>
              <a:t>Simulation </a:t>
            </a:r>
            <a:r>
              <a:rPr lang="de-DE" dirty="0" err="1" smtClean="0">
                <a:solidFill>
                  <a:srgbClr val="023D6B"/>
                </a:solidFill>
              </a:rPr>
              <a:t>setup</a:t>
            </a:r>
            <a:endParaRPr lang="de-DE" dirty="0">
              <a:solidFill>
                <a:srgbClr val="023D6B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5</a:t>
            </a:fld>
            <a:endParaRPr lang="de-DE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347411" y="3216024"/>
            <a:ext cx="1681270" cy="817687"/>
            <a:chOff x="1121568" y="1172308"/>
            <a:chExt cx="1787660" cy="1090249"/>
          </a:xfrm>
        </p:grpSpPr>
        <p:pic>
          <p:nvPicPr>
            <p:cNvPr id="22" name="图片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568" y="1172308"/>
              <a:ext cx="1787660" cy="1090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文本框 14"/>
            <p:cNvSpPr txBox="1">
              <a:spLocks noChangeArrowheads="1"/>
            </p:cNvSpPr>
            <p:nvPr/>
          </p:nvSpPr>
          <p:spPr bwMode="auto">
            <a:xfrm>
              <a:off x="1469974" y="1762626"/>
              <a:ext cx="109084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9EE0"/>
                </a:buClr>
                <a:defRPr>
                  <a:solidFill>
                    <a:srgbClr val="005B8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5B82"/>
                </a:buClr>
                <a:buFont typeface="Wingdings" panose="05000000000000000000" pitchFamily="2" charset="2"/>
                <a:buChar char="§"/>
                <a:defRPr>
                  <a:solidFill>
                    <a:srgbClr val="005B82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5B82"/>
                </a:buClr>
                <a:buFont typeface="Wingdings" panose="05000000000000000000" pitchFamily="2" charset="2"/>
                <a:buChar char="§"/>
                <a:defRPr i="1">
                  <a:solidFill>
                    <a:srgbClr val="005B8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9EE0"/>
                </a:buClr>
                <a:defRPr>
                  <a:solidFill>
                    <a:srgbClr val="005B82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9EE0"/>
                </a:buClr>
                <a:defRPr>
                  <a:solidFill>
                    <a:srgbClr val="005B8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>
                  <a:solidFill>
                    <a:srgbClr val="005B8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>
                  <a:solidFill>
                    <a:srgbClr val="005B8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>
                  <a:solidFill>
                    <a:srgbClr val="005B8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>
                  <a:solidFill>
                    <a:srgbClr val="005B82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</a:pPr>
              <a:r>
                <a:rPr lang="en-US" altLang="zh-CN" b="1" dirty="0">
                  <a:solidFill>
                    <a:schemeClr val="tx1"/>
                  </a:solidFill>
                </a:rPr>
                <a:t>GDL</a:t>
              </a:r>
              <a:endParaRPr lang="zh-CN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4" name="文本框 21"/>
            <p:cNvSpPr txBox="1">
              <a:spLocks noChangeArrowheads="1"/>
            </p:cNvSpPr>
            <p:nvPr/>
          </p:nvSpPr>
          <p:spPr bwMode="auto">
            <a:xfrm>
              <a:off x="1226095" y="1273113"/>
              <a:ext cx="157860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009EE0"/>
                </a:buClr>
                <a:defRPr>
                  <a:solidFill>
                    <a:srgbClr val="005B8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5B82"/>
                </a:buClr>
                <a:buFont typeface="Wingdings" panose="05000000000000000000" pitchFamily="2" charset="2"/>
                <a:buChar char="§"/>
                <a:defRPr>
                  <a:solidFill>
                    <a:srgbClr val="005B82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5B82"/>
                </a:buClr>
                <a:buFont typeface="Wingdings" panose="05000000000000000000" pitchFamily="2" charset="2"/>
                <a:buChar char="§"/>
                <a:defRPr i="1">
                  <a:solidFill>
                    <a:srgbClr val="005B8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9EE0"/>
                </a:buClr>
                <a:defRPr>
                  <a:solidFill>
                    <a:srgbClr val="005B82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9EE0"/>
                </a:buClr>
                <a:defRPr>
                  <a:solidFill>
                    <a:srgbClr val="005B8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>
                  <a:solidFill>
                    <a:srgbClr val="005B8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>
                  <a:solidFill>
                    <a:srgbClr val="005B8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>
                  <a:solidFill>
                    <a:srgbClr val="005B8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>
                  <a:solidFill>
                    <a:srgbClr val="005B82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</a:pPr>
              <a:r>
                <a:rPr lang="en-US" altLang="zh-CN" dirty="0">
                  <a:solidFill>
                    <a:schemeClr val="tx1"/>
                  </a:solidFill>
                </a:rPr>
                <a:t>Empty Space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0" name="文本框 14"/>
          <p:cNvSpPr txBox="1">
            <a:spLocks noChangeArrowheads="1"/>
          </p:cNvSpPr>
          <p:nvPr/>
        </p:nvSpPr>
        <p:spPr bwMode="auto">
          <a:xfrm>
            <a:off x="497058" y="3998981"/>
            <a:ext cx="1381974" cy="26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 i="1">
                <a:solidFill>
                  <a:srgbClr val="005B8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zh-CN" sz="1200" b="1" dirty="0">
                <a:solidFill>
                  <a:schemeClr val="tx1"/>
                </a:solidFill>
              </a:rPr>
              <a:t>Inlet : </a:t>
            </a:r>
            <a:r>
              <a:rPr lang="en-US" altLang="zh-CN" sz="1200" dirty="0">
                <a:solidFill>
                  <a:schemeClr val="tx1"/>
                </a:solidFill>
              </a:rPr>
              <a:t>Velocity</a:t>
            </a:r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21" name="文本框 14"/>
          <p:cNvSpPr txBox="1">
            <a:spLocks noChangeArrowheads="1"/>
          </p:cNvSpPr>
          <p:nvPr/>
        </p:nvSpPr>
        <p:spPr bwMode="auto">
          <a:xfrm>
            <a:off x="484351" y="2988990"/>
            <a:ext cx="1407390" cy="26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 i="1">
                <a:solidFill>
                  <a:srgbClr val="005B8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zh-CN" sz="1200" b="1" dirty="0">
                <a:solidFill>
                  <a:schemeClr val="tx1"/>
                </a:solidFill>
              </a:rPr>
              <a:t>Outlet : </a:t>
            </a:r>
            <a:r>
              <a:rPr lang="en-US" altLang="zh-CN" sz="1200" dirty="0">
                <a:solidFill>
                  <a:schemeClr val="tx1"/>
                </a:solidFill>
              </a:rPr>
              <a:t>Open</a:t>
            </a:r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18" name="文本框 1"/>
          <p:cNvSpPr txBox="1">
            <a:spLocks noChangeArrowheads="1"/>
          </p:cNvSpPr>
          <p:nvPr/>
        </p:nvSpPr>
        <p:spPr bwMode="auto">
          <a:xfrm rot="16200000">
            <a:off x="-187854" y="3493190"/>
            <a:ext cx="745808" cy="26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 i="1">
                <a:solidFill>
                  <a:srgbClr val="005B8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zh-CN" sz="1200" dirty="0">
                <a:solidFill>
                  <a:schemeClr val="tx1"/>
                </a:solidFill>
              </a:rPr>
              <a:t>Periodic</a:t>
            </a:r>
            <a:endParaRPr lang="zh-CN" altLang="en-US" sz="12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6"/>
              <p:cNvSpPr txBox="1">
                <a:spLocks noChangeArrowheads="1"/>
              </p:cNvSpPr>
              <p:nvPr/>
            </p:nvSpPr>
            <p:spPr bwMode="auto">
              <a:xfrm>
                <a:off x="251520" y="2579449"/>
                <a:ext cx="4322472" cy="3669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77925" tIns="38963" rIns="77925" bIns="38963">
                <a:spAutoFit/>
              </a:bodyPr>
              <a:lstStyle>
                <a:lvl1pPr marL="285750" indent="-285750">
                  <a:spcBef>
                    <a:spcPct val="20000"/>
                  </a:spcBef>
                  <a:buClr>
                    <a:srgbClr val="009EE0"/>
                  </a:buClr>
                  <a:defRPr>
                    <a:solidFill>
                      <a:srgbClr val="005B82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5B82"/>
                  </a:buClr>
                  <a:buFont typeface="Wingdings" panose="05000000000000000000" pitchFamily="2" charset="2"/>
                  <a:buChar char="§"/>
                  <a:defRPr>
                    <a:solidFill>
                      <a:srgbClr val="005B82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5B82"/>
                  </a:buClr>
                  <a:buFont typeface="Wingdings" panose="05000000000000000000" pitchFamily="2" charset="2"/>
                  <a:buChar char="§"/>
                  <a:defRPr i="1">
                    <a:solidFill>
                      <a:srgbClr val="005B82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9EE0"/>
                  </a:buClr>
                  <a:defRPr>
                    <a:solidFill>
                      <a:srgbClr val="005B82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9EE0"/>
                  </a:buClr>
                  <a:defRPr>
                    <a:solidFill>
                      <a:srgbClr val="005B8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>
                    <a:solidFill>
                      <a:srgbClr val="005B8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>
                    <a:solidFill>
                      <a:srgbClr val="005B8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>
                    <a:solidFill>
                      <a:srgbClr val="005B8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>
                    <a:solidFill>
                      <a:srgbClr val="005B82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ts val="472"/>
                  </a:spcBef>
                  <a:buClr>
                    <a:srgbClr val="023D6B"/>
                  </a:buClr>
                  <a:buFont typeface="Wingdings" panose="05000000000000000000" pitchFamily="2" charset="2"/>
                  <a:buChar char="§"/>
                </a:pPr>
                <a:r>
                  <a:rPr lang="en-US" altLang="zh-CN" sz="1400" dirty="0">
                    <a:solidFill>
                      <a:schemeClr val="tx1"/>
                    </a:solidFill>
                  </a:rPr>
                  <a:t>Water velocity is defined with </a:t>
                </a:r>
                <a14:m>
                  <m:oMath xmlns:m="http://schemas.openxmlformats.org/officeDocument/2006/math">
                    <m:r>
                      <a:rPr lang="en-US" altLang="zh-CN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𝐶𝑎</m:t>
                    </m:r>
                    <m:r>
                      <a:rPr lang="en-US" altLang="zh-CN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1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zh-CN" alt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altLang="zh-CN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a:rPr lang="zh-CN" alt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den>
                    </m:f>
                    <m:r>
                      <a:rPr lang="en-US" altLang="zh-CN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1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CN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altLang="zh-CN" sz="1400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25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2480" y="3439266"/>
                <a:ext cx="4682678" cy="421782"/>
              </a:xfrm>
              <a:prstGeom prst="rect">
                <a:avLst/>
              </a:prstGeom>
              <a:blipFill rotWithShape="1">
                <a:blip r:embed="rId3"/>
                <a:stretch>
                  <a:fillRect l="-521" b="-579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841" y="2517744"/>
            <a:ext cx="4753950" cy="178219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10" y="2949792"/>
            <a:ext cx="2085015" cy="1350150"/>
          </a:xfrm>
          <a:prstGeom prst="rect">
            <a:avLst/>
          </a:prstGeom>
        </p:spPr>
      </p:pic>
      <p:grpSp>
        <p:nvGrpSpPr>
          <p:cNvPr id="29" name="组合 4"/>
          <p:cNvGrpSpPr>
            <a:grpSpLocks/>
          </p:cNvGrpSpPr>
          <p:nvPr/>
        </p:nvGrpSpPr>
        <p:grpSpPr bwMode="auto">
          <a:xfrm>
            <a:off x="285752" y="519523"/>
            <a:ext cx="2795492" cy="1618943"/>
            <a:chOff x="1331640" y="1208698"/>
            <a:chExt cx="3590855" cy="3499407"/>
          </a:xfrm>
        </p:grpSpPr>
        <p:pic>
          <p:nvPicPr>
            <p:cNvPr id="31" name="图片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1208698"/>
              <a:ext cx="3590855" cy="3499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矩形 3"/>
            <p:cNvSpPr>
              <a:spLocks noChangeArrowheads="1"/>
            </p:cNvSpPr>
            <p:nvPr/>
          </p:nvSpPr>
          <p:spPr bwMode="auto">
            <a:xfrm>
              <a:off x="3635896" y="3356992"/>
              <a:ext cx="72008" cy="576064"/>
            </a:xfrm>
            <a:prstGeom prst="rect">
              <a:avLst/>
            </a:prstGeom>
            <a:solidFill>
              <a:srgbClr val="0070C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rgbClr val="009EE0"/>
                </a:buClr>
                <a:defRPr>
                  <a:solidFill>
                    <a:srgbClr val="005B8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5B82"/>
                </a:buClr>
                <a:buFont typeface="Wingdings" panose="05000000000000000000" pitchFamily="2" charset="2"/>
                <a:buChar char="§"/>
                <a:defRPr>
                  <a:solidFill>
                    <a:srgbClr val="005B82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5B82"/>
                </a:buClr>
                <a:buFont typeface="Wingdings" panose="05000000000000000000" pitchFamily="2" charset="2"/>
                <a:buChar char="§"/>
                <a:defRPr i="1">
                  <a:solidFill>
                    <a:srgbClr val="005B8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9EE0"/>
                </a:buClr>
                <a:defRPr>
                  <a:solidFill>
                    <a:srgbClr val="005B82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9EE0"/>
                </a:buClr>
                <a:defRPr>
                  <a:solidFill>
                    <a:srgbClr val="005B8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>
                  <a:solidFill>
                    <a:srgbClr val="005B8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>
                  <a:solidFill>
                    <a:srgbClr val="005B8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>
                  <a:solidFill>
                    <a:srgbClr val="005B8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>
                  <a:solidFill>
                    <a:srgbClr val="005B8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</a:pPr>
              <a:endParaRPr lang="zh-CN" altLang="en-US" sz="1400" b="1">
                <a:solidFill>
                  <a:schemeClr val="tx1"/>
                </a:solidFill>
              </a:endParaRPr>
            </a:p>
          </p:txBody>
        </p:sp>
      </p:grpSp>
      <p:cxnSp>
        <p:nvCxnSpPr>
          <p:cNvPr id="30" name="直接箭头连接符 6"/>
          <p:cNvCxnSpPr>
            <a:cxnSpLocks noChangeShapeType="1"/>
          </p:cNvCxnSpPr>
          <p:nvPr/>
        </p:nvCxnSpPr>
        <p:spPr bwMode="auto">
          <a:xfrm flipH="1">
            <a:off x="2112650" y="1167594"/>
            <a:ext cx="2307683" cy="402233"/>
          </a:xfrm>
          <a:prstGeom prst="straightConnector1">
            <a:avLst/>
          </a:prstGeom>
          <a:noFill/>
          <a:ln w="508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TextBox 26"/>
          <p:cNvSpPr txBox="1">
            <a:spLocks noChangeArrowheads="1"/>
          </p:cNvSpPr>
          <p:nvPr/>
        </p:nvSpPr>
        <p:spPr bwMode="auto">
          <a:xfrm>
            <a:off x="4374395" y="357504"/>
            <a:ext cx="4318678" cy="193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>
            <a:spAutoFit/>
          </a:bodyPr>
          <a:lstStyle>
            <a:lvl1pPr marL="363538" indent="-363538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 i="1">
                <a:solidFill>
                  <a:srgbClr val="005B8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944"/>
              </a:spcBef>
              <a:buClr>
                <a:srgbClr val="023D6B"/>
              </a:buClr>
              <a:buFont typeface="Wingdings" panose="05000000000000000000" pitchFamily="2" charset="2"/>
              <a:buChar char="§"/>
            </a:pPr>
            <a:r>
              <a:rPr lang="en-US" altLang="zh-CN" sz="1400" dirty="0">
                <a:solidFill>
                  <a:schemeClr val="tx1"/>
                </a:solidFill>
              </a:rPr>
              <a:t>Water </a:t>
            </a:r>
            <a:r>
              <a:rPr lang="en-US" altLang="zh-CN" sz="1400" dirty="0">
                <a:solidFill>
                  <a:schemeClr val="tx1"/>
                </a:solidFill>
              </a:rPr>
              <a:t>flow through GDL is a capillary dominated </a:t>
            </a:r>
            <a:r>
              <a:rPr lang="en-US" altLang="zh-CN" sz="1400" dirty="0">
                <a:solidFill>
                  <a:schemeClr val="tx1"/>
                </a:solidFill>
              </a:rPr>
              <a:t>process (density ratio and viscosity ratio can be negligible)</a:t>
            </a:r>
          </a:p>
          <a:p>
            <a:pPr>
              <a:spcBef>
                <a:spcPts val="944"/>
              </a:spcBef>
              <a:buClr>
                <a:srgbClr val="023D6B"/>
              </a:buClr>
              <a:buFont typeface="Wingdings" panose="05000000000000000000" pitchFamily="2" charset="2"/>
              <a:buChar char="§"/>
            </a:pPr>
            <a:r>
              <a:rPr lang="en-US" altLang="zh-CN" sz="1400" b="1" dirty="0">
                <a:solidFill>
                  <a:schemeClr val="tx1"/>
                </a:solidFill>
              </a:rPr>
              <a:t>PEMFC </a:t>
            </a:r>
            <a:r>
              <a:rPr lang="en-US" altLang="zh-CN" sz="1400" b="1" dirty="0">
                <a:solidFill>
                  <a:schemeClr val="tx1"/>
                </a:solidFill>
              </a:rPr>
              <a:t>working </a:t>
            </a:r>
            <a:r>
              <a:rPr lang="en-US" altLang="zh-CN" sz="1400" b="1" dirty="0">
                <a:solidFill>
                  <a:schemeClr val="tx1"/>
                </a:solidFill>
              </a:rPr>
              <a:t>region</a:t>
            </a:r>
            <a:br>
              <a:rPr lang="en-US" altLang="zh-CN" sz="1400" b="1" dirty="0">
                <a:solidFill>
                  <a:schemeClr val="tx1"/>
                </a:solidFill>
              </a:rPr>
            </a:br>
            <a:r>
              <a:rPr lang="en-US" altLang="zh-CN" sz="1400" dirty="0">
                <a:solidFill>
                  <a:schemeClr val="tx1"/>
                </a:solidFill>
              </a:rPr>
              <a:t>M</a:t>
            </a:r>
            <a:r>
              <a:rPr lang="en-US" altLang="zh-CN" sz="1400" dirty="0">
                <a:solidFill>
                  <a:schemeClr val="tx1"/>
                </a:solidFill>
              </a:rPr>
              <a:t>≈18, Ca≈10</a:t>
            </a:r>
            <a:r>
              <a:rPr lang="en-US" altLang="zh-CN" sz="1400" baseline="30000" dirty="0">
                <a:solidFill>
                  <a:schemeClr val="tx1"/>
                </a:solidFill>
              </a:rPr>
              <a:t>-6</a:t>
            </a:r>
            <a:r>
              <a:rPr lang="en-US" altLang="zh-CN" sz="1400" dirty="0">
                <a:solidFill>
                  <a:schemeClr val="tx1"/>
                </a:solidFill>
              </a:rPr>
              <a:t>~10</a:t>
            </a:r>
            <a:r>
              <a:rPr lang="en-US" altLang="zh-CN" sz="1400" baseline="30000" dirty="0">
                <a:solidFill>
                  <a:schemeClr val="tx1"/>
                </a:solidFill>
              </a:rPr>
              <a:t>-8 </a:t>
            </a:r>
            <a:r>
              <a:rPr lang="en-US" altLang="zh-CN" sz="1400" dirty="0">
                <a:solidFill>
                  <a:schemeClr val="tx1"/>
                </a:solidFill>
              </a:rPr>
              <a:t> , average velocity </a:t>
            </a:r>
            <a:r>
              <a:rPr lang="en-US" altLang="zh-CN" sz="1400" dirty="0">
                <a:solidFill>
                  <a:schemeClr val="tx1"/>
                </a:solidFill>
              </a:rPr>
              <a:t>used</a:t>
            </a:r>
          </a:p>
          <a:p>
            <a:pPr>
              <a:spcBef>
                <a:spcPts val="944"/>
              </a:spcBef>
              <a:buClr>
                <a:srgbClr val="023D6B"/>
              </a:buClr>
              <a:buFont typeface="Wingdings" panose="05000000000000000000" pitchFamily="2" charset="2"/>
              <a:buChar char="§"/>
            </a:pPr>
            <a:r>
              <a:rPr lang="de-DE" altLang="zh-CN" sz="1400" dirty="0" err="1">
                <a:solidFill>
                  <a:schemeClr val="tx1"/>
                </a:solidFill>
              </a:rPr>
              <a:t>Local</a:t>
            </a:r>
            <a:r>
              <a:rPr lang="de-DE" altLang="zh-CN" sz="1400" dirty="0">
                <a:solidFill>
                  <a:schemeClr val="tx1"/>
                </a:solidFill>
              </a:rPr>
              <a:t> </a:t>
            </a:r>
            <a:r>
              <a:rPr lang="de-DE" altLang="zh-CN" sz="1400" dirty="0" err="1">
                <a:solidFill>
                  <a:schemeClr val="tx1"/>
                </a:solidFill>
              </a:rPr>
              <a:t>contact</a:t>
            </a:r>
            <a:r>
              <a:rPr lang="de-DE" altLang="zh-CN" sz="1400" dirty="0">
                <a:solidFill>
                  <a:schemeClr val="tx1"/>
                </a:solidFill>
              </a:rPr>
              <a:t> angle: 110° (</a:t>
            </a:r>
            <a:r>
              <a:rPr lang="de-DE" altLang="zh-CN" sz="1400" dirty="0" err="1">
                <a:solidFill>
                  <a:schemeClr val="tx1"/>
                </a:solidFill>
              </a:rPr>
              <a:t>Water</a:t>
            </a:r>
            <a:r>
              <a:rPr lang="de-DE" altLang="zh-CN" sz="1400" dirty="0">
                <a:solidFill>
                  <a:schemeClr val="tx1"/>
                </a:solidFill>
              </a:rPr>
              <a:t> on PTFE)</a:t>
            </a:r>
            <a:endParaRPr lang="zh-CN" altLang="en-US" sz="1400" dirty="0">
              <a:solidFill>
                <a:schemeClr val="tx1"/>
              </a:solidFill>
            </a:endParaRPr>
          </a:p>
          <a:p>
            <a:pPr>
              <a:spcBef>
                <a:spcPts val="944"/>
              </a:spcBef>
              <a:buClr>
                <a:srgbClr val="023D6B"/>
              </a:buClr>
              <a:buFont typeface="Wingdings" panose="05000000000000000000" pitchFamily="2" charset="2"/>
              <a:buChar char="§"/>
            </a:pPr>
            <a:endParaRPr lang="en-US" altLang="zh-CN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3666" y="195486"/>
            <a:ext cx="8462345" cy="206768"/>
          </a:xfrm>
        </p:spPr>
        <p:txBody>
          <a:bodyPr/>
          <a:lstStyle/>
          <a:p>
            <a:r>
              <a:rPr lang="de-DE" dirty="0" err="1" smtClean="0"/>
              <a:t>Apparent</a:t>
            </a:r>
            <a:r>
              <a:rPr lang="de-DE" dirty="0" smtClean="0"/>
              <a:t> </a:t>
            </a:r>
            <a:r>
              <a:rPr lang="de-DE" dirty="0" err="1"/>
              <a:t>contact</a:t>
            </a:r>
            <a:r>
              <a:rPr lang="de-DE" dirty="0"/>
              <a:t> </a:t>
            </a:r>
            <a:r>
              <a:rPr lang="de-DE" dirty="0" smtClean="0"/>
              <a:t>angle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sub-pixel </a:t>
            </a:r>
            <a:r>
              <a:rPr lang="de-DE" dirty="0" err="1" smtClean="0"/>
              <a:t>polynomial</a:t>
            </a:r>
            <a:r>
              <a:rPr lang="de-DE" dirty="0" smtClean="0"/>
              <a:t> </a:t>
            </a:r>
            <a:r>
              <a:rPr lang="de-DE" dirty="0" err="1" smtClean="0"/>
              <a:t>fitting</a:t>
            </a:r>
            <a:r>
              <a:rPr lang="de-DE" dirty="0" smtClean="0"/>
              <a:t> </a:t>
            </a:r>
            <a:r>
              <a:rPr lang="de-DE" dirty="0" err="1" smtClean="0"/>
              <a:t>method</a:t>
            </a:r>
            <a:r>
              <a:rPr lang="de-DE" dirty="0" smtClean="0"/>
              <a:t> (SPPF) 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27" name="文本框 26"/>
          <p:cNvSpPr txBox="1"/>
          <p:nvPr/>
        </p:nvSpPr>
        <p:spPr>
          <a:xfrm>
            <a:off x="4572000" y="699542"/>
            <a:ext cx="4298040" cy="940461"/>
          </a:xfrm>
          <a:prstGeom prst="rect">
            <a:avLst/>
          </a:prstGeom>
          <a:solidFill>
            <a:schemeClr val="bg1"/>
          </a:solidFill>
        </p:spPr>
        <p:txBody>
          <a:bodyPr wrap="square" lIns="77925" tIns="38963" rIns="77925" bIns="38963" rtlCol="0">
            <a:spAutoFit/>
          </a:bodyPr>
          <a:lstStyle/>
          <a:p>
            <a:pPr marL="292219" indent="-292219">
              <a:buClr>
                <a:srgbClr val="023D6B"/>
              </a:buClr>
              <a:buFont typeface="Wingdings" panose="05000000000000000000" pitchFamily="2" charset="2"/>
              <a:buChar char="§"/>
            </a:pPr>
            <a:r>
              <a:rPr lang="en-US" altLang="zh-CN" sz="1400" dirty="0"/>
              <a:t>Only the biggest droplet in every geometry is </a:t>
            </a:r>
            <a:r>
              <a:rPr lang="en-US" altLang="zh-CN" sz="1400" dirty="0"/>
              <a:t>considered.</a:t>
            </a:r>
          </a:p>
          <a:p>
            <a:pPr marL="292219" indent="-292219">
              <a:buClr>
                <a:srgbClr val="023D6B"/>
              </a:buClr>
              <a:buFont typeface="Wingdings" panose="05000000000000000000" pitchFamily="2" charset="2"/>
              <a:buChar char="§"/>
            </a:pPr>
            <a:r>
              <a:rPr lang="de-DE" altLang="zh-CN" sz="1400" dirty="0" err="1"/>
              <a:t>Only</a:t>
            </a:r>
            <a:r>
              <a:rPr lang="de-DE" altLang="zh-CN" sz="1400" dirty="0"/>
              <a:t> </a:t>
            </a:r>
            <a:r>
              <a:rPr lang="de-DE" altLang="zh-CN" sz="1400" dirty="0" err="1"/>
              <a:t>droplets</a:t>
            </a:r>
            <a:r>
              <a:rPr lang="de-DE" altLang="zh-CN" sz="1400" dirty="0"/>
              <a:t> not </a:t>
            </a:r>
            <a:r>
              <a:rPr lang="de-DE" altLang="zh-CN" sz="1400" dirty="0" err="1"/>
              <a:t>touching</a:t>
            </a:r>
            <a:r>
              <a:rPr lang="de-DE" altLang="zh-CN" sz="1400" dirty="0"/>
              <a:t> </a:t>
            </a:r>
            <a:r>
              <a:rPr lang="de-DE" altLang="zh-CN" sz="1400" dirty="0" err="1"/>
              <a:t>the</a:t>
            </a:r>
            <a:r>
              <a:rPr lang="de-DE" altLang="zh-CN" sz="1400" dirty="0"/>
              <a:t> </a:t>
            </a:r>
            <a:r>
              <a:rPr lang="de-DE" altLang="zh-CN" sz="1400" dirty="0" err="1"/>
              <a:t>boundary</a:t>
            </a:r>
            <a:r>
              <a:rPr lang="de-DE" altLang="zh-CN" sz="1400" dirty="0"/>
              <a:t>.</a:t>
            </a:r>
            <a:endParaRPr lang="en-US" altLang="zh-CN" sz="1400" dirty="0"/>
          </a:p>
          <a:p>
            <a:pPr marL="292219" indent="-292219">
              <a:buClr>
                <a:srgbClr val="023D6B"/>
              </a:buClr>
              <a:buFont typeface="Wingdings" panose="05000000000000000000" pitchFamily="2" charset="2"/>
              <a:buChar char="§"/>
            </a:pPr>
            <a:r>
              <a:rPr lang="de-DE" altLang="zh-CN" sz="1400" dirty="0"/>
              <a:t>VA </a:t>
            </a:r>
            <a:r>
              <a:rPr lang="de-DE" altLang="zh-CN" sz="1400" dirty="0" err="1"/>
              <a:t>of</a:t>
            </a:r>
            <a:r>
              <a:rPr lang="de-DE" altLang="zh-CN" sz="1400" dirty="0"/>
              <a:t> </a:t>
            </a:r>
            <a:r>
              <a:rPr lang="de-DE" altLang="zh-CN" sz="1400" dirty="0" err="1"/>
              <a:t>cross</a:t>
            </a:r>
            <a:r>
              <a:rPr lang="de-DE" altLang="zh-CN" sz="1400" dirty="0"/>
              <a:t> </a:t>
            </a:r>
            <a:r>
              <a:rPr lang="de-DE" altLang="zh-CN" sz="1400" dirty="0" err="1"/>
              <a:t>sections</a:t>
            </a:r>
            <a:r>
              <a:rPr lang="de-DE" altLang="zh-CN" sz="1400" dirty="0"/>
              <a:t>: 90°, 60°, 30°, 0°</a:t>
            </a:r>
            <a:endParaRPr lang="en-US" altLang="zh-CN" sz="14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07654"/>
            <a:ext cx="4418730" cy="2679762"/>
          </a:xfrm>
          <a:prstGeom prst="rect">
            <a:avLst/>
          </a:prstGeom>
        </p:spPr>
      </p:pic>
      <p:grpSp>
        <p:nvGrpSpPr>
          <p:cNvPr id="11" name="组合 15"/>
          <p:cNvGrpSpPr>
            <a:grpSpLocks noChangeAspect="1"/>
          </p:cNvGrpSpPr>
          <p:nvPr/>
        </p:nvGrpSpPr>
        <p:grpSpPr>
          <a:xfrm>
            <a:off x="450927" y="850508"/>
            <a:ext cx="1651672" cy="1464403"/>
            <a:chOff x="438231" y="1268760"/>
            <a:chExt cx="2829056" cy="3344392"/>
          </a:xfrm>
        </p:grpSpPr>
        <p:pic>
          <p:nvPicPr>
            <p:cNvPr id="12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79" t="21651" r="9978" b="11151"/>
            <a:stretch>
              <a:fillRect/>
            </a:stretch>
          </p:blipFill>
          <p:spPr bwMode="auto">
            <a:xfrm>
              <a:off x="447887" y="1268760"/>
              <a:ext cx="2819400" cy="2284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文本框 17"/>
            <p:cNvSpPr txBox="1"/>
            <p:nvPr/>
          </p:nvSpPr>
          <p:spPr>
            <a:xfrm>
              <a:off x="438231" y="3558805"/>
              <a:ext cx="2809190" cy="1054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/>
                <a:t>One of view angles ;</a:t>
              </a:r>
              <a:endParaRPr lang="zh-CN" altLang="en-US" sz="1200" dirty="0"/>
            </a:p>
            <a:p>
              <a:pPr algn="ctr"/>
              <a:r>
                <a:rPr lang="en-US" altLang="zh-CN" sz="1200" dirty="0"/>
                <a:t>Asymmetric </a:t>
              </a:r>
              <a:r>
                <a:rPr lang="en-US" altLang="zh-CN" sz="1200" dirty="0"/>
                <a:t>shape</a:t>
              </a:r>
              <a:endParaRPr lang="zh-CN" altLang="en-US" sz="1200" dirty="0"/>
            </a:p>
          </p:txBody>
        </p:sp>
      </p:grpSp>
      <p:pic>
        <p:nvPicPr>
          <p:cNvPr id="16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40"/>
          <a:stretch>
            <a:fillRect/>
          </a:stretch>
        </p:blipFill>
        <p:spPr bwMode="auto">
          <a:xfrm>
            <a:off x="118582" y="2323538"/>
            <a:ext cx="5162596" cy="20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299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3666" y="195486"/>
            <a:ext cx="3875989" cy="206768"/>
          </a:xfrm>
        </p:spPr>
        <p:txBody>
          <a:bodyPr/>
          <a:lstStyle/>
          <a:p>
            <a:r>
              <a:rPr lang="de-DE" dirty="0" err="1" smtClean="0"/>
              <a:t>Apparent</a:t>
            </a:r>
            <a:r>
              <a:rPr lang="de-DE" dirty="0" smtClean="0"/>
              <a:t> </a:t>
            </a:r>
            <a:r>
              <a:rPr lang="de-DE" dirty="0" err="1"/>
              <a:t>contact</a:t>
            </a:r>
            <a:r>
              <a:rPr lang="de-DE" dirty="0"/>
              <a:t> angle</a:t>
            </a:r>
            <a:br>
              <a:rPr lang="de-DE" dirty="0"/>
            </a:b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225074" y="627534"/>
            <a:ext cx="4346925" cy="29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>
            <a:spAutoFit/>
          </a:bodyPr>
          <a:lstStyle>
            <a:lvl1pPr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 i="1">
                <a:solidFill>
                  <a:srgbClr val="005B8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9pPr>
          </a:lstStyle>
          <a:p>
            <a:pPr marL="292219" indent="-292219">
              <a:spcBef>
                <a:spcPct val="0"/>
              </a:spcBef>
              <a:buClr>
                <a:srgbClr val="023D6B"/>
              </a:buClr>
              <a:buFont typeface="Wingdings" panose="05000000000000000000" pitchFamily="2" charset="2"/>
              <a:buChar char="§"/>
            </a:pPr>
            <a:r>
              <a:rPr lang="en-US" altLang="zh-CN" sz="1400" dirty="0">
                <a:solidFill>
                  <a:schemeClr val="tx1"/>
                </a:solidFill>
              </a:rPr>
              <a:t>Rotation of the view </a:t>
            </a:r>
            <a:r>
              <a:rPr lang="en-US" altLang="zh-CN" sz="1400" dirty="0">
                <a:solidFill>
                  <a:schemeClr val="tx1"/>
                </a:solidFill>
              </a:rPr>
              <a:t>angle (VA)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5566"/>
            <a:ext cx="9144000" cy="344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3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3667" y="267494"/>
            <a:ext cx="4873024" cy="314288"/>
          </a:xfrm>
        </p:spPr>
        <p:txBody>
          <a:bodyPr/>
          <a:lstStyle/>
          <a:p>
            <a:r>
              <a:rPr lang="de-DE" dirty="0" err="1" smtClean="0"/>
              <a:t>Comparison</a:t>
            </a:r>
            <a:r>
              <a:rPr lang="de-DE" dirty="0" smtClean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idealized</a:t>
            </a:r>
            <a:r>
              <a:rPr lang="de-DE" dirty="0"/>
              <a:t> </a:t>
            </a:r>
            <a:r>
              <a:rPr lang="de-DE" dirty="0" err="1"/>
              <a:t>contact</a:t>
            </a:r>
            <a:r>
              <a:rPr lang="de-DE" dirty="0"/>
              <a:t> </a:t>
            </a:r>
            <a:r>
              <a:rPr lang="de-DE" dirty="0" err="1"/>
              <a:t>angles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82" y="1977685"/>
            <a:ext cx="4918700" cy="2230862"/>
          </a:xfrm>
          <a:prstGeom prst="rect">
            <a:avLst/>
          </a:prstGeom>
        </p:spPr>
      </p:pic>
      <p:grpSp>
        <p:nvGrpSpPr>
          <p:cNvPr id="6" name="组合 10"/>
          <p:cNvGrpSpPr>
            <a:grpSpLocks/>
          </p:cNvGrpSpPr>
          <p:nvPr/>
        </p:nvGrpSpPr>
        <p:grpSpPr bwMode="auto">
          <a:xfrm>
            <a:off x="231532" y="771550"/>
            <a:ext cx="8279423" cy="738664"/>
            <a:chOff x="250825" y="990040"/>
            <a:chExt cx="8969816" cy="1068183"/>
          </a:xfrm>
        </p:grpSpPr>
        <p:grpSp>
          <p:nvGrpSpPr>
            <p:cNvPr id="7" name="组合 7"/>
            <p:cNvGrpSpPr>
              <a:grpSpLocks/>
            </p:cNvGrpSpPr>
            <p:nvPr/>
          </p:nvGrpSpPr>
          <p:grpSpPr bwMode="auto">
            <a:xfrm>
              <a:off x="2339752" y="1136322"/>
              <a:ext cx="4560004" cy="670647"/>
              <a:chOff x="971601" y="1136322"/>
              <a:chExt cx="4560004" cy="670647"/>
            </a:xfrm>
          </p:grpSpPr>
          <p:pic>
            <p:nvPicPr>
              <p:cNvPr id="10" name="图片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1" y="1451706"/>
                <a:ext cx="2880320" cy="2866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图片 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8537" y="1136322"/>
                <a:ext cx="913068" cy="6307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文本框 6"/>
              <p:cNvSpPr txBox="1">
                <a:spLocks noChangeArrowheads="1"/>
              </p:cNvSpPr>
              <p:nvPr/>
            </p:nvSpPr>
            <p:spPr bwMode="auto">
              <a:xfrm>
                <a:off x="3918606" y="1361893"/>
                <a:ext cx="720079" cy="445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9EE0"/>
                  </a:buClr>
                  <a:defRPr>
                    <a:solidFill>
                      <a:srgbClr val="005B82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5B82"/>
                  </a:buClr>
                  <a:buFont typeface="Wingdings" panose="05000000000000000000" pitchFamily="2" charset="2"/>
                  <a:buChar char="§"/>
                  <a:defRPr>
                    <a:solidFill>
                      <a:srgbClr val="005B82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5B82"/>
                  </a:buClr>
                  <a:buFont typeface="Wingdings" panose="05000000000000000000" pitchFamily="2" charset="2"/>
                  <a:buChar char="§"/>
                  <a:defRPr i="1">
                    <a:solidFill>
                      <a:srgbClr val="005B82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9EE0"/>
                  </a:buClr>
                  <a:defRPr>
                    <a:solidFill>
                      <a:srgbClr val="005B82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9EE0"/>
                  </a:buClr>
                  <a:defRPr>
                    <a:solidFill>
                      <a:srgbClr val="005B8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>
                    <a:solidFill>
                      <a:srgbClr val="005B8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>
                    <a:solidFill>
                      <a:srgbClr val="005B8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>
                    <a:solidFill>
                      <a:srgbClr val="005B8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9EE0"/>
                  </a:buClr>
                  <a:defRPr>
                    <a:solidFill>
                      <a:srgbClr val="005B82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</a:pPr>
                <a:r>
                  <a:rPr lang="en-US" altLang="zh-CN" sz="1400" dirty="0">
                    <a:solidFill>
                      <a:schemeClr val="tx1"/>
                    </a:solidFill>
                  </a:rPr>
                  <a:t>with</a:t>
                </a:r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文本框 8"/>
            <p:cNvSpPr txBox="1">
              <a:spLocks noChangeArrowheads="1"/>
            </p:cNvSpPr>
            <p:nvPr/>
          </p:nvSpPr>
          <p:spPr bwMode="auto">
            <a:xfrm>
              <a:off x="250825" y="1271874"/>
              <a:ext cx="2232943" cy="756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9EE0"/>
                </a:buClr>
                <a:defRPr>
                  <a:solidFill>
                    <a:srgbClr val="005B8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5B82"/>
                </a:buClr>
                <a:buFont typeface="Wingdings" panose="05000000000000000000" pitchFamily="2" charset="2"/>
                <a:buChar char="§"/>
                <a:defRPr>
                  <a:solidFill>
                    <a:srgbClr val="005B82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5B82"/>
                </a:buClr>
                <a:buFont typeface="Wingdings" panose="05000000000000000000" pitchFamily="2" charset="2"/>
                <a:buChar char="§"/>
                <a:defRPr i="1">
                  <a:solidFill>
                    <a:srgbClr val="005B8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9EE0"/>
                </a:buClr>
                <a:defRPr>
                  <a:solidFill>
                    <a:srgbClr val="005B82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9EE0"/>
                </a:buClr>
                <a:defRPr>
                  <a:solidFill>
                    <a:srgbClr val="005B8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>
                  <a:solidFill>
                    <a:srgbClr val="005B8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>
                  <a:solidFill>
                    <a:srgbClr val="005B8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>
                  <a:solidFill>
                    <a:srgbClr val="005B8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>
                  <a:solidFill>
                    <a:srgbClr val="005B82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</a:pPr>
              <a:r>
                <a:rPr lang="en-US" altLang="zh-CN" sz="1400" dirty="0">
                  <a:solidFill>
                    <a:schemeClr val="tx1"/>
                  </a:solidFill>
                </a:rPr>
                <a:t>Circle method</a:t>
              </a:r>
            </a:p>
            <a:p>
              <a:pPr>
                <a:spcBef>
                  <a:spcPct val="0"/>
                </a:spcBef>
                <a:buClrTx/>
              </a:pPr>
              <a:r>
                <a:rPr lang="en-US" altLang="zh-CN" sz="1400" dirty="0">
                  <a:solidFill>
                    <a:schemeClr val="tx1"/>
                  </a:solidFill>
                </a:rPr>
                <a:t>(symmetric drop) : </a:t>
              </a: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9" name="文本框 9"/>
            <p:cNvSpPr txBox="1">
              <a:spLocks noChangeArrowheads="1"/>
            </p:cNvSpPr>
            <p:nvPr/>
          </p:nvSpPr>
          <p:spPr bwMode="auto">
            <a:xfrm>
              <a:off x="7163204" y="990040"/>
              <a:ext cx="2057437" cy="1068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9EE0"/>
                </a:buClr>
                <a:defRPr>
                  <a:solidFill>
                    <a:srgbClr val="005B8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5B82"/>
                </a:buClr>
                <a:buFont typeface="Wingdings" panose="05000000000000000000" pitchFamily="2" charset="2"/>
                <a:buChar char="§"/>
                <a:defRPr>
                  <a:solidFill>
                    <a:srgbClr val="005B82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5B82"/>
                </a:buClr>
                <a:buFont typeface="Wingdings" panose="05000000000000000000" pitchFamily="2" charset="2"/>
                <a:buChar char="§"/>
                <a:defRPr i="1">
                  <a:solidFill>
                    <a:srgbClr val="005B8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9EE0"/>
                </a:buClr>
                <a:defRPr>
                  <a:solidFill>
                    <a:srgbClr val="005B82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9EE0"/>
                </a:buClr>
                <a:defRPr>
                  <a:solidFill>
                    <a:srgbClr val="005B8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>
                  <a:solidFill>
                    <a:srgbClr val="005B8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>
                  <a:solidFill>
                    <a:srgbClr val="005B8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>
                  <a:solidFill>
                    <a:srgbClr val="005B8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EE0"/>
                </a:buClr>
                <a:defRPr>
                  <a:solidFill>
                    <a:srgbClr val="005B82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</a:pPr>
              <a:r>
                <a:rPr lang="en-US" altLang="zh-CN" sz="1400" i="1" dirty="0">
                  <a:solidFill>
                    <a:schemeClr val="tx1"/>
                  </a:solidFill>
                </a:rPr>
                <a:t>V</a:t>
              </a:r>
              <a:r>
                <a:rPr lang="en-US" altLang="zh-CN" sz="1400" dirty="0">
                  <a:solidFill>
                    <a:schemeClr val="tx1"/>
                  </a:solidFill>
                </a:rPr>
                <a:t> : Volume</a:t>
              </a:r>
            </a:p>
            <a:p>
              <a:pPr>
                <a:spcBef>
                  <a:spcPct val="0"/>
                </a:spcBef>
                <a:buClrTx/>
              </a:pPr>
              <a:r>
                <a:rPr lang="en-US" altLang="zh-CN" sz="1400" i="1" dirty="0">
                  <a:solidFill>
                    <a:schemeClr val="tx1"/>
                  </a:solidFill>
                </a:rPr>
                <a:t>H</a:t>
              </a:r>
              <a:r>
                <a:rPr lang="en-US" altLang="zh-CN" sz="1400" dirty="0">
                  <a:solidFill>
                    <a:schemeClr val="tx1"/>
                  </a:solidFill>
                </a:rPr>
                <a:t> : Height</a:t>
              </a:r>
            </a:p>
            <a:p>
              <a:pPr>
                <a:spcBef>
                  <a:spcPct val="0"/>
                </a:spcBef>
                <a:buClrTx/>
              </a:pPr>
              <a:r>
                <a:rPr lang="en-US" altLang="zh-CN" sz="1400" i="1" dirty="0">
                  <a:solidFill>
                    <a:schemeClr val="tx1"/>
                  </a:solidFill>
                </a:rPr>
                <a:t>A</a:t>
              </a:r>
              <a:r>
                <a:rPr lang="en-US" altLang="zh-CN" sz="1400" dirty="0">
                  <a:solidFill>
                    <a:schemeClr val="tx1"/>
                  </a:solidFill>
                </a:rPr>
                <a:t> : Contact area</a:t>
              </a:r>
              <a:endParaRPr lang="zh-CN" altLang="en-US" sz="1400" dirty="0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表格 2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0876204"/>
                  </p:ext>
                </p:extLst>
              </p:nvPr>
            </p:nvGraphicFramePr>
            <p:xfrm>
              <a:off x="5103752" y="1977684"/>
              <a:ext cx="3855197" cy="2238270"/>
            </p:xfrm>
            <a:graphic>
              <a:graphicData uri="http://schemas.openxmlformats.org/drawingml/2006/table">
                <a:tbl>
                  <a:tblPr firstRow="1" bandRow="1">
                    <a:tableStyleId>{8A107856-5554-42FB-B03E-39F5DBC370BA}</a:tableStyleId>
                  </a:tblPr>
                  <a:tblGrid>
                    <a:gridCol w="1129972"/>
                    <a:gridCol w="1129972"/>
                    <a:gridCol w="1595253"/>
                  </a:tblGrid>
                  <a:tr h="26875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 smtClean="0"/>
                            <a:t>Geometry</a:t>
                          </a:r>
                          <a:endParaRPr lang="zh-CN" altLang="en-US" sz="1200" b="1" dirty="0"/>
                        </a:p>
                      </a:txBody>
                      <a:tcPr marL="84406" marR="84406" marT="31652" marB="3165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b="1" i="1" baseline="0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200" b="1" i="1" baseline="0" smtClean="0"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altLang="zh-CN" sz="1200" b="1" i="1" baseline="0" smtClean="0">
                                        <a:latin typeface="Cambria Math" panose="02040503050406030204" pitchFamily="18" charset="0"/>
                                      </a:rPr>
                                      <m:t>𝒊𝒅𝒍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sz="1200" b="1" baseline="-25000" dirty="0"/>
                        </a:p>
                      </a:txBody>
                      <a:tcPr marL="84406" marR="84406" marT="31652" marB="3165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1200" i="1" smtClean="0">
                                            <a:latin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zh-CN" altLang="en-US" sz="1200" smtClean="0">
                                            <a:latin typeface="Cambria Math" panose="02040503050406030204" pitchFamily="18" charset="0"/>
                                          </a:rPr>
                                          <m:t>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CN" sz="1200" smtClean="0">
                                        <a:latin typeface="Cambria Math" panose="02040503050406030204" pitchFamily="18" charset="0"/>
                                      </a:rPr>
                                      <m:t>𝒂𝒑</m:t>
                                    </m:r>
                                  </m:sub>
                                </m:sSub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zh-CN" altLang="en-US" sz="1200" smtClean="0">
                                    <a:latin typeface="Cambria Math" panose="02040503050406030204" pitchFamily="18" charset="0"/>
                                  </a:rPr>
                                  <m:t>𝝈</m:t>
                                </m:r>
                              </m:oMath>
                            </m:oMathPara>
                          </a14:m>
                          <a:endParaRPr lang="zh-CN" sz="1200" dirty="0"/>
                        </a:p>
                      </a:txBody>
                      <a:tcPr marL="84406" marR="84406" marT="31652" marB="31652"/>
                    </a:tc>
                  </a:tr>
                  <a:tr h="24618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 smtClean="0"/>
                            <a:t>1</a:t>
                          </a:r>
                          <a:endParaRPr lang="zh-CN" altLang="en-US" sz="1200" b="1" dirty="0"/>
                        </a:p>
                      </a:txBody>
                      <a:tcPr marL="84406" marR="84406" marT="31652" marB="316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 smtClean="0"/>
                            <a:t>132.9</a:t>
                          </a:r>
                          <a:endParaRPr lang="zh-CN" sz="1200" dirty="0"/>
                        </a:p>
                      </a:txBody>
                      <a:tcPr marL="84406" marR="84406" marT="31652" marB="316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 smtClean="0"/>
                            <a:t>136.7 ± 3.6</a:t>
                          </a:r>
                          <a:endParaRPr lang="zh-CN" sz="1200" dirty="0"/>
                        </a:p>
                      </a:txBody>
                      <a:tcPr marL="84406" marR="84406" marT="31652" marB="31652"/>
                    </a:tc>
                  </a:tr>
                  <a:tr h="24618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 smtClean="0"/>
                            <a:t>2</a:t>
                          </a:r>
                          <a:endParaRPr lang="zh-CN" altLang="en-US" sz="1200" b="1" dirty="0"/>
                        </a:p>
                      </a:txBody>
                      <a:tcPr marL="84406" marR="84406" marT="31652" marB="316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 smtClean="0"/>
                            <a:t>127.0</a:t>
                          </a:r>
                          <a:endParaRPr lang="zh-CN" sz="1200" dirty="0"/>
                        </a:p>
                      </a:txBody>
                      <a:tcPr marL="84406" marR="84406" marT="31652" marB="316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 smtClean="0"/>
                            <a:t>126.2 ± 5.3</a:t>
                          </a:r>
                          <a:endParaRPr lang="zh-CN" sz="1200" dirty="0"/>
                        </a:p>
                      </a:txBody>
                      <a:tcPr marL="84406" marR="84406" marT="31652" marB="31652"/>
                    </a:tc>
                  </a:tr>
                  <a:tr h="24618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 smtClean="0"/>
                            <a:t>3</a:t>
                          </a:r>
                          <a:endParaRPr lang="zh-CN" altLang="en-US" sz="1200" b="1" dirty="0"/>
                        </a:p>
                      </a:txBody>
                      <a:tcPr marL="84406" marR="84406" marT="31652" marB="316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 smtClean="0"/>
                            <a:t>122.1</a:t>
                          </a:r>
                          <a:endParaRPr lang="zh-CN" sz="1200" dirty="0"/>
                        </a:p>
                      </a:txBody>
                      <a:tcPr marL="84406" marR="84406" marT="31652" marB="316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 smtClean="0"/>
                            <a:t>135.5 ± 10.9</a:t>
                          </a:r>
                          <a:endParaRPr lang="zh-CN" sz="1200" dirty="0"/>
                        </a:p>
                      </a:txBody>
                      <a:tcPr marL="84406" marR="84406" marT="31652" marB="31652"/>
                    </a:tc>
                  </a:tr>
                  <a:tr h="24618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 smtClean="0"/>
                            <a:t>4</a:t>
                          </a:r>
                          <a:endParaRPr lang="zh-CN" altLang="en-US" sz="1200" b="1" dirty="0"/>
                        </a:p>
                      </a:txBody>
                      <a:tcPr marL="84406" marR="84406" marT="31652" marB="316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 smtClean="0"/>
                            <a:t>125.7</a:t>
                          </a:r>
                          <a:endParaRPr lang="zh-CN" sz="1200" dirty="0"/>
                        </a:p>
                      </a:txBody>
                      <a:tcPr marL="84406" marR="84406" marT="31652" marB="316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 smtClean="0"/>
                            <a:t>129.1 ± 8.5</a:t>
                          </a:r>
                          <a:endParaRPr lang="zh-CN" sz="1200" dirty="0"/>
                        </a:p>
                      </a:txBody>
                      <a:tcPr marL="84406" marR="84406" marT="31652" marB="31652"/>
                    </a:tc>
                  </a:tr>
                  <a:tr h="24618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 smtClean="0"/>
                            <a:t>5</a:t>
                          </a:r>
                          <a:endParaRPr lang="zh-CN" altLang="en-US" sz="1200" b="1" dirty="0"/>
                        </a:p>
                      </a:txBody>
                      <a:tcPr marL="84406" marR="84406" marT="31652" marB="316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 smtClean="0"/>
                            <a:t>122.4</a:t>
                          </a:r>
                          <a:endParaRPr lang="zh-CN" sz="1200" dirty="0"/>
                        </a:p>
                      </a:txBody>
                      <a:tcPr marL="84406" marR="84406" marT="31652" marB="316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 smtClean="0"/>
                            <a:t>125.8 ± 9.0</a:t>
                          </a:r>
                          <a:endParaRPr lang="zh-CN" sz="1200" dirty="0"/>
                        </a:p>
                      </a:txBody>
                      <a:tcPr marL="84406" marR="84406" marT="31652" marB="31652"/>
                    </a:tc>
                  </a:tr>
                  <a:tr h="24618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 smtClean="0"/>
                            <a:t>6</a:t>
                          </a:r>
                          <a:endParaRPr lang="zh-CN" altLang="en-US" sz="1200" b="1" dirty="0"/>
                        </a:p>
                      </a:txBody>
                      <a:tcPr marL="84406" marR="84406" marT="31652" marB="316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 smtClean="0"/>
                            <a:t>132.5</a:t>
                          </a:r>
                          <a:endParaRPr lang="zh-CN" sz="1200" dirty="0"/>
                        </a:p>
                      </a:txBody>
                      <a:tcPr marL="84406" marR="84406" marT="31652" marB="316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 smtClean="0"/>
                            <a:t>135.5 ± 8.9</a:t>
                          </a:r>
                          <a:endParaRPr lang="zh-CN" sz="1200" dirty="0"/>
                        </a:p>
                      </a:txBody>
                      <a:tcPr marL="84406" marR="84406" marT="31652" marB="31652"/>
                    </a:tc>
                  </a:tr>
                  <a:tr h="24618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 smtClean="0"/>
                            <a:t>7</a:t>
                          </a:r>
                          <a:endParaRPr lang="zh-CN" altLang="en-US" sz="1200" b="1" dirty="0"/>
                        </a:p>
                      </a:txBody>
                      <a:tcPr marL="84406" marR="84406" marT="31652" marB="316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 smtClean="0"/>
                            <a:t>122.3</a:t>
                          </a:r>
                          <a:endParaRPr lang="zh-CN" sz="1200" dirty="0"/>
                        </a:p>
                      </a:txBody>
                      <a:tcPr marL="84406" marR="84406" marT="31652" marB="316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 smtClean="0"/>
                            <a:t>127.7 ± 8.6</a:t>
                          </a:r>
                          <a:endParaRPr lang="zh-CN" sz="1200" dirty="0"/>
                        </a:p>
                      </a:txBody>
                      <a:tcPr marL="84406" marR="84406" marT="31652" marB="31652"/>
                    </a:tc>
                  </a:tr>
                  <a:tr h="24618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 smtClean="0"/>
                            <a:t>Average</a:t>
                          </a:r>
                          <a:endParaRPr lang="zh-CN" altLang="en-US" sz="1200" dirty="0"/>
                        </a:p>
                      </a:txBody>
                      <a:tcPr marL="84406" marR="84406" marT="31652" marB="316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 smtClean="0"/>
                            <a:t>126.9</a:t>
                          </a:r>
                          <a:endParaRPr lang="zh-CN" sz="1200" dirty="0"/>
                        </a:p>
                      </a:txBody>
                      <a:tcPr marL="84406" marR="84406" marT="31652" marB="316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 smtClean="0"/>
                            <a:t>130.9 ± 7.8</a:t>
                          </a:r>
                          <a:endParaRPr lang="zh-CN" altLang="en-US" sz="1200" dirty="0"/>
                        </a:p>
                      </a:txBody>
                      <a:tcPr marL="84406" marR="84406" marT="31652" marB="31652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表格 2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0876204"/>
                  </p:ext>
                </p:extLst>
              </p:nvPr>
            </p:nvGraphicFramePr>
            <p:xfrm>
              <a:off x="5529064" y="2636912"/>
              <a:ext cx="4176463" cy="2984313"/>
            </p:xfrm>
            <a:graphic>
              <a:graphicData uri="http://schemas.openxmlformats.org/drawingml/2006/table">
                <a:tbl>
                  <a:tblPr firstRow="1" bandRow="1">
                    <a:tableStyleId>{8A107856-5554-42FB-B03E-39F5DBC370BA}</a:tableStyleId>
                  </a:tblPr>
                  <a:tblGrid>
                    <a:gridCol w="1224136"/>
                    <a:gridCol w="1224136"/>
                    <a:gridCol w="1728191"/>
                  </a:tblGrid>
                  <a:tr h="3583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 smtClean="0"/>
                            <a:t>Geometry</a:t>
                          </a:r>
                          <a:endParaRPr lang="zh-CN" altLang="en-US" sz="1600" b="1" dirty="0"/>
                        </a:p>
                      </a:txBody>
                      <a:tcPr marT="42203" marB="42203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2203" marB="42203">
                        <a:blipFill rotWithShape="1">
                          <a:blip r:embed="rId5"/>
                          <a:stretch>
                            <a:fillRect l="-100498" t="-6780" r="-141294" b="-7525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2203" marB="42203">
                        <a:blipFill rotWithShape="1">
                          <a:blip r:embed="rId5"/>
                          <a:stretch>
                            <a:fillRect l="-142403" t="-6780" r="-353" b="-752542"/>
                          </a:stretch>
                        </a:blipFill>
                      </a:tcPr>
                    </a:tc>
                  </a:tr>
                  <a:tr h="3282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 smtClean="0"/>
                            <a:t>1</a:t>
                          </a:r>
                          <a:endParaRPr lang="zh-CN" altLang="en-US" sz="1600" b="1" dirty="0"/>
                        </a:p>
                      </a:txBody>
                      <a:tcPr marT="42203" marB="42203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 smtClean="0"/>
                            <a:t>132.9</a:t>
                          </a:r>
                          <a:endParaRPr lang="zh-CN" sz="1600" dirty="0"/>
                        </a:p>
                      </a:txBody>
                      <a:tcPr marT="42203" marB="42203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 smtClean="0"/>
                            <a:t>136.7 ± 3.6</a:t>
                          </a:r>
                          <a:endParaRPr lang="zh-CN" sz="1600" dirty="0"/>
                        </a:p>
                      </a:txBody>
                      <a:tcPr marT="42203" marB="42203"/>
                    </a:tc>
                  </a:tr>
                  <a:tr h="3282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 smtClean="0"/>
                            <a:t>2</a:t>
                          </a:r>
                          <a:endParaRPr lang="zh-CN" altLang="en-US" sz="1600" b="1" dirty="0"/>
                        </a:p>
                      </a:txBody>
                      <a:tcPr marT="42203" marB="42203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 smtClean="0"/>
                            <a:t>127.0</a:t>
                          </a:r>
                          <a:endParaRPr lang="zh-CN" sz="1600" dirty="0"/>
                        </a:p>
                      </a:txBody>
                      <a:tcPr marT="42203" marB="42203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 smtClean="0"/>
                            <a:t>126.2 ± 5.3</a:t>
                          </a:r>
                          <a:endParaRPr lang="zh-CN" sz="1600" dirty="0"/>
                        </a:p>
                      </a:txBody>
                      <a:tcPr marT="42203" marB="42203"/>
                    </a:tc>
                  </a:tr>
                  <a:tr h="3282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 smtClean="0"/>
                            <a:t>3</a:t>
                          </a:r>
                          <a:endParaRPr lang="zh-CN" altLang="en-US" sz="1600" b="1" dirty="0"/>
                        </a:p>
                      </a:txBody>
                      <a:tcPr marT="42203" marB="42203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 smtClean="0"/>
                            <a:t>122.1</a:t>
                          </a:r>
                          <a:endParaRPr lang="zh-CN" sz="1600" dirty="0"/>
                        </a:p>
                      </a:txBody>
                      <a:tcPr marT="42203" marB="42203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 smtClean="0"/>
                            <a:t>135.5 ± 10.9</a:t>
                          </a:r>
                          <a:endParaRPr lang="zh-CN" sz="1600" dirty="0"/>
                        </a:p>
                      </a:txBody>
                      <a:tcPr marT="42203" marB="42203"/>
                    </a:tc>
                  </a:tr>
                  <a:tr h="3282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 smtClean="0"/>
                            <a:t>4</a:t>
                          </a:r>
                          <a:endParaRPr lang="zh-CN" altLang="en-US" sz="1600" b="1" dirty="0"/>
                        </a:p>
                      </a:txBody>
                      <a:tcPr marT="42203" marB="42203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 smtClean="0"/>
                            <a:t>125.7</a:t>
                          </a:r>
                          <a:endParaRPr lang="zh-CN" sz="1600" dirty="0"/>
                        </a:p>
                      </a:txBody>
                      <a:tcPr marT="42203" marB="42203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 smtClean="0"/>
                            <a:t>129.1 ± 8.5</a:t>
                          </a:r>
                          <a:endParaRPr lang="zh-CN" sz="1600" dirty="0"/>
                        </a:p>
                      </a:txBody>
                      <a:tcPr marT="42203" marB="42203"/>
                    </a:tc>
                  </a:tr>
                  <a:tr h="3282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 smtClean="0"/>
                            <a:t>5</a:t>
                          </a:r>
                          <a:endParaRPr lang="zh-CN" altLang="en-US" sz="1600" b="1" dirty="0"/>
                        </a:p>
                      </a:txBody>
                      <a:tcPr marT="42203" marB="42203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 smtClean="0"/>
                            <a:t>122.4</a:t>
                          </a:r>
                          <a:endParaRPr lang="zh-CN" sz="1600" dirty="0"/>
                        </a:p>
                      </a:txBody>
                      <a:tcPr marT="42203" marB="42203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 smtClean="0"/>
                            <a:t>125.8 ± 9.0</a:t>
                          </a:r>
                          <a:endParaRPr lang="zh-CN" sz="1600" dirty="0"/>
                        </a:p>
                      </a:txBody>
                      <a:tcPr marT="42203" marB="42203"/>
                    </a:tc>
                  </a:tr>
                  <a:tr h="3282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 smtClean="0"/>
                            <a:t>6</a:t>
                          </a:r>
                          <a:endParaRPr lang="zh-CN" altLang="en-US" sz="1600" b="1" dirty="0"/>
                        </a:p>
                      </a:txBody>
                      <a:tcPr marT="42203" marB="42203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 smtClean="0"/>
                            <a:t>132.5</a:t>
                          </a:r>
                          <a:endParaRPr lang="zh-CN" sz="1600" dirty="0"/>
                        </a:p>
                      </a:txBody>
                      <a:tcPr marT="42203" marB="42203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 smtClean="0"/>
                            <a:t>135.5 ± 8.9</a:t>
                          </a:r>
                          <a:endParaRPr lang="zh-CN" sz="1600" dirty="0"/>
                        </a:p>
                      </a:txBody>
                      <a:tcPr marT="42203" marB="42203"/>
                    </a:tc>
                  </a:tr>
                  <a:tr h="3282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 smtClean="0"/>
                            <a:t>7</a:t>
                          </a:r>
                          <a:endParaRPr lang="zh-CN" altLang="en-US" sz="1600" b="1" dirty="0"/>
                        </a:p>
                      </a:txBody>
                      <a:tcPr marT="42203" marB="42203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 smtClean="0"/>
                            <a:t>122.3</a:t>
                          </a:r>
                          <a:endParaRPr lang="zh-CN" sz="1600" dirty="0"/>
                        </a:p>
                      </a:txBody>
                      <a:tcPr marT="42203" marB="42203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 smtClean="0"/>
                            <a:t>127.7 ± 8.6</a:t>
                          </a:r>
                          <a:endParaRPr lang="zh-CN" sz="1600" dirty="0"/>
                        </a:p>
                      </a:txBody>
                      <a:tcPr marT="42203" marB="42203"/>
                    </a:tc>
                  </a:tr>
                  <a:tr h="3282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 smtClean="0"/>
                            <a:t>Average</a:t>
                          </a:r>
                          <a:endParaRPr lang="zh-CN" altLang="en-US" sz="1600" dirty="0"/>
                        </a:p>
                      </a:txBody>
                      <a:tcPr marT="42203" marB="42203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 smtClean="0"/>
                            <a:t>126.9</a:t>
                          </a:r>
                          <a:endParaRPr lang="zh-CN" sz="1600" dirty="0"/>
                        </a:p>
                      </a:txBody>
                      <a:tcPr marT="42203" marB="42203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 smtClean="0"/>
                            <a:t>130.9 ± 7.8</a:t>
                          </a:r>
                          <a:endParaRPr lang="zh-CN" altLang="en-US" sz="1600" dirty="0"/>
                        </a:p>
                      </a:txBody>
                      <a:tcPr marT="42203" marB="42203"/>
                    </a:tc>
                  </a:tr>
                </a:tbl>
              </a:graphicData>
            </a:graphic>
          </p:graphicFrame>
        </mc:Fallback>
      </mc:AlternateContent>
      <p:sp>
        <p:nvSpPr>
          <p:cNvPr id="18" name="矩形 24"/>
          <p:cNvSpPr/>
          <p:nvPr/>
        </p:nvSpPr>
        <p:spPr bwMode="auto">
          <a:xfrm>
            <a:off x="7363695" y="1977684"/>
            <a:ext cx="1595254" cy="225994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1931" tIns="35965" rIns="71931" bIns="35965" numCol="1" rtlCol="0" anchor="t" anchorCtr="0" compatLnSpc="1">
            <a:prstTxWarp prst="textNoShape">
              <a:avLst/>
            </a:prstTxWarp>
          </a:bodyPr>
          <a:lstStyle/>
          <a:p>
            <a:pPr defTabSz="719328" fontAlgn="base">
              <a:spcBef>
                <a:spcPct val="0"/>
              </a:spcBef>
              <a:spcAft>
                <a:spcPct val="0"/>
              </a:spcAft>
            </a:pPr>
            <a:endParaRPr lang="zh-CN" altLang="en-US" sz="1400" b="1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52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3666" y="195487"/>
            <a:ext cx="4474210" cy="196049"/>
          </a:xfrm>
        </p:spPr>
        <p:txBody>
          <a:bodyPr/>
          <a:lstStyle/>
          <a:p>
            <a:r>
              <a:rPr lang="de-DE" dirty="0" smtClean="0">
                <a:solidFill>
                  <a:srgbClr val="023D6B"/>
                </a:solidFill>
              </a:rPr>
              <a:t>PTFE </a:t>
            </a:r>
            <a:r>
              <a:rPr lang="de-DE" dirty="0" err="1" smtClean="0">
                <a:solidFill>
                  <a:srgbClr val="023D6B"/>
                </a:solidFill>
              </a:rPr>
              <a:t>distribution</a:t>
            </a:r>
            <a:endParaRPr lang="de-DE" dirty="0">
              <a:solidFill>
                <a:srgbClr val="023D6B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19" name="Grafik 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106939" y="195486"/>
            <a:ext cx="1993846" cy="16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Grafik 5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6500522" y="205746"/>
            <a:ext cx="1993846" cy="16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103983" y="2283718"/>
            <a:ext cx="2326154" cy="1890000"/>
          </a:xfrm>
          <a:prstGeom prst="rect">
            <a:avLst/>
          </a:prstGeom>
          <a:ln>
            <a:noFill/>
          </a:ln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3442028" y="2283718"/>
            <a:ext cx="2326154" cy="1890000"/>
          </a:xfrm>
          <a:prstGeom prst="rect">
            <a:avLst/>
          </a:prstGeom>
          <a:ln>
            <a:noFill/>
          </a:ln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6"/>
          <a:stretch/>
        </p:blipFill>
        <p:spPr>
          <a:xfrm>
            <a:off x="6499599" y="2283718"/>
            <a:ext cx="2326154" cy="1890000"/>
          </a:xfrm>
          <a:prstGeom prst="rect">
            <a:avLst/>
          </a:prstGeom>
          <a:ln>
            <a:noFill/>
          </a:ln>
        </p:spPr>
      </p:pic>
      <p:sp>
        <p:nvSpPr>
          <p:cNvPr id="35" name="TextBox 26"/>
          <p:cNvSpPr txBox="1">
            <a:spLocks noChangeArrowheads="1"/>
          </p:cNvSpPr>
          <p:nvPr/>
        </p:nvSpPr>
        <p:spPr bwMode="auto">
          <a:xfrm>
            <a:off x="290274" y="668704"/>
            <a:ext cx="3532235" cy="138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>
            <a:spAutoFit/>
          </a:bodyPr>
          <a:lstStyle>
            <a:lvl1pPr marL="363538" indent="-363538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 i="1">
                <a:solidFill>
                  <a:srgbClr val="005B8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944"/>
              </a:spcBef>
              <a:buClr>
                <a:srgbClr val="023D6B"/>
              </a:buClr>
              <a:buFont typeface="Wingdings" panose="05000000000000000000" pitchFamily="2" charset="2"/>
              <a:buChar char="§"/>
            </a:pPr>
            <a:r>
              <a:rPr lang="de-DE" altLang="zh-CN" sz="1400" dirty="0" err="1">
                <a:solidFill>
                  <a:schemeClr val="tx1"/>
                </a:solidFill>
              </a:rPr>
              <a:t>Randomly</a:t>
            </a:r>
            <a:r>
              <a:rPr lang="de-DE" altLang="zh-CN" sz="1400" dirty="0">
                <a:solidFill>
                  <a:schemeClr val="tx1"/>
                </a:solidFill>
              </a:rPr>
              <a:t> </a:t>
            </a:r>
            <a:r>
              <a:rPr lang="de-DE" altLang="zh-CN" sz="1400" dirty="0" err="1">
                <a:solidFill>
                  <a:schemeClr val="tx1"/>
                </a:solidFill>
              </a:rPr>
              <a:t>distributed</a:t>
            </a:r>
            <a:r>
              <a:rPr lang="de-DE" altLang="zh-CN" sz="1400" dirty="0">
                <a:solidFill>
                  <a:schemeClr val="tx1"/>
                </a:solidFill>
              </a:rPr>
              <a:t>, total PTFE </a:t>
            </a:r>
            <a:r>
              <a:rPr lang="de-DE" altLang="zh-CN" sz="1400" dirty="0" err="1">
                <a:solidFill>
                  <a:schemeClr val="tx1"/>
                </a:solidFill>
              </a:rPr>
              <a:t>coverage</a:t>
            </a:r>
            <a:r>
              <a:rPr lang="de-DE" altLang="zh-CN" sz="1400" dirty="0">
                <a:solidFill>
                  <a:schemeClr val="tx1"/>
                </a:solidFill>
              </a:rPr>
              <a:t> </a:t>
            </a:r>
            <a:r>
              <a:rPr lang="de-DE" altLang="zh-CN" sz="1400" dirty="0" err="1">
                <a:solidFill>
                  <a:schemeClr val="tx1"/>
                </a:solidFill>
              </a:rPr>
              <a:t>given</a:t>
            </a:r>
            <a:endParaRPr lang="en-US" altLang="zh-CN" sz="1400" b="1" dirty="0">
              <a:solidFill>
                <a:schemeClr val="tx1"/>
              </a:solidFill>
            </a:endParaRPr>
          </a:p>
          <a:p>
            <a:pPr>
              <a:spcBef>
                <a:spcPts val="944"/>
              </a:spcBef>
              <a:buClr>
                <a:srgbClr val="023D6B"/>
              </a:buClr>
              <a:buFont typeface="Wingdings" panose="05000000000000000000" pitchFamily="2" charset="2"/>
              <a:buChar char="§"/>
            </a:pPr>
            <a:r>
              <a:rPr lang="de-DE" altLang="zh-CN" sz="1400" dirty="0" err="1">
                <a:solidFill>
                  <a:schemeClr val="tx1"/>
                </a:solidFill>
              </a:rPr>
              <a:t>Regions</a:t>
            </a:r>
            <a:r>
              <a:rPr lang="de-DE" altLang="zh-CN" sz="1400" dirty="0">
                <a:solidFill>
                  <a:schemeClr val="tx1"/>
                </a:solidFill>
              </a:rPr>
              <a:t> </a:t>
            </a:r>
            <a:r>
              <a:rPr lang="de-DE" altLang="zh-CN" sz="1400" dirty="0" err="1">
                <a:solidFill>
                  <a:schemeClr val="tx1"/>
                </a:solidFill>
              </a:rPr>
              <a:t>with</a:t>
            </a:r>
            <a:r>
              <a:rPr lang="de-DE" altLang="zh-CN" sz="1400" dirty="0">
                <a:solidFill>
                  <a:schemeClr val="tx1"/>
                </a:solidFill>
              </a:rPr>
              <a:t> </a:t>
            </a:r>
            <a:r>
              <a:rPr lang="de-DE" altLang="zh-CN" sz="1400" dirty="0" err="1">
                <a:solidFill>
                  <a:schemeClr val="tx1"/>
                </a:solidFill>
              </a:rPr>
              <a:t>or</a:t>
            </a:r>
            <a:r>
              <a:rPr lang="de-DE" altLang="zh-CN" sz="1400" dirty="0">
                <a:solidFill>
                  <a:schemeClr val="tx1"/>
                </a:solidFill>
              </a:rPr>
              <a:t> </a:t>
            </a:r>
            <a:r>
              <a:rPr lang="de-DE" altLang="zh-CN" sz="1400" dirty="0" err="1">
                <a:solidFill>
                  <a:schemeClr val="tx1"/>
                </a:solidFill>
              </a:rPr>
              <a:t>without</a:t>
            </a:r>
            <a:r>
              <a:rPr lang="de-DE" altLang="zh-CN" sz="1400" dirty="0">
                <a:solidFill>
                  <a:schemeClr val="tx1"/>
                </a:solidFill>
              </a:rPr>
              <a:t> PTFE</a:t>
            </a:r>
          </a:p>
          <a:p>
            <a:pPr>
              <a:spcBef>
                <a:spcPts val="944"/>
              </a:spcBef>
              <a:buClr>
                <a:srgbClr val="023D6B"/>
              </a:buClr>
              <a:buFont typeface="Wingdings" panose="05000000000000000000" pitchFamily="2" charset="2"/>
              <a:buChar char="§"/>
            </a:pPr>
            <a:r>
              <a:rPr lang="de-DE" altLang="zh-CN" sz="1400" dirty="0" err="1">
                <a:solidFill>
                  <a:schemeClr val="tx1"/>
                </a:solidFill>
              </a:rPr>
              <a:t>Local</a:t>
            </a:r>
            <a:r>
              <a:rPr lang="de-DE" altLang="zh-CN" sz="1400" dirty="0">
                <a:solidFill>
                  <a:schemeClr val="tx1"/>
                </a:solidFill>
              </a:rPr>
              <a:t> </a:t>
            </a:r>
            <a:r>
              <a:rPr lang="de-DE" altLang="zh-CN" sz="1400" dirty="0" err="1">
                <a:solidFill>
                  <a:schemeClr val="tx1"/>
                </a:solidFill>
              </a:rPr>
              <a:t>contact</a:t>
            </a:r>
            <a:r>
              <a:rPr lang="de-DE" altLang="zh-CN" sz="1400" dirty="0">
                <a:solidFill>
                  <a:schemeClr val="tx1"/>
                </a:solidFill>
              </a:rPr>
              <a:t> angle </a:t>
            </a:r>
            <a:r>
              <a:rPr lang="de-DE" altLang="zh-CN" sz="1400" dirty="0" err="1">
                <a:solidFill>
                  <a:schemeClr val="tx1"/>
                </a:solidFill>
              </a:rPr>
              <a:t>Water</a:t>
            </a:r>
            <a:r>
              <a:rPr lang="de-DE" altLang="zh-CN" sz="1400" dirty="0">
                <a:solidFill>
                  <a:schemeClr val="tx1"/>
                </a:solidFill>
              </a:rPr>
              <a:t>/PTFE:</a:t>
            </a:r>
            <a:br>
              <a:rPr lang="de-DE" altLang="zh-CN" sz="1400" dirty="0">
                <a:solidFill>
                  <a:schemeClr val="tx1"/>
                </a:solidFill>
              </a:rPr>
            </a:br>
            <a:r>
              <a:rPr lang="de-DE" altLang="zh-CN" sz="1400" dirty="0">
                <a:solidFill>
                  <a:schemeClr val="tx1"/>
                </a:solidFill>
              </a:rPr>
              <a:t>120° </a:t>
            </a:r>
            <a:r>
              <a:rPr lang="de-DE" altLang="zh-CN" sz="1400" dirty="0" err="1">
                <a:solidFill>
                  <a:schemeClr val="tx1"/>
                </a:solidFill>
              </a:rPr>
              <a:t>to</a:t>
            </a:r>
            <a:r>
              <a:rPr lang="de-DE" altLang="zh-CN" sz="1400" dirty="0">
                <a:solidFill>
                  <a:schemeClr val="tx1"/>
                </a:solidFill>
              </a:rPr>
              <a:t> </a:t>
            </a:r>
            <a:r>
              <a:rPr lang="de-DE" altLang="zh-CN" sz="1400" dirty="0" err="1">
                <a:solidFill>
                  <a:schemeClr val="tx1"/>
                </a:solidFill>
              </a:rPr>
              <a:t>pronounce</a:t>
            </a:r>
            <a:r>
              <a:rPr lang="de-DE" altLang="zh-CN" sz="1400" dirty="0">
                <a:solidFill>
                  <a:schemeClr val="tx1"/>
                </a:solidFill>
              </a:rPr>
              <a:t> </a:t>
            </a:r>
            <a:r>
              <a:rPr lang="de-DE" altLang="zh-CN" sz="1400" dirty="0" err="1">
                <a:solidFill>
                  <a:schemeClr val="tx1"/>
                </a:solidFill>
              </a:rPr>
              <a:t>the</a:t>
            </a:r>
            <a:r>
              <a:rPr lang="de-DE" altLang="zh-CN" sz="1400" dirty="0">
                <a:solidFill>
                  <a:schemeClr val="tx1"/>
                </a:solidFill>
              </a:rPr>
              <a:t> </a:t>
            </a:r>
            <a:r>
              <a:rPr lang="de-DE" altLang="zh-CN" sz="1400" dirty="0" err="1">
                <a:solidFill>
                  <a:schemeClr val="tx1"/>
                </a:solidFill>
              </a:rPr>
              <a:t>impact</a:t>
            </a:r>
            <a:endParaRPr lang="en-US" altLang="zh-CN" sz="1400" dirty="0">
              <a:solidFill>
                <a:schemeClr val="tx1"/>
              </a:solidFill>
            </a:endParaRPr>
          </a:p>
        </p:txBody>
      </p:sp>
      <p:sp>
        <p:nvSpPr>
          <p:cNvPr id="36" name="TextBox 26"/>
          <p:cNvSpPr txBox="1">
            <a:spLocks noChangeArrowheads="1"/>
          </p:cNvSpPr>
          <p:nvPr/>
        </p:nvSpPr>
        <p:spPr bwMode="auto">
          <a:xfrm>
            <a:off x="4107633" y="1869672"/>
            <a:ext cx="4319564" cy="29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>
            <a:spAutoFit/>
          </a:bodyPr>
          <a:lstStyle>
            <a:lvl1pPr marL="363538" indent="-363538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 i="1">
                <a:solidFill>
                  <a:srgbClr val="005B8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944"/>
              </a:spcBef>
              <a:buClr>
                <a:srgbClr val="023D6B"/>
              </a:buClr>
            </a:pPr>
            <a:r>
              <a:rPr lang="de-DE" altLang="zh-CN" sz="1400" dirty="0">
                <a:solidFill>
                  <a:schemeClr val="tx1"/>
                </a:solidFill>
              </a:rPr>
              <a:t>50% PTFE, </a:t>
            </a:r>
            <a:r>
              <a:rPr lang="de-DE" altLang="zh-CN" sz="1400" dirty="0" err="1">
                <a:solidFill>
                  <a:schemeClr val="tx1"/>
                </a:solidFill>
              </a:rPr>
              <a:t>random</a:t>
            </a:r>
            <a:r>
              <a:rPr lang="de-DE" altLang="zh-CN" sz="1400" dirty="0">
                <a:solidFill>
                  <a:schemeClr val="tx1"/>
                </a:solidFill>
              </a:rPr>
              <a:t>. </a:t>
            </a:r>
            <a:r>
              <a:rPr lang="de-DE" altLang="zh-CN" sz="1400" dirty="0" err="1">
                <a:solidFill>
                  <a:schemeClr val="tx1"/>
                </a:solidFill>
              </a:rPr>
              <a:t>Two</a:t>
            </a:r>
            <a:r>
              <a:rPr lang="de-DE" altLang="zh-CN" sz="1400" dirty="0">
                <a:solidFill>
                  <a:schemeClr val="tx1"/>
                </a:solidFill>
              </a:rPr>
              <a:t> </a:t>
            </a:r>
            <a:r>
              <a:rPr lang="de-DE" altLang="zh-CN" sz="1400" dirty="0" err="1">
                <a:solidFill>
                  <a:schemeClr val="tx1"/>
                </a:solidFill>
              </a:rPr>
              <a:t>layers</a:t>
            </a:r>
            <a:r>
              <a:rPr lang="de-DE" altLang="zh-CN" sz="1400" dirty="0">
                <a:solidFill>
                  <a:schemeClr val="tx1"/>
                </a:solidFill>
              </a:rPr>
              <a:t>.</a:t>
            </a:r>
            <a:endParaRPr lang="en-US" altLang="zh-CN" sz="1400" dirty="0">
              <a:solidFill>
                <a:schemeClr val="tx1"/>
              </a:solidFill>
            </a:endParaRPr>
          </a:p>
        </p:txBody>
      </p:sp>
      <p:sp>
        <p:nvSpPr>
          <p:cNvPr id="37" name="TextBox 26"/>
          <p:cNvSpPr txBox="1">
            <a:spLocks noChangeArrowheads="1"/>
          </p:cNvSpPr>
          <p:nvPr/>
        </p:nvSpPr>
        <p:spPr bwMode="auto">
          <a:xfrm>
            <a:off x="185051" y="4119922"/>
            <a:ext cx="1129972" cy="29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>
            <a:spAutoFit/>
          </a:bodyPr>
          <a:lstStyle>
            <a:lvl1pPr marL="363538" indent="-363538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 i="1">
                <a:solidFill>
                  <a:srgbClr val="005B8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944"/>
              </a:spcBef>
              <a:buClr>
                <a:srgbClr val="023D6B"/>
              </a:buClr>
            </a:pPr>
            <a:r>
              <a:rPr lang="de-DE" altLang="zh-CN" sz="1400" dirty="0" err="1">
                <a:solidFill>
                  <a:schemeClr val="tx1"/>
                </a:solidFill>
              </a:rPr>
              <a:t>Upstream</a:t>
            </a:r>
            <a:r>
              <a:rPr lang="de-DE" altLang="zh-CN" sz="1400" dirty="0">
                <a:solidFill>
                  <a:schemeClr val="tx1"/>
                </a:solidFill>
              </a:rPr>
              <a:t>.</a:t>
            </a:r>
            <a:endParaRPr lang="en-US" altLang="zh-CN" sz="1400" dirty="0">
              <a:solidFill>
                <a:schemeClr val="tx1"/>
              </a:solidFill>
            </a:endParaRPr>
          </a:p>
        </p:txBody>
      </p:sp>
      <p:sp>
        <p:nvSpPr>
          <p:cNvPr id="38" name="TextBox 26"/>
          <p:cNvSpPr txBox="1">
            <a:spLocks noChangeArrowheads="1"/>
          </p:cNvSpPr>
          <p:nvPr/>
        </p:nvSpPr>
        <p:spPr bwMode="auto">
          <a:xfrm>
            <a:off x="3508497" y="4157813"/>
            <a:ext cx="1728192" cy="29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>
            <a:spAutoFit/>
          </a:bodyPr>
          <a:lstStyle>
            <a:lvl1pPr marL="363538" indent="-363538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 i="1">
                <a:solidFill>
                  <a:srgbClr val="005B8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944"/>
              </a:spcBef>
              <a:buClr>
                <a:srgbClr val="023D6B"/>
              </a:buClr>
            </a:pPr>
            <a:r>
              <a:rPr lang="de-DE" altLang="zh-CN" sz="1400" dirty="0">
                <a:solidFill>
                  <a:schemeClr val="tx1"/>
                </a:solidFill>
              </a:rPr>
              <a:t>Downstream.</a:t>
            </a:r>
            <a:endParaRPr lang="en-US" altLang="zh-CN" sz="1400" dirty="0">
              <a:solidFill>
                <a:schemeClr val="tx1"/>
              </a:solidFill>
            </a:endParaRPr>
          </a:p>
        </p:txBody>
      </p:sp>
      <p:sp>
        <p:nvSpPr>
          <p:cNvPr id="39" name="TextBox 26"/>
          <p:cNvSpPr txBox="1">
            <a:spLocks noChangeArrowheads="1"/>
          </p:cNvSpPr>
          <p:nvPr/>
        </p:nvSpPr>
        <p:spPr bwMode="auto">
          <a:xfrm>
            <a:off x="6499599" y="4157813"/>
            <a:ext cx="1728192" cy="29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>
            <a:spAutoFit/>
          </a:bodyPr>
          <a:lstStyle>
            <a:lvl1pPr marL="363538" indent="-363538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5B82"/>
              </a:buClr>
              <a:buFont typeface="Wingdings" panose="05000000000000000000" pitchFamily="2" charset="2"/>
              <a:buChar char="§"/>
              <a:defRPr i="1">
                <a:solidFill>
                  <a:srgbClr val="005B8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>
                <a:solidFill>
                  <a:srgbClr val="005B82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944"/>
              </a:spcBef>
              <a:buClr>
                <a:srgbClr val="023D6B"/>
              </a:buClr>
            </a:pPr>
            <a:r>
              <a:rPr lang="de-DE" altLang="zh-CN" sz="1400" dirty="0" err="1">
                <a:solidFill>
                  <a:schemeClr val="tx1"/>
                </a:solidFill>
              </a:rPr>
              <a:t>Sandwiched</a:t>
            </a:r>
            <a:r>
              <a:rPr lang="de-DE" altLang="zh-CN" sz="1400" dirty="0">
                <a:solidFill>
                  <a:schemeClr val="tx1"/>
                </a:solidFill>
              </a:rPr>
              <a:t>.</a:t>
            </a:r>
            <a:endParaRPr lang="en-US" altLang="zh-CN" sz="1400" dirty="0">
              <a:solidFill>
                <a:schemeClr val="tx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55910" y="3471850"/>
            <a:ext cx="774529" cy="224881"/>
          </a:xfrm>
          <a:prstGeom prst="rect">
            <a:avLst/>
          </a:prstGeom>
          <a:solidFill>
            <a:schemeClr val="bg1"/>
          </a:solidFill>
        </p:spPr>
        <p:txBody>
          <a:bodyPr wrap="none" lIns="77925" tIns="38963" rIns="77925" bIns="38963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000" dirty="0"/>
              <a:t> 0% PTFE </a:t>
            </a:r>
            <a:endParaRPr lang="en-US" sz="1000" dirty="0" err="1"/>
          </a:p>
        </p:txBody>
      </p:sp>
      <p:sp>
        <p:nvSpPr>
          <p:cNvPr id="40" name="Textfeld 39"/>
          <p:cNvSpPr txBox="1"/>
          <p:nvPr/>
        </p:nvSpPr>
        <p:spPr>
          <a:xfrm>
            <a:off x="517396" y="3919097"/>
            <a:ext cx="915593" cy="224881"/>
          </a:xfrm>
          <a:prstGeom prst="rect">
            <a:avLst/>
          </a:prstGeom>
          <a:solidFill>
            <a:schemeClr val="bg1"/>
          </a:solidFill>
        </p:spPr>
        <p:txBody>
          <a:bodyPr wrap="none" lIns="77925" tIns="38963" rIns="77925" bIns="38963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000" dirty="0"/>
              <a:t> </a:t>
            </a:r>
            <a:r>
              <a:rPr lang="de-DE" sz="1000" dirty="0">
                <a:solidFill>
                  <a:srgbClr val="FF0000"/>
                </a:solidFill>
              </a:rPr>
              <a:t>100% PTFE</a:t>
            </a:r>
            <a:r>
              <a:rPr lang="de-DE" sz="1000" dirty="0"/>
              <a:t> </a:t>
            </a:r>
            <a:endParaRPr lang="en-US" sz="1000" dirty="0" err="1"/>
          </a:p>
        </p:txBody>
      </p:sp>
      <p:sp>
        <p:nvSpPr>
          <p:cNvPr id="41" name="Textfeld 40"/>
          <p:cNvSpPr txBox="1"/>
          <p:nvPr/>
        </p:nvSpPr>
        <p:spPr>
          <a:xfrm>
            <a:off x="3822509" y="3471850"/>
            <a:ext cx="915593" cy="224881"/>
          </a:xfrm>
          <a:prstGeom prst="rect">
            <a:avLst/>
          </a:prstGeom>
          <a:solidFill>
            <a:schemeClr val="bg1"/>
          </a:solidFill>
        </p:spPr>
        <p:txBody>
          <a:bodyPr wrap="none" lIns="77925" tIns="38963" rIns="77925" bIns="38963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000" dirty="0"/>
              <a:t> </a:t>
            </a:r>
            <a:r>
              <a:rPr lang="de-DE" sz="1000" dirty="0">
                <a:solidFill>
                  <a:srgbClr val="FF0000"/>
                </a:solidFill>
              </a:rPr>
              <a:t>100% PTFE</a:t>
            </a:r>
            <a:r>
              <a:rPr lang="de-DE" sz="1000" dirty="0"/>
              <a:t> </a:t>
            </a:r>
            <a:endParaRPr lang="en-US" sz="1000" dirty="0" err="1"/>
          </a:p>
        </p:txBody>
      </p:sp>
      <p:sp>
        <p:nvSpPr>
          <p:cNvPr id="42" name="Textfeld 41"/>
          <p:cNvSpPr txBox="1"/>
          <p:nvPr/>
        </p:nvSpPr>
        <p:spPr>
          <a:xfrm>
            <a:off x="3912887" y="3919097"/>
            <a:ext cx="774529" cy="224881"/>
          </a:xfrm>
          <a:prstGeom prst="rect">
            <a:avLst/>
          </a:prstGeom>
          <a:solidFill>
            <a:schemeClr val="bg1"/>
          </a:solidFill>
        </p:spPr>
        <p:txBody>
          <a:bodyPr wrap="none" lIns="77925" tIns="38963" rIns="77925" bIns="38963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000" dirty="0"/>
              <a:t> 0% PTFE </a:t>
            </a:r>
            <a:endParaRPr lang="en-US" sz="1000" dirty="0" err="1"/>
          </a:p>
        </p:txBody>
      </p:sp>
      <p:sp>
        <p:nvSpPr>
          <p:cNvPr id="43" name="Textfeld 42"/>
          <p:cNvSpPr txBox="1"/>
          <p:nvPr/>
        </p:nvSpPr>
        <p:spPr>
          <a:xfrm>
            <a:off x="6903989" y="3675055"/>
            <a:ext cx="774529" cy="224881"/>
          </a:xfrm>
          <a:prstGeom prst="rect">
            <a:avLst/>
          </a:prstGeom>
          <a:solidFill>
            <a:schemeClr val="bg1"/>
          </a:solidFill>
        </p:spPr>
        <p:txBody>
          <a:bodyPr wrap="none" lIns="77925" tIns="38963" rIns="77925" bIns="38963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000" dirty="0"/>
              <a:t> 0% PTFE </a:t>
            </a:r>
            <a:endParaRPr lang="en-US" sz="1000" dirty="0" err="1"/>
          </a:p>
        </p:txBody>
      </p:sp>
      <p:sp>
        <p:nvSpPr>
          <p:cNvPr id="44" name="Textfeld 43"/>
          <p:cNvSpPr txBox="1"/>
          <p:nvPr/>
        </p:nvSpPr>
        <p:spPr>
          <a:xfrm>
            <a:off x="6880080" y="3220962"/>
            <a:ext cx="915593" cy="224881"/>
          </a:xfrm>
          <a:prstGeom prst="rect">
            <a:avLst/>
          </a:prstGeom>
          <a:solidFill>
            <a:schemeClr val="bg1"/>
          </a:solidFill>
        </p:spPr>
        <p:txBody>
          <a:bodyPr wrap="none" lIns="77925" tIns="38963" rIns="77925" bIns="38963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000" dirty="0"/>
              <a:t> </a:t>
            </a:r>
            <a:r>
              <a:rPr lang="de-DE" sz="1000" dirty="0">
                <a:solidFill>
                  <a:srgbClr val="FF0000"/>
                </a:solidFill>
              </a:rPr>
              <a:t>100% PTFE</a:t>
            </a:r>
            <a:r>
              <a:rPr lang="de-DE" sz="1000" dirty="0"/>
              <a:t> </a:t>
            </a:r>
            <a:endParaRPr lang="en-US" sz="1000" dirty="0" err="1"/>
          </a:p>
        </p:txBody>
      </p:sp>
      <p:sp>
        <p:nvSpPr>
          <p:cNvPr id="45" name="Textfeld 44"/>
          <p:cNvSpPr txBox="1"/>
          <p:nvPr/>
        </p:nvSpPr>
        <p:spPr>
          <a:xfrm>
            <a:off x="6812308" y="3909462"/>
            <a:ext cx="915593" cy="224881"/>
          </a:xfrm>
          <a:prstGeom prst="rect">
            <a:avLst/>
          </a:prstGeom>
          <a:solidFill>
            <a:schemeClr val="bg1"/>
          </a:solidFill>
        </p:spPr>
        <p:txBody>
          <a:bodyPr wrap="none" lIns="77925" tIns="38963" rIns="77925" bIns="38963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000" dirty="0"/>
              <a:t> </a:t>
            </a:r>
            <a:r>
              <a:rPr lang="de-DE" sz="1000" dirty="0">
                <a:solidFill>
                  <a:srgbClr val="FF0000"/>
                </a:solidFill>
              </a:rPr>
              <a:t>100% PTFE</a:t>
            </a:r>
            <a:r>
              <a:rPr lang="de-DE" sz="1000" dirty="0"/>
              <a:t> </a:t>
            </a:r>
            <a:endParaRPr lang="en-US" sz="1000" dirty="0" err="1"/>
          </a:p>
        </p:txBody>
      </p:sp>
    </p:spTree>
    <p:extLst>
      <p:ext uri="{BB962C8B-B14F-4D97-AF65-F5344CB8AC3E}">
        <p14:creationId xmlns:p14="http://schemas.microsoft.com/office/powerpoint/2010/main" val="271801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uelich_PowerPoint_A4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Jülich_PowerPoint_A4.potx" id="{F33889CA-09A8-4889-B221-0CA4B8B3F552}" vid="{AC5FC6C5-12A6-42BC-88CA-3538C2168900}"/>
    </a:ext>
  </a:extLst>
</a:theme>
</file>

<file path=ppt/theme/theme2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Juelich_PowerPoint_A4</Template>
  <TotalTime>0</TotalTime>
  <Words>785</Words>
  <Application>Microsoft Office PowerPoint</Application>
  <PresentationFormat>Bildschirmpräsentation (16:9)</PresentationFormat>
  <Paragraphs>170</Paragraphs>
  <Slides>15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6" baseType="lpstr">
      <vt:lpstr>Juelich_PowerPoint_A4</vt:lpstr>
      <vt:lpstr>Impact of PTFE distribution on water transport in a gas diffusion layer of polymer electrolyte fuel cells</vt:lpstr>
      <vt:lpstr>Overview</vt:lpstr>
      <vt:lpstr>Polymer electrolyte fuel cell (PEFC)  </vt:lpstr>
      <vt:lpstr>Stochastic Model of the GDL Structure  Ulm University</vt:lpstr>
      <vt:lpstr>Simulation setup</vt:lpstr>
      <vt:lpstr>Apparent contact angle with the sub-pixel polynomial fitting method (SPPF)  </vt:lpstr>
      <vt:lpstr>Apparent contact angle </vt:lpstr>
      <vt:lpstr>Comparison with idealized contact angles</vt:lpstr>
      <vt:lpstr>PTFE distribution</vt:lpstr>
      <vt:lpstr>PTFE distribution</vt:lpstr>
      <vt:lpstr>PTFE distribution</vt:lpstr>
      <vt:lpstr>PTFE distribution</vt:lpstr>
      <vt:lpstr>PTFE distribution</vt:lpstr>
      <vt:lpstr>Summary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der präsentation</dc:title>
  <dc:creator>IEK3 Sekretariat</dc:creator>
  <cp:lastModifiedBy>Dieter Froning</cp:lastModifiedBy>
  <cp:revision>112</cp:revision>
  <cp:lastPrinted>2019-04-29T08:25:14Z</cp:lastPrinted>
  <dcterms:created xsi:type="dcterms:W3CDTF">2018-02-13T10:09:20Z</dcterms:created>
  <dcterms:modified xsi:type="dcterms:W3CDTF">2019-04-30T08:42:09Z</dcterms:modified>
</cp:coreProperties>
</file>